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4" r:id="rId1"/>
  </p:sldMasterIdLst>
  <p:sldIdLst>
    <p:sldId id="271" r:id="rId2"/>
    <p:sldId id="272" r:id="rId3"/>
    <p:sldId id="274" r:id="rId4"/>
    <p:sldId id="273" r:id="rId5"/>
    <p:sldId id="275" r:id="rId6"/>
    <p:sldId id="276" r:id="rId7"/>
    <p:sldId id="277" r:id="rId8"/>
    <p:sldId id="278" r:id="rId9"/>
    <p:sldId id="279" r:id="rId10"/>
    <p:sldId id="280" r:id="rId11"/>
    <p:sldId id="281" r:id="rId12"/>
    <p:sldId id="282" r:id="rId13"/>
    <p:sldId id="283" r:id="rId14"/>
    <p:sldId id="284" r:id="rId15"/>
    <p:sldId id="285" r:id="rId16"/>
    <p:sldId id="286"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815" autoAdjust="0"/>
    <p:restoredTop sz="94637" autoAdjust="0"/>
  </p:normalViewPr>
  <p:slideViewPr>
    <p:cSldViewPr>
      <p:cViewPr varScale="1">
        <p:scale>
          <a:sx n="86" d="100"/>
          <a:sy n="86" d="100"/>
        </p:scale>
        <p:origin x="1574" y="3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uk-UA"/>
              <a:t>Зразок заголовка</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7EAF463A-BC7C-46EE-9F1E-7F377CCA4891}" type="datetimeFigureOut">
              <a:rPr lang="en-US" smtClean="0"/>
              <a:pPr/>
              <a:t>9/11/2023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3736610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uk-UA"/>
              <a:t>Зразок заголовка</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5" name="Date Placeholder 4"/>
          <p:cNvSpPr>
            <a:spLocks noGrp="1"/>
          </p:cNvSpPr>
          <p:nvPr>
            <p:ph type="dt" sz="half" idx="10"/>
          </p:nvPr>
        </p:nvSpPr>
        <p:spPr/>
        <p:txBody>
          <a:bodyPr/>
          <a:lstStyle/>
          <a:p>
            <a:fld id="{7EAF463A-BC7C-46EE-9F1E-7F377CCA4891}" type="datetimeFigureOut">
              <a:rPr lang="en-US" smtClean="0"/>
              <a:pPr/>
              <a:t>9/11/2023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1346396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uk-UA"/>
              <a:t>Зразок заголовка</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4" name="Date Placeholder 3"/>
          <p:cNvSpPr>
            <a:spLocks noGrp="1"/>
          </p:cNvSpPr>
          <p:nvPr>
            <p:ph type="dt" sz="half" idx="10"/>
          </p:nvPr>
        </p:nvSpPr>
        <p:spPr/>
        <p:txBody>
          <a:bodyPr/>
          <a:lstStyle/>
          <a:p>
            <a:fld id="{7EAF463A-BC7C-46EE-9F1E-7F377CCA4891}" type="datetimeFigureOut">
              <a:rPr lang="en-US" smtClean="0"/>
              <a:pPr/>
              <a:t>9/11/2023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1607805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uk-UA"/>
              <a:t>Зразок заголовка</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uk-UA"/>
              <a:t>Редагувати стиль зразка тексту</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4" name="Date Placeholder 3"/>
          <p:cNvSpPr>
            <a:spLocks noGrp="1"/>
          </p:cNvSpPr>
          <p:nvPr>
            <p:ph type="dt" sz="half" idx="10"/>
          </p:nvPr>
        </p:nvSpPr>
        <p:spPr/>
        <p:txBody>
          <a:bodyPr/>
          <a:lstStyle/>
          <a:p>
            <a:fld id="{7EAF463A-BC7C-46EE-9F1E-7F377CCA4891}" type="datetimeFigureOut">
              <a:rPr lang="en-US" smtClean="0"/>
              <a:pPr/>
              <a:t>9/11/2023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16145755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uk-UA"/>
              <a:t>Зразок заголовка</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Редагувати стиль зразка тексту</a:t>
            </a:r>
          </a:p>
        </p:txBody>
      </p:sp>
      <p:sp>
        <p:nvSpPr>
          <p:cNvPr id="4" name="Date Placeholder 3"/>
          <p:cNvSpPr>
            <a:spLocks noGrp="1"/>
          </p:cNvSpPr>
          <p:nvPr>
            <p:ph type="dt" sz="half" idx="10"/>
          </p:nvPr>
        </p:nvSpPr>
        <p:spPr/>
        <p:txBody>
          <a:bodyPr/>
          <a:lstStyle/>
          <a:p>
            <a:fld id="{7EAF463A-BC7C-46EE-9F1E-7F377CCA4891}" type="datetimeFigureOut">
              <a:rPr lang="en-US" smtClean="0"/>
              <a:pPr/>
              <a:t>9/11/2023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40554968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uk-UA"/>
              <a:t>Зразок заголовка</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EAF463A-BC7C-46EE-9F1E-7F377CCA4891}" type="datetimeFigureOut">
              <a:rPr lang="en-US" smtClean="0"/>
              <a:pPr/>
              <a:t>9/11/2023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19128540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uk-UA"/>
              <a:t>Зразок заголовка</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EAF463A-BC7C-46EE-9F1E-7F377CCA4891}" type="datetimeFigureOut">
              <a:rPr lang="en-US" smtClean="0"/>
              <a:pPr/>
              <a:t>9/11/2023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18463757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Зразок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7EAF463A-BC7C-46EE-9F1E-7F377CCA4891}" type="datetimeFigureOut">
              <a:rPr lang="en-US" smtClean="0"/>
              <a:pPr/>
              <a:t>9/11/2023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24055098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uk-UA"/>
              <a:t>Зразок заголовка</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7EAF463A-BC7C-46EE-9F1E-7F377CCA4891}" type="datetimeFigureOut">
              <a:rPr lang="en-US" smtClean="0"/>
              <a:pPr/>
              <a:t>9/11/2023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2618475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Зразок заголовка</a:t>
            </a:r>
            <a:endParaRPr lang="en-US" dirty="0"/>
          </a:p>
        </p:txBody>
      </p:sp>
      <p:sp>
        <p:nvSpPr>
          <p:cNvPr id="3" name="Content Placeholder 2"/>
          <p:cNvSpPr>
            <a:spLocks noGrp="1"/>
          </p:cNvSpPr>
          <p:nvPr>
            <p:ph idx="1"/>
          </p:nvPr>
        </p:nvSpPr>
        <p:spPr/>
        <p:txBody>
          <a:body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3"/>
          <p:cNvSpPr>
            <a:spLocks noGrp="1"/>
          </p:cNvSpPr>
          <p:nvPr>
            <p:ph type="dt" sz="half" idx="10"/>
          </p:nvPr>
        </p:nvSpPr>
        <p:spPr/>
        <p:txBody>
          <a:bodyPr/>
          <a:lstStyle/>
          <a:p>
            <a:fld id="{7EAF463A-BC7C-46EE-9F1E-7F377CCA4891}" type="datetimeFigureOut">
              <a:rPr lang="en-US" smtClean="0"/>
              <a:pPr/>
              <a:t>9/11/2023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3224581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uk-UA"/>
              <a:t>Зразок заголовка</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Редагувати стиль зразка тексту</a:t>
            </a:r>
          </a:p>
        </p:txBody>
      </p:sp>
      <p:sp>
        <p:nvSpPr>
          <p:cNvPr id="4" name="Date Placeholder 3"/>
          <p:cNvSpPr>
            <a:spLocks noGrp="1"/>
          </p:cNvSpPr>
          <p:nvPr>
            <p:ph type="dt" sz="half" idx="10"/>
          </p:nvPr>
        </p:nvSpPr>
        <p:spPr/>
        <p:txBody>
          <a:bodyPr/>
          <a:lstStyle/>
          <a:p>
            <a:fld id="{7EAF463A-BC7C-46EE-9F1E-7F377CCA4891}" type="datetimeFigureOut">
              <a:rPr lang="en-US" smtClean="0"/>
              <a:pPr/>
              <a:t>9/11/2023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1965934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Зразок заголовка</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7EAF463A-BC7C-46EE-9F1E-7F377CCA4891}" type="datetimeFigureOut">
              <a:rPr lang="en-US" smtClean="0"/>
              <a:pPr/>
              <a:t>9/11/2023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3719496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Зразок заголовка</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7EAF463A-BC7C-46EE-9F1E-7F377CCA4891}" type="datetimeFigureOut">
              <a:rPr lang="en-US" smtClean="0"/>
              <a:pPr/>
              <a:t>9/11/2023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1228860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Зразок заголовка</a:t>
            </a:r>
            <a:endParaRPr lang="en-US" dirty="0"/>
          </a:p>
        </p:txBody>
      </p:sp>
      <p:sp>
        <p:nvSpPr>
          <p:cNvPr id="7" name="Date Placeholder 2"/>
          <p:cNvSpPr>
            <a:spLocks noGrp="1"/>
          </p:cNvSpPr>
          <p:nvPr>
            <p:ph type="dt" sz="half" idx="10"/>
          </p:nvPr>
        </p:nvSpPr>
        <p:spPr/>
        <p:txBody>
          <a:bodyPr/>
          <a:lstStyle/>
          <a:p>
            <a:fld id="{7EAF463A-BC7C-46EE-9F1E-7F377CCA4891}" type="datetimeFigureOut">
              <a:rPr lang="en-US" smtClean="0"/>
              <a:pPr/>
              <a:t>9/11/2023</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3167034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EAF463A-BC7C-46EE-9F1E-7F377CCA4891}" type="datetimeFigureOut">
              <a:rPr lang="en-US" smtClean="0"/>
              <a:pPr/>
              <a:t>9/11/2023</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3714905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uk-UA"/>
              <a:t>Зразок заголовка</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7" name="Date Placeholder 4"/>
          <p:cNvSpPr>
            <a:spLocks noGrp="1"/>
          </p:cNvSpPr>
          <p:nvPr>
            <p:ph type="dt" sz="half" idx="10"/>
          </p:nvPr>
        </p:nvSpPr>
        <p:spPr/>
        <p:txBody>
          <a:bodyPr/>
          <a:lstStyle/>
          <a:p>
            <a:fld id="{7EAF463A-BC7C-46EE-9F1E-7F377CCA4891}" type="datetimeFigureOut">
              <a:rPr lang="en-US" smtClean="0"/>
              <a:pPr/>
              <a:t>9/11/2023</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3321357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uk-UA"/>
              <a:t>Зразок заголовка</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5" name="Date Placeholder 4"/>
          <p:cNvSpPr>
            <a:spLocks noGrp="1"/>
          </p:cNvSpPr>
          <p:nvPr>
            <p:ph type="dt" sz="half" idx="10"/>
          </p:nvPr>
        </p:nvSpPr>
        <p:spPr/>
        <p:txBody>
          <a:bodyPr/>
          <a:lstStyle/>
          <a:p>
            <a:fld id="{7EAF463A-BC7C-46EE-9F1E-7F377CCA4891}" type="datetimeFigureOut">
              <a:rPr lang="en-US" smtClean="0"/>
              <a:pPr/>
              <a:t>9/11/2023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4105689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uk-UA"/>
              <a:t>Зразок заголовка</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7EAF463A-BC7C-46EE-9F1E-7F377CCA4891}" type="datetimeFigureOut">
              <a:rPr lang="en-US" smtClean="0"/>
              <a:pPr/>
              <a:t>9/11/2023</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A483448D-3A78-4528-A469-B745A65DA480}" type="slidenum">
              <a:rPr lang="en-US" smtClean="0"/>
              <a:pPr/>
              <a:t>‹№›</a:t>
            </a:fld>
            <a:endParaRPr lang="en-US"/>
          </a:p>
        </p:txBody>
      </p:sp>
    </p:spTree>
    <p:extLst>
      <p:ext uri="{BB962C8B-B14F-4D97-AF65-F5344CB8AC3E}">
        <p14:creationId xmlns:p14="http://schemas.microsoft.com/office/powerpoint/2010/main" val="1509269583"/>
      </p:ext>
    </p:extLst>
  </p:cSld>
  <p:clrMap bg1="dk1" tx1="lt1" bg2="dk2" tx2="lt2" accent1="accent1" accent2="accent2" accent3="accent3" accent4="accent4" accent5="accent5" accent6="accent6" hlink="hlink" folHlink="folHlink"/>
  <p:sldLayoutIdLst>
    <p:sldLayoutId id="2147483995" r:id="rId1"/>
    <p:sldLayoutId id="2147483996" r:id="rId2"/>
    <p:sldLayoutId id="2147483997" r:id="rId3"/>
    <p:sldLayoutId id="2147483998" r:id="rId4"/>
    <p:sldLayoutId id="2147483999" r:id="rId5"/>
    <p:sldLayoutId id="2147484000" r:id="rId6"/>
    <p:sldLayoutId id="2147484001" r:id="rId7"/>
    <p:sldLayoutId id="2147484002" r:id="rId8"/>
    <p:sldLayoutId id="2147484003" r:id="rId9"/>
    <p:sldLayoutId id="2147484004" r:id="rId10"/>
    <p:sldLayoutId id="2147484005" r:id="rId11"/>
    <p:sldLayoutId id="2147484006" r:id="rId12"/>
    <p:sldLayoutId id="2147484007" r:id="rId13"/>
    <p:sldLayoutId id="2147484008" r:id="rId14"/>
    <p:sldLayoutId id="2147484009" r:id="rId15"/>
    <p:sldLayoutId id="2147484010" r:id="rId16"/>
    <p:sldLayoutId id="2147484011"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1809E2-E632-33B1-D56A-6E1FF896C6AD}"/>
              </a:ext>
            </a:extLst>
          </p:cNvPr>
          <p:cNvSpPr>
            <a:spLocks noGrp="1"/>
          </p:cNvSpPr>
          <p:nvPr>
            <p:ph type="title"/>
          </p:nvPr>
        </p:nvSpPr>
        <p:spPr>
          <a:xfrm>
            <a:off x="484710" y="452718"/>
            <a:ext cx="8125890" cy="6176682"/>
          </a:xfrm>
        </p:spPr>
        <p:txBody>
          <a:bodyPr/>
          <a:lstStyle/>
          <a:p>
            <a:pPr>
              <a:lnSpc>
                <a:spcPct val="150000"/>
              </a:lnSpc>
            </a:pPr>
            <a:r>
              <a:rPr lang="uk-UA" sz="2400" b="1" dirty="0">
                <a:solidFill>
                  <a:schemeClr val="bg1"/>
                </a:solidFill>
                <a:effectLst/>
                <a:latin typeface="Times New Roman" panose="02020603050405020304" pitchFamily="18" charset="0"/>
                <a:ea typeface="Times New Roman" panose="02020603050405020304" pitchFamily="18" charset="0"/>
              </a:rPr>
              <a:t>Тема 2. Об’єкти логістичного управління</a:t>
            </a:r>
            <a:br>
              <a:rPr lang="uk-UA" sz="1800" b="1" dirty="0">
                <a:solidFill>
                  <a:schemeClr val="bg1"/>
                </a:solidFill>
                <a:effectLst/>
                <a:latin typeface="Times New Roman" panose="02020603050405020304" pitchFamily="18" charset="0"/>
                <a:ea typeface="Times New Roman" panose="02020603050405020304" pitchFamily="18" charset="0"/>
              </a:rPr>
            </a:br>
            <a:r>
              <a:rPr lang="uk-UA" sz="1800" b="1" dirty="0">
                <a:solidFill>
                  <a:schemeClr val="bg1"/>
                </a:solidFill>
                <a:effectLst/>
                <a:latin typeface="Times New Roman" panose="02020603050405020304" pitchFamily="18" charset="0"/>
                <a:ea typeface="Times New Roman" panose="02020603050405020304" pitchFamily="18" charset="0"/>
              </a:rPr>
              <a:t> 1. Поняття матеріальних потоків та їх класифікація</a:t>
            </a:r>
            <a:br>
              <a:rPr lang="uk-UA" sz="1800" b="1" dirty="0">
                <a:solidFill>
                  <a:schemeClr val="bg1"/>
                </a:solidFill>
                <a:effectLst/>
                <a:latin typeface="Times New Roman" panose="02020603050405020304" pitchFamily="18" charset="0"/>
                <a:ea typeface="Times New Roman" panose="02020603050405020304" pitchFamily="18" charset="0"/>
              </a:rPr>
            </a:br>
            <a:r>
              <a:rPr lang="uk-UA" sz="1800" b="1" dirty="0">
                <a:solidFill>
                  <a:schemeClr val="bg1"/>
                </a:solidFill>
                <a:effectLst/>
                <a:latin typeface="Times New Roman" panose="02020603050405020304" pitchFamily="18" charset="0"/>
                <a:ea typeface="Times New Roman" panose="02020603050405020304" pitchFamily="18" charset="0"/>
              </a:rPr>
              <a:t>2. Інформаційні потоки та їх класифікація. Фінансовий потік та потік послуг</a:t>
            </a:r>
            <a:br>
              <a:rPr lang="uk-UA" sz="1800" b="1" dirty="0">
                <a:solidFill>
                  <a:schemeClr val="bg1"/>
                </a:solidFill>
                <a:effectLst/>
                <a:latin typeface="Times New Roman" panose="02020603050405020304" pitchFamily="18" charset="0"/>
                <a:ea typeface="Times New Roman" panose="02020603050405020304" pitchFamily="18" charset="0"/>
              </a:rPr>
            </a:br>
            <a:r>
              <a:rPr lang="uk-UA" sz="1800" b="1" dirty="0">
                <a:solidFill>
                  <a:schemeClr val="bg1"/>
                </a:solidFill>
                <a:effectLst/>
                <a:latin typeface="Times New Roman" panose="02020603050405020304" pitchFamily="18" charset="0"/>
                <a:ea typeface="Times New Roman" panose="02020603050405020304" pitchFamily="18" charset="0"/>
              </a:rPr>
              <a:t>3. Логістичні операції та логістичні функції</a:t>
            </a:r>
            <a:br>
              <a:rPr lang="uk-UA" sz="1800" b="1" dirty="0">
                <a:solidFill>
                  <a:schemeClr val="bg1"/>
                </a:solidFill>
                <a:effectLst/>
                <a:latin typeface="Times New Roman" panose="02020603050405020304" pitchFamily="18" charset="0"/>
                <a:ea typeface="Times New Roman" panose="02020603050405020304" pitchFamily="18" charset="0"/>
              </a:rPr>
            </a:br>
            <a:r>
              <a:rPr lang="uk-UA" sz="1800" b="1" dirty="0">
                <a:solidFill>
                  <a:schemeClr val="bg1"/>
                </a:solidFill>
                <a:effectLst/>
                <a:latin typeface="Times New Roman" panose="02020603050405020304" pitchFamily="18" charset="0"/>
                <a:ea typeface="Times New Roman" panose="02020603050405020304" pitchFamily="18" charset="0"/>
              </a:rPr>
              <a:t>4. Інтегровані логістичні потоки (самостійно)</a:t>
            </a:r>
            <a:br>
              <a:rPr lang="uk-UA" sz="1800" b="1" dirty="0">
                <a:solidFill>
                  <a:schemeClr val="bg1"/>
                </a:solidFill>
                <a:effectLst/>
                <a:latin typeface="Times New Roman" panose="02020603050405020304" pitchFamily="18" charset="0"/>
                <a:ea typeface="Times New Roman" panose="02020603050405020304" pitchFamily="18" charset="0"/>
              </a:rPr>
            </a:br>
            <a:br>
              <a:rPr lang="uk-UA" sz="1800" b="1" dirty="0">
                <a:effectLst/>
                <a:latin typeface="Times New Roman" panose="02020603050405020304" pitchFamily="18" charset="0"/>
                <a:ea typeface="Times New Roman" panose="02020603050405020304" pitchFamily="18" charset="0"/>
              </a:rPr>
            </a:br>
            <a:br>
              <a:rPr lang="uk-UA" sz="1800" b="1" dirty="0">
                <a:effectLst/>
                <a:latin typeface="Times New Roman" panose="02020603050405020304" pitchFamily="18" charset="0"/>
                <a:ea typeface="Times New Roman" panose="02020603050405020304" pitchFamily="18" charset="0"/>
              </a:rPr>
            </a:br>
            <a:endParaRPr lang="uk-UA" dirty="0"/>
          </a:p>
        </p:txBody>
      </p:sp>
    </p:spTree>
    <p:extLst>
      <p:ext uri="{BB962C8B-B14F-4D97-AF65-F5344CB8AC3E}">
        <p14:creationId xmlns:p14="http://schemas.microsoft.com/office/powerpoint/2010/main" val="1277684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66B4DB-B14C-3CA0-3239-64197AA82300}"/>
              </a:ext>
            </a:extLst>
          </p:cNvPr>
          <p:cNvSpPr>
            <a:spLocks noGrp="1"/>
          </p:cNvSpPr>
          <p:nvPr>
            <p:ph type="title"/>
          </p:nvPr>
        </p:nvSpPr>
        <p:spPr>
          <a:xfrm>
            <a:off x="484710" y="452718"/>
            <a:ext cx="8049690" cy="1400530"/>
          </a:xfrm>
        </p:spPr>
        <p:txBody>
          <a:bodyPr/>
          <a:lstStyle/>
          <a:p>
            <a:r>
              <a:rPr lang="uk-UA" sz="1800" i="1" dirty="0">
                <a:solidFill>
                  <a:srgbClr val="000000"/>
                </a:solidFill>
                <a:effectLst/>
                <a:latin typeface="Times New Roman" panose="02020603050405020304" pitchFamily="18" charset="0"/>
                <a:ea typeface="Times New Roman" panose="02020603050405020304" pitchFamily="18" charset="0"/>
              </a:rPr>
              <a:t>Фінансовий потік</a:t>
            </a:r>
            <a:r>
              <a:rPr lang="uk-UA" sz="1800" dirty="0">
                <a:solidFill>
                  <a:srgbClr val="000000"/>
                </a:solidFill>
                <a:effectLst/>
                <a:latin typeface="Times New Roman" panose="02020603050405020304" pitchFamily="18" charset="0"/>
                <a:ea typeface="Times New Roman" panose="02020603050405020304" pitchFamily="18" charset="0"/>
              </a:rPr>
              <a:t> — це спрямований рух фінансових засобів, які циркулюють в логістичній системі, а також між логістичною системою і зовнішнім середовищем і є необхідними для забезпечення ефективного руху певного товарного потоку. </a:t>
            </a:r>
            <a:br>
              <a:rPr lang="uk-UA" sz="1800" dirty="0">
                <a:solidFill>
                  <a:srgbClr val="000000"/>
                </a:solidFill>
                <a:effectLst/>
                <a:latin typeface="Times New Roman" panose="02020603050405020304" pitchFamily="18" charset="0"/>
                <a:ea typeface="Times New Roman" panose="02020603050405020304" pitchFamily="18" charset="0"/>
              </a:rPr>
            </a:br>
            <a:r>
              <a:rPr lang="uk-UA" sz="1800" dirty="0">
                <a:solidFill>
                  <a:srgbClr val="000000"/>
                </a:solidFill>
                <a:effectLst/>
                <a:latin typeface="Times New Roman" panose="02020603050405020304" pitchFamily="18" charset="0"/>
                <a:ea typeface="Times New Roman" panose="02020603050405020304" pitchFamily="18" charset="0"/>
              </a:rPr>
              <a:t>З цього визначення випливає: </a:t>
            </a:r>
            <a:r>
              <a:rPr lang="uk-UA" sz="1800" i="1" dirty="0">
                <a:solidFill>
                  <a:srgbClr val="000000"/>
                </a:solidFill>
                <a:effectLst/>
                <a:latin typeface="Times New Roman" panose="02020603050405020304" pitchFamily="18" charset="0"/>
                <a:ea typeface="Times New Roman" panose="02020603050405020304" pitchFamily="18" charset="0"/>
              </a:rPr>
              <a:t>логістичний фінансовий потік</a:t>
            </a:r>
            <a:r>
              <a:rPr lang="uk-UA" sz="1800" dirty="0">
                <a:solidFill>
                  <a:srgbClr val="000000"/>
                </a:solidFill>
                <a:effectLst/>
                <a:latin typeface="Times New Roman" panose="02020603050405020304" pitchFamily="18" charset="0"/>
                <a:ea typeface="Times New Roman" panose="02020603050405020304" pitchFamily="18" charset="0"/>
              </a:rPr>
              <a:t> — це не просто рух фінансових ресурсів, а їх спрямований рух; спрямованість руху фінансових ресурсів в логістиці обумовлюється необхідністю забезпечення переміщення відповідного товарного потоку.</a:t>
            </a:r>
            <a:br>
              <a:rPr lang="uk-UA" sz="1800" dirty="0">
                <a:solidFill>
                  <a:srgbClr val="000000"/>
                </a:solidFill>
                <a:effectLst/>
                <a:latin typeface="Times New Roman" panose="02020603050405020304" pitchFamily="18" charset="0"/>
                <a:ea typeface="Times New Roman" panose="02020603050405020304" pitchFamily="18" charset="0"/>
              </a:rPr>
            </a:br>
            <a:br>
              <a:rPr lang="uk-UA" sz="1800" dirty="0">
                <a:solidFill>
                  <a:srgbClr val="000000"/>
                </a:solidFill>
                <a:effectLst/>
                <a:latin typeface="Times New Roman" panose="02020603050405020304" pitchFamily="18" charset="0"/>
                <a:ea typeface="Times New Roman" panose="02020603050405020304" pitchFamily="18" charset="0"/>
              </a:rPr>
            </a:br>
            <a:r>
              <a:rPr lang="uk-UA" sz="1800" dirty="0">
                <a:solidFill>
                  <a:srgbClr val="000000"/>
                </a:solidFill>
                <a:effectLst/>
                <a:latin typeface="Times New Roman" panose="02020603050405020304" pitchFamily="18" charset="0"/>
                <a:ea typeface="Times New Roman" panose="02020603050405020304" pitchFamily="18" charset="0"/>
              </a:rPr>
              <a:t>Класифікацію</a:t>
            </a:r>
            <a:r>
              <a:rPr lang="ru-RU" sz="1800" dirty="0">
                <a:solidFill>
                  <a:srgbClr val="000000"/>
                </a:solidFill>
                <a:effectLst/>
                <a:latin typeface="Times New Roman" panose="02020603050405020304" pitchFamily="18" charset="0"/>
                <a:ea typeface="Times New Roman" panose="02020603050405020304" pitchFamily="18" charset="0"/>
              </a:rPr>
              <a:t> </a:t>
            </a:r>
            <a:r>
              <a:rPr lang="uk-UA" sz="1800" dirty="0">
                <a:solidFill>
                  <a:srgbClr val="000000"/>
                </a:solidFill>
                <a:effectLst/>
                <a:latin typeface="Times New Roman" panose="02020603050405020304" pitchFamily="18" charset="0"/>
                <a:ea typeface="Times New Roman" panose="02020603050405020304" pitchFamily="18" charset="0"/>
              </a:rPr>
              <a:t>фінансових</a:t>
            </a:r>
            <a:r>
              <a:rPr lang="ru-RU" sz="1800" dirty="0">
                <a:solidFill>
                  <a:srgbClr val="000000"/>
                </a:solidFill>
                <a:effectLst/>
                <a:latin typeface="Times New Roman" panose="02020603050405020304" pitchFamily="18" charset="0"/>
                <a:ea typeface="Times New Roman" panose="02020603050405020304" pitchFamily="18" charset="0"/>
              </a:rPr>
              <a:t> потоків в логістиці здійснюють за наступними ознаками:</a:t>
            </a:r>
            <a:br>
              <a:rPr lang="uk-UA" sz="1800" dirty="0">
                <a:effectLst/>
                <a:latin typeface="Times New Roman" panose="02020603050405020304" pitchFamily="18" charset="0"/>
                <a:ea typeface="Times New Roman" panose="02020603050405020304" pitchFamily="18" charset="0"/>
              </a:rPr>
            </a:br>
            <a:r>
              <a:rPr lang="uk-UA" sz="1800" i="1" dirty="0">
                <a:solidFill>
                  <a:srgbClr val="000000"/>
                </a:solidFill>
                <a:effectLst/>
                <a:latin typeface="Times New Roman" panose="02020603050405020304" pitchFamily="18" charset="0"/>
                <a:ea typeface="Calibri" panose="020F0502020204030204" pitchFamily="34" charset="0"/>
              </a:rPr>
              <a:t>1. По відношенню до логістичної системи: </a:t>
            </a:r>
            <a:br>
              <a:rPr lang="uk-UA" sz="1800" dirty="0">
                <a:solidFill>
                  <a:srgbClr val="000000"/>
                </a:solidFill>
                <a:effectLst/>
                <a:latin typeface="Times New Roman" panose="02020603050405020304" pitchFamily="18" charset="0"/>
                <a:ea typeface="Calibri" panose="020F0502020204030204" pitchFamily="34" charset="0"/>
              </a:rPr>
            </a:br>
            <a:r>
              <a:rPr lang="uk-UA" sz="1800" dirty="0">
                <a:solidFill>
                  <a:srgbClr val="000000"/>
                </a:solidFill>
                <a:effectLst/>
                <a:latin typeface="Times New Roman" panose="02020603050405020304" pitchFamily="18" charset="0"/>
                <a:ea typeface="Calibri" panose="020F0502020204030204" pitchFamily="34" charset="0"/>
              </a:rPr>
              <a:t>• </a:t>
            </a:r>
            <a:r>
              <a:rPr lang="uk-UA" sz="1800" i="1" dirty="0">
                <a:solidFill>
                  <a:srgbClr val="000000"/>
                </a:solidFill>
                <a:effectLst/>
                <a:latin typeface="Times New Roman" panose="02020603050405020304" pitchFamily="18" charset="0"/>
                <a:ea typeface="Calibri" panose="020F0502020204030204" pitchFamily="34" charset="0"/>
              </a:rPr>
              <a:t>зовнішні фінансові потоки</a:t>
            </a:r>
            <a:r>
              <a:rPr lang="uk-UA" sz="1800" dirty="0">
                <a:solidFill>
                  <a:srgbClr val="000000"/>
                </a:solidFill>
                <a:effectLst/>
                <a:latin typeface="Times New Roman" panose="02020603050405020304" pitchFamily="18" charset="0"/>
                <a:ea typeface="Calibri" panose="020F0502020204030204" pitchFamily="34" charset="0"/>
              </a:rPr>
              <a:t>, які існують поза межами логістичної системи, що розглядається; </a:t>
            </a:r>
            <a:br>
              <a:rPr lang="uk-UA" sz="1800" dirty="0">
                <a:solidFill>
                  <a:srgbClr val="000000"/>
                </a:solidFill>
                <a:effectLst/>
                <a:latin typeface="Times New Roman" panose="02020603050405020304" pitchFamily="18" charset="0"/>
                <a:ea typeface="Calibri" panose="020F0502020204030204" pitchFamily="34" charset="0"/>
              </a:rPr>
            </a:br>
            <a:r>
              <a:rPr lang="uk-UA" sz="1800" dirty="0">
                <a:solidFill>
                  <a:srgbClr val="000000"/>
                </a:solidFill>
                <a:effectLst/>
                <a:latin typeface="Times New Roman" panose="02020603050405020304" pitchFamily="18" charset="0"/>
                <a:ea typeface="Calibri" panose="020F0502020204030204" pitchFamily="34" charset="0"/>
              </a:rPr>
              <a:t>• </a:t>
            </a:r>
            <a:r>
              <a:rPr lang="uk-UA" sz="1800" i="1" dirty="0">
                <a:solidFill>
                  <a:srgbClr val="000000"/>
                </a:solidFill>
                <a:effectLst/>
                <a:latin typeface="Times New Roman" panose="02020603050405020304" pitchFamily="18" charset="0"/>
                <a:ea typeface="Calibri" panose="020F0502020204030204" pitchFamily="34" charset="0"/>
              </a:rPr>
              <a:t>внутрішні потоки</a:t>
            </a:r>
            <a:r>
              <a:rPr lang="uk-UA" sz="1800" dirty="0">
                <a:solidFill>
                  <a:srgbClr val="000000"/>
                </a:solidFill>
                <a:effectLst/>
                <a:latin typeface="Times New Roman" panose="02020603050405020304" pitchFamily="18" charset="0"/>
                <a:ea typeface="Calibri" panose="020F0502020204030204" pitchFamily="34" charset="0"/>
              </a:rPr>
              <a:t>, які існують всередині логістичної системи і видозмінюються відповідно до змін матеріальних потоків. </a:t>
            </a:r>
            <a:br>
              <a:rPr lang="uk-UA" sz="1800" dirty="0">
                <a:solidFill>
                  <a:srgbClr val="000000"/>
                </a:solidFill>
                <a:effectLst/>
                <a:latin typeface="Times New Roman" panose="02020603050405020304" pitchFamily="18" charset="0"/>
                <a:ea typeface="Calibri" panose="020F0502020204030204" pitchFamily="34" charset="0"/>
              </a:rPr>
            </a:br>
            <a:r>
              <a:rPr lang="uk-UA" sz="1800" i="1" dirty="0">
                <a:solidFill>
                  <a:srgbClr val="000000"/>
                </a:solidFill>
                <a:effectLst/>
                <a:latin typeface="Times New Roman" panose="02020603050405020304" pitchFamily="18" charset="0"/>
                <a:ea typeface="Calibri" panose="020F0502020204030204" pitchFamily="34" charset="0"/>
              </a:rPr>
              <a:t>2. По напрямку руху: </a:t>
            </a:r>
            <a:br>
              <a:rPr lang="uk-UA" sz="1800" dirty="0">
                <a:solidFill>
                  <a:srgbClr val="000000"/>
                </a:solidFill>
                <a:effectLst/>
                <a:latin typeface="Times New Roman" panose="02020603050405020304" pitchFamily="18" charset="0"/>
                <a:ea typeface="Calibri" panose="020F0502020204030204" pitchFamily="34" charset="0"/>
              </a:rPr>
            </a:br>
            <a:r>
              <a:rPr lang="uk-UA" sz="1800" dirty="0">
                <a:solidFill>
                  <a:srgbClr val="000000"/>
                </a:solidFill>
                <a:effectLst/>
                <a:latin typeface="Times New Roman" panose="02020603050405020304" pitchFamily="18" charset="0"/>
                <a:ea typeface="Calibri" panose="020F0502020204030204" pitchFamily="34" charset="0"/>
              </a:rPr>
              <a:t>• </a:t>
            </a:r>
            <a:r>
              <a:rPr lang="uk-UA" sz="1800" i="1" dirty="0">
                <a:solidFill>
                  <a:srgbClr val="000000"/>
                </a:solidFill>
                <a:effectLst/>
                <a:latin typeface="Times New Roman" panose="02020603050405020304" pitchFamily="18" charset="0"/>
                <a:ea typeface="Calibri" panose="020F0502020204030204" pitchFamily="34" charset="0"/>
              </a:rPr>
              <a:t>вхідні </a:t>
            </a:r>
            <a:r>
              <a:rPr lang="uk-UA" sz="1800" dirty="0">
                <a:solidFill>
                  <a:srgbClr val="000000"/>
                </a:solidFill>
                <a:effectLst/>
                <a:latin typeface="Times New Roman" panose="02020603050405020304" pitchFamily="18" charset="0"/>
                <a:ea typeface="Calibri" panose="020F0502020204030204" pitchFamily="34" charset="0"/>
              </a:rPr>
              <a:t>– ті, які надходять в середину досліджуваної логістичної системи з-поза її меж; </a:t>
            </a:r>
            <a:br>
              <a:rPr lang="uk-UA" sz="1800" dirty="0">
                <a:solidFill>
                  <a:srgbClr val="000000"/>
                </a:solidFill>
                <a:effectLst/>
                <a:latin typeface="Times New Roman" panose="02020603050405020304" pitchFamily="18" charset="0"/>
                <a:ea typeface="Calibri" panose="020F0502020204030204" pitchFamily="34" charset="0"/>
              </a:rPr>
            </a:br>
            <a:r>
              <a:rPr lang="uk-UA" sz="1800" dirty="0">
                <a:solidFill>
                  <a:srgbClr val="000000"/>
                </a:solidFill>
                <a:effectLst/>
                <a:latin typeface="Times New Roman" panose="02020603050405020304" pitchFamily="18" charset="0"/>
                <a:ea typeface="Calibri" panose="020F0502020204030204" pitchFamily="34" charset="0"/>
              </a:rPr>
              <a:t>• </a:t>
            </a:r>
            <a:r>
              <a:rPr lang="uk-UA" sz="1800" i="1" dirty="0">
                <a:solidFill>
                  <a:srgbClr val="000000"/>
                </a:solidFill>
                <a:effectLst/>
                <a:latin typeface="Times New Roman" panose="02020603050405020304" pitchFamily="18" charset="0"/>
                <a:ea typeface="Calibri" panose="020F0502020204030204" pitchFamily="34" charset="0"/>
              </a:rPr>
              <a:t>вихідні </a:t>
            </a:r>
            <a:r>
              <a:rPr lang="uk-UA" sz="1800" dirty="0">
                <a:solidFill>
                  <a:srgbClr val="000000"/>
                </a:solidFill>
                <a:effectLst/>
                <a:latin typeface="Times New Roman" panose="02020603050405020304" pitchFamily="18" charset="0"/>
                <a:ea typeface="Calibri" panose="020F0502020204030204" pitchFamily="34" charset="0"/>
              </a:rPr>
              <a:t>– ті, які виникають в середині досліджуваної логістичної системи і продовжують свій рух поза її межами. </a:t>
            </a:r>
            <a:br>
              <a:rPr lang="uk-UA" sz="1800" dirty="0">
                <a:solidFill>
                  <a:srgbClr val="000000"/>
                </a:solidFill>
                <a:effectLst/>
                <a:latin typeface="Times New Roman" panose="02020603050405020304" pitchFamily="18" charset="0"/>
                <a:ea typeface="Calibri" panose="020F0502020204030204" pitchFamily="34" charset="0"/>
              </a:rPr>
            </a:br>
            <a:br>
              <a:rPr lang="uk-UA" sz="1800" dirty="0">
                <a:effectLst/>
                <a:latin typeface="Times New Roman" panose="02020603050405020304" pitchFamily="18" charset="0"/>
                <a:ea typeface="Times New Roman" panose="02020603050405020304" pitchFamily="18" charset="0"/>
              </a:rPr>
            </a:br>
            <a:endParaRPr lang="uk-UA" dirty="0"/>
          </a:p>
        </p:txBody>
      </p:sp>
    </p:spTree>
    <p:extLst>
      <p:ext uri="{BB962C8B-B14F-4D97-AF65-F5344CB8AC3E}">
        <p14:creationId xmlns:p14="http://schemas.microsoft.com/office/powerpoint/2010/main" val="2536575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66B4DB-B14C-3CA0-3239-64197AA82300}"/>
              </a:ext>
            </a:extLst>
          </p:cNvPr>
          <p:cNvSpPr>
            <a:spLocks noGrp="1"/>
          </p:cNvSpPr>
          <p:nvPr>
            <p:ph type="title"/>
          </p:nvPr>
        </p:nvSpPr>
        <p:spPr>
          <a:xfrm>
            <a:off x="484710" y="452718"/>
            <a:ext cx="8049690" cy="1400530"/>
          </a:xfrm>
        </p:spPr>
        <p:txBody>
          <a:bodyPr/>
          <a:lstStyle/>
          <a:p>
            <a:r>
              <a:rPr lang="uk-UA" sz="1800" i="1" dirty="0">
                <a:solidFill>
                  <a:srgbClr val="000000"/>
                </a:solidFill>
                <a:effectLst/>
                <a:latin typeface="Times New Roman" panose="02020603050405020304" pitchFamily="18" charset="0"/>
                <a:ea typeface="Calibri" panose="020F0502020204030204" pitchFamily="34" charset="0"/>
              </a:rPr>
              <a:t>3. По призначенню: </a:t>
            </a:r>
            <a:br>
              <a:rPr lang="uk-UA" sz="1800" dirty="0">
                <a:solidFill>
                  <a:srgbClr val="000000"/>
                </a:solidFill>
                <a:effectLst/>
                <a:latin typeface="Times New Roman" panose="02020603050405020304" pitchFamily="18" charset="0"/>
                <a:ea typeface="Calibri" panose="020F0502020204030204" pitchFamily="34" charset="0"/>
              </a:rPr>
            </a:br>
            <a:r>
              <a:rPr lang="uk-UA" sz="1800" dirty="0">
                <a:solidFill>
                  <a:srgbClr val="000000"/>
                </a:solidFill>
                <a:effectLst/>
                <a:latin typeface="Times New Roman" panose="02020603050405020304" pitchFamily="18" charset="0"/>
                <a:ea typeface="Calibri" panose="020F0502020204030204" pitchFamily="34" charset="0"/>
              </a:rPr>
              <a:t>• </a:t>
            </a:r>
            <a:r>
              <a:rPr lang="uk-UA" sz="1800" i="1" dirty="0">
                <a:solidFill>
                  <a:srgbClr val="000000"/>
                </a:solidFill>
                <a:effectLst/>
                <a:latin typeface="Times New Roman" panose="02020603050405020304" pitchFamily="18" charset="0"/>
                <a:ea typeface="Calibri" panose="020F0502020204030204" pitchFamily="34" charset="0"/>
              </a:rPr>
              <a:t>фінансові потоки пов’язані із закупівлею товарів; </a:t>
            </a:r>
            <a:br>
              <a:rPr lang="uk-UA" sz="1800" dirty="0">
                <a:solidFill>
                  <a:srgbClr val="000000"/>
                </a:solidFill>
                <a:effectLst/>
                <a:latin typeface="Times New Roman" panose="02020603050405020304" pitchFamily="18" charset="0"/>
                <a:ea typeface="Calibri" panose="020F0502020204030204" pitchFamily="34" charset="0"/>
              </a:rPr>
            </a:br>
            <a:r>
              <a:rPr lang="uk-UA" sz="1800" dirty="0">
                <a:solidFill>
                  <a:srgbClr val="000000"/>
                </a:solidFill>
                <a:effectLst/>
                <a:latin typeface="Times New Roman" panose="02020603050405020304" pitchFamily="18" charset="0"/>
                <a:ea typeface="Calibri" panose="020F0502020204030204" pitchFamily="34" charset="0"/>
              </a:rPr>
              <a:t>• </a:t>
            </a:r>
            <a:r>
              <a:rPr lang="uk-UA" sz="1800" i="1" dirty="0">
                <a:solidFill>
                  <a:srgbClr val="000000"/>
                </a:solidFill>
                <a:effectLst/>
                <a:latin typeface="Times New Roman" panose="02020603050405020304" pitchFamily="18" charset="0"/>
                <a:ea typeface="Calibri" panose="020F0502020204030204" pitchFamily="34" charset="0"/>
              </a:rPr>
              <a:t>інвестиційні фінансові потоки; </a:t>
            </a:r>
            <a:br>
              <a:rPr lang="uk-UA" sz="1800" dirty="0">
                <a:solidFill>
                  <a:srgbClr val="000000"/>
                </a:solidFill>
                <a:effectLst/>
                <a:latin typeface="Times New Roman" panose="02020603050405020304" pitchFamily="18" charset="0"/>
                <a:ea typeface="Calibri" panose="020F0502020204030204" pitchFamily="34" charset="0"/>
              </a:rPr>
            </a:br>
            <a:r>
              <a:rPr lang="uk-UA" sz="1800" dirty="0">
                <a:solidFill>
                  <a:srgbClr val="000000"/>
                </a:solidFill>
                <a:effectLst/>
                <a:latin typeface="Times New Roman" panose="02020603050405020304" pitchFamily="18" charset="0"/>
                <a:ea typeface="Calibri" panose="020F0502020204030204" pitchFamily="34" charset="0"/>
              </a:rPr>
              <a:t>• </a:t>
            </a:r>
            <a:r>
              <a:rPr lang="uk-UA" sz="1800" i="1" dirty="0">
                <a:solidFill>
                  <a:srgbClr val="000000"/>
                </a:solidFill>
                <a:effectLst/>
                <a:latin typeface="Times New Roman" panose="02020603050405020304" pitchFamily="18" charset="0"/>
                <a:ea typeface="Calibri" panose="020F0502020204030204" pitchFamily="34" charset="0"/>
              </a:rPr>
              <a:t>фінансові потоки, пов’язані із відтворенням робочої сили; </a:t>
            </a:r>
            <a:br>
              <a:rPr lang="uk-UA" sz="1800" dirty="0">
                <a:solidFill>
                  <a:srgbClr val="000000"/>
                </a:solidFill>
                <a:effectLst/>
                <a:latin typeface="Times New Roman" panose="02020603050405020304" pitchFamily="18" charset="0"/>
                <a:ea typeface="Calibri" panose="020F0502020204030204" pitchFamily="34" charset="0"/>
              </a:rPr>
            </a:br>
            <a:r>
              <a:rPr lang="uk-UA" sz="1800" dirty="0">
                <a:solidFill>
                  <a:srgbClr val="000000"/>
                </a:solidFill>
                <a:effectLst/>
                <a:latin typeface="Times New Roman" panose="02020603050405020304" pitchFamily="18" charset="0"/>
                <a:ea typeface="Calibri" panose="020F0502020204030204" pitchFamily="34" charset="0"/>
              </a:rPr>
              <a:t>• </a:t>
            </a:r>
            <a:r>
              <a:rPr lang="uk-UA" sz="1800" i="1" dirty="0">
                <a:solidFill>
                  <a:srgbClr val="000000"/>
                </a:solidFill>
                <a:effectLst/>
                <a:latin typeface="Times New Roman" panose="02020603050405020304" pitchFamily="18" charset="0"/>
                <a:ea typeface="Calibri" panose="020F0502020204030204" pitchFamily="34" charset="0"/>
              </a:rPr>
              <a:t>фінансові потоки, пов’язані з формуванням матеріальних затрат в процесі виробництва; </a:t>
            </a:r>
            <a:br>
              <a:rPr lang="uk-UA" sz="1800" dirty="0">
                <a:solidFill>
                  <a:srgbClr val="000000"/>
                </a:solidFill>
                <a:effectLst/>
                <a:latin typeface="Times New Roman" panose="02020603050405020304" pitchFamily="18" charset="0"/>
                <a:ea typeface="Calibri" panose="020F0502020204030204" pitchFamily="34" charset="0"/>
              </a:rPr>
            </a:br>
            <a:r>
              <a:rPr lang="uk-UA" sz="1800" dirty="0">
                <a:solidFill>
                  <a:srgbClr val="000000"/>
                </a:solidFill>
                <a:effectLst/>
                <a:latin typeface="Times New Roman" panose="02020603050405020304" pitchFamily="18" charset="0"/>
                <a:ea typeface="Calibri" panose="020F0502020204030204" pitchFamily="34" charset="0"/>
              </a:rPr>
              <a:t>• </a:t>
            </a:r>
            <a:r>
              <a:rPr lang="uk-UA" sz="1800" i="1" dirty="0">
                <a:solidFill>
                  <a:srgbClr val="000000"/>
                </a:solidFill>
                <a:effectLst/>
                <a:latin typeface="Times New Roman" panose="02020603050405020304" pitchFamily="18" charset="0"/>
                <a:ea typeface="Calibri" panose="020F0502020204030204" pitchFamily="34" charset="0"/>
              </a:rPr>
              <a:t>фінансові потоки, які виникають в процесі продажу товарів. </a:t>
            </a:r>
            <a:br>
              <a:rPr lang="uk-UA" sz="1800" dirty="0">
                <a:solidFill>
                  <a:srgbClr val="000000"/>
                </a:solidFill>
                <a:effectLst/>
                <a:latin typeface="Times New Roman" panose="02020603050405020304" pitchFamily="18" charset="0"/>
                <a:ea typeface="Calibri" panose="020F0502020204030204" pitchFamily="34" charset="0"/>
              </a:rPr>
            </a:br>
            <a:r>
              <a:rPr lang="uk-UA" sz="1800" i="1" dirty="0">
                <a:solidFill>
                  <a:srgbClr val="000000"/>
                </a:solidFill>
                <a:effectLst/>
                <a:latin typeface="Times New Roman" panose="02020603050405020304" pitchFamily="18" charset="0"/>
                <a:ea typeface="Calibri" panose="020F0502020204030204" pitchFamily="34" charset="0"/>
              </a:rPr>
              <a:t>4. В залежності від форм розрахунків: </a:t>
            </a:r>
            <a:br>
              <a:rPr lang="uk-UA" sz="1800" dirty="0">
                <a:solidFill>
                  <a:srgbClr val="000000"/>
                </a:solidFill>
                <a:effectLst/>
                <a:latin typeface="Times New Roman" panose="02020603050405020304" pitchFamily="18" charset="0"/>
                <a:ea typeface="Calibri" panose="020F0502020204030204" pitchFamily="34" charset="0"/>
              </a:rPr>
            </a:br>
            <a:r>
              <a:rPr lang="uk-UA" sz="1800" dirty="0">
                <a:solidFill>
                  <a:srgbClr val="000000"/>
                </a:solidFill>
                <a:effectLst/>
                <a:latin typeface="Times New Roman" panose="02020603050405020304" pitchFamily="18" charset="0"/>
                <a:ea typeface="Calibri" panose="020F0502020204030204" pitchFamily="34" charset="0"/>
              </a:rPr>
              <a:t>• </a:t>
            </a:r>
            <a:r>
              <a:rPr lang="uk-UA" sz="1800" i="1" dirty="0">
                <a:solidFill>
                  <a:srgbClr val="000000"/>
                </a:solidFill>
                <a:effectLst/>
                <a:latin typeface="Times New Roman" panose="02020603050405020304" pitchFamily="18" charset="0"/>
                <a:ea typeface="Calibri" panose="020F0502020204030204" pitchFamily="34" charset="0"/>
              </a:rPr>
              <a:t>грошові фінансові потоки </a:t>
            </a:r>
            <a:r>
              <a:rPr lang="uk-UA" sz="1800" dirty="0">
                <a:solidFill>
                  <a:srgbClr val="000000"/>
                </a:solidFill>
                <a:effectLst/>
                <a:latin typeface="Times New Roman" panose="02020603050405020304" pitchFamily="18" charset="0"/>
                <a:ea typeface="Calibri" panose="020F0502020204030204" pitchFamily="34" charset="0"/>
              </a:rPr>
              <a:t>– відображають рух готівкових грошей в національній чи іноземних валютах; </a:t>
            </a:r>
            <a:br>
              <a:rPr lang="uk-UA" sz="1800" dirty="0">
                <a:solidFill>
                  <a:srgbClr val="000000"/>
                </a:solidFill>
                <a:effectLst/>
                <a:latin typeface="Times New Roman" panose="02020603050405020304" pitchFamily="18" charset="0"/>
                <a:ea typeface="Calibri" panose="020F0502020204030204" pitchFamily="34" charset="0"/>
              </a:rPr>
            </a:br>
            <a:r>
              <a:rPr lang="uk-UA" sz="1800" dirty="0">
                <a:solidFill>
                  <a:srgbClr val="000000"/>
                </a:solidFill>
                <a:effectLst/>
                <a:latin typeface="Times New Roman" panose="02020603050405020304" pitchFamily="18" charset="0"/>
                <a:ea typeface="Calibri" panose="020F0502020204030204" pitchFamily="34" charset="0"/>
              </a:rPr>
              <a:t>• </a:t>
            </a:r>
            <a:r>
              <a:rPr lang="uk-UA" sz="1800" i="1" dirty="0">
                <a:solidFill>
                  <a:srgbClr val="000000"/>
                </a:solidFill>
                <a:effectLst/>
                <a:latin typeface="Times New Roman" panose="02020603050405020304" pitchFamily="18" charset="0"/>
                <a:ea typeface="Calibri" panose="020F0502020204030204" pitchFamily="34" charset="0"/>
              </a:rPr>
              <a:t>інформаційно-фінансові потоки </a:t>
            </a:r>
            <a:r>
              <a:rPr lang="uk-UA" sz="1800" dirty="0">
                <a:solidFill>
                  <a:srgbClr val="000000"/>
                </a:solidFill>
                <a:effectLst/>
                <a:latin typeface="Times New Roman" panose="02020603050405020304" pitchFamily="18" charset="0"/>
                <a:ea typeface="Calibri" panose="020F0502020204030204" pitchFamily="34" charset="0"/>
              </a:rPr>
              <a:t>– обумовлені рухом безготівкових фінансових засобів; </a:t>
            </a:r>
            <a:br>
              <a:rPr lang="uk-UA" sz="1800" dirty="0">
                <a:solidFill>
                  <a:srgbClr val="000000"/>
                </a:solidFill>
                <a:effectLst/>
                <a:latin typeface="Times New Roman" panose="02020603050405020304" pitchFamily="18" charset="0"/>
                <a:ea typeface="Calibri" panose="020F0502020204030204" pitchFamily="34" charset="0"/>
              </a:rPr>
            </a:br>
            <a:r>
              <a:rPr lang="uk-UA" sz="1800" dirty="0">
                <a:solidFill>
                  <a:srgbClr val="000000"/>
                </a:solidFill>
                <a:effectLst/>
                <a:latin typeface="Times New Roman" panose="02020603050405020304" pitchFamily="18" charset="0"/>
                <a:ea typeface="Calibri" panose="020F0502020204030204" pitchFamily="34" charset="0"/>
              </a:rPr>
              <a:t>• </a:t>
            </a:r>
            <a:r>
              <a:rPr lang="uk-UA" sz="1800" i="1" dirty="0">
                <a:solidFill>
                  <a:srgbClr val="000000"/>
                </a:solidFill>
                <a:effectLst/>
                <a:latin typeface="Times New Roman" panose="02020603050405020304" pitchFamily="18" charset="0"/>
                <a:ea typeface="Calibri" panose="020F0502020204030204" pitchFamily="34" charset="0"/>
              </a:rPr>
              <a:t>обліково-фінансові потоки </a:t>
            </a:r>
            <a:r>
              <a:rPr lang="uk-UA" sz="1800" dirty="0">
                <a:solidFill>
                  <a:srgbClr val="000000"/>
                </a:solidFill>
                <a:effectLst/>
                <a:latin typeface="Times New Roman" panose="02020603050405020304" pitchFamily="18" charset="0"/>
                <a:ea typeface="Calibri" panose="020F0502020204030204" pitchFamily="34" charset="0"/>
              </a:rPr>
              <a:t>– виникають в процесі виробництва товарів та послуг і пов’язані з обліком виробничих затрат. </a:t>
            </a:r>
            <a:br>
              <a:rPr lang="uk-UA" sz="1800" dirty="0">
                <a:solidFill>
                  <a:srgbClr val="000000"/>
                </a:solidFill>
                <a:effectLst/>
                <a:latin typeface="Times New Roman" panose="02020603050405020304" pitchFamily="18" charset="0"/>
                <a:ea typeface="Calibri" panose="020F0502020204030204" pitchFamily="34" charset="0"/>
              </a:rPr>
            </a:br>
            <a:r>
              <a:rPr lang="uk-UA" sz="1800" i="1" dirty="0">
                <a:solidFill>
                  <a:srgbClr val="000000"/>
                </a:solidFill>
                <a:effectLst/>
                <a:latin typeface="Times New Roman" panose="02020603050405020304" pitchFamily="18" charset="0"/>
                <a:ea typeface="Calibri" panose="020F0502020204030204" pitchFamily="34" charset="0"/>
              </a:rPr>
              <a:t>5. По видах господарських зв’язків: </a:t>
            </a:r>
            <a:br>
              <a:rPr lang="uk-UA" sz="1800" dirty="0">
                <a:solidFill>
                  <a:srgbClr val="000000"/>
                </a:solidFill>
                <a:effectLst/>
                <a:latin typeface="Times New Roman" panose="02020603050405020304" pitchFamily="18" charset="0"/>
                <a:ea typeface="Calibri" panose="020F0502020204030204" pitchFamily="34" charset="0"/>
              </a:rPr>
            </a:br>
            <a:r>
              <a:rPr lang="uk-UA" sz="1800" dirty="0">
                <a:solidFill>
                  <a:srgbClr val="000000"/>
                </a:solidFill>
                <a:effectLst/>
                <a:latin typeface="Times New Roman" panose="02020603050405020304" pitchFamily="18" charset="0"/>
                <a:ea typeface="Calibri" panose="020F0502020204030204" pitchFamily="34" charset="0"/>
              </a:rPr>
              <a:t>• </a:t>
            </a:r>
            <a:r>
              <a:rPr lang="uk-UA" sz="1800" i="1" dirty="0">
                <a:solidFill>
                  <a:srgbClr val="000000"/>
                </a:solidFill>
                <a:effectLst/>
                <a:latin typeface="Times New Roman" panose="02020603050405020304" pitchFamily="18" charset="0"/>
                <a:ea typeface="Calibri" panose="020F0502020204030204" pitchFamily="34" charset="0"/>
              </a:rPr>
              <a:t>горизонтальні фінансові потоки </a:t>
            </a:r>
            <a:r>
              <a:rPr lang="uk-UA" sz="1800" dirty="0">
                <a:solidFill>
                  <a:srgbClr val="000000"/>
                </a:solidFill>
                <a:effectLst/>
                <a:latin typeface="Times New Roman" panose="02020603050405020304" pitchFamily="18" charset="0"/>
                <a:ea typeface="Calibri" panose="020F0502020204030204" pitchFamily="34" charset="0"/>
              </a:rPr>
              <a:t>– коли рух фінансових засобів здійснюється між рівноправними суб’єктами підприємницької діяльності; </a:t>
            </a:r>
            <a:br>
              <a:rPr lang="uk-UA" sz="1800" dirty="0">
                <a:solidFill>
                  <a:srgbClr val="000000"/>
                </a:solidFill>
                <a:effectLst/>
                <a:latin typeface="Times New Roman" panose="02020603050405020304" pitchFamily="18" charset="0"/>
                <a:ea typeface="Calibri" panose="020F0502020204030204" pitchFamily="34" charset="0"/>
              </a:rPr>
            </a:br>
            <a:r>
              <a:rPr lang="uk-UA" sz="1800" dirty="0">
                <a:solidFill>
                  <a:srgbClr val="000000"/>
                </a:solidFill>
                <a:effectLst/>
                <a:latin typeface="Times New Roman" panose="02020603050405020304" pitchFamily="18" charset="0"/>
                <a:ea typeface="Calibri" panose="020F0502020204030204" pitchFamily="34" charset="0"/>
              </a:rPr>
              <a:t>• </a:t>
            </a:r>
            <a:r>
              <a:rPr lang="uk-UA" sz="1800" i="1" dirty="0">
                <a:solidFill>
                  <a:srgbClr val="000000"/>
                </a:solidFill>
                <a:effectLst/>
                <a:latin typeface="Times New Roman" panose="02020603050405020304" pitchFamily="18" charset="0"/>
                <a:ea typeface="Calibri" panose="020F0502020204030204" pitchFamily="34" charset="0"/>
              </a:rPr>
              <a:t>вертикальні фінансові потоки </a:t>
            </a:r>
            <a:r>
              <a:rPr lang="uk-UA" sz="1800" dirty="0">
                <a:solidFill>
                  <a:srgbClr val="000000"/>
                </a:solidFill>
                <a:effectLst/>
                <a:latin typeface="Times New Roman" panose="02020603050405020304" pitchFamily="18" charset="0"/>
                <a:ea typeface="Calibri" panose="020F0502020204030204" pitchFamily="34" charset="0"/>
              </a:rPr>
              <a:t>– ті, які протікають між дочірніми та материнськими компаніями. </a:t>
            </a:r>
            <a:br>
              <a:rPr lang="uk-UA" sz="1800" dirty="0">
                <a:solidFill>
                  <a:srgbClr val="000000"/>
                </a:solidFill>
                <a:effectLst/>
                <a:latin typeface="Times New Roman" panose="02020603050405020304" pitchFamily="18" charset="0"/>
                <a:ea typeface="Calibri" panose="020F0502020204030204" pitchFamily="34" charset="0"/>
              </a:rPr>
            </a:br>
            <a:br>
              <a:rPr lang="uk-UA" sz="1800" dirty="0">
                <a:solidFill>
                  <a:srgbClr val="000000"/>
                </a:solidFill>
                <a:effectLst/>
                <a:latin typeface="Times New Roman" panose="02020603050405020304" pitchFamily="18" charset="0"/>
                <a:ea typeface="Calibri" panose="020F0502020204030204" pitchFamily="34" charset="0"/>
              </a:rPr>
            </a:br>
            <a:br>
              <a:rPr lang="uk-UA" sz="1800" dirty="0">
                <a:effectLst/>
                <a:latin typeface="Times New Roman" panose="02020603050405020304" pitchFamily="18" charset="0"/>
                <a:ea typeface="Times New Roman" panose="02020603050405020304" pitchFamily="18" charset="0"/>
              </a:rPr>
            </a:br>
            <a:endParaRPr lang="uk-UA" dirty="0"/>
          </a:p>
        </p:txBody>
      </p:sp>
    </p:spTree>
    <p:extLst>
      <p:ext uri="{BB962C8B-B14F-4D97-AF65-F5344CB8AC3E}">
        <p14:creationId xmlns:p14="http://schemas.microsoft.com/office/powerpoint/2010/main" val="3626227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47F0B8-E8DF-80B2-083B-EDF1BBF15768}"/>
              </a:ext>
            </a:extLst>
          </p:cNvPr>
          <p:cNvSpPr>
            <a:spLocks noGrp="1"/>
          </p:cNvSpPr>
          <p:nvPr>
            <p:ph type="title"/>
          </p:nvPr>
        </p:nvSpPr>
        <p:spPr/>
        <p:txBody>
          <a:bodyPr/>
          <a:lstStyle/>
          <a:p>
            <a:pPr>
              <a:lnSpc>
                <a:spcPct val="150000"/>
              </a:lnSpc>
            </a:pPr>
            <a:r>
              <a:rPr lang="uk-UA" sz="1800" dirty="0">
                <a:solidFill>
                  <a:schemeClr val="bg1"/>
                </a:solidFill>
                <a:effectLst/>
                <a:latin typeface="Times New Roman" panose="02020603050405020304" pitchFamily="18" charset="0"/>
                <a:ea typeface="Times New Roman" panose="02020603050405020304" pitchFamily="18" charset="0"/>
              </a:rPr>
              <a:t>В процесі управління фінансовими потоками виділяють певні етапи:</a:t>
            </a:r>
            <a:br>
              <a:rPr lang="uk-UA" sz="1800" dirty="0">
                <a:solidFill>
                  <a:schemeClr val="bg1"/>
                </a:solidFill>
                <a:effectLst/>
                <a:latin typeface="Times New Roman" panose="02020603050405020304" pitchFamily="18" charset="0"/>
                <a:ea typeface="Times New Roman" panose="02020603050405020304" pitchFamily="18" charset="0"/>
              </a:rPr>
            </a:br>
            <a:r>
              <a:rPr lang="uk-UA" sz="1800" dirty="0">
                <a:solidFill>
                  <a:schemeClr val="bg1"/>
                </a:solidFill>
                <a:effectLst/>
                <a:latin typeface="Times New Roman" panose="02020603050405020304" pitchFamily="18" charset="0"/>
                <a:ea typeface="Times New Roman" panose="02020603050405020304" pitchFamily="18" charset="0"/>
              </a:rPr>
              <a:t>1) облік руху фінансових потоків;</a:t>
            </a:r>
            <a:br>
              <a:rPr lang="uk-UA" sz="1800" dirty="0">
                <a:solidFill>
                  <a:schemeClr val="bg1"/>
                </a:solidFill>
                <a:effectLst/>
                <a:latin typeface="Times New Roman" panose="02020603050405020304" pitchFamily="18" charset="0"/>
                <a:ea typeface="Times New Roman" panose="02020603050405020304" pitchFamily="18" charset="0"/>
              </a:rPr>
            </a:br>
            <a:r>
              <a:rPr lang="uk-UA" sz="1800" dirty="0">
                <a:solidFill>
                  <a:schemeClr val="bg1"/>
                </a:solidFill>
                <a:effectLst/>
                <a:latin typeface="Times New Roman" panose="02020603050405020304" pitchFamily="18" charset="0"/>
                <a:ea typeface="Times New Roman" panose="02020603050405020304" pitchFamily="18" charset="0"/>
              </a:rPr>
              <a:t>2) аналіз фінансових потоків на основі даних обліку;</a:t>
            </a:r>
            <a:br>
              <a:rPr lang="uk-UA" sz="1800" dirty="0">
                <a:solidFill>
                  <a:schemeClr val="bg1"/>
                </a:solidFill>
                <a:effectLst/>
                <a:latin typeface="Times New Roman" panose="02020603050405020304" pitchFamily="18" charset="0"/>
                <a:ea typeface="Times New Roman" panose="02020603050405020304" pitchFamily="18" charset="0"/>
              </a:rPr>
            </a:br>
            <a:r>
              <a:rPr lang="uk-UA" sz="1800" dirty="0">
                <a:solidFill>
                  <a:schemeClr val="bg1"/>
                </a:solidFill>
                <a:effectLst/>
                <a:latin typeface="Times New Roman" panose="02020603050405020304" pitchFamily="18" charset="0"/>
                <a:ea typeface="Times New Roman" panose="02020603050405020304" pitchFamily="18" charset="0"/>
              </a:rPr>
              <a:t>3) планування фінансових потоків;</a:t>
            </a:r>
            <a:br>
              <a:rPr lang="uk-UA" sz="1800" dirty="0">
                <a:solidFill>
                  <a:schemeClr val="bg1"/>
                </a:solidFill>
                <a:effectLst/>
                <a:latin typeface="Times New Roman" panose="02020603050405020304" pitchFamily="18" charset="0"/>
                <a:ea typeface="Times New Roman" panose="02020603050405020304" pitchFamily="18" charset="0"/>
              </a:rPr>
            </a:br>
            <a:r>
              <a:rPr lang="uk-UA" sz="1800" dirty="0">
                <a:solidFill>
                  <a:schemeClr val="bg1"/>
                </a:solidFill>
                <a:effectLst/>
                <a:latin typeface="Times New Roman" panose="02020603050405020304" pitchFamily="18" charset="0"/>
                <a:ea typeface="Times New Roman" panose="02020603050405020304" pitchFamily="18" charset="0"/>
              </a:rPr>
              <a:t>4) контроль фінансових потоків.</a:t>
            </a:r>
            <a:br>
              <a:rPr lang="uk-UA" sz="1800" dirty="0">
                <a:solidFill>
                  <a:schemeClr val="bg1"/>
                </a:solidFill>
                <a:effectLst/>
                <a:latin typeface="Times New Roman" panose="02020603050405020304" pitchFamily="18" charset="0"/>
                <a:ea typeface="Times New Roman" panose="02020603050405020304" pitchFamily="18" charset="0"/>
              </a:rPr>
            </a:br>
            <a:br>
              <a:rPr lang="uk-UA" sz="1800" dirty="0">
                <a:solidFill>
                  <a:schemeClr val="bg1"/>
                </a:solidFill>
                <a:effectLst/>
                <a:latin typeface="Times New Roman" panose="02020603050405020304" pitchFamily="18" charset="0"/>
                <a:ea typeface="Times New Roman" panose="02020603050405020304" pitchFamily="18" charset="0"/>
              </a:rPr>
            </a:br>
            <a:r>
              <a:rPr lang="uk-UA" sz="1800" b="0" dirty="0">
                <a:solidFill>
                  <a:schemeClr val="bg1"/>
                </a:solidFill>
                <a:effectLst/>
                <a:latin typeface="Times New Roman" panose="02020603050405020304" pitchFamily="18" charset="0"/>
                <a:ea typeface="Times New Roman" panose="02020603050405020304" pitchFamily="18" charset="0"/>
              </a:rPr>
              <a:t>Ще одним не менш важливим потоком логістичної системи є потік логістичних послуг. </a:t>
            </a:r>
            <a:r>
              <a:rPr lang="uk-UA" sz="1800" b="0" i="1" dirty="0">
                <a:solidFill>
                  <a:schemeClr val="bg1"/>
                </a:solidFill>
                <a:effectLst/>
                <a:latin typeface="Times New Roman" panose="02020603050405020304" pitchFamily="18" charset="0"/>
                <a:ea typeface="Times New Roman" panose="02020603050405020304" pitchFamily="18" charset="0"/>
              </a:rPr>
              <a:t>Потік послуг</a:t>
            </a:r>
            <a:r>
              <a:rPr lang="uk-UA" sz="1800" b="0" dirty="0">
                <a:solidFill>
                  <a:schemeClr val="bg1"/>
                </a:solidFill>
                <a:effectLst/>
                <a:latin typeface="Times New Roman" panose="02020603050405020304" pitchFamily="18" charset="0"/>
                <a:ea typeface="Times New Roman" panose="02020603050405020304" pitchFamily="18" charset="0"/>
              </a:rPr>
              <a:t> — потік дій, що здійснює учасник логістичного процесу по відношенню до інших учасників з метою принесення користі останнім. Цей потік є специфічним та включає:</a:t>
            </a:r>
            <a:br>
              <a:rPr lang="uk-UA" sz="1800" b="1" dirty="0">
                <a:solidFill>
                  <a:schemeClr val="bg1"/>
                </a:solidFill>
                <a:effectLst/>
                <a:latin typeface="Times New Roman" panose="02020603050405020304" pitchFamily="18" charset="0"/>
                <a:ea typeface="Times New Roman" panose="02020603050405020304" pitchFamily="18" charset="0"/>
              </a:rPr>
            </a:br>
            <a:r>
              <a:rPr lang="uk-UA" sz="1800" b="1" dirty="0">
                <a:solidFill>
                  <a:schemeClr val="bg1"/>
                </a:solidFill>
                <a:effectLst/>
                <a:latin typeface="Times New Roman" panose="02020603050405020304" pitchFamily="18" charset="0"/>
                <a:ea typeface="Times New Roman" panose="02020603050405020304" pitchFamily="18" charset="0"/>
              </a:rPr>
              <a:t>1) </a:t>
            </a:r>
            <a:r>
              <a:rPr lang="uk-UA" sz="1800" b="0" dirty="0">
                <a:solidFill>
                  <a:schemeClr val="bg1"/>
                </a:solidFill>
                <a:effectLst/>
                <a:latin typeface="Times New Roman" panose="02020603050405020304" pitchFamily="18" charset="0"/>
                <a:ea typeface="Times New Roman" panose="02020603050405020304" pitchFamily="18" charset="0"/>
              </a:rPr>
              <a:t>надання послуг кінцевим споживачам;</a:t>
            </a:r>
            <a:br>
              <a:rPr lang="uk-UA" sz="1800" b="1" dirty="0">
                <a:solidFill>
                  <a:schemeClr val="bg1"/>
                </a:solidFill>
                <a:effectLst/>
                <a:latin typeface="Times New Roman" panose="02020603050405020304" pitchFamily="18" charset="0"/>
                <a:ea typeface="Times New Roman" panose="02020603050405020304" pitchFamily="18" charset="0"/>
              </a:rPr>
            </a:br>
            <a:r>
              <a:rPr lang="uk-UA" sz="1800" b="1" dirty="0">
                <a:solidFill>
                  <a:schemeClr val="bg1"/>
                </a:solidFill>
                <a:effectLst/>
                <a:latin typeface="Times New Roman" panose="02020603050405020304" pitchFamily="18" charset="0"/>
                <a:ea typeface="Times New Roman" panose="02020603050405020304" pitchFamily="18" charset="0"/>
              </a:rPr>
              <a:t>2)</a:t>
            </a:r>
            <a:r>
              <a:rPr lang="uk-UA" sz="1800" b="0" dirty="0">
                <a:solidFill>
                  <a:schemeClr val="bg1"/>
                </a:solidFill>
                <a:effectLst/>
                <a:latin typeface="Times New Roman" panose="02020603050405020304" pitchFamily="18" charset="0"/>
                <a:ea typeface="Times New Roman" panose="02020603050405020304" pitchFamily="18" charset="0"/>
              </a:rPr>
              <a:t>надання послуг учасникам логістичного ланцюжку;</a:t>
            </a:r>
            <a:br>
              <a:rPr lang="uk-UA" sz="1800" b="1" dirty="0">
                <a:solidFill>
                  <a:schemeClr val="bg1"/>
                </a:solidFill>
                <a:effectLst/>
                <a:latin typeface="Times New Roman" panose="02020603050405020304" pitchFamily="18" charset="0"/>
                <a:ea typeface="Times New Roman" panose="02020603050405020304" pitchFamily="18" charset="0"/>
              </a:rPr>
            </a:br>
            <a:r>
              <a:rPr lang="uk-UA" sz="1800" b="1" dirty="0">
                <a:solidFill>
                  <a:schemeClr val="bg1"/>
                </a:solidFill>
                <a:effectLst/>
                <a:latin typeface="Times New Roman" panose="02020603050405020304" pitchFamily="18" charset="0"/>
                <a:ea typeface="Times New Roman" panose="02020603050405020304" pitchFamily="18" charset="0"/>
              </a:rPr>
              <a:t>3) </a:t>
            </a:r>
            <a:r>
              <a:rPr lang="uk-UA" sz="1800" b="0" dirty="0">
                <a:solidFill>
                  <a:schemeClr val="bg1"/>
                </a:solidFill>
                <a:effectLst/>
                <a:latin typeface="Times New Roman" panose="02020603050405020304" pitchFamily="18" charset="0"/>
                <a:ea typeface="Times New Roman" panose="02020603050405020304" pitchFamily="18" charset="0"/>
              </a:rPr>
              <a:t>надання внутрішньофірмових послуг.</a:t>
            </a:r>
            <a:br>
              <a:rPr lang="uk-UA" sz="1800" b="1" dirty="0">
                <a:effectLst/>
                <a:latin typeface="Times New Roman" panose="02020603050405020304" pitchFamily="18" charset="0"/>
                <a:ea typeface="Times New Roman" panose="02020603050405020304" pitchFamily="18" charset="0"/>
              </a:rPr>
            </a:br>
            <a:endParaRPr lang="uk-UA" dirty="0"/>
          </a:p>
        </p:txBody>
      </p:sp>
    </p:spTree>
    <p:extLst>
      <p:ext uri="{BB962C8B-B14F-4D97-AF65-F5344CB8AC3E}">
        <p14:creationId xmlns:p14="http://schemas.microsoft.com/office/powerpoint/2010/main" val="3452023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47F0B8-E8DF-80B2-083B-EDF1BBF15768}"/>
              </a:ext>
            </a:extLst>
          </p:cNvPr>
          <p:cNvSpPr>
            <a:spLocks noGrp="1"/>
          </p:cNvSpPr>
          <p:nvPr>
            <p:ph type="title"/>
          </p:nvPr>
        </p:nvSpPr>
        <p:spPr/>
        <p:txBody>
          <a:bodyPr/>
          <a:lstStyle/>
          <a:p>
            <a:pPr indent="450215"/>
            <a:r>
              <a:rPr lang="uk-UA" sz="1800" i="1" dirty="0">
                <a:solidFill>
                  <a:srgbClr val="000000"/>
                </a:solidFill>
                <a:effectLst/>
                <a:latin typeface="Times New Roman" panose="02020603050405020304" pitchFamily="18" charset="0"/>
                <a:ea typeface="Times New Roman" panose="02020603050405020304" pitchFamily="18" charset="0"/>
              </a:rPr>
              <a:t>Вся сукупність операцій пов’язаних із виробництвом та рухом товарів і сировини поділяється на дві великі групи:</a:t>
            </a:r>
            <a:br>
              <a:rPr lang="uk-UA" sz="1800" dirty="0">
                <a:effectLst/>
                <a:latin typeface="Times New Roman" panose="02020603050405020304" pitchFamily="18" charset="0"/>
                <a:ea typeface="Times New Roman" panose="02020603050405020304" pitchFamily="18" charset="0"/>
              </a:rPr>
            </a:br>
            <a:br>
              <a:rPr lang="uk-UA" sz="1800" dirty="0">
                <a:effectLst/>
                <a:latin typeface="Times New Roman" panose="02020603050405020304" pitchFamily="18" charset="0"/>
                <a:ea typeface="Times New Roman" panose="02020603050405020304" pitchFamily="18" charset="0"/>
              </a:rPr>
            </a:br>
            <a:r>
              <a:rPr lang="uk-UA" sz="1800" i="1" dirty="0">
                <a:solidFill>
                  <a:srgbClr val="000000"/>
                </a:solidFill>
                <a:effectLst/>
                <a:latin typeface="Times New Roman" panose="02020603050405020304" pitchFamily="18" charset="0"/>
                <a:ea typeface="Calibri" panose="020F0502020204030204" pitchFamily="34" charset="0"/>
              </a:rPr>
              <a:t>технологічні операції </a:t>
            </a:r>
            <a:r>
              <a:rPr lang="uk-UA" sz="1800" dirty="0">
                <a:solidFill>
                  <a:srgbClr val="000000"/>
                </a:solidFill>
                <a:effectLst/>
                <a:latin typeface="Times New Roman" panose="02020603050405020304" pitchFamily="18" charset="0"/>
                <a:ea typeface="Calibri" panose="020F0502020204030204" pitchFamily="34" charset="0"/>
              </a:rPr>
              <a:t>– пов’язані із виробництвом матеріальних благ, в процесі яких відбувається якісне перетворення ТМЦ; </a:t>
            </a:r>
            <a:br>
              <a:rPr lang="uk-UA" sz="1800" dirty="0">
                <a:solidFill>
                  <a:srgbClr val="000000"/>
                </a:solidFill>
                <a:effectLst/>
                <a:latin typeface="Times New Roman" panose="02020603050405020304" pitchFamily="18" charset="0"/>
                <a:ea typeface="Calibri" panose="020F0502020204030204" pitchFamily="34" charset="0"/>
              </a:rPr>
            </a:br>
            <a:br>
              <a:rPr lang="uk-UA" sz="1800" dirty="0">
                <a:solidFill>
                  <a:srgbClr val="000000"/>
                </a:solidFill>
                <a:effectLst/>
                <a:latin typeface="Times New Roman" panose="02020603050405020304" pitchFamily="18" charset="0"/>
                <a:ea typeface="Calibri" panose="020F0502020204030204" pitchFamily="34" charset="0"/>
              </a:rPr>
            </a:br>
            <a:r>
              <a:rPr lang="uk-UA" sz="1800" i="1" dirty="0">
                <a:solidFill>
                  <a:srgbClr val="000000"/>
                </a:solidFill>
                <a:effectLst/>
                <a:latin typeface="Times New Roman" panose="02020603050405020304" pitchFamily="18" charset="0"/>
                <a:ea typeface="Calibri" panose="020F0502020204030204" pitchFamily="34" charset="0"/>
              </a:rPr>
              <a:t>логістичні операції </a:t>
            </a:r>
            <a:r>
              <a:rPr lang="uk-UA" sz="1800" dirty="0">
                <a:solidFill>
                  <a:srgbClr val="000000"/>
                </a:solidFill>
                <a:effectLst/>
                <a:latin typeface="Times New Roman" panose="02020603050405020304" pitchFamily="18" charset="0"/>
                <a:ea typeface="Calibri" panose="020F0502020204030204" pitchFamily="34" charset="0"/>
              </a:rPr>
              <a:t>– це всі інші дії, пов’язані із доставкою потрібного товару, в потрібному вигляді, в потрібний час, в потрібне місце (фізичне переміщення, </a:t>
            </a:r>
            <a:r>
              <a:rPr lang="uk-UA" sz="1800" dirty="0" err="1">
                <a:solidFill>
                  <a:srgbClr val="000000"/>
                </a:solidFill>
                <a:effectLst/>
                <a:latin typeface="Times New Roman" panose="02020603050405020304" pitchFamily="18" charset="0"/>
                <a:ea typeface="Calibri" panose="020F0502020204030204" pitchFamily="34" charset="0"/>
              </a:rPr>
              <a:t>навантажувально</a:t>
            </a:r>
            <a:r>
              <a:rPr lang="uk-UA" sz="1800" dirty="0">
                <a:solidFill>
                  <a:srgbClr val="000000"/>
                </a:solidFill>
                <a:effectLst/>
                <a:latin typeface="Times New Roman" panose="02020603050405020304" pitchFamily="18" charset="0"/>
                <a:ea typeface="Calibri" panose="020F0502020204030204" pitchFamily="34" charset="0"/>
              </a:rPr>
              <a:t>-розвантажувальні роботи, комплектація, упаковка, складування, фасування, збут, </a:t>
            </a:r>
            <a:r>
              <a:rPr lang="uk-UA" sz="1800" dirty="0" err="1">
                <a:solidFill>
                  <a:srgbClr val="000000"/>
                </a:solidFill>
                <a:effectLst/>
                <a:latin typeface="Times New Roman" panose="02020603050405020304" pitchFamily="18" charset="0"/>
                <a:ea typeface="Calibri" panose="020F0502020204030204" pitchFamily="34" charset="0"/>
              </a:rPr>
              <a:t>післяпродажне</a:t>
            </a:r>
            <a:r>
              <a:rPr lang="uk-UA" sz="1800" dirty="0">
                <a:solidFill>
                  <a:srgbClr val="000000"/>
                </a:solidFill>
                <a:effectLst/>
                <a:latin typeface="Times New Roman" panose="02020603050405020304" pitchFamily="18" charset="0"/>
                <a:ea typeface="Calibri" panose="020F0502020204030204" pitchFamily="34" charset="0"/>
              </a:rPr>
              <a:t> обслуговування тощо). </a:t>
            </a:r>
            <a:br>
              <a:rPr lang="uk-UA" sz="1800" dirty="0">
                <a:solidFill>
                  <a:srgbClr val="000000"/>
                </a:solidFill>
                <a:effectLst/>
                <a:latin typeface="Times New Roman" panose="02020603050405020304" pitchFamily="18" charset="0"/>
                <a:ea typeface="Calibri" panose="020F0502020204030204" pitchFamily="34" charset="0"/>
              </a:rPr>
            </a:br>
            <a:br>
              <a:rPr lang="uk-UA" sz="1800" dirty="0">
                <a:solidFill>
                  <a:srgbClr val="000000"/>
                </a:solidFill>
                <a:effectLst/>
                <a:latin typeface="Times New Roman" panose="02020603050405020304" pitchFamily="18" charset="0"/>
                <a:ea typeface="Calibri" panose="020F0502020204030204" pitchFamily="34" charset="0"/>
              </a:rPr>
            </a:br>
            <a:r>
              <a:rPr lang="uk-UA" sz="1800" i="1" dirty="0">
                <a:solidFill>
                  <a:srgbClr val="000000"/>
                </a:solidFill>
                <a:effectLst/>
                <a:latin typeface="Times New Roman" panose="02020603050405020304" pitchFamily="18" charset="0"/>
                <a:ea typeface="Times New Roman" panose="02020603050405020304" pitchFamily="18" charset="0"/>
              </a:rPr>
              <a:t>Логістична операція</a:t>
            </a:r>
            <a:r>
              <a:rPr lang="uk-UA" sz="1800" dirty="0">
                <a:solidFill>
                  <a:srgbClr val="000000"/>
                </a:solidFill>
                <a:effectLst/>
                <a:latin typeface="Times New Roman" panose="02020603050405020304" pitchFamily="18" charset="0"/>
                <a:ea typeface="Times New Roman" panose="02020603050405020304" pitchFamily="18" charset="0"/>
              </a:rPr>
              <a:t> — це будь-яка дія, що не підлягає подальшій декомпозиції, направлена на перетворення матеріальних і супроводжуючих його потоків (завантаження, розвантаження, маркування, збір інформації, передача інформації тощо). До логістичних операцій відносять навантаження, транспортування, розвантаження, укладання на збереження й відбір з місць зберігання, пакування, формування вантажного пакету, а також інші операції, які здійснюються в процесі руху матеріальних цінностей.</a:t>
            </a:r>
            <a:br>
              <a:rPr lang="uk-UA" sz="1800" dirty="0">
                <a:effectLst/>
                <a:latin typeface="Times New Roman" panose="02020603050405020304" pitchFamily="18" charset="0"/>
                <a:ea typeface="Times New Roman" panose="02020603050405020304" pitchFamily="18" charset="0"/>
              </a:rPr>
            </a:br>
            <a:endParaRPr lang="uk-UA" dirty="0"/>
          </a:p>
        </p:txBody>
      </p:sp>
    </p:spTree>
    <p:extLst>
      <p:ext uri="{BB962C8B-B14F-4D97-AF65-F5344CB8AC3E}">
        <p14:creationId xmlns:p14="http://schemas.microsoft.com/office/powerpoint/2010/main" val="2792431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47F0B8-E8DF-80B2-083B-EDF1BBF15768}"/>
              </a:ext>
            </a:extLst>
          </p:cNvPr>
          <p:cNvSpPr>
            <a:spLocks noGrp="1"/>
          </p:cNvSpPr>
          <p:nvPr>
            <p:ph type="title"/>
          </p:nvPr>
        </p:nvSpPr>
        <p:spPr/>
        <p:txBody>
          <a:bodyPr/>
          <a:lstStyle/>
          <a:p>
            <a:pPr indent="450215"/>
            <a:r>
              <a:rPr lang="uk-UA" sz="1800" i="1" dirty="0">
                <a:solidFill>
                  <a:srgbClr val="000000"/>
                </a:solidFill>
                <a:effectLst/>
                <a:latin typeface="Times New Roman" panose="02020603050405020304" pitchFamily="18" charset="0"/>
                <a:ea typeface="Calibri" panose="020F0502020204030204" pitchFamily="34" charset="0"/>
              </a:rPr>
              <a:t>Логістичні операції класифікують за наступними ознаками: </a:t>
            </a:r>
            <a:br>
              <a:rPr lang="uk-UA" sz="1800" dirty="0">
                <a:solidFill>
                  <a:srgbClr val="000000"/>
                </a:solidFill>
                <a:effectLst/>
                <a:latin typeface="Times New Roman" panose="02020603050405020304" pitchFamily="18" charset="0"/>
                <a:ea typeface="Calibri" panose="020F0502020204030204" pitchFamily="34" charset="0"/>
              </a:rPr>
            </a:br>
            <a:r>
              <a:rPr lang="uk-UA" sz="1800" i="1" dirty="0">
                <a:solidFill>
                  <a:srgbClr val="000000"/>
                </a:solidFill>
                <a:effectLst/>
                <a:latin typeface="Times New Roman" panose="02020603050405020304" pitchFamily="18" charset="0"/>
                <a:ea typeface="Calibri" panose="020F0502020204030204" pitchFamily="34" charset="0"/>
              </a:rPr>
              <a:t>1. Перехід права власності на товар: </a:t>
            </a:r>
            <a:br>
              <a:rPr lang="uk-UA" sz="1800" dirty="0">
                <a:solidFill>
                  <a:srgbClr val="000000"/>
                </a:solidFill>
                <a:effectLst/>
                <a:latin typeface="Times New Roman" panose="02020603050405020304" pitchFamily="18" charset="0"/>
                <a:ea typeface="Calibri" panose="020F0502020204030204" pitchFamily="34" charset="0"/>
              </a:rPr>
            </a:br>
            <a:r>
              <a:rPr lang="uk-UA" sz="1800" dirty="0">
                <a:solidFill>
                  <a:srgbClr val="000000"/>
                </a:solidFill>
                <a:effectLst/>
                <a:latin typeface="Times New Roman" panose="02020603050405020304" pitchFamily="18" charset="0"/>
                <a:ea typeface="Calibri" panose="020F0502020204030204" pitchFamily="34" charset="0"/>
              </a:rPr>
              <a:t>• </a:t>
            </a:r>
            <a:r>
              <a:rPr lang="uk-UA" sz="1800" i="1" dirty="0">
                <a:solidFill>
                  <a:srgbClr val="000000"/>
                </a:solidFill>
                <a:effectLst/>
                <a:latin typeface="Times New Roman" panose="02020603050405020304" pitchFamily="18" charset="0"/>
                <a:ea typeface="Calibri" panose="020F0502020204030204" pitchFamily="34" charset="0"/>
              </a:rPr>
              <a:t>односторонні </a:t>
            </a:r>
            <a:r>
              <a:rPr lang="uk-UA" sz="1800" dirty="0">
                <a:solidFill>
                  <a:srgbClr val="000000"/>
                </a:solidFill>
                <a:effectLst/>
                <a:latin typeface="Times New Roman" panose="02020603050405020304" pitchFamily="18" charset="0"/>
                <a:ea typeface="Calibri" panose="020F0502020204030204" pitchFamily="34" charset="0"/>
              </a:rPr>
              <a:t>(без переходу) – коли при передачі товару від одного суб’єкта товароруху до іншого не відбувається передачі прав власності на нього та страхових ризиків (передача товару посередникам по доставці або транспортній компанії); </a:t>
            </a:r>
            <a:br>
              <a:rPr lang="uk-UA" sz="1800" dirty="0">
                <a:solidFill>
                  <a:srgbClr val="000000"/>
                </a:solidFill>
                <a:effectLst/>
                <a:latin typeface="Times New Roman" panose="02020603050405020304" pitchFamily="18" charset="0"/>
                <a:ea typeface="Calibri" panose="020F0502020204030204" pitchFamily="34" charset="0"/>
              </a:rPr>
            </a:br>
            <a:r>
              <a:rPr lang="uk-UA" sz="1800" dirty="0">
                <a:solidFill>
                  <a:srgbClr val="000000"/>
                </a:solidFill>
                <a:effectLst/>
                <a:latin typeface="Times New Roman" panose="02020603050405020304" pitchFamily="18" charset="0"/>
                <a:ea typeface="Calibri" panose="020F0502020204030204" pitchFamily="34" charset="0"/>
              </a:rPr>
              <a:t>• </a:t>
            </a:r>
            <a:r>
              <a:rPr lang="uk-UA" sz="1800" i="1" dirty="0">
                <a:solidFill>
                  <a:srgbClr val="000000"/>
                </a:solidFill>
                <a:effectLst/>
                <a:latin typeface="Times New Roman" panose="02020603050405020304" pitchFamily="18" charset="0"/>
                <a:ea typeface="Calibri" panose="020F0502020204030204" pitchFamily="34" charset="0"/>
              </a:rPr>
              <a:t>двосторонні </a:t>
            </a:r>
            <a:r>
              <a:rPr lang="uk-UA" sz="1800" dirty="0">
                <a:solidFill>
                  <a:srgbClr val="000000"/>
                </a:solidFill>
                <a:effectLst/>
                <a:latin typeface="Times New Roman" panose="02020603050405020304" pitchFamily="18" charset="0"/>
                <a:ea typeface="Calibri" panose="020F0502020204030204" pitchFamily="34" charset="0"/>
              </a:rPr>
              <a:t>– коли такий перехід відбувається (купівля-продаж товарів). </a:t>
            </a:r>
            <a:br>
              <a:rPr lang="uk-UA" sz="1800" dirty="0">
                <a:solidFill>
                  <a:srgbClr val="000000"/>
                </a:solidFill>
                <a:effectLst/>
                <a:latin typeface="Times New Roman" panose="02020603050405020304" pitchFamily="18" charset="0"/>
                <a:ea typeface="Calibri" panose="020F0502020204030204" pitchFamily="34" charset="0"/>
              </a:rPr>
            </a:br>
            <a:r>
              <a:rPr lang="uk-UA" sz="1800" i="1" dirty="0">
                <a:solidFill>
                  <a:srgbClr val="000000"/>
                </a:solidFill>
                <a:effectLst/>
                <a:latin typeface="Times New Roman" panose="02020603050405020304" pitchFamily="18" charset="0"/>
                <a:ea typeface="Calibri" panose="020F0502020204030204" pitchFamily="34" charset="0"/>
              </a:rPr>
              <a:t>2. Зміна споживчих ознак: </a:t>
            </a:r>
            <a:br>
              <a:rPr lang="uk-UA" sz="1800" dirty="0">
                <a:solidFill>
                  <a:srgbClr val="000000"/>
                </a:solidFill>
                <a:effectLst/>
                <a:latin typeface="Times New Roman" panose="02020603050405020304" pitchFamily="18" charset="0"/>
                <a:ea typeface="Calibri" panose="020F0502020204030204" pitchFamily="34" charset="0"/>
              </a:rPr>
            </a:br>
            <a:r>
              <a:rPr lang="uk-UA" sz="1800" dirty="0">
                <a:solidFill>
                  <a:srgbClr val="000000"/>
                </a:solidFill>
                <a:effectLst/>
                <a:latin typeface="Times New Roman" panose="02020603050405020304" pitchFamily="18" charset="0"/>
                <a:ea typeface="Calibri" panose="020F0502020204030204" pitchFamily="34" charset="0"/>
              </a:rPr>
              <a:t>• </a:t>
            </a:r>
            <a:r>
              <a:rPr lang="uk-UA" sz="1800" i="1" dirty="0">
                <a:solidFill>
                  <a:srgbClr val="000000"/>
                </a:solidFill>
                <a:effectLst/>
                <a:latin typeface="Times New Roman" panose="02020603050405020304" pitchFamily="18" charset="0"/>
                <a:ea typeface="Calibri" panose="020F0502020204030204" pitchFamily="34" charset="0"/>
              </a:rPr>
              <a:t>з доданою вартістю </a:t>
            </a:r>
            <a:r>
              <a:rPr lang="uk-UA" sz="1800" dirty="0">
                <a:solidFill>
                  <a:srgbClr val="000000"/>
                </a:solidFill>
                <a:effectLst/>
                <a:latin typeface="Times New Roman" panose="02020603050405020304" pitchFamily="18" charset="0"/>
                <a:ea typeface="Calibri" panose="020F0502020204030204" pitchFamily="34" charset="0"/>
              </a:rPr>
              <a:t>– операції з матеріальними об’єктами, які призводять до зміни їх споживчих характеристик одночасно із збільшенням їх вартості (комплектування, зміна параметрів тощо); </a:t>
            </a:r>
            <a:br>
              <a:rPr lang="uk-UA" sz="1800" dirty="0">
                <a:solidFill>
                  <a:srgbClr val="000000"/>
                </a:solidFill>
                <a:effectLst/>
                <a:latin typeface="Times New Roman" panose="02020603050405020304" pitchFamily="18" charset="0"/>
                <a:ea typeface="Calibri" panose="020F0502020204030204" pitchFamily="34" charset="0"/>
              </a:rPr>
            </a:br>
            <a:r>
              <a:rPr lang="uk-UA" sz="1800" dirty="0">
                <a:solidFill>
                  <a:srgbClr val="000000"/>
                </a:solidFill>
                <a:effectLst/>
                <a:latin typeface="Times New Roman" panose="02020603050405020304" pitchFamily="18" charset="0"/>
                <a:ea typeface="Calibri" panose="020F0502020204030204" pitchFamily="34" charset="0"/>
              </a:rPr>
              <a:t>• </a:t>
            </a:r>
            <a:r>
              <a:rPr lang="uk-UA" sz="1800" i="1" dirty="0">
                <a:solidFill>
                  <a:srgbClr val="000000"/>
                </a:solidFill>
                <a:effectLst/>
                <a:latin typeface="Times New Roman" panose="02020603050405020304" pitchFamily="18" charset="0"/>
                <a:ea typeface="Calibri" panose="020F0502020204030204" pitchFamily="34" charset="0"/>
              </a:rPr>
              <a:t>без доданої вартості </a:t>
            </a:r>
            <a:r>
              <a:rPr lang="uk-UA" sz="1800" dirty="0">
                <a:solidFill>
                  <a:srgbClr val="000000"/>
                </a:solidFill>
                <a:effectLst/>
                <a:latin typeface="Times New Roman" panose="02020603050405020304" pitchFamily="18" charset="0"/>
                <a:ea typeface="Calibri" panose="020F0502020204030204" pitchFamily="34" charset="0"/>
              </a:rPr>
              <a:t>– це ті, які, по суті, продовжують технологічний виробничий процес. Вони не змінюють жодних якісних характеристик товару, проте, часто сприяють більш зручному їх споживанню (розфасовка). </a:t>
            </a:r>
            <a:br>
              <a:rPr lang="uk-UA" sz="1800" dirty="0">
                <a:solidFill>
                  <a:srgbClr val="000000"/>
                </a:solidFill>
                <a:effectLst/>
                <a:latin typeface="Times New Roman" panose="02020603050405020304" pitchFamily="18" charset="0"/>
                <a:ea typeface="Calibri" panose="020F0502020204030204" pitchFamily="34" charset="0"/>
              </a:rPr>
            </a:br>
            <a:r>
              <a:rPr lang="uk-UA" sz="1800" i="1" dirty="0">
                <a:solidFill>
                  <a:srgbClr val="000000"/>
                </a:solidFill>
                <a:effectLst/>
                <a:latin typeface="Times New Roman" panose="02020603050405020304" pitchFamily="18" charset="0"/>
                <a:ea typeface="Calibri" panose="020F0502020204030204" pitchFamily="34" charset="0"/>
              </a:rPr>
              <a:t>3. Природа потоку: </a:t>
            </a:r>
            <a:br>
              <a:rPr lang="uk-UA" sz="1800" dirty="0">
                <a:solidFill>
                  <a:srgbClr val="000000"/>
                </a:solidFill>
                <a:effectLst/>
                <a:latin typeface="Times New Roman" panose="02020603050405020304" pitchFamily="18" charset="0"/>
                <a:ea typeface="Calibri" panose="020F0502020204030204" pitchFamily="34" charset="0"/>
              </a:rPr>
            </a:br>
            <a:r>
              <a:rPr lang="uk-UA" sz="1800" dirty="0">
                <a:solidFill>
                  <a:srgbClr val="000000"/>
                </a:solidFill>
                <a:effectLst/>
                <a:latin typeface="Times New Roman" panose="02020603050405020304" pitchFamily="18" charset="0"/>
                <a:ea typeface="Calibri" panose="020F0502020204030204" pitchFamily="34" charset="0"/>
              </a:rPr>
              <a:t>• </a:t>
            </a:r>
            <a:r>
              <a:rPr lang="uk-UA" sz="1800" i="1" dirty="0">
                <a:solidFill>
                  <a:srgbClr val="000000"/>
                </a:solidFill>
                <a:effectLst/>
                <a:latin typeface="Times New Roman" panose="02020603050405020304" pitchFamily="18" charset="0"/>
                <a:ea typeface="Calibri" panose="020F0502020204030204" pitchFamily="34" charset="0"/>
              </a:rPr>
              <a:t>операції з матеріальним потоком; </a:t>
            </a:r>
            <a:br>
              <a:rPr lang="uk-UA" sz="1800" dirty="0">
                <a:solidFill>
                  <a:srgbClr val="000000"/>
                </a:solidFill>
                <a:effectLst/>
                <a:latin typeface="Times New Roman" panose="02020603050405020304" pitchFamily="18" charset="0"/>
                <a:ea typeface="Calibri" panose="020F0502020204030204" pitchFamily="34" charset="0"/>
              </a:rPr>
            </a:br>
            <a:r>
              <a:rPr lang="uk-UA" sz="1800" dirty="0">
                <a:solidFill>
                  <a:srgbClr val="000000"/>
                </a:solidFill>
                <a:effectLst/>
                <a:latin typeface="Times New Roman" panose="02020603050405020304" pitchFamily="18" charset="0"/>
                <a:ea typeface="Calibri" panose="020F0502020204030204" pitchFamily="34" charset="0"/>
              </a:rPr>
              <a:t>• </a:t>
            </a:r>
            <a:r>
              <a:rPr lang="uk-UA" sz="1800" i="1" dirty="0">
                <a:solidFill>
                  <a:srgbClr val="000000"/>
                </a:solidFill>
                <a:effectLst/>
                <a:latin typeface="Times New Roman" panose="02020603050405020304" pitchFamily="18" charset="0"/>
                <a:ea typeface="Calibri" panose="020F0502020204030204" pitchFamily="34" charset="0"/>
              </a:rPr>
              <a:t>операції з інформаційним потоком. </a:t>
            </a:r>
            <a:br>
              <a:rPr lang="uk-UA" sz="1800" dirty="0">
                <a:solidFill>
                  <a:srgbClr val="000000"/>
                </a:solidFill>
                <a:effectLst/>
                <a:latin typeface="Times New Roman" panose="02020603050405020304" pitchFamily="18" charset="0"/>
                <a:ea typeface="Calibri" panose="020F0502020204030204" pitchFamily="34" charset="0"/>
              </a:rPr>
            </a:br>
            <a:br>
              <a:rPr lang="uk-UA" sz="1800" dirty="0">
                <a:solidFill>
                  <a:srgbClr val="000000"/>
                </a:solidFill>
                <a:effectLst/>
                <a:latin typeface="Times New Roman" panose="02020603050405020304" pitchFamily="18" charset="0"/>
                <a:ea typeface="Calibri" panose="020F0502020204030204" pitchFamily="34" charset="0"/>
              </a:rPr>
            </a:br>
            <a:br>
              <a:rPr lang="uk-UA" sz="1800" dirty="0">
                <a:effectLst/>
                <a:latin typeface="Times New Roman" panose="02020603050405020304" pitchFamily="18" charset="0"/>
                <a:ea typeface="Times New Roman" panose="02020603050405020304" pitchFamily="18" charset="0"/>
              </a:rPr>
            </a:br>
            <a:endParaRPr lang="uk-UA" dirty="0"/>
          </a:p>
        </p:txBody>
      </p:sp>
    </p:spTree>
    <p:extLst>
      <p:ext uri="{BB962C8B-B14F-4D97-AF65-F5344CB8AC3E}">
        <p14:creationId xmlns:p14="http://schemas.microsoft.com/office/powerpoint/2010/main" val="20649912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47F0B8-E8DF-80B2-083B-EDF1BBF15768}"/>
              </a:ext>
            </a:extLst>
          </p:cNvPr>
          <p:cNvSpPr>
            <a:spLocks noGrp="1"/>
          </p:cNvSpPr>
          <p:nvPr>
            <p:ph type="title"/>
          </p:nvPr>
        </p:nvSpPr>
        <p:spPr>
          <a:xfrm>
            <a:off x="228600" y="228600"/>
            <a:ext cx="8278290" cy="1400530"/>
          </a:xfrm>
        </p:spPr>
        <p:txBody>
          <a:bodyPr/>
          <a:lstStyle/>
          <a:p>
            <a:r>
              <a:rPr lang="uk-UA" sz="1800" b="0" i="1" dirty="0">
                <a:solidFill>
                  <a:schemeClr val="bg1"/>
                </a:solidFill>
                <a:effectLst/>
                <a:latin typeface="Times New Roman" panose="02020603050405020304" pitchFamily="18" charset="0"/>
                <a:ea typeface="Times New Roman" panose="02020603050405020304" pitchFamily="18" charset="0"/>
              </a:rPr>
              <a:t>Логістична функція</a:t>
            </a:r>
            <a:r>
              <a:rPr lang="uk-UA" sz="1800" b="0" dirty="0">
                <a:solidFill>
                  <a:schemeClr val="bg1"/>
                </a:solidFill>
                <a:effectLst/>
                <a:latin typeface="Times New Roman" panose="02020603050405020304" pitchFamily="18" charset="0"/>
                <a:ea typeface="Times New Roman" panose="02020603050405020304" pitchFamily="18" charset="0"/>
              </a:rPr>
              <a:t> — сукупність логістичних операцій, спрямованих на досягнення поставлених перед логістичною системою та її елементами цілей. </a:t>
            </a:r>
            <a:br>
              <a:rPr lang="uk-UA" sz="1800" dirty="0">
                <a:solidFill>
                  <a:schemeClr val="bg1"/>
                </a:solidFill>
                <a:latin typeface="Times New Roman" panose="02020603050405020304" pitchFamily="18" charset="0"/>
                <a:ea typeface="Times New Roman" panose="02020603050405020304" pitchFamily="18" charset="0"/>
              </a:rPr>
            </a:br>
            <a:r>
              <a:rPr lang="uk-UA" sz="1800" b="0" dirty="0">
                <a:solidFill>
                  <a:schemeClr val="bg1"/>
                </a:solidFill>
                <a:effectLst/>
                <a:latin typeface="Times New Roman" panose="02020603050405020304" pitchFamily="18" charset="0"/>
                <a:ea typeface="Times New Roman" panose="02020603050405020304" pitchFamily="18" charset="0"/>
              </a:rPr>
              <a:t>Всі логістичні функції поділяються на </a:t>
            </a:r>
            <a:r>
              <a:rPr lang="uk-UA" sz="1800" b="0" i="1" dirty="0">
                <a:solidFill>
                  <a:schemeClr val="bg1"/>
                </a:solidFill>
                <a:effectLst/>
                <a:latin typeface="Times New Roman" panose="02020603050405020304" pitchFamily="18" charset="0"/>
                <a:ea typeface="Times New Roman" panose="02020603050405020304" pitchFamily="18" charset="0"/>
              </a:rPr>
              <a:t>базові</a:t>
            </a:r>
            <a:r>
              <a:rPr lang="uk-UA" sz="1800" b="0" dirty="0">
                <a:solidFill>
                  <a:schemeClr val="bg1"/>
                </a:solidFill>
                <a:effectLst/>
                <a:latin typeface="Times New Roman" panose="02020603050405020304" pitchFamily="18" charset="0"/>
                <a:ea typeface="Times New Roman" panose="02020603050405020304" pitchFamily="18" charset="0"/>
              </a:rPr>
              <a:t> та </a:t>
            </a:r>
            <a:r>
              <a:rPr lang="uk-UA" sz="1800" b="0" i="1" dirty="0">
                <a:solidFill>
                  <a:schemeClr val="bg1"/>
                </a:solidFill>
                <a:effectLst/>
                <a:latin typeface="Times New Roman" panose="02020603050405020304" pitchFamily="18" charset="0"/>
                <a:ea typeface="Times New Roman" panose="02020603050405020304" pitchFamily="18" charset="0"/>
              </a:rPr>
              <a:t>забезпечуючі</a:t>
            </a:r>
            <a:r>
              <a:rPr lang="uk-UA" sz="1800" b="0" dirty="0">
                <a:solidFill>
                  <a:schemeClr val="bg1"/>
                </a:solidFill>
                <a:effectLst/>
                <a:latin typeface="Times New Roman" panose="02020603050405020304" pitchFamily="18" charset="0"/>
                <a:ea typeface="Times New Roman" panose="02020603050405020304" pitchFamily="18" charset="0"/>
              </a:rPr>
              <a:t>. До базових функцій відносять постачання, виробництво, збут. До забезпечуючих — обслуговування споживачів, транспортування, управління виробничими операціями, управління запасами, інформаційне забезпечення, ціноутворення та інші.</a:t>
            </a:r>
            <a:br>
              <a:rPr lang="uk-UA" sz="1800" b="0" dirty="0">
                <a:solidFill>
                  <a:schemeClr val="bg1"/>
                </a:solidFill>
                <a:effectLst/>
                <a:latin typeface="Times New Roman" panose="02020603050405020304" pitchFamily="18" charset="0"/>
                <a:ea typeface="Times New Roman" panose="02020603050405020304" pitchFamily="18" charset="0"/>
              </a:rPr>
            </a:br>
            <a:br>
              <a:rPr lang="uk-UA" sz="1800" b="1" dirty="0">
                <a:effectLst/>
                <a:latin typeface="Times New Roman" panose="02020603050405020304" pitchFamily="18" charset="0"/>
                <a:ea typeface="Times New Roman" panose="02020603050405020304" pitchFamily="18" charset="0"/>
              </a:rPr>
            </a:br>
            <a:br>
              <a:rPr lang="uk-UA" sz="1800" dirty="0">
                <a:solidFill>
                  <a:srgbClr val="000000"/>
                </a:solidFill>
                <a:effectLst/>
                <a:latin typeface="Times New Roman" panose="02020603050405020304" pitchFamily="18" charset="0"/>
                <a:ea typeface="Calibri" panose="020F0502020204030204" pitchFamily="34" charset="0"/>
              </a:rPr>
            </a:br>
            <a:br>
              <a:rPr lang="uk-UA" sz="1800" dirty="0">
                <a:solidFill>
                  <a:srgbClr val="000000"/>
                </a:solidFill>
                <a:effectLst/>
                <a:latin typeface="Times New Roman" panose="02020603050405020304" pitchFamily="18" charset="0"/>
                <a:ea typeface="Calibri" panose="020F0502020204030204" pitchFamily="34" charset="0"/>
              </a:rPr>
            </a:br>
            <a:br>
              <a:rPr lang="uk-UA" sz="1800" dirty="0">
                <a:effectLst/>
                <a:latin typeface="Times New Roman" panose="02020603050405020304" pitchFamily="18" charset="0"/>
                <a:ea typeface="Times New Roman" panose="02020603050405020304" pitchFamily="18" charset="0"/>
              </a:rPr>
            </a:br>
            <a:endParaRPr lang="uk-UA" dirty="0"/>
          </a:p>
        </p:txBody>
      </p:sp>
      <p:graphicFrame>
        <p:nvGraphicFramePr>
          <p:cNvPr id="3" name="Таблиця 2">
            <a:extLst>
              <a:ext uri="{FF2B5EF4-FFF2-40B4-BE49-F238E27FC236}">
                <a16:creationId xmlns:a16="http://schemas.microsoft.com/office/drawing/2014/main" id="{56429999-41C6-1398-3A17-A05F61C3926A}"/>
              </a:ext>
            </a:extLst>
          </p:cNvPr>
          <p:cNvGraphicFramePr>
            <a:graphicFrameLocks noGrp="1"/>
          </p:cNvGraphicFramePr>
          <p:nvPr>
            <p:extLst>
              <p:ext uri="{D42A27DB-BD31-4B8C-83A1-F6EECF244321}">
                <p14:modId xmlns:p14="http://schemas.microsoft.com/office/powerpoint/2010/main" val="1008753864"/>
              </p:ext>
            </p:extLst>
          </p:nvPr>
        </p:nvGraphicFramePr>
        <p:xfrm>
          <a:off x="228600" y="1905000"/>
          <a:ext cx="8610600" cy="4959224"/>
        </p:xfrm>
        <a:graphic>
          <a:graphicData uri="http://schemas.openxmlformats.org/drawingml/2006/table">
            <a:tbl>
              <a:tblPr>
                <a:tableStyleId>{5C22544A-7EE6-4342-B048-85BDC9FD1C3A}</a:tableStyleId>
              </a:tblPr>
              <a:tblGrid>
                <a:gridCol w="2121477">
                  <a:extLst>
                    <a:ext uri="{9D8B030D-6E8A-4147-A177-3AD203B41FA5}">
                      <a16:colId xmlns:a16="http://schemas.microsoft.com/office/drawing/2014/main" val="683263980"/>
                    </a:ext>
                  </a:extLst>
                </a:gridCol>
                <a:gridCol w="6489123">
                  <a:extLst>
                    <a:ext uri="{9D8B030D-6E8A-4147-A177-3AD203B41FA5}">
                      <a16:colId xmlns:a16="http://schemas.microsoft.com/office/drawing/2014/main" val="922776903"/>
                    </a:ext>
                  </a:extLst>
                </a:gridCol>
              </a:tblGrid>
              <a:tr h="209269">
                <a:tc>
                  <a:txBody>
                    <a:bodyPr/>
                    <a:lstStyle/>
                    <a:p>
                      <a:pPr algn="ctr">
                        <a:lnSpc>
                          <a:spcPct val="107000"/>
                        </a:lnSpc>
                      </a:pPr>
                      <a:r>
                        <a:rPr lang="uk-UA" sz="1400">
                          <a:effectLst/>
                        </a:rPr>
                        <a:t>Логістична функція</a:t>
                      </a:r>
                      <a:endParaRPr lang="uk-UA"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020" marR="25020" marT="0" marB="0"/>
                </a:tc>
                <a:tc>
                  <a:txBody>
                    <a:bodyPr/>
                    <a:lstStyle/>
                    <a:p>
                      <a:pPr algn="ctr">
                        <a:lnSpc>
                          <a:spcPct val="107000"/>
                        </a:lnSpc>
                      </a:pPr>
                      <a:r>
                        <a:rPr lang="uk-UA" sz="1400">
                          <a:effectLst/>
                        </a:rPr>
                        <a:t>Основні логістичні операції</a:t>
                      </a:r>
                      <a:endParaRPr lang="uk-UA"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020" marR="25020" marT="0" marB="0"/>
                </a:tc>
                <a:extLst>
                  <a:ext uri="{0D108BD9-81ED-4DB2-BD59-A6C34878D82A}">
                    <a16:rowId xmlns:a16="http://schemas.microsoft.com/office/drawing/2014/main" val="211732085"/>
                  </a:ext>
                </a:extLst>
              </a:tr>
              <a:tr h="1333143">
                <a:tc>
                  <a:txBody>
                    <a:bodyPr/>
                    <a:lstStyle/>
                    <a:p>
                      <a:pPr>
                        <a:lnSpc>
                          <a:spcPct val="107000"/>
                        </a:lnSpc>
                      </a:pPr>
                      <a:r>
                        <a:rPr lang="uk-UA" sz="1400">
                          <a:effectLst/>
                        </a:rPr>
                        <a:t>1. Збут</a:t>
                      </a:r>
                      <a:endParaRPr lang="uk-UA"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020" marR="25020" marT="0" marB="0"/>
                </a:tc>
                <a:tc>
                  <a:txBody>
                    <a:bodyPr/>
                    <a:lstStyle/>
                    <a:p>
                      <a:pPr>
                        <a:lnSpc>
                          <a:spcPct val="107000"/>
                        </a:lnSpc>
                      </a:pPr>
                      <a:r>
                        <a:rPr lang="uk-UA" sz="1400">
                          <a:effectLst/>
                        </a:rPr>
                        <a:t>Координація з планом маркетингу, прогнозування попиту, сервіс, оперативно-календарне планування транспортування готової продукції, оброблення замовлень клієнтури, складування готової продукції, завантажувально-розвантажувальні і транспортно-складські роботи з готовою продукцією, постачання готової продукції, облік запасів готової продукції</a:t>
                      </a:r>
                      <a:endParaRPr lang="uk-UA"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020" marR="25020" marT="0" marB="0"/>
                </a:tc>
                <a:extLst>
                  <a:ext uri="{0D108BD9-81ED-4DB2-BD59-A6C34878D82A}">
                    <a16:rowId xmlns:a16="http://schemas.microsoft.com/office/drawing/2014/main" val="1191242483"/>
                  </a:ext>
                </a:extLst>
              </a:tr>
              <a:tr h="1782693">
                <a:tc>
                  <a:txBody>
                    <a:bodyPr/>
                    <a:lstStyle/>
                    <a:p>
                      <a:pPr>
                        <a:lnSpc>
                          <a:spcPct val="107000"/>
                        </a:lnSpc>
                      </a:pPr>
                      <a:r>
                        <a:rPr lang="uk-UA" sz="1400">
                          <a:effectLst/>
                        </a:rPr>
                        <a:t>2. Виробництво</a:t>
                      </a:r>
                      <a:endParaRPr lang="uk-UA"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020" marR="25020" marT="0" marB="0"/>
                </a:tc>
                <a:tc>
                  <a:txBody>
                    <a:bodyPr/>
                    <a:lstStyle/>
                    <a:p>
                      <a:pPr>
                        <a:lnSpc>
                          <a:spcPct val="107000"/>
                        </a:lnSpc>
                      </a:pPr>
                      <a:r>
                        <a:rPr lang="uk-UA" sz="1400" dirty="0">
                          <a:effectLst/>
                        </a:rPr>
                        <a:t>Координація з планом фізичного розподілу, оперативно-календарне планування переміщення незавершеного виробництва, внутрішньозаводські переміщення матеріалів, </a:t>
                      </a:r>
                      <a:r>
                        <a:rPr lang="uk-UA" sz="1400" dirty="0" err="1">
                          <a:effectLst/>
                        </a:rPr>
                        <a:t>завантажувально</a:t>
                      </a:r>
                      <a:r>
                        <a:rPr lang="uk-UA" sz="1400" dirty="0">
                          <a:effectLst/>
                        </a:rPr>
                        <a:t>-розвантажувальні і транспортно-складські роботи з незавершеним виробництвом, оперативне забезпечення виробничих підрозділів сировиною, матеріалами, напівфабрикатами, комплектуючими виробами, складування незавершеного виробництва, облік незавершеного виробництва</a:t>
                      </a:r>
                      <a:endParaRPr lang="uk-UA"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020" marR="25020" marT="0" marB="0"/>
                </a:tc>
                <a:extLst>
                  <a:ext uri="{0D108BD9-81ED-4DB2-BD59-A6C34878D82A}">
                    <a16:rowId xmlns:a16="http://schemas.microsoft.com/office/drawing/2014/main" val="3861242689"/>
                  </a:ext>
                </a:extLst>
              </a:tr>
              <a:tr h="1557919">
                <a:tc>
                  <a:txBody>
                    <a:bodyPr/>
                    <a:lstStyle/>
                    <a:p>
                      <a:pPr>
                        <a:lnSpc>
                          <a:spcPct val="107000"/>
                        </a:lnSpc>
                      </a:pPr>
                      <a:r>
                        <a:rPr lang="uk-UA" sz="1400">
                          <a:effectLst/>
                        </a:rPr>
                        <a:t>3. Постачання</a:t>
                      </a:r>
                      <a:endParaRPr lang="uk-UA"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020" marR="25020" marT="0" marB="0"/>
                </a:tc>
                <a:tc>
                  <a:txBody>
                    <a:bodyPr/>
                    <a:lstStyle/>
                    <a:p>
                      <a:pPr>
                        <a:lnSpc>
                          <a:spcPct val="107000"/>
                        </a:lnSpc>
                      </a:pPr>
                      <a:r>
                        <a:rPr lang="uk-UA" sz="1400" dirty="0">
                          <a:effectLst/>
                        </a:rPr>
                        <a:t>Координація з оперативно-календарним планом виробництва, вибір і проведення переговорів з постачальниками, планування потреб у матеріалах, складання оперативно-календарного плану постачання, транспортування сировини, матеріалів, напівфабрикатів, комплектуючих виробів, складування виробничих запасів, завантажувально-розвантажувальні й транспортно-складські роботи з предметами постачання.</a:t>
                      </a:r>
                      <a:endParaRPr lang="uk-UA"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020" marR="25020" marT="0" marB="0"/>
                </a:tc>
                <a:extLst>
                  <a:ext uri="{0D108BD9-81ED-4DB2-BD59-A6C34878D82A}">
                    <a16:rowId xmlns:a16="http://schemas.microsoft.com/office/drawing/2014/main" val="3192102844"/>
                  </a:ext>
                </a:extLst>
              </a:tr>
            </a:tbl>
          </a:graphicData>
        </a:graphic>
      </p:graphicFrame>
    </p:spTree>
    <p:extLst>
      <p:ext uri="{BB962C8B-B14F-4D97-AF65-F5344CB8AC3E}">
        <p14:creationId xmlns:p14="http://schemas.microsoft.com/office/powerpoint/2010/main" val="36775265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598E18-15A8-8B39-23A4-78ED7DCDBDAD}"/>
              </a:ext>
            </a:extLst>
          </p:cNvPr>
          <p:cNvSpPr>
            <a:spLocks noGrp="1"/>
          </p:cNvSpPr>
          <p:nvPr>
            <p:ph type="title"/>
          </p:nvPr>
        </p:nvSpPr>
        <p:spPr>
          <a:xfrm>
            <a:off x="457200" y="152400"/>
            <a:ext cx="8153400" cy="1400530"/>
          </a:xfrm>
        </p:spPr>
        <p:txBody>
          <a:bodyPr/>
          <a:lstStyle/>
          <a:p>
            <a:r>
              <a:rPr lang="uk-UA" sz="1800" i="1" dirty="0">
                <a:solidFill>
                  <a:schemeClr val="bg1"/>
                </a:solidFill>
                <a:effectLst/>
                <a:latin typeface="Times New Roman" panose="02020603050405020304" pitchFamily="18" charset="0"/>
                <a:ea typeface="Times New Roman" panose="02020603050405020304" pitchFamily="18" charset="0"/>
              </a:rPr>
              <a:t>Логістичний канал</a:t>
            </a:r>
            <a:r>
              <a:rPr lang="uk-UA" sz="1800" dirty="0">
                <a:solidFill>
                  <a:schemeClr val="bg1"/>
                </a:solidFill>
                <a:effectLst/>
                <a:latin typeface="Times New Roman" panose="02020603050405020304" pitchFamily="18" charset="0"/>
                <a:ea typeface="Times New Roman" panose="02020603050405020304" pitchFamily="18" charset="0"/>
              </a:rPr>
              <a:t>– це частково впорядкована множина різних посередників, які реалізують доведення матеріального потоку від конкретного виробника до його споживачів</a:t>
            </a:r>
            <a:r>
              <a:rPr lang="ru-RU" sz="1800" dirty="0">
                <a:solidFill>
                  <a:schemeClr val="bg1"/>
                </a:solidFill>
                <a:effectLst/>
                <a:latin typeface="Times New Roman" panose="02020603050405020304" pitchFamily="18" charset="0"/>
                <a:ea typeface="Times New Roman" panose="02020603050405020304" pitchFamily="18" charset="0"/>
              </a:rPr>
              <a:t>.</a:t>
            </a:r>
            <a:br>
              <a:rPr lang="ru-RU" sz="1800" dirty="0">
                <a:solidFill>
                  <a:schemeClr val="bg1"/>
                </a:solidFill>
                <a:effectLst/>
                <a:latin typeface="Times New Roman" panose="02020603050405020304" pitchFamily="18" charset="0"/>
                <a:ea typeface="Times New Roman" panose="02020603050405020304" pitchFamily="18" charset="0"/>
              </a:rPr>
            </a:br>
            <a:r>
              <a:rPr lang="uk-UA" sz="1800" dirty="0">
                <a:solidFill>
                  <a:schemeClr val="bg1"/>
                </a:solidFill>
                <a:effectLst/>
                <a:latin typeface="Times New Roman" panose="02020603050405020304" pitchFamily="18" charset="0"/>
                <a:ea typeface="Times New Roman" panose="02020603050405020304" pitchFamily="18" charset="0"/>
              </a:rPr>
              <a:t>Множина посередників є частково впорядкованою до тих пір, поки не обрано конкретних учасників процесу просування матеріального потоку від постачальника до споживача. Після цього логістичний канал перетворюється в логістичний ланцюг. Можливість вибору логістичного каналу є суттєвим резервом підвищення ефективності логістичних процесів.</a:t>
            </a:r>
            <a:br>
              <a:rPr lang="uk-UA" sz="1800" dirty="0">
                <a:solidFill>
                  <a:schemeClr val="bg1"/>
                </a:solidFill>
                <a:effectLst/>
                <a:latin typeface="Times New Roman" panose="02020603050405020304" pitchFamily="18" charset="0"/>
                <a:ea typeface="Times New Roman" panose="02020603050405020304" pitchFamily="18" charset="0"/>
              </a:rPr>
            </a:br>
            <a:br>
              <a:rPr lang="uk-UA" sz="1800" dirty="0">
                <a:solidFill>
                  <a:schemeClr val="bg1"/>
                </a:solidFill>
                <a:effectLst/>
                <a:latin typeface="Times New Roman" panose="02020603050405020304" pitchFamily="18" charset="0"/>
                <a:ea typeface="Times New Roman" panose="02020603050405020304" pitchFamily="18" charset="0"/>
              </a:rPr>
            </a:br>
            <a:r>
              <a:rPr lang="uk-UA" sz="1800" i="1" dirty="0">
                <a:solidFill>
                  <a:schemeClr val="bg1"/>
                </a:solidFill>
                <a:effectLst/>
                <a:latin typeface="Times New Roman" panose="02020603050405020304" pitchFamily="18" charset="0"/>
                <a:ea typeface="Times New Roman" panose="02020603050405020304" pitchFamily="18" charset="0"/>
              </a:rPr>
              <a:t>Логістичний ланцюг</a:t>
            </a:r>
            <a:r>
              <a:rPr lang="uk-UA" sz="1800" dirty="0">
                <a:solidFill>
                  <a:schemeClr val="bg1"/>
                </a:solidFill>
                <a:effectLst/>
                <a:latin typeface="Times New Roman" panose="02020603050405020304" pitchFamily="18" charset="0"/>
                <a:ea typeface="Times New Roman" panose="02020603050405020304" pitchFamily="18" charset="0"/>
              </a:rPr>
              <a:t>– це лінійно впорядкована множина учасників логістичного процесу, які здійснюють логістичні операції із доведення зовнішнього матеріального потоку від однієї логістичної системи до іншої за умови виробничого споживання або до кінцевого споживача за умови особистого невиробничого споживання</a:t>
            </a:r>
            <a:br>
              <a:rPr lang="uk-UA" sz="1800" dirty="0">
                <a:solidFill>
                  <a:schemeClr val="bg1"/>
                </a:solidFill>
                <a:effectLst/>
                <a:latin typeface="Times New Roman" panose="02020603050405020304" pitchFamily="18" charset="0"/>
                <a:ea typeface="Times New Roman" panose="02020603050405020304" pitchFamily="18" charset="0"/>
              </a:rPr>
            </a:br>
            <a:br>
              <a:rPr lang="uk-UA" sz="1800" dirty="0">
                <a:solidFill>
                  <a:schemeClr val="bg1"/>
                </a:solidFill>
                <a:effectLst/>
                <a:latin typeface="Times New Roman" panose="02020603050405020304" pitchFamily="18" charset="0"/>
                <a:ea typeface="Times New Roman" panose="02020603050405020304" pitchFamily="18" charset="0"/>
              </a:rPr>
            </a:br>
            <a:r>
              <a:rPr lang="uk-UA" sz="1800" dirty="0">
                <a:solidFill>
                  <a:schemeClr val="bg1"/>
                </a:solidFill>
                <a:effectLst/>
                <a:latin typeface="Times New Roman" panose="02020603050405020304" pitchFamily="18" charset="0"/>
                <a:ea typeface="Times New Roman" panose="02020603050405020304" pitchFamily="18" charset="0"/>
              </a:rPr>
              <a:t>Для того щоб розрізнити ці два поняття, будемо використовувати таке тлумачення </a:t>
            </a:r>
            <a:r>
              <a:rPr lang="uk-UA" sz="1800" i="1" dirty="0">
                <a:solidFill>
                  <a:schemeClr val="bg1"/>
                </a:solidFill>
                <a:effectLst/>
                <a:latin typeface="Times New Roman" panose="02020603050405020304" pitchFamily="18" charset="0"/>
                <a:ea typeface="Times New Roman" panose="02020603050405020304" pitchFamily="18" charset="0"/>
              </a:rPr>
              <a:t>логістичного каналу:</a:t>
            </a:r>
            <a:r>
              <a:rPr lang="uk-UA" sz="1800" dirty="0">
                <a:solidFill>
                  <a:schemeClr val="bg1"/>
                </a:solidFill>
                <a:effectLst/>
                <a:latin typeface="Times New Roman" panose="02020603050405020304" pitchFamily="18" charset="0"/>
                <a:ea typeface="Times New Roman" panose="02020603050405020304" pitchFamily="18" charset="0"/>
              </a:rPr>
              <a:t> це певний відокремлений у системі логістичний ланцюг або сукупність ланцюгів, який утворюють притаманні лише йому ланки (учасники). На нашу думку, під </a:t>
            </a:r>
            <a:r>
              <a:rPr lang="uk-UA" sz="1800" i="1" dirty="0">
                <a:solidFill>
                  <a:schemeClr val="bg1"/>
                </a:solidFill>
                <a:effectLst/>
                <a:latin typeface="Times New Roman" panose="02020603050405020304" pitchFamily="18" charset="0"/>
                <a:ea typeface="Times New Roman" panose="02020603050405020304" pitchFamily="18" charset="0"/>
              </a:rPr>
              <a:t>логістичним ланцюгом</a:t>
            </a:r>
            <a:r>
              <a:rPr lang="uk-UA" sz="1800" dirty="0">
                <a:solidFill>
                  <a:schemeClr val="bg1"/>
                </a:solidFill>
                <a:effectLst/>
                <a:latin typeface="Times New Roman" panose="02020603050405020304" pitchFamily="18" charset="0"/>
                <a:ea typeface="Times New Roman" panose="02020603050405020304" pitchFamily="18" charset="0"/>
              </a:rPr>
              <a:t> маємо на увазі конкретні підприємства, через які </a:t>
            </a:r>
            <a:r>
              <a:rPr lang="uk-UA" sz="1800" i="1" dirty="0">
                <a:solidFill>
                  <a:schemeClr val="bg1"/>
                </a:solidFill>
                <a:effectLst/>
                <a:latin typeface="Times New Roman" panose="02020603050405020304" pitchFamily="18" charset="0"/>
                <a:ea typeface="Times New Roman" panose="02020603050405020304" pitchFamily="18" charset="0"/>
              </a:rPr>
              <a:t>проходить</a:t>
            </a:r>
            <a:r>
              <a:rPr lang="uk-UA" sz="1800" dirty="0">
                <a:solidFill>
                  <a:schemeClr val="bg1"/>
                </a:solidFill>
                <a:effectLst/>
                <a:latin typeface="Times New Roman" panose="02020603050405020304" pitchFamily="18" charset="0"/>
                <a:ea typeface="Times New Roman" panose="02020603050405020304" pitchFamily="18" charset="0"/>
              </a:rPr>
              <a:t> потік, а під каналом розуміємо шляхи (</a:t>
            </a:r>
            <a:r>
              <a:rPr lang="uk-UA" sz="1800" i="1" dirty="0">
                <a:solidFill>
                  <a:schemeClr val="bg1"/>
                </a:solidFill>
                <a:effectLst/>
                <a:latin typeface="Times New Roman" panose="02020603050405020304" pitchFamily="18" charset="0"/>
                <a:ea typeface="Times New Roman" panose="02020603050405020304" pitchFamily="18" charset="0"/>
              </a:rPr>
              <a:t>напрями</a:t>
            </a:r>
            <a:r>
              <a:rPr lang="uk-UA" sz="1800" dirty="0">
                <a:solidFill>
                  <a:schemeClr val="bg1"/>
                </a:solidFill>
                <a:effectLst/>
                <a:latin typeface="Times New Roman" panose="02020603050405020304" pitchFamily="18" charset="0"/>
                <a:ea typeface="Times New Roman" panose="02020603050405020304" pitchFamily="18" charset="0"/>
              </a:rPr>
              <a:t>) просування потоку без зазначення конкретних учасників процесу. </a:t>
            </a:r>
            <a:br>
              <a:rPr lang="uk-UA" sz="1800" dirty="0">
                <a:solidFill>
                  <a:schemeClr val="bg1"/>
                </a:solidFill>
                <a:effectLst/>
                <a:latin typeface="Times New Roman" panose="02020603050405020304" pitchFamily="18" charset="0"/>
                <a:ea typeface="Times New Roman" panose="02020603050405020304" pitchFamily="18" charset="0"/>
              </a:rPr>
            </a:br>
            <a:endParaRPr lang="uk-UA" dirty="0">
              <a:solidFill>
                <a:schemeClr val="bg1"/>
              </a:solidFill>
            </a:endParaRPr>
          </a:p>
        </p:txBody>
      </p:sp>
    </p:spTree>
    <p:extLst>
      <p:ext uri="{BB962C8B-B14F-4D97-AF65-F5344CB8AC3E}">
        <p14:creationId xmlns:p14="http://schemas.microsoft.com/office/powerpoint/2010/main" val="3890929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65949D-C90F-CE16-2E91-41EF3A51D174}"/>
              </a:ext>
            </a:extLst>
          </p:cNvPr>
          <p:cNvSpPr>
            <a:spLocks noGrp="1"/>
          </p:cNvSpPr>
          <p:nvPr>
            <p:ph type="title"/>
          </p:nvPr>
        </p:nvSpPr>
        <p:spPr/>
        <p:txBody>
          <a:bodyPr/>
          <a:lstStyle/>
          <a:p>
            <a:pPr>
              <a:lnSpc>
                <a:spcPct val="150000"/>
              </a:lnSpc>
            </a:pPr>
            <a:r>
              <a:rPr lang="uk-UA" sz="1800" b="1" dirty="0">
                <a:solidFill>
                  <a:schemeClr val="bg1"/>
                </a:solidFill>
                <a:effectLst/>
                <a:latin typeface="Times New Roman" panose="02020603050405020304" pitchFamily="18" charset="0"/>
                <a:ea typeface="Times New Roman" panose="02020603050405020304" pitchFamily="18" charset="0"/>
              </a:rPr>
              <a:t>1. Поняття матеріальних потоків та їх класифікація</a:t>
            </a:r>
            <a:br>
              <a:rPr lang="uk-UA" sz="1800" b="1" dirty="0">
                <a:solidFill>
                  <a:schemeClr val="bg1"/>
                </a:solidFill>
                <a:effectLst/>
                <a:latin typeface="Times New Roman" panose="02020603050405020304" pitchFamily="18" charset="0"/>
                <a:ea typeface="Times New Roman" panose="02020603050405020304" pitchFamily="18" charset="0"/>
              </a:rPr>
            </a:br>
            <a:r>
              <a:rPr lang="uk-UA" sz="1800" b="0" dirty="0">
                <a:solidFill>
                  <a:schemeClr val="bg1"/>
                </a:solidFill>
                <a:effectLst/>
                <a:latin typeface="Times New Roman" panose="02020603050405020304" pitchFamily="18" charset="0"/>
                <a:ea typeface="Times New Roman" panose="02020603050405020304" pitchFamily="18" charset="0"/>
              </a:rPr>
              <a:t> </a:t>
            </a:r>
            <a:br>
              <a:rPr lang="uk-UA" sz="1800" b="0" dirty="0">
                <a:solidFill>
                  <a:schemeClr val="bg1"/>
                </a:solidFill>
                <a:effectLst/>
                <a:latin typeface="Times New Roman" panose="02020603050405020304" pitchFamily="18" charset="0"/>
                <a:ea typeface="Times New Roman" panose="02020603050405020304" pitchFamily="18" charset="0"/>
              </a:rPr>
            </a:br>
            <a:r>
              <a:rPr lang="uk-UA" sz="1800" dirty="0">
                <a:solidFill>
                  <a:schemeClr val="bg1"/>
                </a:solidFill>
                <a:effectLst/>
                <a:latin typeface="Times New Roman" panose="02020603050405020304" pitchFamily="18" charset="0"/>
                <a:ea typeface="Calibri" panose="020F0502020204030204" pitchFamily="34" charset="0"/>
              </a:rPr>
              <a:t>Під </a:t>
            </a:r>
            <a:r>
              <a:rPr lang="uk-UA" sz="1800" b="1" i="1" dirty="0">
                <a:solidFill>
                  <a:schemeClr val="bg1"/>
                </a:solidFill>
                <a:effectLst/>
                <a:latin typeface="Times New Roman,BoldItalic"/>
                <a:ea typeface="Calibri" panose="020F0502020204030204" pitchFamily="34" charset="0"/>
                <a:cs typeface="Times New Roman,BoldItalic"/>
              </a:rPr>
              <a:t>матеріальним потоком </a:t>
            </a:r>
            <a:r>
              <a:rPr lang="uk-UA" sz="1800" dirty="0">
                <a:solidFill>
                  <a:schemeClr val="bg1"/>
                </a:solidFill>
                <a:effectLst/>
                <a:latin typeface="Times New Roman" panose="02020603050405020304" pitchFamily="18" charset="0"/>
                <a:ea typeface="Calibri" panose="020F0502020204030204" pitchFamily="34" charset="0"/>
              </a:rPr>
              <a:t>розуміють сукупність сировини, матеріалів, напівфабрикатів, які у вигляді предметів праці надходять від постачальників до виробничих підрозділів і, перетворюючись там на готові продукти праці, через канали розподілу доводяться до споживачів.</a:t>
            </a:r>
            <a:br>
              <a:rPr lang="uk-UA" sz="1800" dirty="0">
                <a:solidFill>
                  <a:schemeClr val="bg1"/>
                </a:solidFill>
                <a:effectLst/>
                <a:latin typeface="Times New Roman" panose="02020603050405020304" pitchFamily="18" charset="0"/>
                <a:ea typeface="Times New Roman" panose="02020603050405020304" pitchFamily="18" charset="0"/>
              </a:rPr>
            </a:br>
            <a:r>
              <a:rPr lang="uk-UA" sz="1800" i="1" dirty="0">
                <a:solidFill>
                  <a:schemeClr val="bg1"/>
                </a:solidFill>
                <a:effectLst/>
                <a:latin typeface="Times New Roman" panose="02020603050405020304" pitchFamily="18" charset="0"/>
                <a:ea typeface="Times New Roman" panose="02020603050405020304" pitchFamily="18" charset="0"/>
              </a:rPr>
              <a:t>Матеріальний потік</a:t>
            </a:r>
            <a:r>
              <a:rPr lang="uk-UA" sz="1800" dirty="0">
                <a:solidFill>
                  <a:schemeClr val="bg1"/>
                </a:solidFill>
                <a:effectLst/>
                <a:latin typeface="Times New Roman" panose="02020603050405020304" pitchFamily="18" charset="0"/>
                <a:ea typeface="Times New Roman" panose="02020603050405020304" pitchFamily="18" charset="0"/>
              </a:rPr>
              <a:t> — це продукція, яка розглядається в процесі застосування до неї різноманітних логістичних та (або) технологічних операцій і відноситься до певного часового інтервалу. Коли матеріальний потік розглядається не у часовому інтервалі, а в певний момент часу, він перетворюється у </a:t>
            </a:r>
            <a:r>
              <a:rPr lang="uk-UA" sz="1800" i="1" dirty="0">
                <a:solidFill>
                  <a:schemeClr val="bg1"/>
                </a:solidFill>
                <a:effectLst/>
                <a:latin typeface="Times New Roman" panose="02020603050405020304" pitchFamily="18" charset="0"/>
                <a:ea typeface="Times New Roman" panose="02020603050405020304" pitchFamily="18" charset="0"/>
              </a:rPr>
              <a:t>матеріальний запас</a:t>
            </a:r>
            <a:r>
              <a:rPr lang="uk-UA" sz="1800" dirty="0">
                <a:solidFill>
                  <a:schemeClr val="bg1"/>
                </a:solidFill>
                <a:effectLst/>
                <a:latin typeface="Times New Roman" panose="02020603050405020304" pitchFamily="18" charset="0"/>
                <a:ea typeface="Times New Roman" panose="02020603050405020304" pitchFamily="18" charset="0"/>
              </a:rPr>
              <a:t> (викликаний </a:t>
            </a:r>
            <a:r>
              <a:rPr lang="uk-UA" sz="1800" dirty="0" err="1">
                <a:solidFill>
                  <a:schemeClr val="bg1"/>
                </a:solidFill>
                <a:effectLst/>
                <a:latin typeface="Times New Roman" panose="02020603050405020304" pitchFamily="18" charset="0"/>
                <a:ea typeface="Times New Roman" panose="02020603050405020304" pitchFamily="18" charset="0"/>
              </a:rPr>
              <a:t>нерівномірностями</a:t>
            </a:r>
            <a:r>
              <a:rPr lang="uk-UA" sz="1800" dirty="0">
                <a:solidFill>
                  <a:schemeClr val="bg1"/>
                </a:solidFill>
                <a:effectLst/>
                <a:latin typeface="Times New Roman" panose="02020603050405020304" pitchFamily="18" charset="0"/>
                <a:ea typeface="Times New Roman" panose="02020603050405020304" pitchFamily="18" charset="0"/>
              </a:rPr>
              <a:t> постачання, виробництва, збуту та споживання).</a:t>
            </a:r>
            <a:br>
              <a:rPr lang="uk-UA" sz="1800" dirty="0">
                <a:solidFill>
                  <a:schemeClr val="bg1"/>
                </a:solidFill>
                <a:effectLst/>
                <a:latin typeface="Times New Roman" panose="02020603050405020304" pitchFamily="18" charset="0"/>
                <a:ea typeface="Times New Roman" panose="02020603050405020304" pitchFamily="18" charset="0"/>
              </a:rPr>
            </a:br>
            <a:br>
              <a:rPr lang="uk-UA" sz="1800" b="1" dirty="0">
                <a:solidFill>
                  <a:schemeClr val="bg1"/>
                </a:solidFill>
                <a:effectLst/>
                <a:latin typeface="Times New Roman" panose="02020603050405020304" pitchFamily="18" charset="0"/>
                <a:ea typeface="Times New Roman" panose="02020603050405020304" pitchFamily="18" charset="0"/>
              </a:rPr>
            </a:br>
            <a:endParaRPr lang="uk-UA" dirty="0">
              <a:solidFill>
                <a:schemeClr val="bg1"/>
              </a:solidFill>
            </a:endParaRPr>
          </a:p>
        </p:txBody>
      </p:sp>
    </p:spTree>
    <p:extLst>
      <p:ext uri="{BB962C8B-B14F-4D97-AF65-F5344CB8AC3E}">
        <p14:creationId xmlns:p14="http://schemas.microsoft.com/office/powerpoint/2010/main" val="3839094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65949D-C90F-CE16-2E91-41EF3A51D174}"/>
              </a:ext>
            </a:extLst>
          </p:cNvPr>
          <p:cNvSpPr>
            <a:spLocks noGrp="1"/>
          </p:cNvSpPr>
          <p:nvPr>
            <p:ph type="title"/>
          </p:nvPr>
        </p:nvSpPr>
        <p:spPr/>
        <p:txBody>
          <a:bodyPr/>
          <a:lstStyle/>
          <a:p>
            <a:pPr indent="450215" algn="just"/>
            <a:r>
              <a:rPr lang="uk-UA" sz="2000" dirty="0">
                <a:solidFill>
                  <a:schemeClr val="bg1"/>
                </a:solidFill>
                <a:effectLst/>
                <a:latin typeface="Times New Roman" panose="02020603050405020304" pitchFamily="18" charset="0"/>
                <a:ea typeface="Calibri" panose="020F0502020204030204" pitchFamily="34" charset="0"/>
              </a:rPr>
              <a:t>Основними </a:t>
            </a:r>
            <a:r>
              <a:rPr lang="uk-UA" sz="2000" i="1" dirty="0">
                <a:solidFill>
                  <a:schemeClr val="bg1"/>
                </a:solidFill>
                <a:effectLst/>
                <a:latin typeface="Times New Roman" panose="02020603050405020304" pitchFamily="18" charset="0"/>
                <a:ea typeface="Times New Roman,Italic"/>
              </a:rPr>
              <a:t>характеристиками </a:t>
            </a:r>
            <a:r>
              <a:rPr lang="uk-UA" sz="2000" dirty="0">
                <a:solidFill>
                  <a:schemeClr val="bg1"/>
                </a:solidFill>
                <a:effectLst/>
                <a:latin typeface="Times New Roman" panose="02020603050405020304" pitchFamily="18" charset="0"/>
                <a:ea typeface="Calibri" panose="020F0502020204030204" pitchFamily="34" charset="0"/>
              </a:rPr>
              <a:t>матеріального потоку на промисловому підприємстві є:</a:t>
            </a:r>
            <a:br>
              <a:rPr lang="uk-UA" sz="2000" dirty="0">
                <a:solidFill>
                  <a:schemeClr val="bg1"/>
                </a:solidFill>
                <a:effectLst/>
                <a:latin typeface="Times New Roman" panose="02020603050405020304" pitchFamily="18" charset="0"/>
                <a:ea typeface="Times New Roman" panose="02020603050405020304" pitchFamily="18" charset="0"/>
              </a:rPr>
            </a:br>
            <a:r>
              <a:rPr lang="uk-UA" sz="2000" dirty="0">
                <a:solidFill>
                  <a:schemeClr val="bg1"/>
                </a:solidFill>
                <a:effectLst/>
                <a:latin typeface="Times New Roman" panose="02020603050405020304" pitchFamily="18" charset="0"/>
                <a:ea typeface="Calibri" panose="020F0502020204030204" pitchFamily="34" charset="0"/>
              </a:rPr>
              <a:t>- </a:t>
            </a:r>
            <a:r>
              <a:rPr lang="uk-UA" sz="2000" i="1" dirty="0">
                <a:solidFill>
                  <a:schemeClr val="bg1"/>
                </a:solidFill>
                <a:effectLst/>
                <a:latin typeface="Times New Roman" panose="02020603050405020304" pitchFamily="18" charset="0"/>
                <a:ea typeface="Times New Roman,Italic"/>
              </a:rPr>
              <a:t>циклі</a:t>
            </a:r>
            <a:r>
              <a:rPr lang="uk-UA" sz="2000" i="1" dirty="0">
                <a:solidFill>
                  <a:schemeClr val="bg1"/>
                </a:solidFill>
                <a:effectLst/>
                <a:latin typeface="Times New Roman" panose="02020603050405020304" pitchFamily="18" charset="0"/>
                <a:ea typeface="Klee One" pitchFamily="2" charset="-128"/>
              </a:rPr>
              <a:t>чн</a:t>
            </a:r>
            <a:r>
              <a:rPr lang="uk-UA" sz="2000" i="1" dirty="0">
                <a:solidFill>
                  <a:schemeClr val="bg1"/>
                </a:solidFill>
                <a:effectLst/>
                <a:latin typeface="Times New Roman" panose="02020603050405020304" pitchFamily="18" charset="0"/>
                <a:ea typeface="Times New Roman,Italic"/>
              </a:rPr>
              <a:t>і</a:t>
            </a:r>
            <a:r>
              <a:rPr lang="uk-UA" sz="2000" i="1" dirty="0">
                <a:solidFill>
                  <a:schemeClr val="bg1"/>
                </a:solidFill>
                <a:effectLst/>
                <a:latin typeface="Times New Roman" panose="02020603050405020304" pitchFamily="18" charset="0"/>
                <a:ea typeface="Klee One" pitchFamily="2" charset="-128"/>
              </a:rPr>
              <a:t>сть</a:t>
            </a:r>
            <a:r>
              <a:rPr lang="uk-UA" sz="2000" i="1" dirty="0">
                <a:solidFill>
                  <a:schemeClr val="bg1"/>
                </a:solidFill>
                <a:effectLst/>
                <a:latin typeface="Times New Roman" panose="02020603050405020304" pitchFamily="18" charset="0"/>
                <a:ea typeface="Times New Roman,Italic"/>
              </a:rPr>
              <a:t> </a:t>
            </a:r>
            <a:r>
              <a:rPr lang="uk-UA" sz="2000" dirty="0">
                <a:solidFill>
                  <a:schemeClr val="bg1"/>
                </a:solidFill>
                <a:effectLst/>
                <a:latin typeface="Times New Roman" panose="02020603050405020304" pitchFamily="18" charset="0"/>
                <a:ea typeface="Calibri" panose="020F0502020204030204" pitchFamily="34" charset="0"/>
              </a:rPr>
              <a:t>– надходження матеріальних ресурсів, їх переміщення до цеху, усередині цеху, між цехами, потім у формі готових виробів за межі підприємства до сфери їх реалізації та споживання і знову все спочатку;</a:t>
            </a:r>
            <a:br>
              <a:rPr lang="uk-UA" sz="2000" dirty="0">
                <a:solidFill>
                  <a:schemeClr val="bg1"/>
                </a:solidFill>
                <a:effectLst/>
                <a:latin typeface="Times New Roman" panose="02020603050405020304" pitchFamily="18" charset="0"/>
                <a:ea typeface="Times New Roman" panose="02020603050405020304" pitchFamily="18" charset="0"/>
              </a:rPr>
            </a:br>
            <a:r>
              <a:rPr lang="uk-UA" sz="2000" dirty="0">
                <a:solidFill>
                  <a:schemeClr val="bg1"/>
                </a:solidFill>
                <a:effectLst/>
                <a:latin typeface="Times New Roman" panose="02020603050405020304" pitchFamily="18" charset="0"/>
                <a:ea typeface="Calibri" panose="020F0502020204030204" pitchFamily="34" charset="0"/>
              </a:rPr>
              <a:t>- </a:t>
            </a:r>
            <a:r>
              <a:rPr lang="uk-UA" sz="2000" i="1" dirty="0">
                <a:solidFill>
                  <a:schemeClr val="bg1"/>
                </a:solidFill>
                <a:effectLst/>
                <a:latin typeface="Times New Roman" panose="02020603050405020304" pitchFamily="18" charset="0"/>
                <a:ea typeface="Times New Roman,Italic"/>
              </a:rPr>
              <a:t>взає</a:t>
            </a:r>
            <a:r>
              <a:rPr lang="uk-UA" sz="2000" i="1" dirty="0">
                <a:solidFill>
                  <a:schemeClr val="bg1"/>
                </a:solidFill>
                <a:effectLst/>
                <a:latin typeface="Times New Roman" panose="02020603050405020304" pitchFamily="18" charset="0"/>
                <a:ea typeface="Klee One" pitchFamily="2" charset="-128"/>
              </a:rPr>
              <a:t>мозалежн</a:t>
            </a:r>
            <a:r>
              <a:rPr lang="uk-UA" sz="2000" i="1" dirty="0">
                <a:solidFill>
                  <a:schemeClr val="bg1"/>
                </a:solidFill>
                <a:effectLst/>
                <a:latin typeface="Times New Roman" panose="02020603050405020304" pitchFamily="18" charset="0"/>
                <a:ea typeface="Times New Roman,Italic"/>
              </a:rPr>
              <a:t>і</a:t>
            </a:r>
            <a:r>
              <a:rPr lang="uk-UA" sz="2000" i="1" dirty="0">
                <a:solidFill>
                  <a:schemeClr val="bg1"/>
                </a:solidFill>
                <a:effectLst/>
                <a:latin typeface="Times New Roman" panose="02020603050405020304" pitchFamily="18" charset="0"/>
                <a:ea typeface="Klee One" pitchFamily="2" charset="-128"/>
              </a:rPr>
              <a:t>сть</a:t>
            </a:r>
            <a:r>
              <a:rPr lang="uk-UA" sz="2000" i="1" dirty="0">
                <a:solidFill>
                  <a:schemeClr val="bg1"/>
                </a:solidFill>
                <a:effectLst/>
                <a:latin typeface="Times New Roman" panose="02020603050405020304" pitchFamily="18" charset="0"/>
                <a:ea typeface="Times New Roman,Italic"/>
              </a:rPr>
              <a:t> </a:t>
            </a:r>
            <a:r>
              <a:rPr lang="uk-UA" sz="2000" dirty="0">
                <a:solidFill>
                  <a:schemeClr val="bg1"/>
                </a:solidFill>
                <a:effectLst/>
                <a:latin typeface="Times New Roman" panose="02020603050405020304" pitchFamily="18" charset="0"/>
                <a:ea typeface="Calibri" panose="020F0502020204030204" pitchFamily="34" charset="0"/>
              </a:rPr>
              <a:t>– матеріальні ресурси пов’язані у єдиному технологічному процесі, а витрати на них економічно залежні, що зумовлює вплив одних видів логістичної діяльності на інші, тому спроби невиправданого зниження окремих витрат можуть призвести до більш високих загальних витрат;</a:t>
            </a:r>
            <a:br>
              <a:rPr lang="uk-UA" sz="2000" dirty="0">
                <a:solidFill>
                  <a:schemeClr val="bg1"/>
                </a:solidFill>
                <a:effectLst/>
                <a:latin typeface="Times New Roman" panose="02020603050405020304" pitchFamily="18" charset="0"/>
                <a:ea typeface="Times New Roman" panose="02020603050405020304" pitchFamily="18" charset="0"/>
              </a:rPr>
            </a:br>
            <a:r>
              <a:rPr lang="uk-UA" sz="2000" dirty="0">
                <a:solidFill>
                  <a:schemeClr val="bg1"/>
                </a:solidFill>
                <a:effectLst/>
                <a:latin typeface="Times New Roman" panose="02020603050405020304" pitchFamily="18" charset="0"/>
                <a:ea typeface="Calibri" panose="020F0502020204030204" pitchFamily="34" charset="0"/>
              </a:rPr>
              <a:t>- </a:t>
            </a:r>
            <a:r>
              <a:rPr lang="uk-UA" sz="2000" i="1" dirty="0">
                <a:solidFill>
                  <a:schemeClr val="bg1"/>
                </a:solidFill>
                <a:effectLst/>
                <a:latin typeface="Times New Roman" panose="02020603050405020304" pitchFamily="18" charset="0"/>
                <a:ea typeface="Times New Roman,Italic"/>
              </a:rPr>
              <a:t>неперервні</a:t>
            </a:r>
            <a:r>
              <a:rPr lang="uk-UA" sz="2000" i="1" dirty="0">
                <a:solidFill>
                  <a:schemeClr val="bg1"/>
                </a:solidFill>
                <a:effectLst/>
                <a:latin typeface="Times New Roman" panose="02020603050405020304" pitchFamily="18" charset="0"/>
                <a:ea typeface="Klee One" pitchFamily="2" charset="-128"/>
              </a:rPr>
              <a:t>сть</a:t>
            </a:r>
            <a:r>
              <a:rPr lang="uk-UA" sz="2000" i="1" dirty="0">
                <a:solidFill>
                  <a:schemeClr val="bg1"/>
                </a:solidFill>
                <a:effectLst/>
                <a:latin typeface="Times New Roman" panose="02020603050405020304" pitchFamily="18" charset="0"/>
                <a:ea typeface="Times New Roman,Italic"/>
              </a:rPr>
              <a:t> </a:t>
            </a:r>
            <a:r>
              <a:rPr lang="uk-UA" sz="2000" dirty="0">
                <a:solidFill>
                  <a:schemeClr val="bg1"/>
                </a:solidFill>
                <a:effectLst/>
                <a:latin typeface="Times New Roman" panose="02020603050405020304" pitchFamily="18" charset="0"/>
                <a:ea typeface="Calibri" panose="020F0502020204030204" pitchFamily="34" charset="0"/>
              </a:rPr>
              <a:t>– протягом усього технологічного конвеєра </a:t>
            </a:r>
            <a:r>
              <a:rPr lang="uk-UA" sz="2000" dirty="0" err="1">
                <a:solidFill>
                  <a:schemeClr val="bg1"/>
                </a:solidFill>
                <a:effectLst/>
                <a:latin typeface="Times New Roman" panose="02020603050405020304" pitchFamily="18" charset="0"/>
                <a:ea typeface="Calibri" panose="020F0502020204030204" pitchFamily="34" charset="0"/>
              </a:rPr>
              <a:t>продуктозабезпечення</a:t>
            </a:r>
            <a:r>
              <a:rPr lang="uk-UA" sz="2000" dirty="0">
                <a:solidFill>
                  <a:schemeClr val="bg1"/>
                </a:solidFill>
                <a:effectLst/>
                <a:latin typeface="Times New Roman" panose="02020603050405020304" pitchFamily="18" charset="0"/>
                <a:ea typeface="Calibri" panose="020F0502020204030204" pitchFamily="34" charset="0"/>
              </a:rPr>
              <a:t> кожний із учасників повинен виконувати свої обов’язки і постачати споживача вчасно.</a:t>
            </a:r>
            <a:br>
              <a:rPr lang="uk-UA" sz="1800" dirty="0">
                <a:effectLst/>
                <a:latin typeface="Times New Roman" panose="02020603050405020304" pitchFamily="18" charset="0"/>
                <a:ea typeface="Times New Roman" panose="02020603050405020304" pitchFamily="18" charset="0"/>
              </a:rPr>
            </a:br>
            <a:endParaRPr lang="uk-UA" dirty="0">
              <a:solidFill>
                <a:schemeClr val="bg1"/>
              </a:solidFill>
            </a:endParaRPr>
          </a:p>
        </p:txBody>
      </p:sp>
    </p:spTree>
    <p:extLst>
      <p:ext uri="{BB962C8B-B14F-4D97-AF65-F5344CB8AC3E}">
        <p14:creationId xmlns:p14="http://schemas.microsoft.com/office/powerpoint/2010/main" val="4199927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65949D-C90F-CE16-2E91-41EF3A51D174}"/>
              </a:ext>
            </a:extLst>
          </p:cNvPr>
          <p:cNvSpPr>
            <a:spLocks noGrp="1"/>
          </p:cNvSpPr>
          <p:nvPr>
            <p:ph type="title"/>
          </p:nvPr>
        </p:nvSpPr>
        <p:spPr>
          <a:xfrm>
            <a:off x="152400" y="0"/>
            <a:ext cx="8839200" cy="6705600"/>
          </a:xfrm>
        </p:spPr>
        <p:txBody>
          <a:bodyPr/>
          <a:lstStyle/>
          <a:p>
            <a:pPr>
              <a:lnSpc>
                <a:spcPct val="150000"/>
              </a:lnSpc>
            </a:pPr>
            <a:r>
              <a:rPr lang="uk-UA" sz="2000" dirty="0">
                <a:solidFill>
                  <a:schemeClr val="bg1"/>
                </a:solidFill>
              </a:rPr>
              <a:t>Параметри матеріального потоку</a:t>
            </a:r>
            <a:br>
              <a:rPr lang="uk-UA" sz="2000" dirty="0">
                <a:solidFill>
                  <a:schemeClr val="bg1"/>
                </a:solidFill>
              </a:rPr>
            </a:br>
            <a:endParaRPr lang="uk-UA" sz="2000" dirty="0">
              <a:solidFill>
                <a:schemeClr val="bg1"/>
              </a:solidFill>
            </a:endParaRPr>
          </a:p>
        </p:txBody>
      </p:sp>
      <p:graphicFrame>
        <p:nvGraphicFramePr>
          <p:cNvPr id="7" name="Таблиця 6">
            <a:extLst>
              <a:ext uri="{FF2B5EF4-FFF2-40B4-BE49-F238E27FC236}">
                <a16:creationId xmlns:a16="http://schemas.microsoft.com/office/drawing/2014/main" id="{A37BBCC3-78B0-DD54-5129-FD580E45DA70}"/>
              </a:ext>
            </a:extLst>
          </p:cNvPr>
          <p:cNvGraphicFramePr>
            <a:graphicFrameLocks noGrp="1"/>
          </p:cNvGraphicFramePr>
          <p:nvPr>
            <p:extLst>
              <p:ext uri="{D42A27DB-BD31-4B8C-83A1-F6EECF244321}">
                <p14:modId xmlns:p14="http://schemas.microsoft.com/office/powerpoint/2010/main" val="1634004532"/>
              </p:ext>
            </p:extLst>
          </p:nvPr>
        </p:nvGraphicFramePr>
        <p:xfrm>
          <a:off x="152400" y="533400"/>
          <a:ext cx="8610600" cy="6051230"/>
        </p:xfrm>
        <a:graphic>
          <a:graphicData uri="http://schemas.openxmlformats.org/drawingml/2006/table">
            <a:tbl>
              <a:tblPr>
                <a:tableStyleId>{5C22544A-7EE6-4342-B048-85BDC9FD1C3A}</a:tableStyleId>
              </a:tblPr>
              <a:tblGrid>
                <a:gridCol w="3347802">
                  <a:extLst>
                    <a:ext uri="{9D8B030D-6E8A-4147-A177-3AD203B41FA5}">
                      <a16:colId xmlns:a16="http://schemas.microsoft.com/office/drawing/2014/main" val="819468817"/>
                    </a:ext>
                  </a:extLst>
                </a:gridCol>
                <a:gridCol w="5262798">
                  <a:extLst>
                    <a:ext uri="{9D8B030D-6E8A-4147-A177-3AD203B41FA5}">
                      <a16:colId xmlns:a16="http://schemas.microsoft.com/office/drawing/2014/main" val="756152632"/>
                    </a:ext>
                  </a:extLst>
                </a:gridCol>
              </a:tblGrid>
              <a:tr h="554162">
                <a:tc>
                  <a:txBody>
                    <a:bodyPr/>
                    <a:lstStyle/>
                    <a:p>
                      <a:pPr algn="just">
                        <a:lnSpc>
                          <a:spcPct val="150000"/>
                        </a:lnSpc>
                      </a:pPr>
                      <a:r>
                        <a:rPr lang="uk-UA" sz="1500" dirty="0">
                          <a:effectLst/>
                        </a:rPr>
                        <a:t>Параметр матеріального потоку</a:t>
                      </a:r>
                      <a:endParaRPr lang="uk-UA" sz="15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50000"/>
                        </a:lnSpc>
                      </a:pPr>
                      <a:r>
                        <a:rPr lang="uk-UA" sz="1500">
                          <a:effectLst/>
                        </a:rPr>
                        <a:t>Визначення параметру</a:t>
                      </a:r>
                      <a:endParaRPr lang="uk-UA" sz="15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86716724"/>
                  </a:ext>
                </a:extLst>
              </a:tr>
              <a:tr h="554162">
                <a:tc>
                  <a:txBody>
                    <a:bodyPr/>
                    <a:lstStyle/>
                    <a:p>
                      <a:pPr algn="just">
                        <a:lnSpc>
                          <a:spcPct val="150000"/>
                        </a:lnSpc>
                      </a:pPr>
                      <a:r>
                        <a:rPr lang="uk-UA" sz="1500">
                          <a:effectLst/>
                        </a:rPr>
                        <a:t>1. Потужність матеріального потоку</a:t>
                      </a:r>
                      <a:endParaRPr lang="uk-UA" sz="15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50000"/>
                        </a:lnSpc>
                      </a:pPr>
                      <a:r>
                        <a:rPr lang="uk-UA" sz="1500">
                          <a:effectLst/>
                        </a:rPr>
                        <a:t>— обсяг матеріального потоку, що припадає на одиницю часу</a:t>
                      </a:r>
                      <a:endParaRPr lang="uk-UA" sz="15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86391233"/>
                  </a:ext>
                </a:extLst>
              </a:tr>
              <a:tr h="554162">
                <a:tc>
                  <a:txBody>
                    <a:bodyPr/>
                    <a:lstStyle/>
                    <a:p>
                      <a:pPr algn="just">
                        <a:lnSpc>
                          <a:spcPct val="150000"/>
                        </a:lnSpc>
                      </a:pPr>
                      <a:r>
                        <a:rPr lang="uk-UA" sz="1500">
                          <a:effectLst/>
                        </a:rPr>
                        <a:t>2. Напруженість матеріального потоку</a:t>
                      </a:r>
                      <a:endParaRPr lang="uk-UA" sz="15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50000"/>
                        </a:lnSpc>
                      </a:pPr>
                      <a:r>
                        <a:rPr lang="uk-UA" sz="1500">
                          <a:effectLst/>
                        </a:rPr>
                        <a:t>— час, необхідний для переміщення одиниці матеріалу</a:t>
                      </a:r>
                      <a:endParaRPr lang="uk-UA" sz="15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53552205"/>
                  </a:ext>
                </a:extLst>
              </a:tr>
              <a:tr h="849133">
                <a:tc>
                  <a:txBody>
                    <a:bodyPr/>
                    <a:lstStyle/>
                    <a:p>
                      <a:pPr algn="just">
                        <a:lnSpc>
                          <a:spcPct val="150000"/>
                        </a:lnSpc>
                      </a:pPr>
                      <a:r>
                        <a:rPr lang="uk-UA" sz="1500">
                          <a:effectLst/>
                        </a:rPr>
                        <a:t>3. Початковий, проміжний і кінцевий пункти матеріального потоку</a:t>
                      </a:r>
                      <a:endParaRPr lang="uk-UA" sz="15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50000"/>
                        </a:lnSpc>
                      </a:pPr>
                      <a:r>
                        <a:rPr lang="uk-UA" sz="1500">
                          <a:effectLst/>
                        </a:rPr>
                        <a:t>— відповідно відображають джерело, пункти здійснення впливу матеріальних цінностей та їх споживача</a:t>
                      </a:r>
                      <a:endParaRPr lang="uk-UA" sz="15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26594760"/>
                  </a:ext>
                </a:extLst>
              </a:tr>
              <a:tr h="849133">
                <a:tc>
                  <a:txBody>
                    <a:bodyPr/>
                    <a:lstStyle/>
                    <a:p>
                      <a:pPr algn="just">
                        <a:lnSpc>
                          <a:spcPct val="150000"/>
                        </a:lnSpc>
                      </a:pPr>
                      <a:r>
                        <a:rPr lang="uk-UA" sz="1500">
                          <a:effectLst/>
                        </a:rPr>
                        <a:t>4. Траєкторія шляху</a:t>
                      </a:r>
                      <a:endParaRPr lang="uk-UA" sz="15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50000"/>
                        </a:lnSpc>
                      </a:pPr>
                      <a:r>
                        <a:rPr lang="uk-UA" sz="1500">
                          <a:effectLst/>
                        </a:rPr>
                        <a:t>— лінія, яка описує маршрут переміщення матеріальних цінностей в процесі руху до споживача</a:t>
                      </a:r>
                      <a:endParaRPr lang="uk-UA" sz="15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03671383"/>
                  </a:ext>
                </a:extLst>
              </a:tr>
              <a:tr h="554162">
                <a:tc>
                  <a:txBody>
                    <a:bodyPr/>
                    <a:lstStyle/>
                    <a:p>
                      <a:pPr algn="just">
                        <a:lnSpc>
                          <a:spcPct val="150000"/>
                        </a:lnSpc>
                      </a:pPr>
                      <a:r>
                        <a:rPr lang="uk-UA" sz="1500">
                          <a:effectLst/>
                        </a:rPr>
                        <a:t>5. Довжина шляху</a:t>
                      </a:r>
                      <a:endParaRPr lang="uk-UA" sz="15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50000"/>
                        </a:lnSpc>
                      </a:pPr>
                      <a:r>
                        <a:rPr lang="uk-UA" sz="1500">
                          <a:effectLst/>
                        </a:rPr>
                        <a:t>— відстань, яку проходять матеріальний потік від джерела до споживача</a:t>
                      </a:r>
                      <a:endParaRPr lang="uk-UA" sz="15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16419271"/>
                  </a:ext>
                </a:extLst>
              </a:tr>
              <a:tr h="554162">
                <a:tc>
                  <a:txBody>
                    <a:bodyPr/>
                    <a:lstStyle/>
                    <a:p>
                      <a:pPr algn="just">
                        <a:lnSpc>
                          <a:spcPct val="150000"/>
                        </a:lnSpc>
                      </a:pPr>
                      <a:r>
                        <a:rPr lang="uk-UA" sz="1500" dirty="0">
                          <a:effectLst/>
                        </a:rPr>
                        <a:t>6. Швидкість матеріального потоку</a:t>
                      </a:r>
                      <a:endParaRPr lang="uk-UA" sz="15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50000"/>
                        </a:lnSpc>
                      </a:pPr>
                      <a:r>
                        <a:rPr lang="uk-UA" sz="1500">
                          <a:effectLst/>
                        </a:rPr>
                        <a:t>— відстань, яку проходить матеріальний потік за одиницю часу</a:t>
                      </a:r>
                      <a:endParaRPr lang="uk-UA" sz="15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01949255"/>
                  </a:ext>
                </a:extLst>
              </a:tr>
              <a:tr h="554162">
                <a:tc>
                  <a:txBody>
                    <a:bodyPr/>
                    <a:lstStyle/>
                    <a:p>
                      <a:pPr algn="just">
                        <a:lnSpc>
                          <a:spcPct val="150000"/>
                        </a:lnSpc>
                      </a:pPr>
                      <a:r>
                        <a:rPr lang="uk-UA" sz="1500">
                          <a:effectLst/>
                        </a:rPr>
                        <a:t>7. Час руху матеріального потоку</a:t>
                      </a:r>
                      <a:endParaRPr lang="uk-UA" sz="15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50000"/>
                        </a:lnSpc>
                      </a:pPr>
                      <a:r>
                        <a:rPr lang="uk-UA" sz="1500">
                          <a:effectLst/>
                        </a:rPr>
                        <a:t>— часовий термін від початку руху матеріального потоку до його завершення</a:t>
                      </a:r>
                      <a:endParaRPr lang="uk-UA" sz="15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1427278"/>
                  </a:ext>
                </a:extLst>
              </a:tr>
              <a:tr h="259192">
                <a:tc>
                  <a:txBody>
                    <a:bodyPr/>
                    <a:lstStyle/>
                    <a:p>
                      <a:pPr algn="just">
                        <a:lnSpc>
                          <a:spcPct val="150000"/>
                        </a:lnSpc>
                      </a:pPr>
                      <a:r>
                        <a:rPr lang="uk-UA" sz="1500">
                          <a:effectLst/>
                        </a:rPr>
                        <a:t>8. Величина запасів</a:t>
                      </a:r>
                      <a:endParaRPr lang="uk-UA" sz="15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50000"/>
                        </a:lnSpc>
                      </a:pPr>
                      <a:r>
                        <a:rPr lang="uk-UA" sz="1500" dirty="0">
                          <a:effectLst/>
                        </a:rPr>
                        <a:t>— обсяг матеріального потоку, що було </a:t>
                      </a:r>
                      <a:r>
                        <a:rPr lang="uk-UA" sz="1500" dirty="0" err="1">
                          <a:effectLst/>
                        </a:rPr>
                        <a:t>зупинено</a:t>
                      </a:r>
                      <a:endParaRPr lang="uk-UA" sz="15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26767219"/>
                  </a:ext>
                </a:extLst>
              </a:tr>
            </a:tbl>
          </a:graphicData>
        </a:graphic>
      </p:graphicFrame>
    </p:spTree>
    <p:extLst>
      <p:ext uri="{BB962C8B-B14F-4D97-AF65-F5344CB8AC3E}">
        <p14:creationId xmlns:p14="http://schemas.microsoft.com/office/powerpoint/2010/main" val="3540042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B63B26-3A5D-5839-7020-C00D94E0A118}"/>
              </a:ext>
            </a:extLst>
          </p:cNvPr>
          <p:cNvSpPr>
            <a:spLocks noGrp="1"/>
          </p:cNvSpPr>
          <p:nvPr>
            <p:ph type="title"/>
          </p:nvPr>
        </p:nvSpPr>
        <p:spPr>
          <a:xfrm>
            <a:off x="152400" y="152400"/>
            <a:ext cx="8839200" cy="6477000"/>
          </a:xfrm>
        </p:spPr>
        <p:txBody>
          <a:bodyPr/>
          <a:lstStyle/>
          <a:p>
            <a:pPr indent="450215"/>
            <a:r>
              <a:rPr lang="uk-UA" sz="2000" dirty="0">
                <a:solidFill>
                  <a:schemeClr val="bg1"/>
                </a:solidFill>
                <a:effectLst/>
                <a:latin typeface="Times New Roman" panose="02020603050405020304" pitchFamily="18" charset="0"/>
                <a:ea typeface="Times New Roman" panose="02020603050405020304" pitchFamily="18" charset="0"/>
              </a:rPr>
              <a:t>Різноманітність вантажів та логістичних операцій обумовлює складність їх вивчення. Тому в процесі вирішення певного завдання потрібно чітко визначити які саме потоки досліджуються. Цьому сприяє їх систематизація та класифікація. </a:t>
            </a:r>
            <a:br>
              <a:rPr lang="uk-UA" sz="2000" dirty="0">
                <a:solidFill>
                  <a:schemeClr val="bg1"/>
                </a:solidFill>
                <a:effectLst/>
                <a:latin typeface="Times New Roman" panose="02020603050405020304" pitchFamily="18" charset="0"/>
                <a:ea typeface="Times New Roman" panose="02020603050405020304" pitchFamily="18" charset="0"/>
              </a:rPr>
            </a:br>
            <a:r>
              <a:rPr lang="uk-UA" sz="2000" dirty="0">
                <a:solidFill>
                  <a:schemeClr val="bg1"/>
                </a:solidFill>
                <a:effectLst/>
                <a:latin typeface="Times New Roman" panose="02020603050405020304" pitchFamily="18" charset="0"/>
                <a:ea typeface="Calibri" panose="020F0502020204030204" pitchFamily="34" charset="0"/>
              </a:rPr>
              <a:t>1) </a:t>
            </a:r>
            <a:r>
              <a:rPr lang="uk-UA" sz="2000" i="1" dirty="0">
                <a:solidFill>
                  <a:schemeClr val="bg1"/>
                </a:solidFill>
                <a:effectLst/>
                <a:latin typeface="Times New Roman" panose="02020603050405020304" pitchFamily="18" charset="0"/>
                <a:ea typeface="Times New Roman,Italic"/>
              </a:rPr>
              <a:t>по ві</a:t>
            </a:r>
            <a:r>
              <a:rPr lang="uk-UA" sz="2000" i="1" dirty="0">
                <a:solidFill>
                  <a:schemeClr val="bg1"/>
                </a:solidFill>
                <a:effectLst/>
                <a:latin typeface="Times New Roman" panose="02020603050405020304" pitchFamily="18" charset="0"/>
                <a:ea typeface="Klee One" pitchFamily="2" charset="-128"/>
              </a:rPr>
              <a:t>дношенню</a:t>
            </a:r>
            <a:r>
              <a:rPr lang="uk-UA" sz="2000" i="1" dirty="0">
                <a:solidFill>
                  <a:schemeClr val="bg1"/>
                </a:solidFill>
                <a:effectLst/>
                <a:latin typeface="Times New Roman" panose="02020603050405020304" pitchFamily="18" charset="0"/>
                <a:ea typeface="Times New Roman,Italic"/>
              </a:rPr>
              <a:t> до системи, що розглядає</a:t>
            </a:r>
            <a:r>
              <a:rPr lang="uk-UA" sz="2000" i="1" dirty="0">
                <a:solidFill>
                  <a:schemeClr val="bg1"/>
                </a:solidFill>
                <a:effectLst/>
                <a:latin typeface="Times New Roman" panose="02020603050405020304" pitchFamily="18" charset="0"/>
                <a:ea typeface="Klee One" pitchFamily="2" charset="-128"/>
              </a:rPr>
              <a:t>ться</a:t>
            </a:r>
            <a:r>
              <a:rPr lang="uk-UA" sz="2000" i="1" dirty="0">
                <a:solidFill>
                  <a:schemeClr val="bg1"/>
                </a:solidFill>
                <a:effectLst/>
                <a:latin typeface="Times New Roman" panose="02020603050405020304" pitchFamily="18" charset="0"/>
                <a:ea typeface="Times New Roman,Italic"/>
              </a:rPr>
              <a:t>, </a:t>
            </a:r>
            <a:r>
              <a:rPr lang="uk-UA" sz="2000" dirty="0">
                <a:solidFill>
                  <a:schemeClr val="bg1"/>
                </a:solidFill>
                <a:effectLst/>
                <a:latin typeface="Times New Roman" panose="02020603050405020304" pitchFamily="18" charset="0"/>
                <a:ea typeface="Calibri" panose="020F0502020204030204" pitchFamily="34" charset="0"/>
              </a:rPr>
              <a:t>– зовнішні і внутрішні, вхідні і вихідні матеріальні потоки. </a:t>
            </a:r>
            <a:br>
              <a:rPr lang="uk-UA" sz="2000" dirty="0">
                <a:solidFill>
                  <a:schemeClr val="bg1"/>
                </a:solidFill>
                <a:effectLst/>
                <a:latin typeface="Times New Roman" panose="02020603050405020304" pitchFamily="18" charset="0"/>
                <a:ea typeface="Times New Roman" panose="02020603050405020304" pitchFamily="18" charset="0"/>
              </a:rPr>
            </a:br>
            <a:r>
              <a:rPr lang="uk-UA" sz="2000" i="1" dirty="0">
                <a:solidFill>
                  <a:schemeClr val="bg1"/>
                </a:solidFill>
                <a:effectLst/>
                <a:latin typeface="Times New Roman" panose="02020603050405020304" pitchFamily="18" charset="0"/>
                <a:ea typeface="Times New Roman,Italic"/>
              </a:rPr>
              <a:t>Зовні</a:t>
            </a:r>
            <a:r>
              <a:rPr lang="uk-UA" sz="2000" i="1" dirty="0">
                <a:solidFill>
                  <a:schemeClr val="bg1"/>
                </a:solidFill>
                <a:effectLst/>
                <a:latin typeface="Times New Roman" panose="02020603050405020304" pitchFamily="18" charset="0"/>
                <a:ea typeface="Klee One" pitchFamily="2" charset="-128"/>
              </a:rPr>
              <a:t>шн</a:t>
            </a:r>
            <a:r>
              <a:rPr lang="uk-UA" sz="2000" i="1" dirty="0">
                <a:solidFill>
                  <a:schemeClr val="bg1"/>
                </a:solidFill>
                <a:effectLst/>
                <a:latin typeface="Times New Roman" panose="02020603050405020304" pitchFamily="18" charset="0"/>
                <a:ea typeface="Times New Roman,Italic"/>
              </a:rPr>
              <a:t>і </a:t>
            </a:r>
            <a:r>
              <a:rPr lang="uk-UA" sz="2000" dirty="0">
                <a:solidFill>
                  <a:schemeClr val="bg1"/>
                </a:solidFill>
                <a:effectLst/>
                <a:latin typeface="Times New Roman" panose="02020603050405020304" pitchFamily="18" charset="0"/>
                <a:ea typeface="Calibri" panose="020F0502020204030204" pitchFamily="34" charset="0"/>
              </a:rPr>
              <a:t>– циркулюють у зовнішньому середовищі, тобто за межами певної логістичної системи, </a:t>
            </a:r>
            <a:r>
              <a:rPr lang="uk-UA" sz="2000" i="1" dirty="0">
                <a:solidFill>
                  <a:schemeClr val="bg1"/>
                </a:solidFill>
                <a:effectLst/>
                <a:latin typeface="Times New Roman" panose="02020603050405020304" pitchFamily="18" charset="0"/>
                <a:ea typeface="Times New Roman,Italic"/>
              </a:rPr>
              <a:t>внутрі</a:t>
            </a:r>
            <a:r>
              <a:rPr lang="uk-UA" sz="2000" i="1" dirty="0">
                <a:solidFill>
                  <a:schemeClr val="bg1"/>
                </a:solidFill>
                <a:effectLst/>
                <a:latin typeface="Times New Roman" panose="02020603050405020304" pitchFamily="18" charset="0"/>
                <a:ea typeface="Klee One" pitchFamily="2" charset="-128"/>
              </a:rPr>
              <a:t>шн</a:t>
            </a:r>
            <a:r>
              <a:rPr lang="uk-UA" sz="2000" i="1" dirty="0">
                <a:solidFill>
                  <a:schemeClr val="bg1"/>
                </a:solidFill>
                <a:effectLst/>
                <a:latin typeface="Times New Roman" panose="02020603050405020304" pitchFamily="18" charset="0"/>
                <a:ea typeface="Times New Roman,Italic"/>
              </a:rPr>
              <a:t>і </a:t>
            </a:r>
            <a:r>
              <a:rPr lang="uk-UA" sz="2000" dirty="0">
                <a:solidFill>
                  <a:schemeClr val="bg1"/>
                </a:solidFill>
                <a:effectLst/>
                <a:latin typeface="Times New Roman" panose="02020603050405020304" pitchFamily="18" charset="0"/>
                <a:ea typeface="Calibri" panose="020F0502020204030204" pitchFamily="34" charset="0"/>
              </a:rPr>
              <a:t>– утворюються та функціонують усередині відповідної логістичної системи; </a:t>
            </a:r>
            <a:br>
              <a:rPr lang="uk-UA" sz="2000" dirty="0">
                <a:solidFill>
                  <a:schemeClr val="bg1"/>
                </a:solidFill>
                <a:effectLst/>
                <a:latin typeface="Times New Roman" panose="02020603050405020304" pitchFamily="18" charset="0"/>
                <a:ea typeface="Times New Roman" panose="02020603050405020304" pitchFamily="18" charset="0"/>
              </a:rPr>
            </a:br>
            <a:r>
              <a:rPr lang="uk-UA" sz="2000" i="1" dirty="0">
                <a:solidFill>
                  <a:schemeClr val="bg1"/>
                </a:solidFill>
                <a:effectLst/>
                <a:latin typeface="Times New Roman" panose="02020603050405020304" pitchFamily="18" charset="0"/>
                <a:ea typeface="Times New Roman,Italic"/>
              </a:rPr>
              <a:t>Вхі</a:t>
            </a:r>
            <a:r>
              <a:rPr lang="uk-UA" sz="2000" i="1" dirty="0">
                <a:solidFill>
                  <a:schemeClr val="bg1"/>
                </a:solidFill>
                <a:effectLst/>
                <a:latin typeface="Times New Roman" panose="02020603050405020304" pitchFamily="18" charset="0"/>
                <a:ea typeface="Klee One" pitchFamily="2" charset="-128"/>
              </a:rPr>
              <a:t>дн</a:t>
            </a:r>
            <a:r>
              <a:rPr lang="uk-UA" sz="2000" i="1" dirty="0">
                <a:solidFill>
                  <a:schemeClr val="bg1"/>
                </a:solidFill>
                <a:effectLst/>
                <a:latin typeface="Times New Roman" panose="02020603050405020304" pitchFamily="18" charset="0"/>
                <a:ea typeface="Times New Roman,Italic"/>
              </a:rPr>
              <a:t>і </a:t>
            </a:r>
            <a:r>
              <a:rPr lang="uk-UA" sz="2000" dirty="0">
                <a:solidFill>
                  <a:schemeClr val="bg1"/>
                </a:solidFill>
                <a:effectLst/>
                <a:latin typeface="Times New Roman" panose="02020603050405020304" pitchFamily="18" charset="0"/>
                <a:ea typeface="Calibri" panose="020F0502020204030204" pitchFamily="34" charset="0"/>
              </a:rPr>
              <a:t>– потрапляють в логістичну систему із зовнішнього середовища (сировина, матеріали, напівфабрикати та ін.), а </a:t>
            </a:r>
            <a:r>
              <a:rPr lang="uk-UA" sz="2000" i="1" dirty="0">
                <a:solidFill>
                  <a:schemeClr val="bg1"/>
                </a:solidFill>
                <a:effectLst/>
                <a:latin typeface="Times New Roman" panose="02020603050405020304" pitchFamily="18" charset="0"/>
                <a:ea typeface="Times New Roman,Italic"/>
              </a:rPr>
              <a:t>вихі</a:t>
            </a:r>
            <a:r>
              <a:rPr lang="uk-UA" sz="2000" i="1" dirty="0">
                <a:solidFill>
                  <a:schemeClr val="bg1"/>
                </a:solidFill>
                <a:effectLst/>
                <a:latin typeface="Times New Roman" panose="02020603050405020304" pitchFamily="18" charset="0"/>
                <a:ea typeface="Klee One" pitchFamily="2" charset="-128"/>
              </a:rPr>
              <a:t>дн</a:t>
            </a:r>
            <a:r>
              <a:rPr lang="uk-UA" sz="2000" i="1" dirty="0">
                <a:solidFill>
                  <a:schemeClr val="bg1"/>
                </a:solidFill>
                <a:effectLst/>
                <a:latin typeface="Times New Roman" panose="02020603050405020304" pitchFamily="18" charset="0"/>
                <a:ea typeface="Times New Roman,Italic"/>
              </a:rPr>
              <a:t>і – </a:t>
            </a:r>
            <a:r>
              <a:rPr lang="uk-UA" sz="2000" dirty="0">
                <a:solidFill>
                  <a:schemeClr val="bg1"/>
                </a:solidFill>
                <a:effectLst/>
                <a:latin typeface="Times New Roman" panose="02020603050405020304" pitchFamily="18" charset="0"/>
                <a:ea typeface="Calibri" panose="020F0502020204030204" pitchFamily="34" charset="0"/>
              </a:rPr>
              <a:t>пересуваються із логістичної системи у зовнішнє середовище (готова продукція, відходи виробництва, тара та ін.)</a:t>
            </a:r>
            <a:br>
              <a:rPr lang="uk-UA" sz="2000" dirty="0">
                <a:solidFill>
                  <a:schemeClr val="bg1"/>
                </a:solidFill>
                <a:effectLst/>
                <a:latin typeface="Times New Roman" panose="02020603050405020304" pitchFamily="18" charset="0"/>
                <a:ea typeface="Calibri" panose="020F0502020204030204" pitchFamily="34" charset="0"/>
              </a:rPr>
            </a:br>
            <a:r>
              <a:rPr lang="uk-UA" sz="1800" dirty="0">
                <a:solidFill>
                  <a:schemeClr val="bg1"/>
                </a:solidFill>
                <a:effectLst/>
                <a:latin typeface="Times New Roman" panose="02020603050405020304" pitchFamily="18" charset="0"/>
                <a:ea typeface="Calibri" panose="020F0502020204030204" pitchFamily="34" charset="0"/>
              </a:rPr>
              <a:t>2) </a:t>
            </a:r>
            <a:r>
              <a:rPr lang="uk-UA" sz="1800" i="1" dirty="0">
                <a:solidFill>
                  <a:schemeClr val="bg1"/>
                </a:solidFill>
                <a:effectLst/>
                <a:latin typeface="Times New Roman" panose="02020603050405020304" pitchFamily="18" charset="0"/>
                <a:ea typeface="Times New Roman,Italic"/>
              </a:rPr>
              <a:t>за ступенем неперервності </a:t>
            </a:r>
            <a:r>
              <a:rPr lang="uk-UA" sz="1800" dirty="0">
                <a:solidFill>
                  <a:schemeClr val="bg1"/>
                </a:solidFill>
                <a:effectLst/>
                <a:latin typeface="Times New Roman" panose="02020603050405020304" pitchFamily="18" charset="0"/>
                <a:ea typeface="Calibri" panose="020F0502020204030204" pitchFamily="34" charset="0"/>
              </a:rPr>
              <a:t>– </a:t>
            </a:r>
            <a:r>
              <a:rPr lang="uk-UA" sz="1800" i="1" dirty="0">
                <a:solidFill>
                  <a:schemeClr val="bg1"/>
                </a:solidFill>
                <a:effectLst/>
                <a:latin typeface="Times New Roman" panose="02020603050405020304" pitchFamily="18" charset="0"/>
                <a:ea typeface="Times New Roman,Italic"/>
              </a:rPr>
              <a:t>неперервні </a:t>
            </a:r>
            <a:r>
              <a:rPr lang="uk-UA" sz="1800" dirty="0">
                <a:solidFill>
                  <a:schemeClr val="bg1"/>
                </a:solidFill>
                <a:effectLst/>
                <a:latin typeface="Times New Roman" panose="02020603050405020304" pitchFamily="18" charset="0"/>
                <a:ea typeface="Calibri" panose="020F0502020204030204" pitchFamily="34" charset="0"/>
              </a:rPr>
              <a:t>та </a:t>
            </a:r>
            <a:r>
              <a:rPr lang="uk-UA" sz="1800" i="1" dirty="0">
                <a:solidFill>
                  <a:schemeClr val="bg1"/>
                </a:solidFill>
                <a:effectLst/>
                <a:latin typeface="Times New Roman" panose="02020603050405020304" pitchFamily="18" charset="0"/>
                <a:ea typeface="Times New Roman,Italic"/>
              </a:rPr>
              <a:t>дискретні </a:t>
            </a:r>
            <a:r>
              <a:rPr lang="uk-UA" sz="1800" dirty="0">
                <a:solidFill>
                  <a:schemeClr val="bg1"/>
                </a:solidFill>
                <a:effectLst/>
                <a:latin typeface="Times New Roman" panose="02020603050405020304" pitchFamily="18" charset="0"/>
                <a:ea typeface="Calibri" panose="020F0502020204030204" pitchFamily="34" charset="0"/>
              </a:rPr>
              <a:t>потоки. Перші характеризуються тим, що у кожний момент часу траєкторією потоку пересувається певна кількість об’єктів, а другі – утворюються об’єктами, що пересуваються з інтервалами;</a:t>
            </a:r>
            <a:br>
              <a:rPr lang="uk-UA" sz="1800" dirty="0">
                <a:solidFill>
                  <a:schemeClr val="bg1"/>
                </a:solidFill>
                <a:effectLst/>
                <a:latin typeface="Times New Roman" panose="02020603050405020304" pitchFamily="18" charset="0"/>
                <a:ea typeface="Calibri" panose="020F0502020204030204" pitchFamily="34" charset="0"/>
              </a:rPr>
            </a:br>
            <a:r>
              <a:rPr lang="uk-UA" sz="1800" dirty="0">
                <a:solidFill>
                  <a:schemeClr val="bg1"/>
                </a:solidFill>
                <a:effectLst/>
                <a:latin typeface="Times New Roman" panose="02020603050405020304" pitchFamily="18" charset="0"/>
                <a:ea typeface="Calibri" panose="020F0502020204030204" pitchFamily="34" charset="0"/>
              </a:rPr>
              <a:t>3) </a:t>
            </a:r>
            <a:r>
              <a:rPr lang="uk-UA" sz="1800" i="1" dirty="0">
                <a:solidFill>
                  <a:schemeClr val="bg1"/>
                </a:solidFill>
                <a:effectLst/>
                <a:latin typeface="Times New Roman" panose="02020603050405020304" pitchFamily="18" charset="0"/>
                <a:ea typeface="Times New Roman,Italic"/>
              </a:rPr>
              <a:t>за ступенем регулярності </a:t>
            </a:r>
            <a:r>
              <a:rPr lang="uk-UA" sz="1800" dirty="0">
                <a:solidFill>
                  <a:schemeClr val="bg1"/>
                </a:solidFill>
                <a:effectLst/>
                <a:latin typeface="Times New Roman" panose="02020603050405020304" pitchFamily="18" charset="0"/>
                <a:ea typeface="Calibri" panose="020F0502020204030204" pitchFamily="34" charset="0"/>
              </a:rPr>
              <a:t>– </a:t>
            </a:r>
            <a:r>
              <a:rPr lang="uk-UA" sz="1800" i="1" dirty="0">
                <a:solidFill>
                  <a:schemeClr val="bg1"/>
                </a:solidFill>
                <a:effectLst/>
                <a:latin typeface="Times New Roman" panose="02020603050405020304" pitchFamily="18" charset="0"/>
                <a:ea typeface="Times New Roman,Italic"/>
              </a:rPr>
              <a:t>детермі</a:t>
            </a:r>
            <a:r>
              <a:rPr lang="uk-UA" sz="1800" i="1" dirty="0">
                <a:solidFill>
                  <a:schemeClr val="bg1"/>
                </a:solidFill>
                <a:effectLst/>
                <a:latin typeface="Times New Roman" panose="02020603050405020304" pitchFamily="18" charset="0"/>
                <a:ea typeface="Klee One" pitchFamily="2" charset="-128"/>
              </a:rPr>
              <a:t>нован</a:t>
            </a:r>
            <a:r>
              <a:rPr lang="uk-UA" sz="1800" i="1" dirty="0">
                <a:solidFill>
                  <a:schemeClr val="bg1"/>
                </a:solidFill>
                <a:effectLst/>
                <a:latin typeface="Times New Roman" panose="02020603050405020304" pitchFamily="18" charset="0"/>
                <a:ea typeface="Times New Roman,Italic"/>
              </a:rPr>
              <a:t>і </a:t>
            </a:r>
            <a:r>
              <a:rPr lang="uk-UA" sz="1800" dirty="0">
                <a:solidFill>
                  <a:schemeClr val="bg1"/>
                </a:solidFill>
                <a:effectLst/>
                <a:latin typeface="Times New Roman" panose="02020603050405020304" pitchFamily="18" charset="0"/>
                <a:ea typeface="Calibri" panose="020F0502020204030204" pitchFamily="34" charset="0"/>
              </a:rPr>
              <a:t>(характеризуються визначеністю параметрів у кожний момент часу) та </a:t>
            </a:r>
            <a:r>
              <a:rPr lang="uk-UA" sz="1800" i="1" dirty="0">
                <a:solidFill>
                  <a:schemeClr val="bg1"/>
                </a:solidFill>
                <a:effectLst/>
                <a:latin typeface="Times New Roman" panose="02020603050405020304" pitchFamily="18" charset="0"/>
                <a:ea typeface="Times New Roman,Italic"/>
              </a:rPr>
              <a:t>стохастичні </a:t>
            </a:r>
            <a:r>
              <a:rPr lang="uk-UA" sz="1800" dirty="0">
                <a:solidFill>
                  <a:schemeClr val="bg1"/>
                </a:solidFill>
                <a:effectLst/>
                <a:latin typeface="Times New Roman" panose="02020603050405020304" pitchFamily="18" charset="0"/>
                <a:ea typeface="Calibri" panose="020F0502020204030204" pitchFamily="34" charset="0"/>
              </a:rPr>
              <a:t>матеріальні потоки, які характеризуються випадковим характером параметрів, які у кожний момент часу набувають певної величини з відомим ступенем ймовірності;</a:t>
            </a:r>
            <a:br>
              <a:rPr lang="uk-UA" sz="1800" dirty="0">
                <a:effectLst/>
                <a:latin typeface="Times New Roman" panose="02020603050405020304" pitchFamily="18" charset="0"/>
                <a:ea typeface="Times New Roman" panose="02020603050405020304" pitchFamily="18" charset="0"/>
              </a:rPr>
            </a:br>
            <a:br>
              <a:rPr lang="uk-UA" sz="1800" dirty="0">
                <a:effectLst/>
                <a:latin typeface="Times New Roman" panose="02020603050405020304" pitchFamily="18" charset="0"/>
                <a:ea typeface="Times New Roman" panose="02020603050405020304" pitchFamily="18" charset="0"/>
              </a:rPr>
            </a:br>
            <a:br>
              <a:rPr lang="uk-UA" sz="2000" dirty="0">
                <a:solidFill>
                  <a:schemeClr val="bg1"/>
                </a:solidFill>
                <a:effectLst/>
                <a:latin typeface="Times New Roman" panose="02020603050405020304" pitchFamily="18" charset="0"/>
                <a:ea typeface="Times New Roman" panose="02020603050405020304" pitchFamily="18" charset="0"/>
              </a:rPr>
            </a:br>
            <a:endParaRPr lang="uk-UA" sz="2000" dirty="0">
              <a:solidFill>
                <a:schemeClr val="bg1"/>
              </a:solidFill>
            </a:endParaRPr>
          </a:p>
        </p:txBody>
      </p:sp>
    </p:spTree>
    <p:extLst>
      <p:ext uri="{BB962C8B-B14F-4D97-AF65-F5344CB8AC3E}">
        <p14:creationId xmlns:p14="http://schemas.microsoft.com/office/powerpoint/2010/main" val="1759333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9B44E2-C70F-C82C-63C0-D6D425E59DB0}"/>
              </a:ext>
            </a:extLst>
          </p:cNvPr>
          <p:cNvSpPr>
            <a:spLocks noGrp="1"/>
          </p:cNvSpPr>
          <p:nvPr>
            <p:ph type="title"/>
          </p:nvPr>
        </p:nvSpPr>
        <p:spPr/>
        <p:txBody>
          <a:bodyPr/>
          <a:lstStyle/>
          <a:p>
            <a:r>
              <a:rPr lang="uk-UA" sz="2000" dirty="0">
                <a:solidFill>
                  <a:schemeClr val="bg1"/>
                </a:solidFill>
                <a:effectLst/>
                <a:latin typeface="Times New Roman" panose="02020603050405020304" pitchFamily="18" charset="0"/>
                <a:ea typeface="Calibri" panose="020F0502020204030204" pitchFamily="34" charset="0"/>
              </a:rPr>
              <a:t>4) </a:t>
            </a:r>
            <a:r>
              <a:rPr lang="uk-UA" sz="2000" i="1" dirty="0">
                <a:solidFill>
                  <a:schemeClr val="bg1"/>
                </a:solidFill>
                <a:effectLst/>
                <a:latin typeface="Times New Roman" panose="02020603050405020304" pitchFamily="18" charset="0"/>
                <a:ea typeface="Times New Roman,Italic"/>
              </a:rPr>
              <a:t>за ступенем стабі</a:t>
            </a:r>
            <a:r>
              <a:rPr lang="uk-UA" sz="2000" i="1" dirty="0">
                <a:solidFill>
                  <a:schemeClr val="bg1"/>
                </a:solidFill>
                <a:effectLst/>
                <a:latin typeface="Times New Roman" panose="02020603050405020304" pitchFamily="18" charset="0"/>
                <a:ea typeface="Klee One" pitchFamily="2" charset="-128"/>
              </a:rPr>
              <a:t>льност</a:t>
            </a:r>
            <a:r>
              <a:rPr lang="uk-UA" sz="2000" i="1" dirty="0">
                <a:solidFill>
                  <a:schemeClr val="bg1"/>
                </a:solidFill>
                <a:effectLst/>
                <a:latin typeface="Times New Roman" panose="02020603050405020304" pitchFamily="18" charset="0"/>
                <a:ea typeface="Times New Roman,Italic"/>
              </a:rPr>
              <a:t>і – стабі</a:t>
            </a:r>
            <a:r>
              <a:rPr lang="uk-UA" sz="2000" i="1" dirty="0">
                <a:solidFill>
                  <a:schemeClr val="bg1"/>
                </a:solidFill>
                <a:effectLst/>
                <a:latin typeface="Times New Roman" panose="02020603050405020304" pitchFamily="18" charset="0"/>
                <a:ea typeface="Klee One" pitchFamily="2" charset="-128"/>
              </a:rPr>
              <a:t>льн</a:t>
            </a:r>
            <a:r>
              <a:rPr lang="uk-UA" sz="2000" i="1" dirty="0">
                <a:solidFill>
                  <a:schemeClr val="bg1"/>
                </a:solidFill>
                <a:effectLst/>
                <a:latin typeface="Times New Roman" panose="02020603050405020304" pitchFamily="18" charset="0"/>
                <a:ea typeface="Times New Roman,Italic"/>
              </a:rPr>
              <a:t>і </a:t>
            </a:r>
            <a:r>
              <a:rPr lang="uk-UA" sz="2000" dirty="0">
                <a:solidFill>
                  <a:schemeClr val="bg1"/>
                </a:solidFill>
                <a:effectLst/>
                <a:latin typeface="Times New Roman" panose="02020603050405020304" pitchFamily="18" charset="0"/>
                <a:ea typeface="Calibri" panose="020F0502020204030204" pitchFamily="34" charset="0"/>
              </a:rPr>
              <a:t>потоки, що характеризуються постійністю значень параметрів протягом певного проміжку часу, та </a:t>
            </a:r>
            <a:r>
              <a:rPr lang="uk-UA" sz="2000" i="1" dirty="0">
                <a:solidFill>
                  <a:schemeClr val="bg1"/>
                </a:solidFill>
                <a:effectLst/>
                <a:latin typeface="Times New Roman" panose="02020603050405020304" pitchFamily="18" charset="0"/>
                <a:ea typeface="Times New Roman,Italic"/>
              </a:rPr>
              <a:t>нестабі</a:t>
            </a:r>
            <a:r>
              <a:rPr lang="uk-UA" sz="2000" i="1" dirty="0">
                <a:solidFill>
                  <a:schemeClr val="bg1"/>
                </a:solidFill>
                <a:effectLst/>
                <a:latin typeface="Times New Roman" panose="02020603050405020304" pitchFamily="18" charset="0"/>
                <a:ea typeface="Klee One" pitchFamily="2" charset="-128"/>
              </a:rPr>
              <a:t>льн</a:t>
            </a:r>
            <a:r>
              <a:rPr lang="uk-UA" sz="2000" i="1" dirty="0">
                <a:solidFill>
                  <a:schemeClr val="bg1"/>
                </a:solidFill>
                <a:effectLst/>
                <a:latin typeface="Times New Roman" panose="02020603050405020304" pitchFamily="18" charset="0"/>
                <a:ea typeface="Times New Roman,Italic"/>
              </a:rPr>
              <a:t>і</a:t>
            </a:r>
            <a:r>
              <a:rPr lang="uk-UA" sz="2000" dirty="0">
                <a:solidFill>
                  <a:schemeClr val="bg1"/>
                </a:solidFill>
                <a:effectLst/>
                <a:latin typeface="Times New Roman" panose="02020603050405020304" pitchFamily="18" charset="0"/>
                <a:ea typeface="Calibri" panose="020F0502020204030204" pitchFamily="34" charset="0"/>
              </a:rPr>
              <a:t>, для яких характерні флуктуаційні зміни потоку;</a:t>
            </a:r>
            <a:br>
              <a:rPr lang="uk-UA" sz="2000" dirty="0">
                <a:solidFill>
                  <a:schemeClr val="bg1"/>
                </a:solidFill>
                <a:effectLst/>
                <a:latin typeface="Times New Roman" panose="02020603050405020304" pitchFamily="18" charset="0"/>
                <a:ea typeface="Times New Roman" panose="02020603050405020304" pitchFamily="18" charset="0"/>
              </a:rPr>
            </a:br>
            <a:r>
              <a:rPr lang="uk-UA" sz="2000" dirty="0">
                <a:solidFill>
                  <a:schemeClr val="bg1"/>
                </a:solidFill>
                <a:effectLst/>
                <a:latin typeface="Times New Roman" panose="02020603050405020304" pitchFamily="18" charset="0"/>
                <a:ea typeface="Calibri" panose="020F0502020204030204" pitchFamily="34" charset="0"/>
              </a:rPr>
              <a:t>5) </a:t>
            </a:r>
            <a:r>
              <a:rPr lang="uk-UA" sz="2000" i="1" dirty="0">
                <a:solidFill>
                  <a:schemeClr val="bg1"/>
                </a:solidFill>
                <a:effectLst/>
                <a:latin typeface="Times New Roman" panose="02020603050405020304" pitchFamily="18" charset="0"/>
                <a:ea typeface="Times New Roman,Italic"/>
              </a:rPr>
              <a:t>за ступенем змі</a:t>
            </a:r>
            <a:r>
              <a:rPr lang="uk-UA" sz="2000" i="1" dirty="0">
                <a:solidFill>
                  <a:schemeClr val="bg1"/>
                </a:solidFill>
                <a:effectLst/>
                <a:latin typeface="Times New Roman" panose="02020603050405020304" pitchFamily="18" charset="0"/>
                <a:ea typeface="Klee One" pitchFamily="2" charset="-128"/>
              </a:rPr>
              <a:t>нюваност</a:t>
            </a:r>
            <a:r>
              <a:rPr lang="uk-UA" sz="2000" i="1" dirty="0">
                <a:solidFill>
                  <a:schemeClr val="bg1"/>
                </a:solidFill>
                <a:effectLst/>
                <a:latin typeface="Times New Roman" panose="02020603050405020304" pitchFamily="18" charset="0"/>
                <a:ea typeface="Times New Roman,Italic"/>
              </a:rPr>
              <a:t>і – стаці</a:t>
            </a:r>
            <a:r>
              <a:rPr lang="uk-UA" sz="2000" i="1" dirty="0">
                <a:solidFill>
                  <a:schemeClr val="bg1"/>
                </a:solidFill>
                <a:effectLst/>
                <a:latin typeface="Times New Roman" panose="02020603050405020304" pitchFamily="18" charset="0"/>
                <a:ea typeface="Klee One" pitchFamily="2" charset="-128"/>
              </a:rPr>
              <a:t>онарн</a:t>
            </a:r>
            <a:r>
              <a:rPr lang="uk-UA" sz="2000" i="1" dirty="0">
                <a:solidFill>
                  <a:schemeClr val="bg1"/>
                </a:solidFill>
                <a:effectLst/>
                <a:latin typeface="Times New Roman" panose="02020603050405020304" pitchFamily="18" charset="0"/>
                <a:ea typeface="Times New Roman,Italic"/>
              </a:rPr>
              <a:t>і </a:t>
            </a:r>
            <a:r>
              <a:rPr lang="uk-UA" sz="2000" dirty="0">
                <a:solidFill>
                  <a:schemeClr val="bg1"/>
                </a:solidFill>
                <a:effectLst/>
                <a:latin typeface="Times New Roman" panose="02020603050405020304" pitchFamily="18" charset="0"/>
                <a:ea typeface="Calibri" panose="020F0502020204030204" pitchFamily="34" charset="0"/>
              </a:rPr>
              <a:t>(їх інтенсивність є величиною постійною, характерною для сталого процесу) та </a:t>
            </a:r>
            <a:r>
              <a:rPr lang="uk-UA" sz="2000" i="1" dirty="0">
                <a:solidFill>
                  <a:schemeClr val="bg1"/>
                </a:solidFill>
                <a:effectLst/>
                <a:latin typeface="Times New Roman" panose="02020603050405020304" pitchFamily="18" charset="0"/>
                <a:ea typeface="Times New Roman,Italic"/>
              </a:rPr>
              <a:t>нестаці</a:t>
            </a:r>
            <a:r>
              <a:rPr lang="uk-UA" sz="2000" i="1" dirty="0">
                <a:solidFill>
                  <a:schemeClr val="bg1"/>
                </a:solidFill>
                <a:effectLst/>
                <a:latin typeface="Times New Roman" panose="02020603050405020304" pitchFamily="18" charset="0"/>
                <a:ea typeface="Klee One" pitchFamily="2" charset="-128"/>
              </a:rPr>
              <a:t>онарн</a:t>
            </a:r>
            <a:r>
              <a:rPr lang="uk-UA" sz="2000" i="1" dirty="0">
                <a:solidFill>
                  <a:schemeClr val="bg1"/>
                </a:solidFill>
                <a:effectLst/>
                <a:latin typeface="Times New Roman" panose="02020603050405020304" pitchFamily="18" charset="0"/>
                <a:ea typeface="Times New Roman,Italic"/>
              </a:rPr>
              <a:t>і</a:t>
            </a:r>
            <a:r>
              <a:rPr lang="uk-UA" sz="2000" dirty="0">
                <a:solidFill>
                  <a:schemeClr val="bg1"/>
                </a:solidFill>
                <a:effectLst/>
                <a:latin typeface="Times New Roman" panose="02020603050405020304" pitchFamily="18" charset="0"/>
                <a:ea typeface="Calibri" panose="020F0502020204030204" pitchFamily="34" charset="0"/>
              </a:rPr>
              <a:t> (інтенсивність їх змінюється протягом певного проміжку часу, що характерно для несталого процесу);</a:t>
            </a:r>
            <a:br>
              <a:rPr lang="uk-UA" sz="2000" dirty="0">
                <a:solidFill>
                  <a:schemeClr val="bg1"/>
                </a:solidFill>
                <a:effectLst/>
                <a:latin typeface="Times New Roman" panose="02020603050405020304" pitchFamily="18" charset="0"/>
                <a:ea typeface="Times New Roman" panose="02020603050405020304" pitchFamily="18" charset="0"/>
              </a:rPr>
            </a:br>
            <a:r>
              <a:rPr lang="uk-UA" sz="2000" dirty="0">
                <a:solidFill>
                  <a:schemeClr val="bg1"/>
                </a:solidFill>
                <a:effectLst/>
                <a:latin typeface="Times New Roman" panose="02020603050405020304" pitchFamily="18" charset="0"/>
                <a:ea typeface="Calibri" panose="020F0502020204030204" pitchFamily="34" charset="0"/>
              </a:rPr>
              <a:t>6) </a:t>
            </a:r>
            <a:r>
              <a:rPr lang="uk-UA" sz="2000" i="1" dirty="0">
                <a:solidFill>
                  <a:schemeClr val="bg1"/>
                </a:solidFill>
                <a:effectLst/>
                <a:latin typeface="Times New Roman" panose="02020603050405020304" pitchFamily="18" charset="0"/>
                <a:ea typeface="Times New Roman,Italic"/>
              </a:rPr>
              <a:t>за характером пересування елементі</a:t>
            </a:r>
            <a:r>
              <a:rPr lang="uk-UA" sz="2000" i="1" dirty="0">
                <a:solidFill>
                  <a:schemeClr val="bg1"/>
                </a:solidFill>
                <a:effectLst/>
                <a:latin typeface="Times New Roman" panose="02020603050405020304" pitchFamily="18" charset="0"/>
                <a:ea typeface="Klee One" pitchFamily="2" charset="-128"/>
              </a:rPr>
              <a:t>в</a:t>
            </a:r>
            <a:r>
              <a:rPr lang="uk-UA" sz="2000" i="1" dirty="0">
                <a:solidFill>
                  <a:schemeClr val="bg1"/>
                </a:solidFill>
                <a:effectLst/>
                <a:latin typeface="Times New Roman" panose="02020603050405020304" pitchFamily="18" charset="0"/>
                <a:ea typeface="Times New Roman,Italic"/>
              </a:rPr>
              <a:t> потоку </a:t>
            </a:r>
            <a:r>
              <a:rPr lang="uk-UA" sz="2000" dirty="0">
                <a:solidFill>
                  <a:schemeClr val="bg1"/>
                </a:solidFill>
                <a:effectLst/>
                <a:latin typeface="Times New Roman" panose="02020603050405020304" pitchFamily="18" charset="0"/>
                <a:ea typeface="Calibri" panose="020F0502020204030204" pitchFamily="34" charset="0"/>
              </a:rPr>
              <a:t>– </a:t>
            </a:r>
            <a:r>
              <a:rPr lang="uk-UA" sz="2000" i="1" dirty="0">
                <a:solidFill>
                  <a:schemeClr val="bg1"/>
                </a:solidFill>
                <a:effectLst/>
                <a:latin typeface="Times New Roman" panose="02020603050405020304" pitchFamily="18" charset="0"/>
                <a:ea typeface="Times New Roman,Italic"/>
              </a:rPr>
              <a:t>рі</a:t>
            </a:r>
            <a:r>
              <a:rPr lang="uk-UA" sz="2000" i="1" dirty="0">
                <a:solidFill>
                  <a:schemeClr val="bg1"/>
                </a:solidFill>
                <a:effectLst/>
                <a:latin typeface="Times New Roman" panose="02020603050405020304" pitchFamily="18" charset="0"/>
                <a:ea typeface="Klee One" pitchFamily="2" charset="-128"/>
              </a:rPr>
              <a:t>вном</a:t>
            </a:r>
            <a:r>
              <a:rPr lang="uk-UA" sz="2000" i="1" dirty="0">
                <a:solidFill>
                  <a:schemeClr val="bg1"/>
                </a:solidFill>
                <a:effectLst/>
                <a:latin typeface="Times New Roman" panose="02020603050405020304" pitchFamily="18" charset="0"/>
                <a:ea typeface="Times New Roman,Italic"/>
              </a:rPr>
              <a:t>і</a:t>
            </a:r>
            <a:r>
              <a:rPr lang="uk-UA" sz="2000" i="1" dirty="0">
                <a:solidFill>
                  <a:schemeClr val="bg1"/>
                </a:solidFill>
                <a:effectLst/>
                <a:latin typeface="Times New Roman" panose="02020603050405020304" pitchFamily="18" charset="0"/>
                <a:ea typeface="Klee One" pitchFamily="2" charset="-128"/>
              </a:rPr>
              <a:t>рн</a:t>
            </a:r>
            <a:r>
              <a:rPr lang="uk-UA" sz="2000" i="1" dirty="0">
                <a:solidFill>
                  <a:schemeClr val="bg1"/>
                </a:solidFill>
                <a:effectLst/>
                <a:latin typeface="Times New Roman" panose="02020603050405020304" pitchFamily="18" charset="0"/>
                <a:ea typeface="Times New Roman,Italic"/>
              </a:rPr>
              <a:t>і </a:t>
            </a:r>
            <a:r>
              <a:rPr lang="uk-UA" sz="2000" dirty="0">
                <a:solidFill>
                  <a:schemeClr val="bg1"/>
                </a:solidFill>
                <a:effectLst/>
                <a:latin typeface="Times New Roman" panose="02020603050405020304" pitchFamily="18" charset="0"/>
                <a:ea typeface="Calibri" panose="020F0502020204030204" pitchFamily="34" charset="0"/>
              </a:rPr>
              <a:t>та </a:t>
            </a:r>
            <a:r>
              <a:rPr lang="uk-UA" sz="2000" i="1" dirty="0">
                <a:solidFill>
                  <a:schemeClr val="bg1"/>
                </a:solidFill>
                <a:effectLst/>
                <a:latin typeface="Times New Roman" panose="02020603050405020304" pitchFamily="18" charset="0"/>
                <a:ea typeface="Times New Roman,Italic"/>
              </a:rPr>
              <a:t>нері</a:t>
            </a:r>
            <a:r>
              <a:rPr lang="uk-UA" sz="2000" i="1" dirty="0">
                <a:solidFill>
                  <a:schemeClr val="bg1"/>
                </a:solidFill>
                <a:effectLst/>
                <a:latin typeface="Times New Roman" panose="02020603050405020304" pitchFamily="18" charset="0"/>
                <a:ea typeface="Klee One" pitchFamily="2" charset="-128"/>
              </a:rPr>
              <a:t>вном</a:t>
            </a:r>
            <a:r>
              <a:rPr lang="uk-UA" sz="2000" i="1" dirty="0">
                <a:solidFill>
                  <a:schemeClr val="bg1"/>
                </a:solidFill>
                <a:effectLst/>
                <a:latin typeface="Times New Roman" panose="02020603050405020304" pitchFamily="18" charset="0"/>
                <a:ea typeface="Times New Roman,Italic"/>
              </a:rPr>
              <a:t>і</a:t>
            </a:r>
            <a:r>
              <a:rPr lang="uk-UA" sz="2000" i="1" dirty="0">
                <a:solidFill>
                  <a:schemeClr val="bg1"/>
                </a:solidFill>
                <a:effectLst/>
                <a:latin typeface="Times New Roman" panose="02020603050405020304" pitchFamily="18" charset="0"/>
                <a:ea typeface="Klee One" pitchFamily="2" charset="-128"/>
              </a:rPr>
              <a:t>рн</a:t>
            </a:r>
            <a:r>
              <a:rPr lang="uk-UA" sz="2000" i="1" dirty="0">
                <a:solidFill>
                  <a:schemeClr val="bg1"/>
                </a:solidFill>
                <a:effectLst/>
                <a:latin typeface="Times New Roman" panose="02020603050405020304" pitchFamily="18" charset="0"/>
                <a:ea typeface="Times New Roman,Italic"/>
              </a:rPr>
              <a:t>і </a:t>
            </a:r>
            <a:r>
              <a:rPr lang="uk-UA" sz="2000" dirty="0">
                <a:solidFill>
                  <a:schemeClr val="bg1"/>
                </a:solidFill>
                <a:effectLst/>
                <a:latin typeface="Times New Roman" panose="02020603050405020304" pitchFamily="18" charset="0"/>
                <a:ea typeface="Calibri" panose="020F0502020204030204" pitchFamily="34" charset="0"/>
              </a:rPr>
              <a:t>потоки. Перші характеризуються постійною швидкістю пересування</a:t>
            </a:r>
            <a:r>
              <a:rPr lang="uk-UA" sz="2000" i="1" dirty="0">
                <a:solidFill>
                  <a:schemeClr val="bg1"/>
                </a:solidFill>
                <a:effectLst/>
                <a:latin typeface="Times New Roman" panose="02020603050405020304" pitchFamily="18" charset="0"/>
                <a:ea typeface="Times New Roman,Italic"/>
              </a:rPr>
              <a:t> </a:t>
            </a:r>
            <a:r>
              <a:rPr lang="uk-UA" sz="2000" dirty="0">
                <a:solidFill>
                  <a:schemeClr val="bg1"/>
                </a:solidFill>
                <a:effectLst/>
                <a:latin typeface="Times New Roman" panose="02020603050405020304" pitchFamily="18" charset="0"/>
                <a:ea typeface="Calibri" panose="020F0502020204030204" pitchFamily="34" charset="0"/>
              </a:rPr>
              <a:t>об’єктів, тобто за однакові проміжки часу об’єкти проходять однаковий</a:t>
            </a:r>
            <a:r>
              <a:rPr lang="uk-UA" sz="2000" i="1" dirty="0">
                <a:solidFill>
                  <a:schemeClr val="bg1"/>
                </a:solidFill>
                <a:effectLst/>
                <a:latin typeface="Times New Roman" panose="02020603050405020304" pitchFamily="18" charset="0"/>
                <a:ea typeface="Times New Roman,Italic"/>
              </a:rPr>
              <a:t> </a:t>
            </a:r>
            <a:r>
              <a:rPr lang="uk-UA" sz="2000" dirty="0">
                <a:solidFill>
                  <a:schemeClr val="bg1"/>
                </a:solidFill>
                <a:effectLst/>
                <a:latin typeface="Times New Roman" panose="02020603050405020304" pitchFamily="18" charset="0"/>
                <a:ea typeface="Calibri" panose="020F0502020204030204" pitchFamily="34" charset="0"/>
              </a:rPr>
              <a:t>шлях, інтервали початку та завершення руху об’єктів також рівні, а другі –</a:t>
            </a:r>
            <a:r>
              <a:rPr lang="uk-UA" sz="2000" i="1" dirty="0">
                <a:solidFill>
                  <a:schemeClr val="bg1"/>
                </a:solidFill>
                <a:effectLst/>
                <a:latin typeface="Times New Roman" panose="02020603050405020304" pitchFamily="18" charset="0"/>
                <a:ea typeface="Times New Roman,Italic"/>
              </a:rPr>
              <a:t> </a:t>
            </a:r>
            <a:r>
              <a:rPr lang="uk-UA" sz="2000" dirty="0">
                <a:solidFill>
                  <a:schemeClr val="bg1"/>
                </a:solidFill>
                <a:effectLst/>
                <a:latin typeface="Times New Roman" panose="02020603050405020304" pitchFamily="18" charset="0"/>
                <a:ea typeface="Calibri" panose="020F0502020204030204" pitchFamily="34" charset="0"/>
              </a:rPr>
              <a:t>характеризуються змінами швидкості пересування, можливістю</a:t>
            </a:r>
            <a:r>
              <a:rPr lang="uk-UA" sz="2000" i="1" dirty="0">
                <a:solidFill>
                  <a:schemeClr val="bg1"/>
                </a:solidFill>
                <a:effectLst/>
                <a:latin typeface="Times New Roman" panose="02020603050405020304" pitchFamily="18" charset="0"/>
                <a:ea typeface="Times New Roman,Italic"/>
              </a:rPr>
              <a:t> </a:t>
            </a:r>
            <a:r>
              <a:rPr lang="uk-UA" sz="2000" dirty="0">
                <a:solidFill>
                  <a:schemeClr val="bg1"/>
                </a:solidFill>
                <a:effectLst/>
                <a:latin typeface="Times New Roman" panose="02020603050405020304" pitchFamily="18" charset="0"/>
                <a:ea typeface="Calibri" panose="020F0502020204030204" pitchFamily="34" charset="0"/>
              </a:rPr>
              <a:t>прискорення, уповільнення, зупинки, зміни інтервалів відправки й</a:t>
            </a:r>
            <a:r>
              <a:rPr lang="uk-UA" sz="2000" i="1" dirty="0">
                <a:solidFill>
                  <a:schemeClr val="bg1"/>
                </a:solidFill>
                <a:effectLst/>
                <a:latin typeface="Times New Roman" panose="02020603050405020304" pitchFamily="18" charset="0"/>
                <a:ea typeface="Times New Roman,Italic"/>
              </a:rPr>
              <a:t> </a:t>
            </a:r>
            <a:r>
              <a:rPr lang="uk-UA" sz="2000" dirty="0">
                <a:solidFill>
                  <a:schemeClr val="bg1"/>
                </a:solidFill>
                <a:effectLst/>
                <a:latin typeface="Times New Roman" panose="02020603050405020304" pitchFamily="18" charset="0"/>
                <a:ea typeface="Calibri" panose="020F0502020204030204" pitchFamily="34" charset="0"/>
              </a:rPr>
              <a:t>прибуття;</a:t>
            </a:r>
            <a:br>
              <a:rPr lang="uk-UA" sz="2000" dirty="0">
                <a:solidFill>
                  <a:schemeClr val="bg1"/>
                </a:solidFill>
                <a:effectLst/>
                <a:latin typeface="Times New Roman" panose="02020603050405020304" pitchFamily="18" charset="0"/>
                <a:ea typeface="Times New Roman" panose="02020603050405020304" pitchFamily="18" charset="0"/>
              </a:rPr>
            </a:br>
            <a:endParaRPr lang="uk-UA" sz="2000" dirty="0">
              <a:solidFill>
                <a:schemeClr val="bg1"/>
              </a:solidFill>
            </a:endParaRPr>
          </a:p>
        </p:txBody>
      </p:sp>
    </p:spTree>
    <p:extLst>
      <p:ext uri="{BB962C8B-B14F-4D97-AF65-F5344CB8AC3E}">
        <p14:creationId xmlns:p14="http://schemas.microsoft.com/office/powerpoint/2010/main" val="1710221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9B44E2-C70F-C82C-63C0-D6D425E59DB0}"/>
              </a:ext>
            </a:extLst>
          </p:cNvPr>
          <p:cNvSpPr>
            <a:spLocks noGrp="1"/>
          </p:cNvSpPr>
          <p:nvPr>
            <p:ph type="title"/>
          </p:nvPr>
        </p:nvSpPr>
        <p:spPr>
          <a:xfrm>
            <a:off x="484710" y="452718"/>
            <a:ext cx="7744890" cy="1376082"/>
          </a:xfrm>
        </p:spPr>
        <p:txBody>
          <a:bodyPr/>
          <a:lstStyle/>
          <a:p>
            <a:pPr algn="just"/>
            <a:r>
              <a:rPr lang="uk-UA" sz="2000" dirty="0">
                <a:solidFill>
                  <a:schemeClr val="bg1"/>
                </a:solidFill>
                <a:effectLst/>
                <a:latin typeface="Times New Roman" panose="02020603050405020304" pitchFamily="18" charset="0"/>
                <a:ea typeface="Calibri" panose="020F0502020204030204" pitchFamily="34" charset="0"/>
              </a:rPr>
              <a:t>7) </a:t>
            </a:r>
            <a:r>
              <a:rPr lang="uk-UA" sz="2000" i="1" dirty="0">
                <a:solidFill>
                  <a:schemeClr val="bg1"/>
                </a:solidFill>
                <a:effectLst/>
                <a:latin typeface="Times New Roman" panose="02020603050405020304" pitchFamily="18" charset="0"/>
                <a:ea typeface="Times New Roman,Italic"/>
              </a:rPr>
              <a:t>за ступенем пері</a:t>
            </a:r>
            <a:r>
              <a:rPr lang="uk-UA" sz="2000" i="1" dirty="0">
                <a:solidFill>
                  <a:schemeClr val="bg1"/>
                </a:solidFill>
                <a:effectLst/>
                <a:latin typeface="Times New Roman" panose="02020603050405020304" pitchFamily="18" charset="0"/>
                <a:ea typeface="Klee One" pitchFamily="2" charset="-128"/>
              </a:rPr>
              <a:t>одичност</a:t>
            </a:r>
            <a:r>
              <a:rPr lang="uk-UA" sz="2000" i="1" dirty="0">
                <a:solidFill>
                  <a:schemeClr val="bg1"/>
                </a:solidFill>
                <a:effectLst/>
                <a:latin typeface="Times New Roman" panose="02020603050405020304" pitchFamily="18" charset="0"/>
                <a:ea typeface="Times New Roman,Italic"/>
              </a:rPr>
              <a:t>і </a:t>
            </a:r>
            <a:r>
              <a:rPr lang="uk-UA" sz="2000" dirty="0">
                <a:solidFill>
                  <a:schemeClr val="bg1"/>
                </a:solidFill>
                <a:effectLst/>
                <a:latin typeface="Times New Roman" panose="02020603050405020304" pitchFamily="18" charset="0"/>
                <a:ea typeface="Calibri" panose="020F0502020204030204" pitchFamily="34" charset="0"/>
              </a:rPr>
              <a:t>– </a:t>
            </a:r>
            <a:r>
              <a:rPr lang="uk-UA" sz="2000" i="1" dirty="0">
                <a:solidFill>
                  <a:schemeClr val="bg1"/>
                </a:solidFill>
                <a:effectLst/>
                <a:latin typeface="Times New Roman" panose="02020603050405020304" pitchFamily="18" charset="0"/>
                <a:ea typeface="Times New Roman,Italic"/>
              </a:rPr>
              <a:t>пері</a:t>
            </a:r>
            <a:r>
              <a:rPr lang="uk-UA" sz="2000" i="1" dirty="0">
                <a:solidFill>
                  <a:schemeClr val="bg1"/>
                </a:solidFill>
                <a:effectLst/>
                <a:latin typeface="Times New Roman" panose="02020603050405020304" pitchFamily="18" charset="0"/>
                <a:ea typeface="Klee One" pitchFamily="2" charset="-128"/>
              </a:rPr>
              <a:t>одичн</a:t>
            </a:r>
            <a:r>
              <a:rPr lang="uk-UA" sz="2000" i="1" dirty="0">
                <a:solidFill>
                  <a:schemeClr val="bg1"/>
                </a:solidFill>
                <a:effectLst/>
                <a:latin typeface="Times New Roman" panose="02020603050405020304" pitchFamily="18" charset="0"/>
                <a:ea typeface="Times New Roman,Italic"/>
              </a:rPr>
              <a:t>і</a:t>
            </a:r>
            <a:r>
              <a:rPr lang="uk-UA" sz="2000" dirty="0">
                <a:solidFill>
                  <a:schemeClr val="bg1"/>
                </a:solidFill>
                <a:effectLst/>
                <a:latin typeface="Times New Roman" panose="02020603050405020304" pitchFamily="18" charset="0"/>
                <a:ea typeface="Calibri" panose="020F0502020204030204" pitchFamily="34" charset="0"/>
              </a:rPr>
              <a:t>, для яких характерна постійність параметрів або постійність характеру їх зміни через певний період часу, й </a:t>
            </a:r>
            <a:r>
              <a:rPr lang="uk-UA" sz="2000" i="1" dirty="0">
                <a:solidFill>
                  <a:schemeClr val="bg1"/>
                </a:solidFill>
                <a:effectLst/>
                <a:latin typeface="Times New Roman" panose="02020603050405020304" pitchFamily="18" charset="0"/>
                <a:ea typeface="Times New Roman,Italic"/>
              </a:rPr>
              <a:t>непері</a:t>
            </a:r>
            <a:r>
              <a:rPr lang="uk-UA" sz="2000" i="1" dirty="0">
                <a:solidFill>
                  <a:schemeClr val="bg1"/>
                </a:solidFill>
                <a:effectLst/>
                <a:latin typeface="Times New Roman" panose="02020603050405020304" pitchFamily="18" charset="0"/>
                <a:ea typeface="Klee One" pitchFamily="2" charset="-128"/>
              </a:rPr>
              <a:t>одичн</a:t>
            </a:r>
            <a:r>
              <a:rPr lang="uk-UA" sz="2000" i="1" dirty="0">
                <a:solidFill>
                  <a:schemeClr val="bg1"/>
                </a:solidFill>
                <a:effectLst/>
                <a:latin typeface="Times New Roman" panose="02020603050405020304" pitchFamily="18" charset="0"/>
                <a:ea typeface="Times New Roman,Italic"/>
              </a:rPr>
              <a:t>і</a:t>
            </a:r>
            <a:r>
              <a:rPr lang="uk-UA" sz="2000" dirty="0">
                <a:solidFill>
                  <a:schemeClr val="bg1"/>
                </a:solidFill>
                <a:effectLst/>
                <a:latin typeface="Times New Roman" panose="02020603050405020304" pitchFamily="18" charset="0"/>
                <a:ea typeface="Calibri" panose="020F0502020204030204" pitchFamily="34" charset="0"/>
              </a:rPr>
              <a:t>, які характеризуються відсутністю закономірності зміни параметрів потоку;</a:t>
            </a:r>
            <a:br>
              <a:rPr lang="uk-UA" sz="2000" dirty="0">
                <a:solidFill>
                  <a:schemeClr val="bg1"/>
                </a:solidFill>
                <a:effectLst/>
                <a:latin typeface="Times New Roman" panose="02020603050405020304" pitchFamily="18" charset="0"/>
                <a:ea typeface="Times New Roman" panose="02020603050405020304" pitchFamily="18" charset="0"/>
              </a:rPr>
            </a:br>
            <a:r>
              <a:rPr lang="uk-UA" sz="2000" dirty="0">
                <a:solidFill>
                  <a:schemeClr val="bg1"/>
                </a:solidFill>
                <a:effectLst/>
                <a:latin typeface="Times New Roman" panose="02020603050405020304" pitchFamily="18" charset="0"/>
                <a:ea typeface="Calibri" panose="020F0502020204030204" pitchFamily="34" charset="0"/>
              </a:rPr>
              <a:t>8) </a:t>
            </a:r>
            <a:r>
              <a:rPr lang="uk-UA" sz="2000" i="1" dirty="0">
                <a:solidFill>
                  <a:schemeClr val="bg1"/>
                </a:solidFill>
                <a:effectLst/>
                <a:latin typeface="Times New Roman" panose="02020603050405020304" pitchFamily="18" charset="0"/>
                <a:ea typeface="Times New Roman,Italic"/>
              </a:rPr>
              <a:t>за ступенем складності – прості, </a:t>
            </a:r>
            <a:r>
              <a:rPr lang="uk-UA" sz="2000" dirty="0">
                <a:solidFill>
                  <a:schemeClr val="bg1"/>
                </a:solidFill>
                <a:effectLst/>
                <a:latin typeface="Times New Roman" panose="02020603050405020304" pitchFamily="18" charset="0"/>
                <a:ea typeface="Calibri" panose="020F0502020204030204" pitchFamily="34" charset="0"/>
              </a:rPr>
              <a:t>або </a:t>
            </a:r>
            <a:r>
              <a:rPr lang="uk-UA" sz="2000" i="1" dirty="0">
                <a:solidFill>
                  <a:schemeClr val="bg1"/>
                </a:solidFill>
                <a:effectLst/>
                <a:latin typeface="Times New Roman" panose="02020603050405020304" pitchFamily="18" charset="0"/>
                <a:ea typeface="Times New Roman,Italic"/>
              </a:rPr>
              <a:t>диференці</a:t>
            </a:r>
            <a:r>
              <a:rPr lang="uk-UA" sz="2000" i="1" dirty="0">
                <a:solidFill>
                  <a:schemeClr val="bg1"/>
                </a:solidFill>
                <a:effectLst/>
                <a:latin typeface="Times New Roman" panose="02020603050405020304" pitchFamily="18" charset="0"/>
                <a:ea typeface="Klee One" pitchFamily="2" charset="-128"/>
              </a:rPr>
              <a:t>йован</a:t>
            </a:r>
            <a:r>
              <a:rPr lang="uk-UA" sz="2000" i="1" dirty="0">
                <a:solidFill>
                  <a:schemeClr val="bg1"/>
                </a:solidFill>
                <a:effectLst/>
                <a:latin typeface="Times New Roman" panose="02020603050405020304" pitchFamily="18" charset="0"/>
                <a:ea typeface="Times New Roman,Italic"/>
              </a:rPr>
              <a:t>і, </a:t>
            </a:r>
            <a:r>
              <a:rPr lang="uk-UA" sz="2000" dirty="0">
                <a:solidFill>
                  <a:schemeClr val="bg1"/>
                </a:solidFill>
                <a:effectLst/>
                <a:latin typeface="Times New Roman" panose="02020603050405020304" pitchFamily="18" charset="0"/>
                <a:ea typeface="Calibri" panose="020F0502020204030204" pitchFamily="34" charset="0"/>
              </a:rPr>
              <a:t>потоки (складаються з об’єктів одного виду) та </a:t>
            </a:r>
            <a:r>
              <a:rPr lang="uk-UA" sz="2000" i="1" dirty="0">
                <a:solidFill>
                  <a:schemeClr val="bg1"/>
                </a:solidFill>
                <a:effectLst/>
                <a:latin typeface="Times New Roman" panose="02020603050405020304" pitchFamily="18" charset="0"/>
                <a:ea typeface="Times New Roman,Italic"/>
              </a:rPr>
              <a:t>складні, </a:t>
            </a:r>
            <a:r>
              <a:rPr lang="uk-UA" sz="2000" dirty="0">
                <a:solidFill>
                  <a:schemeClr val="bg1"/>
                </a:solidFill>
                <a:effectLst/>
                <a:latin typeface="Times New Roman" panose="02020603050405020304" pitchFamily="18" charset="0"/>
                <a:ea typeface="Calibri" panose="020F0502020204030204" pitchFamily="34" charset="0"/>
              </a:rPr>
              <a:t>або </a:t>
            </a:r>
            <a:r>
              <a:rPr lang="uk-UA" sz="2000" i="1" dirty="0">
                <a:solidFill>
                  <a:schemeClr val="bg1"/>
                </a:solidFill>
                <a:effectLst/>
                <a:latin typeface="Times New Roman" panose="02020603050405020304" pitchFamily="18" charset="0"/>
                <a:ea typeface="Times New Roman,Italic"/>
              </a:rPr>
              <a:t>і</a:t>
            </a:r>
            <a:r>
              <a:rPr lang="uk-UA" sz="2000" i="1" dirty="0">
                <a:solidFill>
                  <a:schemeClr val="bg1"/>
                </a:solidFill>
                <a:effectLst/>
                <a:latin typeface="Times New Roman" panose="02020603050405020304" pitchFamily="18" charset="0"/>
                <a:ea typeface="Klee One" pitchFamily="2" charset="-128"/>
              </a:rPr>
              <a:t>нтегрован</a:t>
            </a:r>
            <a:r>
              <a:rPr lang="uk-UA" sz="2000" i="1" dirty="0">
                <a:solidFill>
                  <a:schemeClr val="bg1"/>
                </a:solidFill>
                <a:effectLst/>
                <a:latin typeface="Times New Roman" panose="02020603050405020304" pitchFamily="18" charset="0"/>
                <a:ea typeface="Times New Roman,Italic"/>
              </a:rPr>
              <a:t>і </a:t>
            </a:r>
            <a:r>
              <a:rPr lang="uk-UA" sz="2000" dirty="0">
                <a:solidFill>
                  <a:schemeClr val="bg1"/>
                </a:solidFill>
                <a:effectLst/>
                <a:latin typeface="Times New Roman" panose="02020603050405020304" pitchFamily="18" charset="0"/>
                <a:ea typeface="Calibri" panose="020F0502020204030204" pitchFamily="34" charset="0"/>
              </a:rPr>
              <a:t>(об’єднують різнорідні об’єкти);</a:t>
            </a:r>
            <a:br>
              <a:rPr lang="uk-UA" sz="2000" dirty="0">
                <a:solidFill>
                  <a:schemeClr val="bg1"/>
                </a:solidFill>
                <a:effectLst/>
                <a:latin typeface="Times New Roman" panose="02020603050405020304" pitchFamily="18" charset="0"/>
                <a:ea typeface="Times New Roman" panose="02020603050405020304" pitchFamily="18" charset="0"/>
              </a:rPr>
            </a:br>
            <a:r>
              <a:rPr lang="uk-UA" sz="2000" dirty="0">
                <a:solidFill>
                  <a:schemeClr val="bg1"/>
                </a:solidFill>
                <a:effectLst/>
                <a:latin typeface="Times New Roman" panose="02020603050405020304" pitchFamily="18" charset="0"/>
                <a:ea typeface="Calibri" panose="020F0502020204030204" pitchFamily="34" charset="0"/>
              </a:rPr>
              <a:t>9) </a:t>
            </a:r>
            <a:r>
              <a:rPr lang="uk-UA" sz="2000" i="1" dirty="0">
                <a:solidFill>
                  <a:schemeClr val="bg1"/>
                </a:solidFill>
                <a:effectLst/>
                <a:latin typeface="Times New Roman" panose="02020603050405020304" pitchFamily="18" charset="0"/>
                <a:ea typeface="Times New Roman,Italic"/>
              </a:rPr>
              <a:t>за ступенем ві</a:t>
            </a:r>
            <a:r>
              <a:rPr lang="uk-UA" sz="2000" i="1" dirty="0">
                <a:solidFill>
                  <a:schemeClr val="bg1"/>
                </a:solidFill>
                <a:effectLst/>
                <a:latin typeface="Times New Roman" panose="02020603050405020304" pitchFamily="18" charset="0"/>
                <a:ea typeface="Klee One" pitchFamily="2" charset="-128"/>
              </a:rPr>
              <a:t>дпов</a:t>
            </a:r>
            <a:r>
              <a:rPr lang="uk-UA" sz="2000" i="1" dirty="0">
                <a:solidFill>
                  <a:schemeClr val="bg1"/>
                </a:solidFill>
                <a:effectLst/>
                <a:latin typeface="Times New Roman" panose="02020603050405020304" pitchFamily="18" charset="0"/>
                <a:ea typeface="Times New Roman,Italic"/>
              </a:rPr>
              <a:t>і</a:t>
            </a:r>
            <a:r>
              <a:rPr lang="uk-UA" sz="2000" i="1" dirty="0">
                <a:solidFill>
                  <a:schemeClr val="bg1"/>
                </a:solidFill>
                <a:effectLst/>
                <a:latin typeface="Times New Roman" panose="02020603050405020304" pitchFamily="18" charset="0"/>
                <a:ea typeface="Klee One" pitchFamily="2" charset="-128"/>
              </a:rPr>
              <a:t>дност</a:t>
            </a:r>
            <a:r>
              <a:rPr lang="uk-UA" sz="2000" i="1" dirty="0">
                <a:solidFill>
                  <a:schemeClr val="bg1"/>
                </a:solidFill>
                <a:effectLst/>
                <a:latin typeface="Times New Roman" panose="02020603050405020304" pitchFamily="18" charset="0"/>
                <a:ea typeface="Times New Roman,Italic"/>
              </a:rPr>
              <a:t>і змі</a:t>
            </a:r>
            <a:r>
              <a:rPr lang="uk-UA" sz="2000" i="1" dirty="0">
                <a:solidFill>
                  <a:schemeClr val="bg1"/>
                </a:solidFill>
                <a:effectLst/>
                <a:latin typeface="Times New Roman" panose="02020603050405020304" pitchFamily="18" charset="0"/>
                <a:ea typeface="Klee One" pitchFamily="2" charset="-128"/>
              </a:rPr>
              <a:t>ни</a:t>
            </a:r>
            <a:r>
              <a:rPr lang="uk-UA" sz="2000" i="1" dirty="0">
                <a:solidFill>
                  <a:schemeClr val="bg1"/>
                </a:solidFill>
                <a:effectLst/>
                <a:latin typeface="Times New Roman" panose="02020603050405020304" pitchFamily="18" charset="0"/>
                <a:ea typeface="Times New Roman,Italic"/>
              </a:rPr>
              <a:t> параметрі</a:t>
            </a:r>
            <a:r>
              <a:rPr lang="uk-UA" sz="2000" i="1" dirty="0">
                <a:solidFill>
                  <a:schemeClr val="bg1"/>
                </a:solidFill>
                <a:effectLst/>
                <a:latin typeface="Times New Roman" panose="02020603050405020304" pitchFamily="18" charset="0"/>
                <a:ea typeface="Klee One" pitchFamily="2" charset="-128"/>
              </a:rPr>
              <a:t>в</a:t>
            </a:r>
            <a:r>
              <a:rPr lang="uk-UA" sz="2000" i="1" dirty="0">
                <a:solidFill>
                  <a:schemeClr val="bg1"/>
                </a:solidFill>
                <a:effectLst/>
                <a:latin typeface="Times New Roman" panose="02020603050405020304" pitchFamily="18" charset="0"/>
                <a:ea typeface="Times New Roman,Italic"/>
              </a:rPr>
              <a:t> потоку рані</a:t>
            </a:r>
            <a:r>
              <a:rPr lang="uk-UA" sz="2000" i="1" dirty="0">
                <a:solidFill>
                  <a:schemeClr val="bg1"/>
                </a:solidFill>
                <a:effectLst/>
                <a:latin typeface="Times New Roman" panose="02020603050405020304" pitchFamily="18" charset="0"/>
                <a:ea typeface="Klee One" pitchFamily="2" charset="-128"/>
              </a:rPr>
              <a:t>ше</a:t>
            </a:r>
            <a:r>
              <a:rPr lang="uk-UA" sz="2000" i="1" dirty="0">
                <a:solidFill>
                  <a:schemeClr val="bg1"/>
                </a:solidFill>
                <a:effectLst/>
                <a:latin typeface="Times New Roman" panose="02020603050405020304" pitchFamily="18" charset="0"/>
                <a:ea typeface="Times New Roman,Italic"/>
              </a:rPr>
              <a:t> заданому ритму – ритмі</a:t>
            </a:r>
            <a:r>
              <a:rPr lang="uk-UA" sz="2000" i="1" dirty="0">
                <a:solidFill>
                  <a:schemeClr val="bg1"/>
                </a:solidFill>
                <a:effectLst/>
                <a:latin typeface="Times New Roman" panose="02020603050405020304" pitchFamily="18" charset="0"/>
                <a:ea typeface="Klee One" pitchFamily="2" charset="-128"/>
              </a:rPr>
              <a:t>чн</a:t>
            </a:r>
            <a:r>
              <a:rPr lang="uk-UA" sz="2000" i="1" dirty="0">
                <a:solidFill>
                  <a:schemeClr val="bg1"/>
                </a:solidFill>
                <a:effectLst/>
                <a:latin typeface="Times New Roman" panose="02020603050405020304" pitchFamily="18" charset="0"/>
                <a:ea typeface="Times New Roman,Italic"/>
              </a:rPr>
              <a:t>і</a:t>
            </a:r>
            <a:r>
              <a:rPr lang="uk-UA" sz="2000" dirty="0">
                <a:solidFill>
                  <a:schemeClr val="bg1"/>
                </a:solidFill>
                <a:effectLst/>
                <a:latin typeface="Times New Roman" panose="02020603050405020304" pitchFamily="18" charset="0"/>
                <a:ea typeface="Calibri" panose="020F0502020204030204" pitchFamily="34" charset="0"/>
              </a:rPr>
              <a:t>, що повністю відповідають раніше заданому ритму, й</a:t>
            </a:r>
            <a:r>
              <a:rPr lang="uk-UA" sz="2000" i="1" dirty="0">
                <a:solidFill>
                  <a:schemeClr val="bg1"/>
                </a:solidFill>
                <a:effectLst/>
                <a:latin typeface="Times New Roman" panose="02020603050405020304" pitchFamily="18" charset="0"/>
                <a:ea typeface="Times New Roman,Italic"/>
              </a:rPr>
              <a:t> неритмі</a:t>
            </a:r>
            <a:r>
              <a:rPr lang="uk-UA" sz="2000" i="1" dirty="0">
                <a:solidFill>
                  <a:schemeClr val="bg1"/>
                </a:solidFill>
                <a:effectLst/>
                <a:latin typeface="Times New Roman" panose="02020603050405020304" pitchFamily="18" charset="0"/>
                <a:ea typeface="Klee One" pitchFamily="2" charset="-128"/>
              </a:rPr>
              <a:t>чн</a:t>
            </a:r>
            <a:r>
              <a:rPr lang="uk-UA" sz="2000" i="1" dirty="0">
                <a:solidFill>
                  <a:schemeClr val="bg1"/>
                </a:solidFill>
                <a:effectLst/>
                <a:latin typeface="Times New Roman" panose="02020603050405020304" pitchFamily="18" charset="0"/>
                <a:ea typeface="Times New Roman,Italic"/>
              </a:rPr>
              <a:t>і матері</a:t>
            </a:r>
            <a:r>
              <a:rPr lang="uk-UA" sz="2000" i="1" dirty="0">
                <a:solidFill>
                  <a:schemeClr val="bg1"/>
                </a:solidFill>
                <a:effectLst/>
                <a:latin typeface="Times New Roman" panose="02020603050405020304" pitchFamily="18" charset="0"/>
                <a:ea typeface="Klee One" pitchFamily="2" charset="-128"/>
              </a:rPr>
              <a:t>альн</a:t>
            </a:r>
            <a:r>
              <a:rPr lang="uk-UA" sz="2000" i="1" dirty="0">
                <a:solidFill>
                  <a:schemeClr val="bg1"/>
                </a:solidFill>
                <a:effectLst/>
                <a:latin typeface="Times New Roman" panose="02020603050405020304" pitchFamily="18" charset="0"/>
                <a:ea typeface="Times New Roman,Italic"/>
              </a:rPr>
              <a:t>і потоки</a:t>
            </a:r>
            <a:r>
              <a:rPr lang="uk-UA" sz="2000" dirty="0">
                <a:solidFill>
                  <a:schemeClr val="bg1"/>
                </a:solidFill>
                <a:effectLst/>
                <a:latin typeface="Times New Roman" panose="02020603050405020304" pitchFamily="18" charset="0"/>
                <a:ea typeface="Calibri" panose="020F0502020204030204" pitchFamily="34" charset="0"/>
              </a:rPr>
              <a:t>, що не відповідають раніше заданому</a:t>
            </a:r>
            <a:r>
              <a:rPr lang="uk-UA" sz="2000" i="1" dirty="0">
                <a:solidFill>
                  <a:schemeClr val="bg1"/>
                </a:solidFill>
                <a:effectLst/>
                <a:latin typeface="Times New Roman" panose="02020603050405020304" pitchFamily="18" charset="0"/>
                <a:ea typeface="Times New Roman,Italic"/>
              </a:rPr>
              <a:t> </a:t>
            </a:r>
            <a:r>
              <a:rPr lang="uk-UA" sz="2000" dirty="0">
                <a:solidFill>
                  <a:schemeClr val="bg1"/>
                </a:solidFill>
                <a:effectLst/>
                <a:latin typeface="Times New Roman" panose="02020603050405020304" pitchFamily="18" charset="0"/>
                <a:ea typeface="Calibri" panose="020F0502020204030204" pitchFamily="34" charset="0"/>
              </a:rPr>
              <a:t>ритму;</a:t>
            </a:r>
            <a:br>
              <a:rPr lang="uk-UA" sz="2000" dirty="0">
                <a:solidFill>
                  <a:schemeClr val="bg1"/>
                </a:solidFill>
                <a:effectLst/>
                <a:latin typeface="Times New Roman" panose="02020603050405020304" pitchFamily="18" charset="0"/>
                <a:ea typeface="Times New Roman" panose="02020603050405020304" pitchFamily="18" charset="0"/>
              </a:rPr>
            </a:br>
            <a:r>
              <a:rPr lang="uk-UA" sz="2000" dirty="0">
                <a:solidFill>
                  <a:schemeClr val="bg1"/>
                </a:solidFill>
                <a:effectLst/>
                <a:latin typeface="Times New Roman" panose="02020603050405020304" pitchFamily="18" charset="0"/>
                <a:ea typeface="Calibri" panose="020F0502020204030204" pitchFamily="34" charset="0"/>
              </a:rPr>
              <a:t>10) </a:t>
            </a:r>
            <a:r>
              <a:rPr lang="uk-UA" sz="2000" i="1" dirty="0">
                <a:solidFill>
                  <a:schemeClr val="bg1"/>
                </a:solidFill>
                <a:effectLst/>
                <a:latin typeface="Times New Roman" panose="02020603050405020304" pitchFamily="18" charset="0"/>
                <a:ea typeface="Times New Roman,Italic"/>
              </a:rPr>
              <a:t>за ступенем упорядкованості елементі</a:t>
            </a:r>
            <a:r>
              <a:rPr lang="uk-UA" sz="2000" i="1" dirty="0">
                <a:solidFill>
                  <a:schemeClr val="bg1"/>
                </a:solidFill>
                <a:effectLst/>
                <a:latin typeface="Times New Roman" panose="02020603050405020304" pitchFamily="18" charset="0"/>
                <a:ea typeface="Klee One" pitchFamily="2" charset="-128"/>
              </a:rPr>
              <a:t>в</a:t>
            </a:r>
            <a:r>
              <a:rPr lang="uk-UA" sz="2000" i="1" dirty="0">
                <a:solidFill>
                  <a:schemeClr val="bg1"/>
                </a:solidFill>
                <a:effectLst/>
                <a:latin typeface="Times New Roman" panose="02020603050405020304" pitchFamily="18" charset="0"/>
                <a:ea typeface="Times New Roman,Italic"/>
              </a:rPr>
              <a:t> потоку – ламі</a:t>
            </a:r>
            <a:r>
              <a:rPr lang="uk-UA" sz="2000" i="1" dirty="0">
                <a:solidFill>
                  <a:schemeClr val="bg1"/>
                </a:solidFill>
                <a:effectLst/>
                <a:latin typeface="Times New Roman" panose="02020603050405020304" pitchFamily="18" charset="0"/>
                <a:ea typeface="Klee One" pitchFamily="2" charset="-128"/>
              </a:rPr>
              <a:t>нарн</a:t>
            </a:r>
            <a:r>
              <a:rPr lang="uk-UA" sz="2000" i="1" dirty="0">
                <a:solidFill>
                  <a:schemeClr val="bg1"/>
                </a:solidFill>
                <a:effectLst/>
                <a:latin typeface="Times New Roman" panose="02020603050405020304" pitchFamily="18" charset="0"/>
                <a:ea typeface="Times New Roman,Italic"/>
              </a:rPr>
              <a:t>і </a:t>
            </a:r>
            <a:r>
              <a:rPr lang="uk-UA" sz="2000" dirty="0">
                <a:solidFill>
                  <a:schemeClr val="bg1"/>
                </a:solidFill>
                <a:effectLst/>
                <a:latin typeface="Times New Roman" panose="02020603050405020304" pitchFamily="18" charset="0"/>
                <a:ea typeface="Calibri" panose="020F0502020204030204" pitchFamily="34" charset="0"/>
              </a:rPr>
              <a:t>(характерна відсутність взаємного пересування складових елементів матеріального потоку, або це пересування носить цілеспрямований, регулярний характер, ним можна управляти, воно здатне змінюватися у часі лише при зміні зовнішніх умов або впливу з боку управління) й </a:t>
            </a:r>
            <a:r>
              <a:rPr lang="uk-UA" sz="2000" i="1" dirty="0">
                <a:solidFill>
                  <a:schemeClr val="bg1"/>
                </a:solidFill>
                <a:effectLst/>
                <a:latin typeface="Times New Roman" panose="02020603050405020304" pitchFamily="18" charset="0"/>
                <a:ea typeface="Times New Roman,Italic"/>
              </a:rPr>
              <a:t>турбулентні </a:t>
            </a:r>
            <a:r>
              <a:rPr lang="uk-UA" sz="2000" dirty="0">
                <a:solidFill>
                  <a:schemeClr val="bg1"/>
                </a:solidFill>
                <a:effectLst/>
                <a:latin typeface="Times New Roman" panose="02020603050405020304" pitchFamily="18" charset="0"/>
                <a:ea typeface="Calibri" panose="020F0502020204030204" pitchFamily="34" charset="0"/>
              </a:rPr>
              <a:t>(характеризуються хаотичним взаємним пересуванням елементів потоку, що викликає флуктуаційні зміни практично всіх показників потоку та суттєво ускладнює процес управління матеріальним</a:t>
            </a:r>
            <a:r>
              <a:rPr lang="uk-UA" sz="1800" dirty="0">
                <a:solidFill>
                  <a:schemeClr val="bg1"/>
                </a:solidFill>
                <a:effectLst/>
                <a:latin typeface="Times New Roman" panose="02020603050405020304" pitchFamily="18" charset="0"/>
                <a:ea typeface="Calibri" panose="020F0502020204030204" pitchFamily="34" charset="0"/>
              </a:rPr>
              <a:t> потоком).</a:t>
            </a:r>
            <a:br>
              <a:rPr lang="uk-UA" sz="2000" dirty="0">
                <a:solidFill>
                  <a:schemeClr val="bg1"/>
                </a:solidFill>
                <a:effectLst/>
                <a:latin typeface="Times New Roman" panose="02020603050405020304" pitchFamily="18" charset="0"/>
                <a:ea typeface="Times New Roman" panose="02020603050405020304" pitchFamily="18" charset="0"/>
              </a:rPr>
            </a:br>
            <a:endParaRPr lang="uk-UA" sz="2000" dirty="0">
              <a:solidFill>
                <a:schemeClr val="bg1"/>
              </a:solidFill>
            </a:endParaRPr>
          </a:p>
        </p:txBody>
      </p:sp>
    </p:spTree>
    <p:extLst>
      <p:ext uri="{BB962C8B-B14F-4D97-AF65-F5344CB8AC3E}">
        <p14:creationId xmlns:p14="http://schemas.microsoft.com/office/powerpoint/2010/main" val="635744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9B44E2-C70F-C82C-63C0-D6D425E59DB0}"/>
              </a:ext>
            </a:extLst>
          </p:cNvPr>
          <p:cNvSpPr>
            <a:spLocks noGrp="1"/>
          </p:cNvSpPr>
          <p:nvPr>
            <p:ph type="title"/>
          </p:nvPr>
        </p:nvSpPr>
        <p:spPr>
          <a:xfrm>
            <a:off x="304800" y="228600"/>
            <a:ext cx="8534400" cy="6553200"/>
          </a:xfrm>
        </p:spPr>
        <p:txBody>
          <a:bodyPr/>
          <a:lstStyle/>
          <a:p>
            <a:r>
              <a:rPr lang="uk-UA" sz="1800" i="1" dirty="0">
                <a:solidFill>
                  <a:schemeClr val="bg1"/>
                </a:solidFill>
                <a:effectLst/>
                <a:latin typeface="Times New Roman" panose="02020603050405020304" pitchFamily="18" charset="0"/>
                <a:ea typeface="Times New Roman" panose="02020603050405020304" pitchFamily="18" charset="0"/>
              </a:rPr>
              <a:t>Інформаційний потік</a:t>
            </a:r>
            <a:r>
              <a:rPr lang="uk-UA" sz="1800" dirty="0">
                <a:solidFill>
                  <a:schemeClr val="bg1"/>
                </a:solidFill>
                <a:effectLst/>
                <a:latin typeface="Times New Roman" panose="02020603050405020304" pitchFamily="18" charset="0"/>
                <a:ea typeface="Times New Roman" panose="02020603050405020304" pitchFamily="18" charset="0"/>
              </a:rPr>
              <a:t> — сукупність циркулюючих у логістичній системі та між логістичною системою і зовнішнім середовищем повідомлень, необхідних для управління логістичними операціями. </a:t>
            </a:r>
            <a:br>
              <a:rPr lang="uk-UA" sz="1800" dirty="0">
                <a:solidFill>
                  <a:schemeClr val="bg1"/>
                </a:solidFill>
                <a:effectLst/>
                <a:latin typeface="Times New Roman" panose="02020603050405020304" pitchFamily="18" charset="0"/>
                <a:ea typeface="Times New Roman" panose="02020603050405020304" pitchFamily="18" charset="0"/>
              </a:rPr>
            </a:br>
            <a:br>
              <a:rPr lang="uk-UA" sz="1800" dirty="0">
                <a:solidFill>
                  <a:schemeClr val="bg1"/>
                </a:solidFill>
                <a:effectLst/>
                <a:latin typeface="Times New Roman" panose="02020603050405020304" pitchFamily="18" charset="0"/>
                <a:ea typeface="Times New Roman" panose="02020603050405020304" pitchFamily="18" charset="0"/>
              </a:rPr>
            </a:br>
            <a:r>
              <a:rPr lang="uk-UA" sz="1800" dirty="0">
                <a:solidFill>
                  <a:schemeClr val="bg1"/>
                </a:solidFill>
                <a:effectLst/>
                <a:latin typeface="Times New Roman" panose="02020603050405020304" pitchFamily="18" charset="0"/>
                <a:ea typeface="Calibri" panose="020F0502020204030204" pitchFamily="34" charset="0"/>
              </a:rPr>
              <a:t>В залежності від місця і напрямку проходження </a:t>
            </a:r>
            <a:r>
              <a:rPr lang="uk-UA" sz="1800" i="1" dirty="0">
                <a:solidFill>
                  <a:schemeClr val="bg1"/>
                </a:solidFill>
                <a:effectLst/>
                <a:latin typeface="Times New Roman" panose="02020603050405020304" pitchFamily="18" charset="0"/>
                <a:ea typeface="Calibri" panose="020F0502020204030204" pitchFamily="34" charset="0"/>
              </a:rPr>
              <a:t>інформаційні потоки можуть бути: </a:t>
            </a:r>
            <a:br>
              <a:rPr lang="uk-UA" sz="1800" dirty="0">
                <a:solidFill>
                  <a:schemeClr val="bg1"/>
                </a:solidFill>
                <a:effectLst/>
                <a:latin typeface="Times New Roman" panose="02020603050405020304" pitchFamily="18" charset="0"/>
                <a:ea typeface="Calibri" panose="020F0502020204030204" pitchFamily="34" charset="0"/>
              </a:rPr>
            </a:br>
            <a:r>
              <a:rPr lang="uk-UA" sz="1800" dirty="0">
                <a:solidFill>
                  <a:schemeClr val="bg1"/>
                </a:solidFill>
                <a:effectLst/>
                <a:latin typeface="Times New Roman" panose="02020603050405020304" pitchFamily="18" charset="0"/>
                <a:ea typeface="Calibri" panose="020F0502020204030204" pitchFamily="34" charset="0"/>
              </a:rPr>
              <a:t>• </a:t>
            </a:r>
            <a:r>
              <a:rPr lang="uk-UA" sz="1800" i="1" dirty="0">
                <a:solidFill>
                  <a:schemeClr val="bg1"/>
                </a:solidFill>
                <a:effectLst/>
                <a:latin typeface="Times New Roman" panose="02020603050405020304" pitchFamily="18" charset="0"/>
                <a:ea typeface="Calibri" panose="020F0502020204030204" pitchFamily="34" charset="0"/>
              </a:rPr>
              <a:t>зовнішні </a:t>
            </a:r>
            <a:r>
              <a:rPr lang="uk-UA" sz="1800" dirty="0">
                <a:solidFill>
                  <a:schemeClr val="bg1"/>
                </a:solidFill>
                <a:effectLst/>
                <a:latin typeface="Times New Roman" panose="02020603050405020304" pitchFamily="18" charset="0"/>
                <a:ea typeface="Calibri" panose="020F0502020204030204" pitchFamily="34" charset="0"/>
              </a:rPr>
              <a:t>– ті, які функціонують за межами логістичної системи, або між логістичною системою та зовнішнім середовищем; вони можуть бути </a:t>
            </a:r>
            <a:r>
              <a:rPr lang="uk-UA" sz="1800" i="1" dirty="0">
                <a:solidFill>
                  <a:schemeClr val="bg1"/>
                </a:solidFill>
                <a:effectLst/>
                <a:latin typeface="Times New Roman" panose="02020603050405020304" pitchFamily="18" charset="0"/>
                <a:ea typeface="Calibri" panose="020F0502020204030204" pitchFamily="34" charset="0"/>
              </a:rPr>
              <a:t>вхідні, вихідні, наскрізні та чисто зовнішні</a:t>
            </a:r>
            <a:r>
              <a:rPr lang="uk-UA" sz="1800" dirty="0">
                <a:solidFill>
                  <a:schemeClr val="bg1"/>
                </a:solidFill>
                <a:effectLst/>
                <a:latin typeface="Times New Roman" panose="02020603050405020304" pitchFamily="18" charset="0"/>
                <a:ea typeface="Calibri" panose="020F0502020204030204" pitchFamily="34" charset="0"/>
              </a:rPr>
              <a:t>; </a:t>
            </a:r>
            <a:br>
              <a:rPr lang="uk-UA" sz="1800" dirty="0">
                <a:solidFill>
                  <a:schemeClr val="bg1"/>
                </a:solidFill>
                <a:effectLst/>
                <a:latin typeface="Times New Roman" panose="02020603050405020304" pitchFamily="18" charset="0"/>
                <a:ea typeface="Calibri" panose="020F0502020204030204" pitchFamily="34" charset="0"/>
              </a:rPr>
            </a:br>
            <a:r>
              <a:rPr lang="uk-UA" sz="1800" dirty="0">
                <a:solidFill>
                  <a:schemeClr val="bg1"/>
                </a:solidFill>
                <a:effectLst/>
                <a:latin typeface="Times New Roman" panose="02020603050405020304" pitchFamily="18" charset="0"/>
                <a:ea typeface="Calibri" panose="020F0502020204030204" pitchFamily="34" charset="0"/>
              </a:rPr>
              <a:t>• </a:t>
            </a:r>
            <a:r>
              <a:rPr lang="uk-UA" sz="1800" i="1" dirty="0">
                <a:solidFill>
                  <a:schemeClr val="bg1"/>
                </a:solidFill>
                <a:effectLst/>
                <a:latin typeface="Times New Roman" panose="02020603050405020304" pitchFamily="18" charset="0"/>
                <a:ea typeface="Calibri" panose="020F0502020204030204" pitchFamily="34" charset="0"/>
              </a:rPr>
              <a:t>внутрішні </a:t>
            </a:r>
            <a:r>
              <a:rPr lang="uk-UA" sz="1800" dirty="0">
                <a:solidFill>
                  <a:schemeClr val="bg1"/>
                </a:solidFill>
                <a:effectLst/>
                <a:latin typeface="Times New Roman" panose="02020603050405020304" pitchFamily="18" charset="0"/>
                <a:ea typeface="Calibri" panose="020F0502020204030204" pitchFamily="34" charset="0"/>
              </a:rPr>
              <a:t>– ті, які функціонують в межах логістичної системи, вони поділяються на </a:t>
            </a:r>
            <a:r>
              <a:rPr lang="uk-UA" sz="1800" i="1" dirty="0">
                <a:solidFill>
                  <a:schemeClr val="bg1"/>
                </a:solidFill>
                <a:effectLst/>
                <a:latin typeface="Times New Roman" panose="02020603050405020304" pitchFamily="18" charset="0"/>
                <a:ea typeface="Calibri" panose="020F0502020204030204" pitchFamily="34" charset="0"/>
              </a:rPr>
              <a:t>горизонтальні та вертикальні</a:t>
            </a:r>
            <a:r>
              <a:rPr lang="uk-UA" sz="1800" dirty="0">
                <a:solidFill>
                  <a:schemeClr val="bg1"/>
                </a:solidFill>
                <a:effectLst/>
                <a:latin typeface="Times New Roman" panose="02020603050405020304" pitchFamily="18" charset="0"/>
                <a:ea typeface="Calibri" panose="020F0502020204030204" pitchFamily="34" charset="0"/>
              </a:rPr>
              <a:t>. </a:t>
            </a:r>
            <a:br>
              <a:rPr lang="uk-UA" sz="1800" dirty="0">
                <a:solidFill>
                  <a:schemeClr val="bg1"/>
                </a:solidFill>
                <a:effectLst/>
                <a:latin typeface="Times New Roman" panose="02020603050405020304" pitchFamily="18" charset="0"/>
                <a:ea typeface="Calibri" panose="020F0502020204030204" pitchFamily="34" charset="0"/>
              </a:rPr>
            </a:br>
            <a:r>
              <a:rPr lang="ru-RU" sz="1800" dirty="0">
                <a:solidFill>
                  <a:schemeClr val="bg1"/>
                </a:solidFill>
                <a:effectLst/>
                <a:latin typeface="Times New Roman" panose="02020603050405020304" pitchFamily="18" charset="0"/>
                <a:ea typeface="Times New Roman" panose="02020603050405020304" pitchFamily="18" charset="0"/>
              </a:rPr>
              <a:t>Відповідно до часових параметрів інформаційний потік може випереджати матеріальний, рухатися одночасно з ним або після нього. </a:t>
            </a:r>
            <a:r>
              <a:rPr lang="uk-UA" sz="1800" dirty="0">
                <a:solidFill>
                  <a:schemeClr val="bg1"/>
                </a:solidFill>
                <a:effectLst/>
                <a:latin typeface="Times New Roman" panose="02020603050405020304" pitchFamily="18" charset="0"/>
                <a:ea typeface="Calibri" panose="020F0502020204030204" pitchFamily="34" charset="0"/>
              </a:rPr>
              <a:t>При цьому: </a:t>
            </a:r>
            <a:br>
              <a:rPr lang="uk-UA" sz="1800" dirty="0">
                <a:solidFill>
                  <a:schemeClr val="bg1"/>
                </a:solidFill>
                <a:effectLst/>
                <a:latin typeface="Times New Roman" panose="02020603050405020304" pitchFamily="18" charset="0"/>
                <a:ea typeface="Calibri" panose="020F0502020204030204" pitchFamily="34" charset="0"/>
              </a:rPr>
            </a:br>
            <a:r>
              <a:rPr lang="uk-UA" sz="1800" dirty="0">
                <a:solidFill>
                  <a:schemeClr val="bg1"/>
                </a:solidFill>
                <a:effectLst/>
                <a:latin typeface="Times New Roman" panose="02020603050405020304" pitchFamily="18" charset="0"/>
                <a:ea typeface="Calibri" panose="020F0502020204030204" pitchFamily="34" charset="0"/>
              </a:rPr>
              <a:t>• випереджаючий інформаційний потік із зустрічним напрямком містить, як правило, дані про замовлення; </a:t>
            </a:r>
            <a:br>
              <a:rPr lang="uk-UA" sz="1800" dirty="0">
                <a:solidFill>
                  <a:schemeClr val="bg1"/>
                </a:solidFill>
                <a:effectLst/>
                <a:latin typeface="Times New Roman" panose="02020603050405020304" pitchFamily="18" charset="0"/>
                <a:ea typeface="Calibri" panose="020F0502020204030204" pitchFamily="34" charset="0"/>
              </a:rPr>
            </a:br>
            <a:r>
              <a:rPr lang="uk-UA" sz="1800" dirty="0">
                <a:solidFill>
                  <a:schemeClr val="bg1"/>
                </a:solidFill>
                <a:effectLst/>
                <a:latin typeface="Times New Roman" panose="02020603050405020304" pitchFamily="18" charset="0"/>
                <a:ea typeface="Calibri" panose="020F0502020204030204" pitchFamily="34" charset="0"/>
              </a:rPr>
              <a:t>• випереджаючий інформаційний потік із аналогічним напрямком – попередні повідомлення про прибуття вантажу; </a:t>
            </a:r>
            <a:br>
              <a:rPr lang="uk-UA" sz="1800" dirty="0">
                <a:solidFill>
                  <a:schemeClr val="bg1"/>
                </a:solidFill>
                <a:effectLst/>
                <a:latin typeface="Times New Roman" panose="02020603050405020304" pitchFamily="18" charset="0"/>
                <a:ea typeface="Calibri" panose="020F0502020204030204" pitchFamily="34" charset="0"/>
              </a:rPr>
            </a:br>
            <a:r>
              <a:rPr lang="uk-UA" sz="1800" dirty="0">
                <a:solidFill>
                  <a:schemeClr val="bg1"/>
                </a:solidFill>
                <a:effectLst/>
                <a:latin typeface="Times New Roman" panose="02020603050405020304" pitchFamily="18" charset="0"/>
                <a:ea typeface="Calibri" panose="020F0502020204030204" pitchFamily="34" charset="0"/>
              </a:rPr>
              <a:t>• одночасно із матеріальним потоком при аналогічній спрямованості йде інформація про кількісні та якісні характеристики вантажу; </a:t>
            </a:r>
            <a:br>
              <a:rPr lang="uk-UA" sz="1800" dirty="0">
                <a:solidFill>
                  <a:schemeClr val="bg1"/>
                </a:solidFill>
                <a:effectLst/>
                <a:latin typeface="Times New Roman" panose="02020603050405020304" pitchFamily="18" charset="0"/>
                <a:ea typeface="Calibri" panose="020F0502020204030204" pitchFamily="34" charset="0"/>
              </a:rPr>
            </a:br>
            <a:r>
              <a:rPr lang="uk-UA" sz="1800" dirty="0">
                <a:solidFill>
                  <a:schemeClr val="bg1"/>
                </a:solidFill>
                <a:effectLst/>
                <a:latin typeface="Times New Roman" panose="02020603050405020304" pitchFamily="18" charset="0"/>
                <a:ea typeface="Calibri" panose="020F0502020204030204" pitchFamily="34" charset="0"/>
              </a:rPr>
              <a:t>• вслід за матеріальним потоком при зустрічній спрямованості може проходити інформація про результати прийому вантажу, підтвердження задекларованих параметрів вантажу (кількості, якості, термінів доставки та умов виконання доставки) а також різного роду претензії. </a:t>
            </a:r>
            <a:br>
              <a:rPr lang="uk-UA" sz="1800" dirty="0">
                <a:solidFill>
                  <a:schemeClr val="bg1"/>
                </a:solidFill>
                <a:effectLst/>
                <a:latin typeface="Times New Roman" panose="02020603050405020304" pitchFamily="18" charset="0"/>
                <a:ea typeface="Calibri" panose="020F0502020204030204" pitchFamily="34" charset="0"/>
              </a:rPr>
            </a:br>
            <a:br>
              <a:rPr lang="uk-UA" sz="1800" dirty="0">
                <a:solidFill>
                  <a:srgbClr val="000000"/>
                </a:solidFill>
                <a:effectLst/>
                <a:latin typeface="Times New Roman" panose="02020603050405020304" pitchFamily="18" charset="0"/>
                <a:ea typeface="Calibri" panose="020F0502020204030204" pitchFamily="34" charset="0"/>
              </a:rPr>
            </a:br>
            <a:endParaRPr lang="uk-UA" sz="1800" dirty="0">
              <a:solidFill>
                <a:schemeClr val="bg1"/>
              </a:solidFill>
            </a:endParaRPr>
          </a:p>
        </p:txBody>
      </p:sp>
    </p:spTree>
    <p:extLst>
      <p:ext uri="{BB962C8B-B14F-4D97-AF65-F5344CB8AC3E}">
        <p14:creationId xmlns:p14="http://schemas.microsoft.com/office/powerpoint/2010/main" val="2467093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9B44E2-C70F-C82C-63C0-D6D425E59DB0}"/>
              </a:ext>
            </a:extLst>
          </p:cNvPr>
          <p:cNvSpPr>
            <a:spLocks noGrp="1"/>
          </p:cNvSpPr>
          <p:nvPr>
            <p:ph type="title"/>
          </p:nvPr>
        </p:nvSpPr>
        <p:spPr>
          <a:xfrm>
            <a:off x="304800" y="228600"/>
            <a:ext cx="8534400" cy="6553200"/>
          </a:xfrm>
        </p:spPr>
        <p:txBody>
          <a:bodyPr/>
          <a:lstStyle/>
          <a:p>
            <a:pPr>
              <a:lnSpc>
                <a:spcPct val="150000"/>
              </a:lnSpc>
            </a:pPr>
            <a:r>
              <a:rPr lang="uk-UA" sz="1800" b="0" dirty="0">
                <a:solidFill>
                  <a:schemeClr val="bg1"/>
                </a:solidFill>
                <a:effectLst/>
                <a:latin typeface="Times New Roman" panose="02020603050405020304" pitchFamily="18" charset="0"/>
                <a:ea typeface="Times New Roman" panose="02020603050405020304" pitchFamily="18" charset="0"/>
              </a:rPr>
              <a:t>Управління інформаційним потоком можна наступним чином:</a:t>
            </a:r>
            <a:br>
              <a:rPr lang="uk-UA" sz="1800" b="1" dirty="0">
                <a:solidFill>
                  <a:schemeClr val="bg1"/>
                </a:solidFill>
                <a:effectLst/>
                <a:latin typeface="Times New Roman" panose="02020603050405020304" pitchFamily="18" charset="0"/>
                <a:ea typeface="Times New Roman" panose="02020603050405020304" pitchFamily="18" charset="0"/>
              </a:rPr>
            </a:br>
            <a:r>
              <a:rPr lang="uk-UA" sz="1800" b="1" dirty="0">
                <a:solidFill>
                  <a:schemeClr val="bg1"/>
                </a:solidFill>
                <a:effectLst/>
                <a:latin typeface="Times New Roman" panose="02020603050405020304" pitchFamily="18" charset="0"/>
                <a:ea typeface="Times New Roman" panose="02020603050405020304" pitchFamily="18" charset="0"/>
              </a:rPr>
              <a:t>1) </a:t>
            </a:r>
            <a:r>
              <a:rPr lang="uk-UA" sz="1800" b="0" dirty="0">
                <a:solidFill>
                  <a:schemeClr val="bg1"/>
                </a:solidFill>
                <a:effectLst/>
                <a:latin typeface="Times New Roman" panose="02020603050405020304" pitchFamily="18" charset="0"/>
                <a:ea typeface="Times New Roman" panose="02020603050405020304" pitchFamily="18" charset="0"/>
              </a:rPr>
              <a:t>змінюючи напрямок потоку;</a:t>
            </a:r>
            <a:br>
              <a:rPr lang="uk-UA" sz="1800" b="1" dirty="0">
                <a:solidFill>
                  <a:schemeClr val="bg1"/>
                </a:solidFill>
                <a:effectLst/>
                <a:latin typeface="Times New Roman" panose="02020603050405020304" pitchFamily="18" charset="0"/>
                <a:ea typeface="Times New Roman" panose="02020603050405020304" pitchFamily="18" charset="0"/>
              </a:rPr>
            </a:br>
            <a:r>
              <a:rPr lang="uk-UA" sz="1800" b="1" dirty="0">
                <a:solidFill>
                  <a:schemeClr val="bg1"/>
                </a:solidFill>
                <a:effectLst/>
                <a:latin typeface="Times New Roman" panose="02020603050405020304" pitchFamily="18" charset="0"/>
                <a:ea typeface="Times New Roman" panose="02020603050405020304" pitchFamily="18" charset="0"/>
              </a:rPr>
              <a:t>2) </a:t>
            </a:r>
            <a:r>
              <a:rPr lang="uk-UA" sz="1800" b="0" dirty="0">
                <a:solidFill>
                  <a:schemeClr val="bg1"/>
                </a:solidFill>
                <a:effectLst/>
                <a:latin typeface="Times New Roman" panose="02020603050405020304" pitchFamily="18" charset="0"/>
                <a:ea typeface="Times New Roman" panose="02020603050405020304" pitchFamily="18" charset="0"/>
              </a:rPr>
              <a:t>обмежуючи швидкість передачі до відповідної швидкості прийому;</a:t>
            </a:r>
            <a:br>
              <a:rPr lang="uk-UA" sz="1800" b="1" dirty="0">
                <a:solidFill>
                  <a:schemeClr val="bg1"/>
                </a:solidFill>
                <a:effectLst/>
                <a:latin typeface="Times New Roman" panose="02020603050405020304" pitchFamily="18" charset="0"/>
                <a:ea typeface="Times New Roman" panose="02020603050405020304" pitchFamily="18" charset="0"/>
              </a:rPr>
            </a:br>
            <a:r>
              <a:rPr lang="uk-UA" sz="1800" b="1" dirty="0">
                <a:solidFill>
                  <a:schemeClr val="bg1"/>
                </a:solidFill>
                <a:effectLst/>
                <a:latin typeface="Times New Roman" panose="02020603050405020304" pitchFamily="18" charset="0"/>
                <a:ea typeface="Times New Roman" panose="02020603050405020304" pitchFamily="18" charset="0"/>
              </a:rPr>
              <a:t>3) </a:t>
            </a:r>
            <a:r>
              <a:rPr lang="uk-UA" sz="1800" b="0" dirty="0">
                <a:solidFill>
                  <a:schemeClr val="bg1"/>
                </a:solidFill>
                <a:effectLst/>
                <a:latin typeface="Times New Roman" panose="02020603050405020304" pitchFamily="18" charset="0"/>
                <a:ea typeface="Times New Roman" panose="02020603050405020304" pitchFamily="18" charset="0"/>
              </a:rPr>
              <a:t>обмежуючи обсяг потоку до величини пропускної спроможності вузлу або ділянки шляху.</a:t>
            </a:r>
            <a:br>
              <a:rPr lang="uk-UA" sz="1800" b="1" dirty="0">
                <a:solidFill>
                  <a:schemeClr val="bg1"/>
                </a:solidFill>
                <a:effectLst/>
                <a:latin typeface="Times New Roman" panose="02020603050405020304" pitchFamily="18" charset="0"/>
                <a:ea typeface="Times New Roman" panose="02020603050405020304" pitchFamily="18" charset="0"/>
              </a:rPr>
            </a:br>
            <a:r>
              <a:rPr lang="uk-UA" sz="1800" b="0" dirty="0">
                <a:solidFill>
                  <a:schemeClr val="bg1"/>
                </a:solidFill>
                <a:effectLst/>
                <a:latin typeface="Times New Roman" panose="02020603050405020304" pitchFamily="18" charset="0"/>
                <a:ea typeface="Times New Roman" panose="02020603050405020304" pitchFamily="18" charset="0"/>
              </a:rPr>
              <a:t>Вимірюється  інформаційний потік кількістю оброблюваної чи переданої інформації за одиницю часу. Способи вимірювання кількості інформації, яка міститься в якомусь повідомленні, вивчаються кібернетикою (теорією інформації). Згідно цієї теорії одиницею вимірювання прийнята одиниця </a:t>
            </a:r>
            <a:r>
              <a:rPr lang="uk-UA" sz="1800" b="0" i="1" dirty="0">
                <a:solidFill>
                  <a:schemeClr val="bg1"/>
                </a:solidFill>
                <a:effectLst/>
                <a:latin typeface="Times New Roman" panose="02020603050405020304" pitchFamily="18" charset="0"/>
                <a:ea typeface="Times New Roman" panose="02020603050405020304" pitchFamily="18" charset="0"/>
              </a:rPr>
              <a:t>біт</a:t>
            </a:r>
            <a:r>
              <a:rPr lang="uk-UA" sz="1800" b="0" dirty="0">
                <a:solidFill>
                  <a:schemeClr val="bg1"/>
                </a:solidFill>
                <a:effectLst/>
                <a:latin typeface="Times New Roman" panose="02020603050405020304" pitchFamily="18" charset="0"/>
                <a:ea typeface="Times New Roman" panose="02020603050405020304" pitchFamily="18" charset="0"/>
              </a:rPr>
              <a:t> (та байт, який дорівнює 8 біт). Відповідно до цього інформаційний потік буде вимірюватися у біт за одиницю часу, або байтах за одиницю, або інших похідних одиницях.</a:t>
            </a:r>
            <a:br>
              <a:rPr lang="uk-UA" sz="1800" b="1" dirty="0">
                <a:effectLst/>
                <a:latin typeface="Times New Roman" panose="02020603050405020304" pitchFamily="18" charset="0"/>
                <a:ea typeface="Times New Roman" panose="02020603050405020304" pitchFamily="18" charset="0"/>
              </a:rPr>
            </a:br>
            <a:br>
              <a:rPr lang="uk-UA" sz="1800" dirty="0">
                <a:solidFill>
                  <a:srgbClr val="000000"/>
                </a:solidFill>
                <a:effectLst/>
                <a:latin typeface="Times New Roman" panose="02020603050405020304" pitchFamily="18" charset="0"/>
                <a:ea typeface="Calibri" panose="020F0502020204030204" pitchFamily="34" charset="0"/>
              </a:rPr>
            </a:br>
            <a:endParaRPr lang="uk-UA" sz="1800" dirty="0">
              <a:solidFill>
                <a:schemeClr val="bg1"/>
              </a:solidFill>
            </a:endParaRPr>
          </a:p>
        </p:txBody>
      </p:sp>
    </p:spTree>
    <p:extLst>
      <p:ext uri="{BB962C8B-B14F-4D97-AF65-F5344CB8AC3E}">
        <p14:creationId xmlns:p14="http://schemas.microsoft.com/office/powerpoint/2010/main" val="27190870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Іон">
  <a:themeElements>
    <a:clrScheme name="Оранжева">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І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І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Retrospect</Template>
  <TotalTime>4577</TotalTime>
  <Words>2380</Words>
  <Application>Microsoft Office PowerPoint</Application>
  <PresentationFormat>Екран (4:3)</PresentationFormat>
  <Paragraphs>42</Paragraphs>
  <Slides>16</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16</vt:i4>
      </vt:variant>
    </vt:vector>
  </HeadingPairs>
  <TitlesOfParts>
    <vt:vector size="22" baseType="lpstr">
      <vt:lpstr>Arial</vt:lpstr>
      <vt:lpstr>Century Gothic</vt:lpstr>
      <vt:lpstr>Times New Roman</vt:lpstr>
      <vt:lpstr>Times New Roman,BoldItalic</vt:lpstr>
      <vt:lpstr>Wingdings 3</vt:lpstr>
      <vt:lpstr>Іон</vt:lpstr>
      <vt:lpstr>Тема 2. Об’єкти логістичного управління  1. Поняття матеріальних потоків та їх класифікація 2. Інформаційні потоки та їх класифікація. Фінансовий потік та потік послуг 3. Логістичні операції та логістичні функції 4. Інтегровані логістичні потоки (самостійно)   </vt:lpstr>
      <vt:lpstr>1. Поняття матеріальних потоків та їх класифікація   Під матеріальним потоком розуміють сукупність сировини, матеріалів, напівфабрикатів, які у вигляді предметів праці надходять від постачальників до виробничих підрозділів і, перетворюючись там на готові продукти праці, через канали розподілу доводяться до споживачів. Матеріальний потік — це продукція, яка розглядається в процесі застосування до неї різноманітних логістичних та (або) технологічних операцій і відноситься до певного часового інтервалу. Коли матеріальний потік розглядається не у часовому інтервалі, а в певний момент часу, він перетворюється у матеріальний запас (викликаний нерівномірностями постачання, виробництва, збуту та споживання).  </vt:lpstr>
      <vt:lpstr>Основними характеристиками матеріального потоку на промисловому підприємстві є: - циклічність – надходження матеріальних ресурсів, їх переміщення до цеху, усередині цеху, між цехами, потім у формі готових виробів за межі підприємства до сфери їх реалізації та споживання і знову все спочатку; - взаємозалежність – матеріальні ресурси пов’язані у єдиному технологічному процесі, а витрати на них економічно залежні, що зумовлює вплив одних видів логістичної діяльності на інші, тому спроби невиправданого зниження окремих витрат можуть призвести до більш високих загальних витрат; - неперервність – протягом усього технологічного конвеєра продуктозабезпечення кожний із учасників повинен виконувати свої обов’язки і постачати споживача вчасно. </vt:lpstr>
      <vt:lpstr>Параметри матеріального потоку </vt:lpstr>
      <vt:lpstr>Різноманітність вантажів та логістичних операцій обумовлює складність їх вивчення. Тому в процесі вирішення певного завдання потрібно чітко визначити які саме потоки досліджуються. Цьому сприяє їх систематизація та класифікація.  1) по відношенню до системи, що розглядається, – зовнішні і внутрішні, вхідні і вихідні матеріальні потоки.  Зовнішні – циркулюють у зовнішньому середовищі, тобто за межами певної логістичної системи, внутрішні – утворюються та функціонують усередині відповідної логістичної системи;  Вхідні – потрапляють в логістичну систему із зовнішнього середовища (сировина, матеріали, напівфабрикати та ін.), а вихідні – пересуваються із логістичної системи у зовнішнє середовище (готова продукція, відходи виробництва, тара та ін.) 2) за ступенем неперервності – неперервні та дискретні потоки. Перші характеризуються тим, що у кожний момент часу траєкторією потоку пересувається певна кількість об’єктів, а другі – утворюються об’єктами, що пересуваються з інтервалами; 3) за ступенем регулярності – детерміновані (характеризуються визначеністю параметрів у кожний момент часу) та стохастичні матеріальні потоки, які характеризуються випадковим характером параметрів, які у кожний момент часу набувають певної величини з відомим ступенем ймовірності;   </vt:lpstr>
      <vt:lpstr>4) за ступенем стабільності – стабільні потоки, що характеризуються постійністю значень параметрів протягом певного проміжку часу, та нестабільні, для яких характерні флуктуаційні зміни потоку; 5) за ступенем змінюваності – стаціонарні (їх інтенсивність є величиною постійною, характерною для сталого процесу) та нестаціонарні (інтенсивність їх змінюється протягом певного проміжку часу, що характерно для несталого процесу); 6) за характером пересування елементів потоку – рівномірні та нерівномірні потоки. Перші характеризуються постійною швидкістю пересування об’єктів, тобто за однакові проміжки часу об’єкти проходять однаковий шлях, інтервали початку та завершення руху об’єктів також рівні, а другі – характеризуються змінами швидкості пересування, можливістю прискорення, уповільнення, зупинки, зміни інтервалів відправки й прибуття; </vt:lpstr>
      <vt:lpstr>7) за ступенем періодичності – періодичні, для яких характерна постійність параметрів або постійність характеру їх зміни через певний період часу, й неперіодичні, які характеризуються відсутністю закономірності зміни параметрів потоку; 8) за ступенем складності – прості, або диференційовані, потоки (складаються з об’єктів одного виду) та складні, або інтегровані (об’єднують різнорідні об’єкти); 9) за ступенем відповідності зміни параметрів потоку раніше заданому ритму – ритмічні, що повністю відповідають раніше заданому ритму, й неритмічні матеріальні потоки, що не відповідають раніше заданому ритму; 10) за ступенем упорядкованості елементів потоку – ламінарні (характерна відсутність взаємного пересування складових елементів матеріального потоку, або це пересування носить цілеспрямований, регулярний характер, ним можна управляти, воно здатне змінюватися у часі лише при зміні зовнішніх умов або впливу з боку управління) й турбулентні (характеризуються хаотичним взаємним пересуванням елементів потоку, що викликає флуктуаційні зміни практично всіх показників потоку та суттєво ускладнює процес управління матеріальним потоком). </vt:lpstr>
      <vt:lpstr>Інформаційний потік — сукупність циркулюючих у логістичній системі та між логістичною системою і зовнішнім середовищем повідомлень, необхідних для управління логістичними операціями.   В залежності від місця і напрямку проходження інформаційні потоки можуть бути:  • зовнішні – ті, які функціонують за межами логістичної системи, або між логістичною системою та зовнішнім середовищем; вони можуть бути вхідні, вихідні, наскрізні та чисто зовнішні;  • внутрішні – ті, які функціонують в межах логістичної системи, вони поділяються на горизонтальні та вертикальні.  Відповідно до часових параметрів інформаційний потік може випереджати матеріальний, рухатися одночасно з ним або після нього. При цьому:  • випереджаючий інформаційний потік із зустрічним напрямком містить, як правило, дані про замовлення;  • випереджаючий інформаційний потік із аналогічним напрямком – попередні повідомлення про прибуття вантажу;  • одночасно із матеріальним потоком при аналогічній спрямованості йде інформація про кількісні та якісні характеристики вантажу;  • вслід за матеріальним потоком при зустрічній спрямованості може проходити інформація про результати прийому вантажу, підтвердження задекларованих параметрів вантажу (кількості, якості, термінів доставки та умов виконання доставки) а також різного роду претензії.   </vt:lpstr>
      <vt:lpstr>Управління інформаційним потоком можна наступним чином: 1) змінюючи напрямок потоку; 2) обмежуючи швидкість передачі до відповідної швидкості прийому; 3) обмежуючи обсяг потоку до величини пропускної спроможності вузлу або ділянки шляху. Вимірюється  інформаційний потік кількістю оброблюваної чи переданої інформації за одиницю часу. Способи вимірювання кількості інформації, яка міститься в якомусь повідомленні, вивчаються кібернетикою (теорією інформації). Згідно цієї теорії одиницею вимірювання прийнята одиниця біт (та байт, який дорівнює 8 біт). Відповідно до цього інформаційний потік буде вимірюватися у біт за одиницю часу, або байтах за одиницю, або інших похідних одиницях.  </vt:lpstr>
      <vt:lpstr>Фінансовий потік — це спрямований рух фінансових засобів, які циркулюють в логістичній системі, а також між логістичною системою і зовнішнім середовищем і є необхідними для забезпечення ефективного руху певного товарного потоку.  З цього визначення випливає: логістичний фінансовий потік — це не просто рух фінансових ресурсів, а їх спрямований рух; спрямованість руху фінансових ресурсів в логістиці обумовлюється необхідністю забезпечення переміщення відповідного товарного потоку.  Класифікацію фінансових потоків в логістиці здійснюють за наступними ознаками: 1. По відношенню до логістичної системи:  • зовнішні фінансові потоки, які існують поза межами логістичної системи, що розглядається;  • внутрішні потоки, які існують всередині логістичної системи і видозмінюються відповідно до змін матеріальних потоків.  2. По напрямку руху:  • вхідні – ті, які надходять в середину досліджуваної логістичної системи з-поза її меж;  • вихідні – ті, які виникають в середині досліджуваної логістичної системи і продовжують свій рух поза її межами.   </vt:lpstr>
      <vt:lpstr>3. По призначенню:  • фінансові потоки пов’язані із закупівлею товарів;  • інвестиційні фінансові потоки;  • фінансові потоки, пов’язані із відтворенням робочої сили;  • фінансові потоки, пов’язані з формуванням матеріальних затрат в процесі виробництва;  • фінансові потоки, які виникають в процесі продажу товарів.  4. В залежності від форм розрахунків:  • грошові фінансові потоки – відображають рух готівкових грошей в національній чи іноземних валютах;  • інформаційно-фінансові потоки – обумовлені рухом безготівкових фінансових засобів;  • обліково-фінансові потоки – виникають в процесі виробництва товарів та послуг і пов’язані з обліком виробничих затрат.  5. По видах господарських зв’язків:  • горизонтальні фінансові потоки – коли рух фінансових засобів здійснюється між рівноправними суб’єктами підприємницької діяльності;  • вертикальні фінансові потоки – ті, які протікають між дочірніми та материнськими компаніями.    </vt:lpstr>
      <vt:lpstr>В процесі управління фінансовими потоками виділяють певні етапи: 1) облік руху фінансових потоків; 2) аналіз фінансових потоків на основі даних обліку; 3) планування фінансових потоків; 4) контроль фінансових потоків.  Ще одним не менш важливим потоком логістичної системи є потік логістичних послуг. Потік послуг — потік дій, що здійснює учасник логістичного процесу по відношенню до інших учасників з метою принесення користі останнім. Цей потік є специфічним та включає: 1) надання послуг кінцевим споживачам; 2)надання послуг учасникам логістичного ланцюжку; 3) надання внутрішньофірмових послуг. </vt:lpstr>
      <vt:lpstr>Вся сукупність операцій пов’язаних із виробництвом та рухом товарів і сировини поділяється на дві великі групи:  технологічні операції – пов’язані із виробництвом матеріальних благ, в процесі яких відбувається якісне перетворення ТМЦ;   логістичні операції – це всі інші дії, пов’язані із доставкою потрібного товару, в потрібному вигляді, в потрібний час, в потрібне місце (фізичне переміщення, навантажувально-розвантажувальні роботи, комплектація, упаковка, складування, фасування, збут, післяпродажне обслуговування тощо).   Логістична операція — це будь-яка дія, що не підлягає подальшій декомпозиції, направлена на перетворення матеріальних і супроводжуючих його потоків (завантаження, розвантаження, маркування, збір інформації, передача інформації тощо). До логістичних операцій відносять навантаження, транспортування, розвантаження, укладання на збереження й відбір з місць зберігання, пакування, формування вантажного пакету, а також інші операції, які здійснюються в процесі руху матеріальних цінностей. </vt:lpstr>
      <vt:lpstr>Логістичні операції класифікують за наступними ознаками:  1. Перехід права власності на товар:  • односторонні (без переходу) – коли при передачі товару від одного суб’єкта товароруху до іншого не відбувається передачі прав власності на нього та страхових ризиків (передача товару посередникам по доставці або транспортній компанії);  • двосторонні – коли такий перехід відбувається (купівля-продаж товарів).  2. Зміна споживчих ознак:  • з доданою вартістю – операції з матеріальними об’єктами, які призводять до зміни їх споживчих характеристик одночасно із збільшенням їх вартості (комплектування, зміна параметрів тощо);  • без доданої вартості – це ті, які, по суті, продовжують технологічний виробничий процес. Вони не змінюють жодних якісних характеристик товару, проте, часто сприяють більш зручному їх споживанню (розфасовка).  3. Природа потоку:  • операції з матеріальним потоком;  • операції з інформаційним потоком.    </vt:lpstr>
      <vt:lpstr>Логістична функція — сукупність логістичних операцій, спрямованих на досягнення поставлених перед логістичною системою та її елементами цілей.  Всі логістичні функції поділяються на базові та забезпечуючі. До базових функцій відносять постачання, виробництво, збут. До забезпечуючих — обслуговування споживачів, транспортування, управління виробничими операціями, управління запасами, інформаційне забезпечення, ціноутворення та інші.     </vt:lpstr>
      <vt:lpstr>Логістичний канал– це частково впорядкована множина різних посередників, які реалізують доведення матеріального потоку від конкретного виробника до його споживачів. Множина посередників є частково впорядкованою до тих пір, поки не обрано конкретних учасників процесу просування матеріального потоку від постачальника до споживача. Після цього логістичний канал перетворюється в логістичний ланцюг. Можливість вибору логістичного каналу є суттєвим резервом підвищення ефективності логістичних процесів.  Логістичний ланцюг– це лінійно впорядкована множина учасників логістичного процесу, які здійснюють логістичні операції із доведення зовнішнього матеріального потоку від однієї логістичної системи до іншої за умови виробничого споживання або до кінцевого споживача за умови особистого невиробничого споживання  Для того щоб розрізнити ці два поняття, будемо використовувати таке тлумачення логістичного каналу: це певний відокремлений у системі логістичний ланцюг або сукупність ланцюгів, який утворюють притаманні лише йому ланки (учасники). На нашу думку, під логістичним ланцюгом маємо на увазі конкретні підприємства, через які проходить потік, а під каналом розуміємо шляхи (напрями) просування потоку без зазначення конкретних учасників процесу.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Виговський Володимир Георгійович</dc:creator>
  <cp:lastModifiedBy>Lenovo</cp:lastModifiedBy>
  <cp:revision>50</cp:revision>
  <dcterms:created xsi:type="dcterms:W3CDTF">2020-09-21T06:29:33Z</dcterms:created>
  <dcterms:modified xsi:type="dcterms:W3CDTF">2023-09-11T18:19:48Z</dcterms:modified>
</cp:coreProperties>
</file>