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2"/>
  </p:handoutMasterIdLst>
  <p:sldIdLst>
    <p:sldId id="256" r:id="rId2"/>
    <p:sldId id="257" r:id="rId3"/>
    <p:sldId id="258" r:id="rId4"/>
    <p:sldId id="259" r:id="rId5"/>
    <p:sldId id="260" r:id="rId6"/>
    <p:sldId id="261" r:id="rId7"/>
    <p:sldId id="262" r:id="rId8"/>
    <p:sldId id="263" r:id="rId9"/>
    <p:sldId id="264" r:id="rId10"/>
    <p:sldId id="329" r:id="rId11"/>
    <p:sldId id="265" r:id="rId12"/>
    <p:sldId id="266" r:id="rId13"/>
    <p:sldId id="267" r:id="rId14"/>
    <p:sldId id="268" r:id="rId15"/>
    <p:sldId id="269" r:id="rId16"/>
    <p:sldId id="314" r:id="rId17"/>
    <p:sldId id="315" r:id="rId18"/>
    <p:sldId id="316" r:id="rId19"/>
    <p:sldId id="317" r:id="rId20"/>
    <p:sldId id="318" r:id="rId21"/>
    <p:sldId id="319" r:id="rId22"/>
    <p:sldId id="320" r:id="rId23"/>
    <p:sldId id="321" r:id="rId24"/>
    <p:sldId id="322" r:id="rId25"/>
    <p:sldId id="323" r:id="rId26"/>
    <p:sldId id="324" r:id="rId27"/>
    <p:sldId id="325" r:id="rId28"/>
    <p:sldId id="326" r:id="rId29"/>
    <p:sldId id="327" r:id="rId30"/>
    <p:sldId id="328" r:id="rId31"/>
    <p:sldId id="330" r:id="rId32"/>
    <p:sldId id="331" r:id="rId33"/>
    <p:sldId id="332" r:id="rId34"/>
    <p:sldId id="345" r:id="rId35"/>
    <p:sldId id="346" r:id="rId36"/>
    <p:sldId id="343" r:id="rId37"/>
    <p:sldId id="344" r:id="rId38"/>
    <p:sldId id="333" r:id="rId39"/>
    <p:sldId id="334" r:id="rId40"/>
    <p:sldId id="313" r:id="rId41"/>
  </p:sldIdLst>
  <p:sldSz cx="9144000" cy="6858000" type="screen4x3"/>
  <p:notesSz cx="6858000" cy="9947275"/>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sz="quarter" idx="1"/>
          </p:nvPr>
        </p:nvSpPr>
        <p:spPr>
          <a:xfrm>
            <a:off x="3884613" y="0"/>
            <a:ext cx="2971800" cy="497364"/>
          </a:xfrm>
          <a:prstGeom prst="rect">
            <a:avLst/>
          </a:prstGeom>
        </p:spPr>
        <p:txBody>
          <a:bodyPr vert="horz" lIns="91440" tIns="45720" rIns="91440" bIns="45720" rtlCol="0"/>
          <a:lstStyle>
            <a:lvl1pPr algn="r">
              <a:defRPr sz="1200"/>
            </a:lvl1pPr>
          </a:lstStyle>
          <a:p>
            <a:fld id="{34EF226C-2CD4-4C01-8FB9-1796F012131F}" type="datetimeFigureOut">
              <a:rPr lang="uk-UA" smtClean="0"/>
              <a:pPr/>
              <a:t>17.04.2022</a:t>
            </a:fld>
            <a:endParaRPr lang="uk-UA"/>
          </a:p>
        </p:txBody>
      </p:sp>
      <p:sp>
        <p:nvSpPr>
          <p:cNvPr id="4" name="Нижний колонтитул 3"/>
          <p:cNvSpPr>
            <a:spLocks noGrp="1"/>
          </p:cNvSpPr>
          <p:nvPr>
            <p:ph type="ftr" sz="quarter" idx="2"/>
          </p:nvPr>
        </p:nvSpPr>
        <p:spPr>
          <a:xfrm>
            <a:off x="0" y="9448185"/>
            <a:ext cx="2971800" cy="497364"/>
          </a:xfrm>
          <a:prstGeom prst="rect">
            <a:avLst/>
          </a:prstGeom>
        </p:spPr>
        <p:txBody>
          <a:bodyPr vert="horz" lIns="91440" tIns="45720" rIns="91440" bIns="45720" rtlCol="0" anchor="b"/>
          <a:lstStyle>
            <a:lvl1pPr algn="l">
              <a:defRPr sz="1200"/>
            </a:lvl1pPr>
          </a:lstStyle>
          <a:p>
            <a:endParaRPr lang="uk-UA"/>
          </a:p>
        </p:txBody>
      </p:sp>
      <p:sp>
        <p:nvSpPr>
          <p:cNvPr id="5" name="Номер слайда 4"/>
          <p:cNvSpPr>
            <a:spLocks noGrp="1"/>
          </p:cNvSpPr>
          <p:nvPr>
            <p:ph type="sldNum" sz="quarter" idx="3"/>
          </p:nvPr>
        </p:nvSpPr>
        <p:spPr>
          <a:xfrm>
            <a:off x="3884613" y="9448185"/>
            <a:ext cx="2971800" cy="497364"/>
          </a:xfrm>
          <a:prstGeom prst="rect">
            <a:avLst/>
          </a:prstGeom>
        </p:spPr>
        <p:txBody>
          <a:bodyPr vert="horz" lIns="91440" tIns="45720" rIns="91440" bIns="45720" rtlCol="0" anchor="b"/>
          <a:lstStyle>
            <a:lvl1pPr algn="r">
              <a:defRPr sz="1200"/>
            </a:lvl1pPr>
          </a:lstStyle>
          <a:p>
            <a:fld id="{A9B64031-8C88-4E6A-9BA5-BFC2FB96A077}" type="slidenum">
              <a:rPr lang="uk-UA" smtClean="0"/>
              <a:pPr/>
              <a:t>‹#›</a:t>
            </a:fld>
            <a:endParaRPr lang="uk-UA"/>
          </a:p>
        </p:txBody>
      </p:sp>
    </p:spTree>
    <p:extLst>
      <p:ext uri="{BB962C8B-B14F-4D97-AF65-F5344CB8AC3E}">
        <p14:creationId xmlns:p14="http://schemas.microsoft.com/office/powerpoint/2010/main" val="121128493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uk-UA" smtClean="0"/>
              <a:t>Зразок заголовка</a:t>
            </a:r>
            <a:endParaRPr lang="en-US"/>
          </a:p>
        </p:txBody>
      </p:sp>
      <p:sp>
        <p:nvSpPr>
          <p:cNvPr id="17" name="Пі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uk-UA" smtClean="0"/>
              <a:t>Зразок підзаголовка</a:t>
            </a:r>
            <a:endParaRPr lang="en-US"/>
          </a:p>
        </p:txBody>
      </p:sp>
      <p:sp>
        <p:nvSpPr>
          <p:cNvPr id="4" name="Місце для дати 29"/>
          <p:cNvSpPr>
            <a:spLocks noGrp="1"/>
          </p:cNvSpPr>
          <p:nvPr>
            <p:ph type="dt" sz="half" idx="10"/>
          </p:nvPr>
        </p:nvSpPr>
        <p:spPr/>
        <p:txBody>
          <a:bodyPr/>
          <a:lstStyle>
            <a:lvl1pPr>
              <a:defRPr/>
            </a:lvl1pPr>
          </a:lstStyle>
          <a:p>
            <a:pPr>
              <a:defRPr/>
            </a:pPr>
            <a:fld id="{4D9124CD-8582-42CD-B8B2-187987D50E9F}" type="datetimeFigureOut">
              <a:rPr lang="uk-UA"/>
              <a:pPr>
                <a:defRPr/>
              </a:pPr>
              <a:t>17.04.2022</a:t>
            </a:fld>
            <a:endParaRPr lang="uk-UA"/>
          </a:p>
        </p:txBody>
      </p:sp>
      <p:sp>
        <p:nvSpPr>
          <p:cNvPr id="5" name="Місце для нижнього колонтитула 18"/>
          <p:cNvSpPr>
            <a:spLocks noGrp="1"/>
          </p:cNvSpPr>
          <p:nvPr>
            <p:ph type="ftr" sz="quarter" idx="11"/>
          </p:nvPr>
        </p:nvSpPr>
        <p:spPr/>
        <p:txBody>
          <a:bodyPr/>
          <a:lstStyle>
            <a:lvl1pPr>
              <a:defRPr/>
            </a:lvl1pPr>
          </a:lstStyle>
          <a:p>
            <a:pPr>
              <a:defRPr/>
            </a:pPr>
            <a:endParaRPr lang="uk-UA"/>
          </a:p>
        </p:txBody>
      </p:sp>
      <p:sp>
        <p:nvSpPr>
          <p:cNvPr id="6" name="Місце для номера слайда 26"/>
          <p:cNvSpPr>
            <a:spLocks noGrp="1"/>
          </p:cNvSpPr>
          <p:nvPr>
            <p:ph type="sldNum" sz="quarter" idx="12"/>
          </p:nvPr>
        </p:nvSpPr>
        <p:spPr/>
        <p:txBody>
          <a:bodyPr/>
          <a:lstStyle>
            <a:lvl1pPr>
              <a:defRPr smtClean="0">
                <a:solidFill>
                  <a:srgbClr val="C1E772"/>
                </a:solidFill>
              </a:defRPr>
            </a:lvl1pPr>
          </a:lstStyle>
          <a:p>
            <a:pPr>
              <a:defRPr/>
            </a:pPr>
            <a:fld id="{A4C496AA-E9C2-4D58-B2B1-68DDCDB13861}" type="slidenum">
              <a:rPr lang="uk-UA"/>
              <a:pPr>
                <a:defRPr/>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en-US"/>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9"/>
          <p:cNvSpPr>
            <a:spLocks noGrp="1"/>
          </p:cNvSpPr>
          <p:nvPr>
            <p:ph type="dt" sz="half" idx="10"/>
          </p:nvPr>
        </p:nvSpPr>
        <p:spPr/>
        <p:txBody>
          <a:bodyPr/>
          <a:lstStyle>
            <a:lvl1pPr>
              <a:defRPr/>
            </a:lvl1pPr>
          </a:lstStyle>
          <a:p>
            <a:pPr>
              <a:defRPr/>
            </a:pPr>
            <a:fld id="{92169680-3597-46EB-895D-10174C03FE27}" type="datetimeFigureOut">
              <a:rPr lang="uk-UA"/>
              <a:pPr>
                <a:defRPr/>
              </a:pPr>
              <a:t>17.04.2022</a:t>
            </a:fld>
            <a:endParaRPr lang="uk-UA"/>
          </a:p>
        </p:txBody>
      </p:sp>
      <p:sp>
        <p:nvSpPr>
          <p:cNvPr id="5"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6" name="Місце для номера слайда 17"/>
          <p:cNvSpPr>
            <a:spLocks noGrp="1"/>
          </p:cNvSpPr>
          <p:nvPr>
            <p:ph type="sldNum" sz="quarter" idx="12"/>
          </p:nvPr>
        </p:nvSpPr>
        <p:spPr/>
        <p:txBody>
          <a:bodyPr/>
          <a:lstStyle>
            <a:lvl1pPr>
              <a:defRPr/>
            </a:lvl1pPr>
          </a:lstStyle>
          <a:p>
            <a:pPr>
              <a:defRPr/>
            </a:pPr>
            <a:fld id="{EC95103A-0E2D-43F8-B5D9-8452EF494AE7}"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914401"/>
            <a:ext cx="2057400" cy="5211763"/>
          </a:xfrm>
        </p:spPr>
        <p:txBody>
          <a:bodyPr vert="eaVert"/>
          <a:lstStyle/>
          <a:p>
            <a:r>
              <a:rPr lang="uk-UA" smtClean="0"/>
              <a:t>Зразок заголовка</a:t>
            </a:r>
            <a:endParaRPr lang="en-US"/>
          </a:p>
        </p:txBody>
      </p:sp>
      <p:sp>
        <p:nvSpPr>
          <p:cNvPr id="3" name="Місце для вертикального тексту 2"/>
          <p:cNvSpPr>
            <a:spLocks noGrp="1"/>
          </p:cNvSpPr>
          <p:nvPr>
            <p:ph type="body" orient="vert" idx="1"/>
          </p:nvPr>
        </p:nvSpPr>
        <p:spPr>
          <a:xfrm>
            <a:off x="457200" y="914401"/>
            <a:ext cx="6019800" cy="5211763"/>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9"/>
          <p:cNvSpPr>
            <a:spLocks noGrp="1"/>
          </p:cNvSpPr>
          <p:nvPr>
            <p:ph type="dt" sz="half" idx="10"/>
          </p:nvPr>
        </p:nvSpPr>
        <p:spPr/>
        <p:txBody>
          <a:bodyPr/>
          <a:lstStyle>
            <a:lvl1pPr>
              <a:defRPr/>
            </a:lvl1pPr>
          </a:lstStyle>
          <a:p>
            <a:pPr>
              <a:defRPr/>
            </a:pPr>
            <a:fld id="{59EFEF21-463F-4AC4-B176-831D82B74B22}" type="datetimeFigureOut">
              <a:rPr lang="uk-UA"/>
              <a:pPr>
                <a:defRPr/>
              </a:pPr>
              <a:t>17.04.2022</a:t>
            </a:fld>
            <a:endParaRPr lang="uk-UA"/>
          </a:p>
        </p:txBody>
      </p:sp>
      <p:sp>
        <p:nvSpPr>
          <p:cNvPr id="5"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6" name="Місце для номера слайда 17"/>
          <p:cNvSpPr>
            <a:spLocks noGrp="1"/>
          </p:cNvSpPr>
          <p:nvPr>
            <p:ph type="sldNum" sz="quarter" idx="12"/>
          </p:nvPr>
        </p:nvSpPr>
        <p:spPr/>
        <p:txBody>
          <a:bodyPr/>
          <a:lstStyle>
            <a:lvl1pPr>
              <a:defRPr/>
            </a:lvl1pPr>
          </a:lstStyle>
          <a:p>
            <a:pPr>
              <a:defRPr/>
            </a:pPr>
            <a:fld id="{4FF8E79E-4B3A-4D2D-8C9C-93597CA65BAF}"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en-US"/>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9"/>
          <p:cNvSpPr>
            <a:spLocks noGrp="1"/>
          </p:cNvSpPr>
          <p:nvPr>
            <p:ph type="dt" sz="half" idx="10"/>
          </p:nvPr>
        </p:nvSpPr>
        <p:spPr/>
        <p:txBody>
          <a:bodyPr/>
          <a:lstStyle>
            <a:lvl1pPr>
              <a:defRPr/>
            </a:lvl1pPr>
          </a:lstStyle>
          <a:p>
            <a:pPr>
              <a:defRPr/>
            </a:pPr>
            <a:fld id="{C0D9D5AF-2CA3-453C-AC70-4448D8CB9B66}" type="datetimeFigureOut">
              <a:rPr lang="uk-UA"/>
              <a:pPr>
                <a:defRPr/>
              </a:pPr>
              <a:t>17.04.2022</a:t>
            </a:fld>
            <a:endParaRPr lang="uk-UA"/>
          </a:p>
        </p:txBody>
      </p:sp>
      <p:sp>
        <p:nvSpPr>
          <p:cNvPr id="5"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6" name="Місце для номера слайда 17"/>
          <p:cNvSpPr>
            <a:spLocks noGrp="1"/>
          </p:cNvSpPr>
          <p:nvPr>
            <p:ph type="sldNum" sz="quarter" idx="12"/>
          </p:nvPr>
        </p:nvSpPr>
        <p:spPr/>
        <p:txBody>
          <a:bodyPr/>
          <a:lstStyle>
            <a:lvl1pPr>
              <a:defRPr/>
            </a:lvl1pPr>
          </a:lstStyle>
          <a:p>
            <a:pPr>
              <a:defRPr/>
            </a:pPr>
            <a:fld id="{AA94DDBA-2EC3-4502-BAB7-713C3C011452}"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uk-UA" smtClean="0"/>
              <a:t>Зразок заголовка</a:t>
            </a:r>
            <a:endParaRPr lang="en-US"/>
          </a:p>
        </p:txBody>
      </p:sp>
      <p:sp>
        <p:nvSpPr>
          <p:cNvPr id="3" name="Місце для тексту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uk-UA" smtClean="0"/>
              <a:t>Зразок тексту</a:t>
            </a:r>
          </a:p>
        </p:txBody>
      </p:sp>
      <p:sp>
        <p:nvSpPr>
          <p:cNvPr id="4" name="Місце для дати 3"/>
          <p:cNvSpPr>
            <a:spLocks noGrp="1"/>
          </p:cNvSpPr>
          <p:nvPr>
            <p:ph type="dt" sz="half" idx="10"/>
          </p:nvPr>
        </p:nvSpPr>
        <p:spPr/>
        <p:txBody>
          <a:bodyPr/>
          <a:lstStyle>
            <a:lvl1pPr>
              <a:defRPr/>
            </a:lvl1pPr>
          </a:lstStyle>
          <a:p>
            <a:pPr>
              <a:defRPr/>
            </a:pPr>
            <a:fld id="{6CBDF89F-0B55-4E0E-ABA1-7CBF813C78D8}" type="datetimeFigureOut">
              <a:rPr lang="uk-UA"/>
              <a:pPr>
                <a:defRPr/>
              </a:pPr>
              <a:t>17.04.2022</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smtClean="0">
                <a:solidFill>
                  <a:srgbClr val="C1E772"/>
                </a:solidFill>
              </a:defRPr>
            </a:lvl1pPr>
          </a:lstStyle>
          <a:p>
            <a:pPr>
              <a:defRPr/>
            </a:pPr>
            <a:fld id="{B813D6DF-E345-4264-828E-E9347CCD9704}" type="slidenum">
              <a:rPr lang="uk-UA"/>
              <a:pPr>
                <a:defRPr/>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lang="uk-UA" smtClean="0"/>
              <a:t>Зразок заголовка</a:t>
            </a:r>
            <a:endParaRPr lang="en-US"/>
          </a:p>
        </p:txBody>
      </p:sp>
      <p:sp>
        <p:nvSpPr>
          <p:cNvPr id="3" name="Місце для вмісту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вмісту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5" name="Місце для дати 9"/>
          <p:cNvSpPr>
            <a:spLocks noGrp="1"/>
          </p:cNvSpPr>
          <p:nvPr>
            <p:ph type="dt" sz="half" idx="10"/>
          </p:nvPr>
        </p:nvSpPr>
        <p:spPr/>
        <p:txBody>
          <a:bodyPr/>
          <a:lstStyle>
            <a:lvl1pPr>
              <a:defRPr/>
            </a:lvl1pPr>
          </a:lstStyle>
          <a:p>
            <a:pPr>
              <a:defRPr/>
            </a:pPr>
            <a:fld id="{489D0453-C6D3-40E1-985D-8D5C775BA638}" type="datetimeFigureOut">
              <a:rPr lang="uk-UA"/>
              <a:pPr>
                <a:defRPr/>
              </a:pPr>
              <a:t>17.04.2022</a:t>
            </a:fld>
            <a:endParaRPr lang="uk-UA"/>
          </a:p>
        </p:txBody>
      </p:sp>
      <p:sp>
        <p:nvSpPr>
          <p:cNvPr id="6"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7" name="Місце для номера слайда 17"/>
          <p:cNvSpPr>
            <a:spLocks noGrp="1"/>
          </p:cNvSpPr>
          <p:nvPr>
            <p:ph type="sldNum" sz="quarter" idx="12"/>
          </p:nvPr>
        </p:nvSpPr>
        <p:spPr/>
        <p:txBody>
          <a:bodyPr/>
          <a:lstStyle>
            <a:lvl1pPr>
              <a:defRPr/>
            </a:lvl1pPr>
          </a:lstStyle>
          <a:p>
            <a:pPr>
              <a:defRPr/>
            </a:pPr>
            <a:fld id="{950E3092-A760-4165-A6B7-240F1FABB516}"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lvl1pPr>
              <a:defRPr/>
            </a:lvl1pPr>
          </a:lstStyle>
          <a:p>
            <a:r>
              <a:rPr lang="uk-UA" smtClean="0"/>
              <a:t>Зразок заголовка</a:t>
            </a:r>
            <a:endParaRPr lang="en-US"/>
          </a:p>
        </p:txBody>
      </p:sp>
      <p:sp>
        <p:nvSpPr>
          <p:cNvPr id="3" name="Місце для тексту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uk-UA" smtClean="0"/>
              <a:t>Зразок тексту</a:t>
            </a:r>
          </a:p>
        </p:txBody>
      </p:sp>
      <p:sp>
        <p:nvSpPr>
          <p:cNvPr id="4" name="Місце для тексту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uk-UA" smtClean="0"/>
              <a:t>Зразок тексту</a:t>
            </a:r>
          </a:p>
        </p:txBody>
      </p:sp>
      <p:sp>
        <p:nvSpPr>
          <p:cNvPr id="5" name="Місце для вмісту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6" name="Місце для вмісту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7" name="Місце для дати 9"/>
          <p:cNvSpPr>
            <a:spLocks noGrp="1"/>
          </p:cNvSpPr>
          <p:nvPr>
            <p:ph type="dt" sz="half" idx="10"/>
          </p:nvPr>
        </p:nvSpPr>
        <p:spPr/>
        <p:txBody>
          <a:bodyPr/>
          <a:lstStyle>
            <a:lvl1pPr>
              <a:defRPr/>
            </a:lvl1pPr>
          </a:lstStyle>
          <a:p>
            <a:pPr>
              <a:defRPr/>
            </a:pPr>
            <a:fld id="{3541140B-7BD0-435F-A286-92CA8097B153}" type="datetimeFigureOut">
              <a:rPr lang="uk-UA"/>
              <a:pPr>
                <a:defRPr/>
              </a:pPr>
              <a:t>17.04.2022</a:t>
            </a:fld>
            <a:endParaRPr lang="uk-UA"/>
          </a:p>
        </p:txBody>
      </p:sp>
      <p:sp>
        <p:nvSpPr>
          <p:cNvPr id="8"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9" name="Місце для номера слайда 17"/>
          <p:cNvSpPr>
            <a:spLocks noGrp="1"/>
          </p:cNvSpPr>
          <p:nvPr>
            <p:ph type="sldNum" sz="quarter" idx="12"/>
          </p:nvPr>
        </p:nvSpPr>
        <p:spPr/>
        <p:txBody>
          <a:bodyPr/>
          <a:lstStyle>
            <a:lvl1pPr>
              <a:defRPr/>
            </a:lvl1pPr>
          </a:lstStyle>
          <a:p>
            <a:pPr>
              <a:defRPr/>
            </a:pPr>
            <a:fld id="{9C6C7627-5AC0-40E6-B641-15ABFECEBCF7}"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uk-UA" smtClean="0"/>
              <a:t>Зразок заголовка</a:t>
            </a:r>
            <a:endParaRPr lang="en-US"/>
          </a:p>
        </p:txBody>
      </p:sp>
      <p:sp>
        <p:nvSpPr>
          <p:cNvPr id="3" name="Місце для дати 9"/>
          <p:cNvSpPr>
            <a:spLocks noGrp="1"/>
          </p:cNvSpPr>
          <p:nvPr>
            <p:ph type="dt" sz="half" idx="10"/>
          </p:nvPr>
        </p:nvSpPr>
        <p:spPr/>
        <p:txBody>
          <a:bodyPr/>
          <a:lstStyle>
            <a:lvl1pPr>
              <a:defRPr/>
            </a:lvl1pPr>
          </a:lstStyle>
          <a:p>
            <a:pPr>
              <a:defRPr/>
            </a:pPr>
            <a:fld id="{DCA147F7-C44D-44CD-A4D8-06D574DF8AFA}" type="datetimeFigureOut">
              <a:rPr lang="uk-UA"/>
              <a:pPr>
                <a:defRPr/>
              </a:pPr>
              <a:t>17.04.2022</a:t>
            </a:fld>
            <a:endParaRPr lang="uk-UA"/>
          </a:p>
        </p:txBody>
      </p:sp>
      <p:sp>
        <p:nvSpPr>
          <p:cNvPr id="4"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5" name="Місце для номера слайда 17"/>
          <p:cNvSpPr>
            <a:spLocks noGrp="1"/>
          </p:cNvSpPr>
          <p:nvPr>
            <p:ph type="sldNum" sz="quarter" idx="12"/>
          </p:nvPr>
        </p:nvSpPr>
        <p:spPr/>
        <p:txBody>
          <a:bodyPr/>
          <a:lstStyle>
            <a:lvl1pPr>
              <a:defRPr/>
            </a:lvl1pPr>
          </a:lstStyle>
          <a:p>
            <a:pPr>
              <a:defRPr/>
            </a:pPr>
            <a:fld id="{D55F92F0-CE56-4960-AA5B-423950C89816}"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9"/>
          <p:cNvSpPr>
            <a:spLocks noGrp="1"/>
          </p:cNvSpPr>
          <p:nvPr>
            <p:ph type="dt" sz="half" idx="10"/>
          </p:nvPr>
        </p:nvSpPr>
        <p:spPr/>
        <p:txBody>
          <a:bodyPr/>
          <a:lstStyle>
            <a:lvl1pPr>
              <a:defRPr/>
            </a:lvl1pPr>
          </a:lstStyle>
          <a:p>
            <a:pPr>
              <a:defRPr/>
            </a:pPr>
            <a:fld id="{6EDC16D6-EAB3-4F63-BAC9-605E737EF11B}" type="datetimeFigureOut">
              <a:rPr lang="uk-UA"/>
              <a:pPr>
                <a:defRPr/>
              </a:pPr>
              <a:t>17.04.2022</a:t>
            </a:fld>
            <a:endParaRPr lang="uk-UA"/>
          </a:p>
        </p:txBody>
      </p:sp>
      <p:sp>
        <p:nvSpPr>
          <p:cNvPr id="3"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4" name="Місце для номера слайда 17"/>
          <p:cNvSpPr>
            <a:spLocks noGrp="1"/>
          </p:cNvSpPr>
          <p:nvPr>
            <p:ph type="sldNum" sz="quarter" idx="12"/>
          </p:nvPr>
        </p:nvSpPr>
        <p:spPr/>
        <p:txBody>
          <a:bodyPr/>
          <a:lstStyle>
            <a:lvl1pPr>
              <a:defRPr/>
            </a:lvl1pPr>
          </a:lstStyle>
          <a:p>
            <a:pPr>
              <a:defRPr/>
            </a:pPr>
            <a:fld id="{ADB172A9-83C1-452E-9985-56982CEF7F4B}"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uk-UA" smtClean="0"/>
              <a:t>Зразок заголовка</a:t>
            </a:r>
            <a:endParaRPr lang="en-US"/>
          </a:p>
        </p:txBody>
      </p:sp>
      <p:sp>
        <p:nvSpPr>
          <p:cNvPr id="3" name="Місце для тексту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uk-UA" smtClean="0"/>
              <a:t>Зразок тексту</a:t>
            </a:r>
          </a:p>
        </p:txBody>
      </p:sp>
      <p:sp>
        <p:nvSpPr>
          <p:cNvPr id="4" name="Місце для вмісту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5" name="Місце для дати 9"/>
          <p:cNvSpPr>
            <a:spLocks noGrp="1"/>
          </p:cNvSpPr>
          <p:nvPr>
            <p:ph type="dt" sz="half" idx="10"/>
          </p:nvPr>
        </p:nvSpPr>
        <p:spPr/>
        <p:txBody>
          <a:bodyPr/>
          <a:lstStyle>
            <a:lvl1pPr>
              <a:defRPr/>
            </a:lvl1pPr>
          </a:lstStyle>
          <a:p>
            <a:pPr>
              <a:defRPr/>
            </a:pPr>
            <a:fld id="{4EE1D83B-C1DD-452D-AB3C-F0B7923F0448}" type="datetimeFigureOut">
              <a:rPr lang="uk-UA"/>
              <a:pPr>
                <a:defRPr/>
              </a:pPr>
              <a:t>17.04.2022</a:t>
            </a:fld>
            <a:endParaRPr lang="uk-UA"/>
          </a:p>
        </p:txBody>
      </p:sp>
      <p:sp>
        <p:nvSpPr>
          <p:cNvPr id="6" name="Місце для нижнього колонтитула 21"/>
          <p:cNvSpPr>
            <a:spLocks noGrp="1"/>
          </p:cNvSpPr>
          <p:nvPr>
            <p:ph type="ftr" sz="quarter" idx="11"/>
          </p:nvPr>
        </p:nvSpPr>
        <p:spPr/>
        <p:txBody>
          <a:bodyPr/>
          <a:lstStyle>
            <a:lvl1pPr>
              <a:defRPr/>
            </a:lvl1pPr>
          </a:lstStyle>
          <a:p>
            <a:pPr>
              <a:defRPr/>
            </a:pPr>
            <a:endParaRPr lang="uk-UA"/>
          </a:p>
        </p:txBody>
      </p:sp>
      <p:sp>
        <p:nvSpPr>
          <p:cNvPr id="7" name="Місце для номера слайда 17"/>
          <p:cNvSpPr>
            <a:spLocks noGrp="1"/>
          </p:cNvSpPr>
          <p:nvPr>
            <p:ph type="sldNum" sz="quarter" idx="12"/>
          </p:nvPr>
        </p:nvSpPr>
        <p:spPr/>
        <p:txBody>
          <a:bodyPr/>
          <a:lstStyle>
            <a:lvl1pPr>
              <a:defRPr/>
            </a:lvl1pPr>
          </a:lstStyle>
          <a:p>
            <a:pPr>
              <a:defRPr/>
            </a:pPr>
            <a:fld id="{D15F1A07-1545-472A-8ACA-1D0ECD924716}"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5" name="Прямокутник з одним вирізаним округленим кутом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Прямокутний трикутник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Полілінія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8" name="Полілінія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2" name="Заголовок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uk-UA" smtClean="0"/>
              <a:t>Зразок заголовка</a:t>
            </a:r>
            <a:endParaRPr lang="en-US"/>
          </a:p>
        </p:txBody>
      </p:sp>
      <p:sp>
        <p:nvSpPr>
          <p:cNvPr id="4" name="Місце для тексту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uk-UA" smtClean="0"/>
              <a:t>Зразок тексту</a:t>
            </a:r>
          </a:p>
        </p:txBody>
      </p:sp>
      <p:sp>
        <p:nvSpPr>
          <p:cNvPr id="3" name="Місце для зображення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uk-UA" noProof="0" smtClean="0"/>
              <a:t>Клацніть піктограму, щоб додати зображення</a:t>
            </a:r>
            <a:endParaRPr lang="en-US" noProof="0" dirty="0"/>
          </a:p>
        </p:txBody>
      </p:sp>
      <p:sp>
        <p:nvSpPr>
          <p:cNvPr id="9" name="Місце для дати 4"/>
          <p:cNvSpPr>
            <a:spLocks noGrp="1"/>
          </p:cNvSpPr>
          <p:nvPr>
            <p:ph type="dt" sz="half" idx="10"/>
          </p:nvPr>
        </p:nvSpPr>
        <p:spPr/>
        <p:txBody>
          <a:bodyPr/>
          <a:lstStyle>
            <a:lvl1pPr>
              <a:defRPr/>
            </a:lvl1pPr>
          </a:lstStyle>
          <a:p>
            <a:pPr>
              <a:defRPr/>
            </a:pPr>
            <a:fld id="{E488DDD6-54AE-4D4C-B587-3A6F5CCFC7A2}" type="datetimeFigureOut">
              <a:rPr lang="uk-UA"/>
              <a:pPr>
                <a:defRPr/>
              </a:pPr>
              <a:t>17.04.2022</a:t>
            </a:fld>
            <a:endParaRPr lang="uk-UA"/>
          </a:p>
        </p:txBody>
      </p:sp>
      <p:sp>
        <p:nvSpPr>
          <p:cNvPr id="10" name="Місце для нижнього колонтитула 5"/>
          <p:cNvSpPr>
            <a:spLocks noGrp="1"/>
          </p:cNvSpPr>
          <p:nvPr>
            <p:ph type="ftr" sz="quarter" idx="11"/>
          </p:nvPr>
        </p:nvSpPr>
        <p:spPr/>
        <p:txBody>
          <a:bodyPr/>
          <a:lstStyle>
            <a:lvl1pPr>
              <a:defRPr/>
            </a:lvl1pPr>
          </a:lstStyle>
          <a:p>
            <a:pPr>
              <a:defRPr/>
            </a:pPr>
            <a:endParaRPr lang="uk-UA"/>
          </a:p>
        </p:txBody>
      </p:sp>
      <p:sp>
        <p:nvSpPr>
          <p:cNvPr id="11" name="Місце для номера слайда 6"/>
          <p:cNvSpPr>
            <a:spLocks noGrp="1"/>
          </p:cNvSpPr>
          <p:nvPr>
            <p:ph type="sldNum" sz="quarter" idx="12"/>
          </p:nvPr>
        </p:nvSpPr>
        <p:spPr>
          <a:xfrm>
            <a:off x="8077200" y="6356350"/>
            <a:ext cx="609600" cy="365125"/>
          </a:xfrm>
        </p:spPr>
        <p:txBody>
          <a:bodyPr/>
          <a:lstStyle>
            <a:lvl1pPr>
              <a:defRPr smtClean="0"/>
            </a:lvl1pPr>
          </a:lstStyle>
          <a:p>
            <a:pPr>
              <a:defRPr/>
            </a:pPr>
            <a:fld id="{92D0A359-79C8-44B2-9884-21E3B9A10A3F}"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7" name="Полілінія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8" name="Полілінія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28" name="Місце для заголовка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uk-UA" smtClean="0"/>
              <a:t>Зразок заголовка</a:t>
            </a:r>
            <a:endParaRPr lang="en-US" smtClean="0"/>
          </a:p>
        </p:txBody>
      </p:sp>
      <p:sp>
        <p:nvSpPr>
          <p:cNvPr id="1029" name="Місце для тексту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smtClean="0"/>
          </a:p>
        </p:txBody>
      </p:sp>
      <p:sp>
        <p:nvSpPr>
          <p:cNvPr id="10" name="Місце для дати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CD8D210D-8B6C-4ED7-B097-8E192FD3D792}" type="datetimeFigureOut">
              <a:rPr lang="uk-UA"/>
              <a:pPr>
                <a:defRPr/>
              </a:pPr>
              <a:t>17.04.2022</a:t>
            </a:fld>
            <a:endParaRPr lang="uk-UA"/>
          </a:p>
        </p:txBody>
      </p:sp>
      <p:sp>
        <p:nvSpPr>
          <p:cNvPr id="22" name="Місце для нижнього колонтитула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uk-UA"/>
          </a:p>
        </p:txBody>
      </p:sp>
      <p:sp>
        <p:nvSpPr>
          <p:cNvPr id="18" name="Місце для номера слайда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smtClean="0">
                <a:solidFill>
                  <a:srgbClr val="3B3A2A"/>
                </a:solidFill>
                <a:latin typeface="Constantia" pitchFamily="18" charset="0"/>
              </a:defRPr>
            </a:lvl1pPr>
          </a:lstStyle>
          <a:p>
            <a:pPr>
              <a:defRPr/>
            </a:pPr>
            <a:fld id="{0676A5D3-583A-4FE1-83C5-71148DD8EF51}" type="slidenum">
              <a:rPr lang="uk-UA"/>
              <a:pPr>
                <a:defRPr/>
              </a:pPr>
              <a:t>‹#›</a:t>
            </a:fld>
            <a:endParaRPr lang="uk-UA"/>
          </a:p>
        </p:txBody>
      </p:sp>
      <p:grpSp>
        <p:nvGrpSpPr>
          <p:cNvPr id="2" name="Групувати 1"/>
          <p:cNvGrpSpPr>
            <a:grpSpLocks/>
          </p:cNvGrpSpPr>
          <p:nvPr/>
        </p:nvGrpSpPr>
        <p:grpSpPr bwMode="auto">
          <a:xfrm>
            <a:off x="-19050" y="203200"/>
            <a:ext cx="9180513" cy="647700"/>
            <a:chOff x="-19045" y="216550"/>
            <a:chExt cx="9180548" cy="649224"/>
          </a:xfrm>
        </p:grpSpPr>
        <p:sp>
          <p:nvSpPr>
            <p:cNvPr id="12" name="Поліліні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Поліліні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9C007F"/>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9C007F"/>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68007F"/>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8.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1340768"/>
            <a:ext cx="7918648" cy="3672407"/>
          </a:xfrm>
        </p:spPr>
        <p:txBody>
          <a:bodyPr>
            <a:noAutofit/>
          </a:bodyPr>
          <a:lstStyle/>
          <a:p>
            <a:pPr algn="ctr" eaLnBrk="1" hangingPunct="1"/>
            <a:r>
              <a:rPr lang="uk-UA" sz="4800" i="1" dirty="0">
                <a:solidFill>
                  <a:schemeClr val="bg1"/>
                </a:solidFill>
                <a:effectLst/>
                <a:latin typeface="Bookman Old Style" panose="02050604050505020204" pitchFamily="18" charset="0"/>
              </a:rPr>
              <a:t>ТЕМА </a:t>
            </a:r>
            <a:r>
              <a:rPr lang="en-US" sz="4800" i="1" dirty="0">
                <a:solidFill>
                  <a:schemeClr val="bg1"/>
                </a:solidFill>
                <a:effectLst/>
                <a:latin typeface="Bookman Old Style" panose="02050604050505020204" pitchFamily="18" charset="0"/>
              </a:rPr>
              <a:t>2</a:t>
            </a:r>
            <a:r>
              <a:rPr lang="uk-UA" sz="4800" i="1" dirty="0">
                <a:solidFill>
                  <a:schemeClr val="bg1"/>
                </a:solidFill>
                <a:effectLst/>
                <a:latin typeface="Bookman Old Style" panose="02050604050505020204" pitchFamily="18" charset="0"/>
              </a:rPr>
              <a:t>. </a:t>
            </a:r>
            <a:r>
              <a:rPr lang="en-US" sz="4800" i="1" dirty="0" smtClean="0">
                <a:solidFill>
                  <a:schemeClr val="bg1"/>
                </a:solidFill>
                <a:effectLst/>
                <a:latin typeface="Bookman Old Style" panose="02050604050505020204" pitchFamily="18" charset="0"/>
              </a:rPr>
              <a:t/>
            </a:r>
            <a:br>
              <a:rPr lang="en-US" sz="4800" i="1" dirty="0" smtClean="0">
                <a:solidFill>
                  <a:schemeClr val="bg1"/>
                </a:solidFill>
                <a:effectLst/>
                <a:latin typeface="Bookman Old Style" panose="02050604050505020204" pitchFamily="18" charset="0"/>
              </a:rPr>
            </a:br>
            <a:r>
              <a:rPr lang="uk-UA" sz="4800" i="1" dirty="0" smtClean="0">
                <a:solidFill>
                  <a:schemeClr val="bg1"/>
                </a:solidFill>
                <a:effectLst/>
                <a:latin typeface="Bookman Old Style" panose="02050604050505020204" pitchFamily="18" charset="0"/>
              </a:rPr>
              <a:t>Стратегічний </a:t>
            </a:r>
            <a:r>
              <a:rPr lang="uk-UA" sz="4800" i="1" dirty="0">
                <a:solidFill>
                  <a:schemeClr val="bg1"/>
                </a:solidFill>
                <a:effectLst/>
                <a:latin typeface="Bookman Old Style" panose="02050604050505020204" pitchFamily="18" charset="0"/>
              </a:rPr>
              <a:t>аналіз зовнішнього середовища підприємства</a:t>
            </a:r>
          </a:p>
        </p:txBody>
      </p:sp>
    </p:spTree>
    <p:extLst>
      <p:ext uri="{BB962C8B-B14F-4D97-AF65-F5344CB8AC3E}">
        <p14:creationId xmlns:p14="http://schemas.microsoft.com/office/powerpoint/2010/main" val="3687729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1916832"/>
            <a:ext cx="7488832" cy="3416320"/>
          </a:xfrm>
          <a:prstGeom prst="rect">
            <a:avLst/>
          </a:prstGeom>
        </p:spPr>
        <p:txBody>
          <a:bodyPr wrap="square">
            <a:spAutoFit/>
          </a:bodyPr>
          <a:lstStyle/>
          <a:p>
            <a:pPr indent="450215" algn="just">
              <a:spcAft>
                <a:spcPts val="0"/>
              </a:spcAft>
            </a:pPr>
            <a:r>
              <a:rPr lang="uk-UA"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 погляду концепції маркетингу </a:t>
            </a:r>
            <a:r>
              <a:rPr lang="uk-UA" sz="3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ринкова конкуренція </a:t>
            </a:r>
            <a:r>
              <a:rPr lang="uk-UA"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це боротьба між фізичними і юридичними особами за споживача з метою кращого задоволення його запитів і одержання на цій основі прибутку.</a:t>
            </a:r>
            <a:endParaRPr lang="uk-UA"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3963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692696"/>
            <a:ext cx="8568952" cy="5693866"/>
          </a:xfrm>
          <a:prstGeom prst="rect">
            <a:avLst/>
          </a:prstGeom>
        </p:spPr>
        <p:txBody>
          <a:bodyPr wrap="square">
            <a:spAutoFit/>
          </a:bodyPr>
          <a:lstStyle/>
          <a:p>
            <a:pPr indent="450215" algn="just">
              <a:spcAft>
                <a:spcPts val="0"/>
              </a:spcAft>
            </a:pPr>
            <a:r>
              <a:rPr lang="uk-UA" sz="28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 </a:t>
            </a:r>
            <a:r>
              <a:rPr lang="uk-UA" sz="2800" i="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погляду маркетингу</a:t>
            </a:r>
            <a:r>
              <a:rPr lang="uk-UA" sz="28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важливими в цьому визначенні є наступні аспекти:</a:t>
            </a:r>
            <a:endParaRPr lang="uk-UA"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мова йде про ринкову конкуренцію, тобто про безпосередню взаємодію фізичних і юридичних осіб на ринку. Вона стосується тільки тієї боротьби, яку вони ведуть, пропонуючи ринку свої товари і/чи послуги.</a:t>
            </a:r>
            <a:endParaRPr lang="uk-UA"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 це боротьба за споживача. Саме споживач змушує підприємства конкурувати один з одним. Адже якщо споживач задоволений товаром і/чи послугою одного підприємства чи підприємця, то всі інші практично позбавляються можливості продавати свою продукцію</a:t>
            </a:r>
            <a:r>
              <a:rPr lang="uk-UA"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5852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1484784"/>
            <a:ext cx="7854696" cy="1752600"/>
          </a:xfrm>
        </p:spPr>
        <p:txBody>
          <a:bodyPr/>
          <a:lstStyle/>
          <a:p>
            <a:pPr algn="just"/>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 що тільки при досягненні мети – краще задоволення запитів споживачів – можна одержати прибуток, дозволяє вийти переможцем у конкурентній боротьбі.</a:t>
            </a:r>
            <a:endParaRPr lang="uk-UA" sz="3200" dirty="0">
              <a:latin typeface="Calibri" panose="020F0502020204030204" pitchFamily="34" charset="0"/>
              <a:ea typeface="Calibri" panose="020F0502020204030204" pitchFamily="34" charset="0"/>
              <a:cs typeface="Times New Roman" panose="02020603050405020304" pitchFamily="18" charset="0"/>
            </a:endParaRPr>
          </a:p>
          <a:p>
            <a:pPr algn="just"/>
            <a:endParaRPr lang="uk-UA" sz="3200" dirty="0"/>
          </a:p>
        </p:txBody>
      </p:sp>
    </p:spTree>
    <p:extLst>
      <p:ext uri="{BB962C8B-B14F-4D97-AF65-F5344CB8AC3E}">
        <p14:creationId xmlns:p14="http://schemas.microsoft.com/office/powerpoint/2010/main" val="1067618361"/>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692696"/>
            <a:ext cx="7854696" cy="5976664"/>
          </a:xfrm>
        </p:spPr>
        <p:txBody>
          <a:bodyPr/>
          <a:lstStyle/>
          <a:p>
            <a:pPr algn="just"/>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Значення конкуренції виявляється в наступних особливостях її впливу на економіку:</a:t>
            </a:r>
          </a:p>
          <a:p>
            <a:pPr algn="just"/>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Конкуренція змушує підприємців постійно шукати і знаходити нові види продукції і послуг.</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сприяє виробництву продукції високої якості за розумними цінами.</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спонукає </a:t>
            </a:r>
            <a:r>
              <a:rPr lang="uk-UA"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оперативно</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реагувати на зміну потреб покупців.</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є могутньою альтернативою монополізму.</a:t>
            </a:r>
          </a:p>
          <a:p>
            <a:pPr algn="just"/>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5)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Конкуренція сприяє розвитку техніки, науки, технології, інформаційних </a:t>
            </a:r>
            <a:r>
              <a:rPr lang="uk-UA"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34544959"/>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827584" y="26285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 name="Прямоугольник 1"/>
          <p:cNvSpPr/>
          <p:nvPr/>
        </p:nvSpPr>
        <p:spPr>
          <a:xfrm>
            <a:off x="1115616" y="1772816"/>
            <a:ext cx="7200800" cy="3046988"/>
          </a:xfrm>
          <a:prstGeom prst="rect">
            <a:avLst/>
          </a:prstGeom>
        </p:spPr>
        <p:txBody>
          <a:bodyPr wrap="square">
            <a:spAutoFit/>
          </a:bodyPr>
          <a:lstStyle/>
          <a:p>
            <a:pPr marL="3175" marR="6350" indent="447040" algn="just">
              <a:spcAft>
                <a:spcPts val="0"/>
              </a:spcAft>
            </a:pP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Дослідження конкурентної політики повинно проводитися за трьома взаємозв’язаними напрямками: конкурентна сегментація, конкурентне позиціонування, маркетингова підтримка.</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5881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Прямоугольник 1"/>
          <p:cNvSpPr/>
          <p:nvPr/>
        </p:nvSpPr>
        <p:spPr>
          <a:xfrm>
            <a:off x="1043608" y="836712"/>
            <a:ext cx="7848872" cy="5016758"/>
          </a:xfrm>
          <a:prstGeom prst="rect">
            <a:avLst/>
          </a:prstGeom>
        </p:spPr>
        <p:txBody>
          <a:bodyPr wrap="square">
            <a:spAutoFit/>
          </a:bodyPr>
          <a:lstStyle/>
          <a:p>
            <a:pPr marL="3175" marR="6350" indent="447040" algn="just">
              <a:spcAft>
                <a:spcPts val="0"/>
              </a:spcAft>
            </a:pPr>
            <a:r>
              <a:rPr lang="uk-UA" sz="3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Конкурентна сегментація</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це </a:t>
            </a:r>
            <a:r>
              <a:rPr lang="uk-UA"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виділення тих або інших переваг діяльності підприємства</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порівнянні з основними конкурентами, що дозволяє підприємству зайняти певне положення в тому або іншому ринковому сегменті.</a:t>
            </a:r>
            <a:endParaRPr lang="uk-UA" sz="3200" dirty="0">
              <a:latin typeface="Calibri" panose="020F0502020204030204" pitchFamily="34" charset="0"/>
              <a:ea typeface="Calibri" panose="020F0502020204030204" pitchFamily="34" charset="0"/>
              <a:cs typeface="Times New Roman" panose="02020603050405020304" pitchFamily="18" charset="0"/>
            </a:endParaRPr>
          </a:p>
          <a:p>
            <a:pPr marL="3175" marR="6350" indent="447040" algn="just">
              <a:spcAft>
                <a:spcPts val="0"/>
              </a:spcAft>
            </a:pP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процесі конкурентної сегментації можуть бути використані різні критерії: </a:t>
            </a:r>
            <a:r>
              <a:rPr lang="uk-UA" sz="3200"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ринкові, торговельні, фінансові, управлінські, збутові, товарні, цінові </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 ін</a:t>
            </a:r>
            <a:r>
              <a:rPr lang="uk-UA"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5130619"/>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1124744"/>
            <a:ext cx="7851648" cy="4205064"/>
          </a:xfrm>
        </p:spPr>
        <p:txBody>
          <a:bodyPr>
            <a:normAutofit fontScale="90000"/>
          </a:bodyPr>
          <a:lstStyle/>
          <a:p>
            <a:pPr algn="just"/>
            <a:r>
              <a:rPr lang="uk-UA" sz="3600" dirty="0">
                <a:solidFill>
                  <a:schemeClr val="bg1"/>
                </a:solidFill>
                <a:effectLst/>
                <a:latin typeface="Bookman Old Style" panose="02050604050505020204" pitchFamily="18" charset="0"/>
              </a:rPr>
              <a:t>Конкурентне позиціонування </a:t>
            </a:r>
            <a:r>
              <a:rPr lang="uk-UA" sz="3600" b="0" dirty="0">
                <a:solidFill>
                  <a:schemeClr val="bg1"/>
                </a:solidFill>
                <a:effectLst/>
                <a:latin typeface="Bookman Old Style" panose="02050604050505020204" pitchFamily="18" charset="0"/>
              </a:rPr>
              <a:t>можна розглядати як дії, </a:t>
            </a:r>
            <a:r>
              <a:rPr lang="uk-UA" sz="3600" b="0" dirty="0" smtClean="0">
                <a:solidFill>
                  <a:schemeClr val="bg1"/>
                </a:solidFill>
                <a:effectLst/>
                <a:latin typeface="Bookman Old Style" panose="02050604050505020204" pitchFamily="18" charset="0"/>
              </a:rPr>
              <a:t>спрямовані </a:t>
            </a:r>
            <a:r>
              <a:rPr lang="uk-UA" sz="3600" b="0" dirty="0">
                <a:solidFill>
                  <a:schemeClr val="bg1"/>
                </a:solidFill>
                <a:effectLst/>
                <a:latin typeface="Bookman Old Style" panose="02050604050505020204" pitchFamily="18" charset="0"/>
              </a:rPr>
              <a:t>на формування сприйняття споживачами товарного асортименту даного підприємства щодо асортименту підприємств-конкурентів за тими перевагами і вигодами, які вони можуть отримати</a:t>
            </a:r>
            <a:endParaRPr lang="uk-UA" sz="3600" b="0" dirty="0">
              <a:solidFill>
                <a:schemeClr val="bg1"/>
              </a:solidFill>
              <a:latin typeface="Bookman Old Style" panose="02050604050505020204" pitchFamily="18" charset="0"/>
            </a:endParaRPr>
          </a:p>
        </p:txBody>
      </p:sp>
    </p:spTree>
    <p:extLst>
      <p:ext uri="{BB962C8B-B14F-4D97-AF65-F5344CB8AC3E}">
        <p14:creationId xmlns:p14="http://schemas.microsoft.com/office/powerpoint/2010/main" val="504574275"/>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116632"/>
            <a:ext cx="7854696" cy="4392488"/>
          </a:xfrm>
        </p:spPr>
        <p:txBody>
          <a:bodyPr/>
          <a:lstStyle/>
          <a:p>
            <a:pPr algn="just"/>
            <a:r>
              <a:rPr lang="uk-UA" sz="3200" b="1" dirty="0">
                <a:solidFill>
                  <a:schemeClr val="bg1"/>
                </a:solidFill>
              </a:rPr>
              <a:t>Дослідження маркетингової підтримки</a:t>
            </a:r>
            <a:r>
              <a:rPr lang="uk-UA" sz="3200" dirty="0">
                <a:solidFill>
                  <a:schemeClr val="bg1"/>
                </a:solidFill>
              </a:rPr>
              <a:t> підприємств припускає вивчення наступних напрямків: </a:t>
            </a:r>
            <a:endParaRPr lang="en-US" sz="3200" dirty="0" smtClean="0">
              <a:solidFill>
                <a:schemeClr val="bg1"/>
              </a:solidFill>
            </a:endParaRPr>
          </a:p>
          <a:p>
            <a:pPr algn="just"/>
            <a:r>
              <a:rPr lang="en-US" sz="3200" dirty="0" smtClean="0">
                <a:solidFill>
                  <a:schemeClr val="bg1"/>
                </a:solidFill>
              </a:rPr>
              <a:t>1)</a:t>
            </a:r>
            <a:r>
              <a:rPr lang="uk-UA" sz="3200" dirty="0" smtClean="0">
                <a:solidFill>
                  <a:schemeClr val="bg1"/>
                </a:solidFill>
              </a:rPr>
              <a:t>оцінку </a:t>
            </a:r>
            <a:r>
              <a:rPr lang="uk-UA" sz="3200" dirty="0">
                <a:solidFill>
                  <a:schemeClr val="bg1"/>
                </a:solidFill>
              </a:rPr>
              <a:t>конкурентоспроможності товарного портфеля підприємств; </a:t>
            </a:r>
            <a:endParaRPr lang="en-US" sz="3200" dirty="0" smtClean="0">
              <a:solidFill>
                <a:schemeClr val="bg1"/>
              </a:solidFill>
            </a:endParaRPr>
          </a:p>
          <a:p>
            <a:pPr algn="just"/>
            <a:r>
              <a:rPr lang="en-US" sz="3200" dirty="0" smtClean="0">
                <a:solidFill>
                  <a:schemeClr val="bg1"/>
                </a:solidFill>
              </a:rPr>
              <a:t>2)</a:t>
            </a:r>
            <a:r>
              <a:rPr lang="uk-UA" sz="3200" dirty="0" smtClean="0">
                <a:solidFill>
                  <a:schemeClr val="bg1"/>
                </a:solidFill>
              </a:rPr>
              <a:t>оцінку </a:t>
            </a:r>
            <a:r>
              <a:rPr lang="uk-UA" sz="3200" dirty="0">
                <a:solidFill>
                  <a:schemeClr val="bg1"/>
                </a:solidFill>
              </a:rPr>
              <a:t>цінової привабливості</a:t>
            </a:r>
            <a:r>
              <a:rPr lang="uk-UA" sz="3200" dirty="0" smtClean="0">
                <a:solidFill>
                  <a:schemeClr val="bg1"/>
                </a:solidFill>
              </a:rPr>
              <a:t>;</a:t>
            </a:r>
            <a:endParaRPr lang="en-US" sz="3200" dirty="0" smtClean="0">
              <a:solidFill>
                <a:schemeClr val="bg1"/>
              </a:solidFill>
            </a:endParaRPr>
          </a:p>
          <a:p>
            <a:pPr algn="just"/>
            <a:r>
              <a:rPr lang="uk-UA" sz="3200" dirty="0" smtClean="0">
                <a:solidFill>
                  <a:schemeClr val="bg1"/>
                </a:solidFill>
              </a:rPr>
              <a:t> </a:t>
            </a:r>
            <a:r>
              <a:rPr lang="en-US" sz="3200" dirty="0" smtClean="0">
                <a:solidFill>
                  <a:schemeClr val="bg1"/>
                </a:solidFill>
              </a:rPr>
              <a:t>3) </a:t>
            </a:r>
            <a:r>
              <a:rPr lang="uk-UA" sz="3200" dirty="0" smtClean="0">
                <a:solidFill>
                  <a:schemeClr val="bg1"/>
                </a:solidFill>
              </a:rPr>
              <a:t>дослідження </a:t>
            </a:r>
            <a:r>
              <a:rPr lang="uk-UA" sz="3200" dirty="0">
                <a:solidFill>
                  <a:schemeClr val="bg1"/>
                </a:solidFill>
              </a:rPr>
              <a:t>конкурентоспроможності збутової політики; </a:t>
            </a:r>
            <a:endParaRPr lang="en-US" sz="3200" dirty="0" smtClean="0">
              <a:solidFill>
                <a:schemeClr val="bg1"/>
              </a:solidFill>
            </a:endParaRPr>
          </a:p>
          <a:p>
            <a:pPr algn="just"/>
            <a:r>
              <a:rPr lang="en-US" sz="3200" dirty="0" smtClean="0">
                <a:solidFill>
                  <a:schemeClr val="bg1"/>
                </a:solidFill>
              </a:rPr>
              <a:t>4) </a:t>
            </a:r>
            <a:r>
              <a:rPr lang="uk-UA" sz="3200" dirty="0" smtClean="0">
                <a:solidFill>
                  <a:schemeClr val="bg1"/>
                </a:solidFill>
              </a:rPr>
              <a:t>дослідження </a:t>
            </a:r>
            <a:r>
              <a:rPr lang="uk-UA" sz="3200" dirty="0">
                <a:solidFill>
                  <a:schemeClr val="bg1"/>
                </a:solidFill>
              </a:rPr>
              <a:t>конкурентоспроможності "просування </a:t>
            </a:r>
            <a:r>
              <a:rPr lang="uk-UA" sz="3200" dirty="0" err="1">
                <a:solidFill>
                  <a:schemeClr val="bg1"/>
                </a:solidFill>
              </a:rPr>
              <a:t>мікс</a:t>
            </a:r>
            <a:r>
              <a:rPr lang="uk-UA" sz="3200" dirty="0">
                <a:solidFill>
                  <a:schemeClr val="bg1"/>
                </a:solidFill>
              </a:rPr>
              <a:t>"; </a:t>
            </a:r>
            <a:endParaRPr lang="en-US" sz="3200" dirty="0" smtClean="0">
              <a:solidFill>
                <a:schemeClr val="bg1"/>
              </a:solidFill>
            </a:endParaRPr>
          </a:p>
          <a:p>
            <a:pPr algn="just"/>
            <a:r>
              <a:rPr lang="en-US" sz="3200" dirty="0" smtClean="0">
                <a:solidFill>
                  <a:schemeClr val="bg1"/>
                </a:solidFill>
              </a:rPr>
              <a:t>5) </a:t>
            </a:r>
            <a:r>
              <a:rPr lang="uk-UA" sz="3200" dirty="0" smtClean="0">
                <a:solidFill>
                  <a:schemeClr val="bg1"/>
                </a:solidFill>
              </a:rPr>
              <a:t>оцінку </a:t>
            </a:r>
            <a:r>
              <a:rPr lang="uk-UA" sz="3200" dirty="0">
                <a:solidFill>
                  <a:schemeClr val="bg1"/>
                </a:solidFill>
              </a:rPr>
              <a:t>конкурентоспроможності персоналу</a:t>
            </a:r>
            <a:r>
              <a:rPr lang="uk-UA" sz="3200" dirty="0"/>
              <a:t>.</a:t>
            </a:r>
          </a:p>
          <a:p>
            <a:pPr algn="just"/>
            <a:endParaRPr lang="uk-UA" dirty="0"/>
          </a:p>
        </p:txBody>
      </p:sp>
    </p:spTree>
    <p:extLst>
      <p:ext uri="{BB962C8B-B14F-4D97-AF65-F5344CB8AC3E}">
        <p14:creationId xmlns:p14="http://schemas.microsoft.com/office/powerpoint/2010/main" val="608041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404664"/>
            <a:ext cx="8064896" cy="6124754"/>
          </a:xfrm>
          <a:prstGeom prst="rect">
            <a:avLst/>
          </a:prstGeom>
        </p:spPr>
        <p:txBody>
          <a:bodyPr wrap="square">
            <a:spAutoFit/>
          </a:bodyPr>
          <a:lstStyle/>
          <a:p>
            <a:pPr marL="6350" indent="443865" algn="just">
              <a:spcAft>
                <a:spcPts val="0"/>
              </a:spcAft>
            </a:pPr>
            <a:r>
              <a:rPr lang="uk-UA" sz="28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Існує нерозривний зв’язок між використанням маркетингу і конкурентоспроможністю підприємства: </a:t>
            </a:r>
            <a:r>
              <a:rPr lang="uk-UA"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чим більш повно і ефективно використовує підприємство в своїй діяльності принципи і методи маркетингу, тим більш реальними стають його шанси на виживання в сучасних умовах і утримання довгострокових конкурентних переваг. Тому, можна зробити висновок, що розвиток маркетингу обумовлює підвищення конкурентоспроможності. У зв’язку з цим необхідно виділити рівні конкурентоспроможності підприємства на ринку і розглянути їх у взаємозв'язку з еволюцією маркетингу.</a:t>
            </a:r>
            <a:endParaRPr lang="uk-UA"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6146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7624" y="836712"/>
            <a:ext cx="6912768" cy="5509200"/>
          </a:xfrm>
          <a:prstGeom prst="rect">
            <a:avLst/>
          </a:prstGeom>
        </p:spPr>
        <p:txBody>
          <a:bodyPr wrap="square">
            <a:spAutoFit/>
          </a:bodyPr>
          <a:lstStyle/>
          <a:p>
            <a:pPr indent="457200" algn="just">
              <a:spcAft>
                <a:spcPts val="0"/>
              </a:spcAft>
            </a:pPr>
            <a:r>
              <a:rPr lang="uk-UA" sz="3200" i="1" spc="-3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Конкурентна </a:t>
            </a:r>
            <a:r>
              <a:rPr lang="uk-UA" sz="3200"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поведінка між продавцями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ґрунтується на </a:t>
            </a:r>
            <a:r>
              <a:rPr lang="uk-UA" sz="3200" u="sng"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бажанні випередити </a:t>
            </a:r>
            <a:r>
              <a:rPr lang="uk-UA" sz="3200" u="sng"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суперника в боротьбі за споживача</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завоювати якомога ширше коло споживачів і продати свою продукцію за </a:t>
            </a:r>
            <a:r>
              <a:rPr lang="uk-UA" sz="32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якнайвищою</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ці</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ною. В питаннях ціноутворення ініціатива належить продавцю, </a:t>
            </a:r>
            <a:r>
              <a:rPr lang="uk-UA" sz="3200" spc="-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в питаннях розширення чи звуження кола споживачів вирішаль</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ну роль відіграє сам покупець.</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8619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9632" y="1196752"/>
            <a:ext cx="6912768" cy="4698915"/>
          </a:xfrm>
          <a:prstGeom prst="rect">
            <a:avLst/>
          </a:prstGeom>
        </p:spPr>
        <p:txBody>
          <a:bodyPr wrap="square">
            <a:spAutoFit/>
          </a:bodyPr>
          <a:lstStyle/>
          <a:p>
            <a:pPr algn="just">
              <a:lnSpc>
                <a:spcPct val="107000"/>
              </a:lnSpc>
              <a:spcAft>
                <a:spcPts val="800"/>
              </a:spcAft>
            </a:pPr>
            <a:r>
              <a:rPr lang="uk-UA" sz="4400" b="1" i="1" dirty="0">
                <a:latin typeface="Bookman Old Style" panose="02050604050505020204" pitchFamily="18" charset="0"/>
                <a:ea typeface="+mj-ea"/>
                <a:cs typeface="+mj-cs"/>
              </a:rPr>
              <a:t>1</a:t>
            </a:r>
            <a:r>
              <a:rPr lang="uk-UA" sz="4000" b="1" i="1" dirty="0">
                <a:latin typeface="Bookman Old Style" panose="02050604050505020204" pitchFamily="18" charset="0"/>
                <a:ea typeface="+mj-ea"/>
                <a:cs typeface="+mj-cs"/>
              </a:rPr>
              <a:t>. Аналіз галузі підприємства і його конкурентних позицій </a:t>
            </a:r>
          </a:p>
          <a:p>
            <a:pPr algn="just"/>
            <a:r>
              <a:rPr lang="uk-UA" sz="4000" b="1" i="1" dirty="0">
                <a:latin typeface="Bookman Old Style" panose="02050604050505020204" pitchFamily="18" charset="0"/>
                <a:ea typeface="+mj-ea"/>
                <a:cs typeface="+mj-cs"/>
              </a:rPr>
              <a:t>2. Стратегічний аналіз поведінки підприємств-конкурентів</a:t>
            </a:r>
          </a:p>
        </p:txBody>
      </p:sp>
    </p:spTree>
    <p:extLst>
      <p:ext uri="{BB962C8B-B14F-4D97-AF65-F5344CB8AC3E}">
        <p14:creationId xmlns:p14="http://schemas.microsoft.com/office/powerpoint/2010/main" val="684344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043608" y="620688"/>
            <a:ext cx="7632848" cy="4031873"/>
          </a:xfrm>
          <a:prstGeom prst="rect">
            <a:avLst/>
          </a:prstGeom>
        </p:spPr>
        <p:txBody>
          <a:bodyPr wrap="square">
            <a:spAutoFit/>
          </a:bodyPr>
          <a:lstStyle/>
          <a:p>
            <a:pPr indent="457200" algn="just">
              <a:spcAft>
                <a:spcPts val="0"/>
              </a:spcAft>
            </a:pPr>
            <a:r>
              <a:rPr lang="uk-UA" sz="3200" spc="-3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Виокремлюють </a:t>
            </a:r>
            <a:r>
              <a:rPr lang="uk-UA" sz="3200" i="1" spc="-3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три види конкурентної поведінки:</a:t>
            </a:r>
            <a:endParaRPr lang="uk-UA" sz="32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200" b="1"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Конкурентна поведінка між покупцями</a:t>
            </a:r>
            <a:r>
              <a:rPr lang="uk-UA" sz="3200"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ґрунтується на бажан</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ні </a:t>
            </a:r>
            <a:r>
              <a:rPr lang="uk-UA" sz="3200" u="sng"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випередити суперника в боротьбі за найкращий товар </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серед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тих, що в даний момент пропонуються на ринку, і придбати його </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 </a:t>
            </a:r>
            <a:r>
              <a:rPr lang="uk-UA" sz="3200" spc="-2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якнайнижчою</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ціною.</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41341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908720"/>
            <a:ext cx="6984776" cy="5016758"/>
          </a:xfrm>
          <a:prstGeom prst="rect">
            <a:avLst/>
          </a:prstGeom>
        </p:spPr>
        <p:txBody>
          <a:bodyPr wrap="square">
            <a:spAutoFit/>
          </a:bodyPr>
          <a:lstStyle/>
          <a:p>
            <a:pPr indent="457200" algn="just">
              <a:spcAft>
                <a:spcPts val="0"/>
              </a:spcAft>
            </a:pPr>
            <a:r>
              <a:rPr lang="uk-UA" sz="3200" b="1"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Конкурентна поведінка всередині обох вищеназваних груп</a:t>
            </a:r>
            <a:r>
              <a:rPr lang="uk-UA" sz="3200" i="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же мати характер взаємної боротьби, а може іноді набувати фор</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 співдружності (коли суперники домовляються між собою). </a:t>
            </a:r>
            <a:r>
              <a:rPr lang="uk-UA" sz="3200" u="sng" spc="-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Продавці не знижують </a:t>
            </a:r>
            <a:r>
              <a:rPr lang="uk-UA" sz="3200" u="sng"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ціну, щоб завоювати споживача, а тримають її</a:t>
            </a:r>
            <a:r>
              <a:rPr lang="uk-UA" sz="32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 домовилися </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між собою, тому покупець змушений купувати за встановленою </a:t>
            </a:r>
            <a:r>
              <a:rPr lang="uk-UA" sz="3200" spc="-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 ринку ціною.</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15984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1268760"/>
            <a:ext cx="7128792" cy="4031873"/>
          </a:xfrm>
          <a:prstGeom prst="rect">
            <a:avLst/>
          </a:prstGeom>
        </p:spPr>
        <p:txBody>
          <a:bodyPr wrap="square">
            <a:spAutoFit/>
          </a:bodyPr>
          <a:lstStyle/>
          <a:p>
            <a:pPr indent="457200" algn="just">
              <a:spcAft>
                <a:spcPts val="0"/>
              </a:spcAft>
            </a:pPr>
            <a:r>
              <a:rPr lang="uk-UA" sz="3200" b="1" i="1"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Конкурентна взаємодія продавців і покупців</a:t>
            </a:r>
            <a:r>
              <a:rPr lang="uk-UA" sz="3200" i="1"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200"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ґрунтується на їхніх </a:t>
            </a:r>
            <a:r>
              <a:rPr lang="uk-UA" sz="3200" u="sng"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протилежних намірах продати якомога дорожче, а купити </a:t>
            </a:r>
            <a:r>
              <a:rPr lang="uk-UA" sz="3200" u="sng"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 можливості дешевше</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Коли певний суб</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єкт виступає в ролі продавця, він прагне до завищення ціни, а в ролі покупця – ви</a:t>
            </a:r>
            <a:r>
              <a:rPr lang="uk-UA"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торгувати найнижчу ціну.</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652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99592" y="1196752"/>
            <a:ext cx="7560840" cy="4893647"/>
          </a:xfrm>
          <a:prstGeom prst="rect">
            <a:avLst/>
          </a:prstGeom>
        </p:spPr>
        <p:txBody>
          <a:bodyPr wrap="square">
            <a:spAutoFit/>
          </a:bodyPr>
          <a:lstStyle/>
          <a:p>
            <a:pPr marL="6350" indent="443865" algn="just">
              <a:spcAft>
                <a:spcPts val="0"/>
              </a:spcAft>
            </a:pPr>
            <a:r>
              <a:rPr lang="uk-UA"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 основних проблем управління конкурентоспроможністю</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 сучасному етапі належать: </a:t>
            </a:r>
            <a:endParaRPr lang="en-US"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нестабільність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економічної ситуації в країні;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відсутність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 інформаційного забезпечення управління конкурентоспроможністю</a:t>
            </a: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недостатній рівень конкурентоспромож</a:t>
            </a:r>
            <a:r>
              <a:rPr lang="uk-UA" sz="24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ності товарів підприємства; </a:t>
            </a:r>
            <a:endParaRPr lang="en-US" sz="2400" spc="-5"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spc="-5"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відсутність </a:t>
            </a:r>
            <a:r>
              <a:rPr lang="uk-UA" sz="24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конкурентної стратегії, орієн</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тованої на певні цільові групи споживачів, розробленої з урахуванням конкурентних переваг і існуючих можливостей підприємства; </a:t>
            </a:r>
            <a:endParaRPr lang="en-US"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0" indent="-514350" algn="just">
              <a:spcAft>
                <a:spcPts val="0"/>
              </a:spcAft>
              <a:buAutoNum type="arabicParenR"/>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слабкий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кадровий потенціал.</a:t>
            </a:r>
            <a:endParaRPr lang="uk-UA"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3978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116632"/>
            <a:ext cx="8424936" cy="6555641"/>
          </a:xfrm>
          <a:prstGeom prst="rect">
            <a:avLst/>
          </a:prstGeom>
        </p:spPr>
        <p:txBody>
          <a:bodyPr wrap="square">
            <a:spAutoFit/>
          </a:bodyPr>
          <a:lstStyle/>
          <a:p>
            <a:pPr indent="457200" algn="just">
              <a:spcAft>
                <a:spcPts val="0"/>
              </a:spcAft>
            </a:pPr>
            <a:r>
              <a:rPr lang="uk-UA" sz="30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Управління конкурентоспроможністю підприємства </a:t>
            </a:r>
            <a:r>
              <a:rPr lang="uk-UA" sz="30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має бути спрямованим на:</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нейтралізацію (подолання) або обмеження кількості негативних (деструктивних) чинників впливу на рівень конкурентоспроможності підприємства через формування захисту проти них;</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ru-RU"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використання позитивних зовнішніх чинників впливу для нарощування та реалізації конкурентних переваг підприємства;</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забезпечення гнучкості управлінських дій і рішень – їх синхронізації з динамікою дії негативних і позитивних чинників конкуренції на певному ринку.</a:t>
            </a:r>
            <a:endParaRPr lang="uk-UA"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20764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548680"/>
            <a:ext cx="8352928" cy="6093976"/>
          </a:xfrm>
          <a:prstGeom prst="rect">
            <a:avLst/>
          </a:prstGeom>
        </p:spPr>
        <p:txBody>
          <a:bodyPr wrap="square">
            <a:spAutoFit/>
          </a:bodyPr>
          <a:lstStyle/>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Найважливішими </a:t>
            </a:r>
            <a:r>
              <a:rPr lang="uk-UA" sz="3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завданнями державної політики у сфері підвищення конкурентоспроможності</a:t>
            </a: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можна визначити такі:</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усунення бар’єрів підприємницькій діяльності, зменшення податкового тиску;</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удосконалення законодавства в галузі підприємницької діяльності, розроблення антимонопольного законодавства;</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стабілізація національної валюти, зміцнення валютно-банківської системи та припинення відтоку капіталів за кордон;</a:t>
            </a:r>
            <a:endParaRPr lang="uk-UA" sz="30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3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забезпечення платоспроможного попиту населення;</a:t>
            </a:r>
            <a:endParaRPr lang="uk-UA" sz="3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163481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71600" y="404664"/>
            <a:ext cx="7632848" cy="6093976"/>
          </a:xfrm>
          <a:prstGeom prst="rect">
            <a:avLst/>
          </a:prstGeom>
        </p:spPr>
        <p:txBody>
          <a:bodyPr wrap="square">
            <a:spAutoFit/>
          </a:bodyPr>
          <a:lstStyle/>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державна підтримка новостворених підприємств: створення служб інформації про новітні технології, зміни у законодавстві, перспективні ринки збуту;</a:t>
            </a:r>
            <a:endParaRPr lang="uk-UA" sz="2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фінансове стимулювання інноваційної діяльності підприємств щодо створення нових товарів і послуг;</a:t>
            </a:r>
            <a:endParaRPr lang="uk-UA" sz="2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створення конкурентоспроможних транснаціональних корпорацій, озброєння стратегіями глобального маркетингу, технологіями великих міжнародних коопераційних проектів;</a:t>
            </a:r>
            <a:endParaRPr lang="uk-UA" sz="2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диверсифікація географічної структури зовнішньої торгівлі, мінімізація критичної залежності від окремих держав (ринків), зміцнення економічної безпеки країни.</a:t>
            </a:r>
            <a:endParaRPr lang="uk-UA"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30302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476672"/>
            <a:ext cx="7704856" cy="5863144"/>
          </a:xfrm>
          <a:prstGeom prst="rect">
            <a:avLst/>
          </a:prstGeom>
        </p:spPr>
        <p:txBody>
          <a:bodyPr wrap="square">
            <a:spAutoFit/>
          </a:bodyPr>
          <a:lstStyle/>
          <a:p>
            <a:pPr indent="457200" algn="just">
              <a:spcAft>
                <a:spcPts val="0"/>
              </a:spcAft>
            </a:pPr>
            <a:r>
              <a:rPr lang="uk-UA" sz="25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Проведення конкурентного аналізу – важлива частина будь-якої бізнес-стратегії. Не знаючи своїх конкурентів, неможливо зрозуміти, хто з них найбільша загроза, як перемогти їх і де зосередити свої зусилля. Ті фірми, які проводять конкурентний аналіз і використовують його для розробки стратегії просування, випереджають принаймні половину своїх конкурентів. Більшість фірм не мають певної стратегії. Розуміння ж сильних і слабких сторін конкурентів необхідно для отримання конкурентної переваги. Якщо фірма не проводить аналіз або не оновлює його досить часто, то вона ризикує.</a:t>
            </a:r>
            <a:endParaRPr lang="uk-UA" sz="2500" dirty="0">
              <a:solidFill>
                <a:schemeClr val="bg1"/>
              </a:solidFill>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584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548680"/>
            <a:ext cx="8208912" cy="6124754"/>
          </a:xfrm>
          <a:prstGeom prst="rect">
            <a:avLst/>
          </a:prstGeom>
        </p:spPr>
        <p:txBody>
          <a:bodyPr wrap="square">
            <a:spAutoFit/>
          </a:bodyPr>
          <a:lstStyle/>
          <a:p>
            <a:pPr indent="457200" algn="just">
              <a:spcAft>
                <a:spcPts val="0"/>
              </a:spcAft>
            </a:pP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Одна з небезпек відмови від конкурентного аналізу в тому, що якщо фірма не </a:t>
            </a:r>
            <a:r>
              <a:rPr lang="uk-UA" sz="2800" dirty="0" err="1">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моніторить</a:t>
            </a: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конкурентів, можна бути впевненому, що в цей час хоча б один з них </a:t>
            </a:r>
            <a:r>
              <a:rPr lang="uk-UA" sz="2800" dirty="0" err="1">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моніторить</a:t>
            </a: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дану фірму. Регулярна аналітична робота дає розуміння того, як думають потенційні конкуренти і можливість активно реагувати на їх тактику. Конкурентний аналіз повинен проводитися періодично, що визначити, чи змінилася конкурентна позиція фірми. Аналізуючи конкурентів, можна навчитися на помилках інших, економлячи свій бюджет. </a:t>
            </a:r>
            <a:endParaRPr lang="uk-UA" sz="2800" dirty="0">
              <a:solidFill>
                <a:schemeClr val="bg1"/>
              </a:solidFill>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8006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5576" y="1556792"/>
            <a:ext cx="7560840" cy="2677656"/>
          </a:xfrm>
          <a:prstGeom prst="rect">
            <a:avLst/>
          </a:prstGeom>
        </p:spPr>
        <p:txBody>
          <a:bodyPr wrap="square">
            <a:spAutoFit/>
          </a:bodyPr>
          <a:lstStyle/>
          <a:p>
            <a:pPr indent="457200" algn="just">
              <a:spcAft>
                <a:spcPts val="0"/>
              </a:spcAft>
            </a:pPr>
            <a:r>
              <a:rPr lang="uk-UA" sz="28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Предметом конкурентного аналізу може бути оточення в сегменті ринку або локальне оточення. В останньому випадку моніторинг допомагає у вирішенні найбільш актуальних завдань з оцінки найближчого оточення. </a:t>
            </a:r>
          </a:p>
        </p:txBody>
      </p:sp>
    </p:spTree>
    <p:extLst>
      <p:ext uri="{BB962C8B-B14F-4D97-AF65-F5344CB8AC3E}">
        <p14:creationId xmlns:p14="http://schemas.microsoft.com/office/powerpoint/2010/main" val="3780989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5656" y="1412776"/>
            <a:ext cx="6984776" cy="2068259"/>
          </a:xfrm>
          <a:prstGeom prst="rect">
            <a:avLst/>
          </a:prstGeom>
        </p:spPr>
        <p:txBody>
          <a:bodyPr wrap="square">
            <a:spAutoFit/>
          </a:bodyPr>
          <a:lstStyle/>
          <a:p>
            <a:pPr algn="ctr">
              <a:lnSpc>
                <a:spcPct val="107000"/>
              </a:lnSpc>
              <a:spcAft>
                <a:spcPts val="800"/>
              </a:spcAft>
            </a:pPr>
            <a:r>
              <a:rPr lang="uk-UA" sz="4000" b="1" dirty="0">
                <a:latin typeface="Times New Roman" panose="02020603050405020304" pitchFamily="18" charset="0"/>
                <a:ea typeface="Calibri" panose="020F0502020204030204" pitchFamily="34" charset="0"/>
                <a:cs typeface="Times New Roman" panose="02020603050405020304" pitchFamily="18" charset="0"/>
              </a:rPr>
              <a:t>1. Аналіз галузі підприємства і його конкурентних позицій </a:t>
            </a:r>
            <a:endParaRPr lang="uk-UA"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22184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620688"/>
            <a:ext cx="8424936" cy="6093976"/>
          </a:xfrm>
          <a:prstGeom prst="rect">
            <a:avLst/>
          </a:prstGeom>
        </p:spPr>
        <p:txBody>
          <a:bodyPr wrap="square">
            <a:spAutoFit/>
          </a:bodyPr>
          <a:lstStyle/>
          <a:p>
            <a:pPr indent="457200" algn="just">
              <a:spcAft>
                <a:spcPts val="0"/>
              </a:spcAft>
            </a:pP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Для вироблення стратегії фірми використовують галузевий конкурентний аналіз. У практиці функціонування галузі виділяють такі </a:t>
            </a:r>
            <a:r>
              <a:rPr lang="uk-UA" sz="3000" b="1"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методи конкурентного аналізу</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1) модель «5 сил» </a:t>
            </a:r>
            <a:r>
              <a:rPr lang="uk-UA" sz="3000" dirty="0" err="1">
                <a:solidFill>
                  <a:schemeClr val="bg1"/>
                </a:solidFill>
                <a:latin typeface="Bookman Old Style" panose="02050604050505020204" pitchFamily="18" charset="0"/>
                <a:ea typeface="Calibri" panose="020F0502020204030204" pitchFamily="34" charset="0"/>
                <a:cs typeface="Times New Roman" panose="02020603050405020304" pitchFamily="18" charset="0"/>
              </a:rPr>
              <a:t>М.Портера</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2</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метод SWOT-аналізу;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3</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метод PEST-аналізу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4</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аналіз «сліпих зон»;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5</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теорія ігор;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6</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аналіз сегментації за цінностями покупців; </a:t>
            </a:r>
            <a:endParaRPr lang="en-US"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endParaRPr>
          </a:p>
          <a:p>
            <a:pPr indent="457200" algn="just">
              <a:spcAft>
                <a:spcPts val="0"/>
              </a:spcAft>
            </a:pPr>
            <a:r>
              <a:rPr lang="uk-UA" sz="3000" dirty="0" smtClean="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7</a:t>
            </a:r>
            <a:r>
              <a:rPr lang="uk-UA" sz="3000" dirty="0">
                <a:solidFill>
                  <a:schemeClr val="bg1"/>
                </a:solidFill>
                <a:latin typeface="Bookman Old Style" panose="02050604050505020204" pitchFamily="18" charset="0"/>
                <a:ea typeface="Calibri" panose="020F0502020204030204" pitchFamily="34" charset="0"/>
                <a:cs typeface="Times New Roman" panose="02020603050405020304" pitchFamily="18" charset="0"/>
              </a:rPr>
              <a:t>) аналіз і оцінка індивідуальних характеристик конкурентів. </a:t>
            </a:r>
          </a:p>
        </p:txBody>
      </p:sp>
    </p:spTree>
    <p:extLst>
      <p:ext uri="{BB962C8B-B14F-4D97-AF65-F5344CB8AC3E}">
        <p14:creationId xmlns:p14="http://schemas.microsoft.com/office/powerpoint/2010/main" val="3238813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188640"/>
            <a:ext cx="8064896" cy="6370975"/>
          </a:xfrm>
          <a:prstGeom prst="rect">
            <a:avLst/>
          </a:prstGeom>
        </p:spPr>
        <p:txBody>
          <a:bodyPr wrap="square">
            <a:spAutoFit/>
          </a:bodyPr>
          <a:lstStyle/>
          <a:p>
            <a:pPr algn="just"/>
            <a:r>
              <a:rPr lang="uk-UA" sz="2400" b="1" dirty="0">
                <a:latin typeface="Bookman Old Style" panose="02050604050505020204" pitchFamily="18" charset="0"/>
                <a:ea typeface="Calibri" panose="020F0502020204030204" pitchFamily="34" charset="0"/>
                <a:cs typeface="Times New Roman" panose="02020603050405020304" pitchFamily="18" charset="0"/>
              </a:rPr>
              <a:t>Модель «5 сил» М. Портера </a:t>
            </a:r>
            <a:r>
              <a:rPr lang="uk-UA" sz="2400" dirty="0">
                <a:latin typeface="Bookman Old Style" panose="02050604050505020204" pitchFamily="18" charset="0"/>
                <a:ea typeface="Calibri" panose="020F0502020204030204" pitchFamily="34" charset="0"/>
                <a:cs typeface="Times New Roman" panose="02020603050405020304" pitchFamily="18" charset="0"/>
              </a:rPr>
              <a:t>використовується для визначення стану конкуренції у всій галузі. За теорією конкуренції Портера на ринку присутні п’ять головних сил, від яких залежить прибутковість ринку: можливості покупців, потенціал постачальників, небезпека появи нових гравців, загроза появи альтернативних товарів, конкурентна боротьба між учасниками всередині галузі. Портер переконаний, що ці сили повністю визначають ринкову конкуренцію. Аналіз за Портером дозволяє виявити інтенсивність конкурентних сил знайти оптимальну позицію, де фірма буде відчувати себе більш безпечно від впливу конкуруючих сил і при тому зможе сама впливати на ринок. Теорія говорить про те, що чим менший вплив надаватимуть сили, тим більший прибуток зможе отримати фірма</a:t>
            </a:r>
            <a:endParaRPr lang="uk-UA" sz="2400" dirty="0">
              <a:latin typeface="Bookman Old Style" panose="02050604050505020204" pitchFamily="18" charset="0"/>
            </a:endParaRPr>
          </a:p>
        </p:txBody>
      </p:sp>
    </p:spTree>
    <p:extLst>
      <p:ext uri="{BB962C8B-B14F-4D97-AF65-F5344CB8AC3E}">
        <p14:creationId xmlns:p14="http://schemas.microsoft.com/office/powerpoint/2010/main" val="33158773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23728" y="1700808"/>
            <a:ext cx="4572000" cy="2308324"/>
          </a:xfrm>
          <a:prstGeom prst="rect">
            <a:avLst/>
          </a:prstGeom>
        </p:spPr>
        <p:txBody>
          <a:bodyPr>
            <a:spAutoFit/>
          </a:bodyPr>
          <a:lstStyle/>
          <a:p>
            <a:pPr algn="just"/>
            <a:r>
              <a:rPr lang="en-US" sz="3600" b="1" i="1" dirty="0" smtClean="0">
                <a:latin typeface="Bookman Old Style" panose="02050604050505020204" pitchFamily="18" charset="0"/>
              </a:rPr>
              <a:t>2</a:t>
            </a:r>
            <a:r>
              <a:rPr lang="uk-UA" sz="3600" b="1" i="1" dirty="0" smtClean="0">
                <a:latin typeface="Bookman Old Style" panose="02050604050505020204" pitchFamily="18" charset="0"/>
              </a:rPr>
              <a:t>. </a:t>
            </a:r>
            <a:r>
              <a:rPr lang="uk-UA" sz="3600" b="1" i="1" dirty="0">
                <a:latin typeface="Bookman Old Style" panose="02050604050505020204" pitchFamily="18" charset="0"/>
              </a:rPr>
              <a:t>Стратегічний аналіз поведінки підприємств-конкурентів</a:t>
            </a:r>
          </a:p>
        </p:txBody>
      </p:sp>
    </p:spTree>
    <p:extLst>
      <p:ext uri="{BB962C8B-B14F-4D97-AF65-F5344CB8AC3E}">
        <p14:creationId xmlns:p14="http://schemas.microsoft.com/office/powerpoint/2010/main" val="19537854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Рисунок 1"/>
          <p:cNvPicPr>
            <a:picLocks noChangeAspect="1" noChangeArrowheads="1"/>
          </p:cNvPicPr>
          <p:nvPr/>
        </p:nvPicPr>
        <p:blipFill>
          <a:blip r:embed="rId2">
            <a:extLst>
              <a:ext uri="{28A0092B-C50C-407E-A947-70E740481C1C}">
                <a14:useLocalDpi xmlns:a14="http://schemas.microsoft.com/office/drawing/2010/main" val="0"/>
              </a:ext>
            </a:extLst>
          </a:blip>
          <a:srcRect l="13141" t="25072" r="27243" b="26125"/>
          <a:stretch>
            <a:fillRect/>
          </a:stretch>
        </p:blipFill>
        <p:spPr bwMode="auto">
          <a:xfrm>
            <a:off x="179512" y="1484784"/>
            <a:ext cx="8823945" cy="4032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0128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1772816"/>
            <a:ext cx="7920880" cy="3323987"/>
          </a:xfrm>
          <a:prstGeom prst="rect">
            <a:avLst/>
          </a:prstGeom>
        </p:spPr>
        <p:txBody>
          <a:bodyPr wrap="square">
            <a:spAutoFit/>
          </a:bodyPr>
          <a:lstStyle/>
          <a:p>
            <a:r>
              <a:rPr lang="uk-UA" sz="3200" dirty="0">
                <a:solidFill>
                  <a:srgbClr val="212529"/>
                </a:solidFill>
                <a:latin typeface="Bookman Old Style" panose="02050604050505020204" pitchFamily="18" charset="0"/>
                <a:ea typeface="Times New Roman" panose="02020603050405020304" pitchFamily="18" charset="0"/>
              </a:rPr>
              <a:t>КОНЦЕПЦІЯ </a:t>
            </a:r>
            <a:r>
              <a:rPr lang="uk-UA" sz="3200" dirty="0" smtClean="0">
                <a:solidFill>
                  <a:srgbClr val="212529"/>
                </a:solidFill>
                <a:latin typeface="Bookman Old Style" panose="02050604050505020204" pitchFamily="18" charset="0"/>
                <a:ea typeface="Times New Roman" panose="02020603050405020304" pitchFamily="18" charset="0"/>
              </a:rPr>
              <a:t> </a:t>
            </a:r>
            <a:r>
              <a:rPr lang="uk-UA" sz="3200" dirty="0">
                <a:solidFill>
                  <a:srgbClr val="212529"/>
                </a:solidFill>
                <a:latin typeface="Bookman Old Style" panose="02050604050505020204" pitchFamily="18" charset="0"/>
                <a:ea typeface="Times New Roman" panose="02020603050405020304" pitchFamily="18" charset="0"/>
              </a:rPr>
              <a:t>створення системи рейтингової оцінки регіонів, </a:t>
            </a:r>
            <a:r>
              <a:rPr lang="uk-UA" sz="3200" dirty="0" smtClean="0">
                <a:solidFill>
                  <a:srgbClr val="212529"/>
                </a:solidFill>
                <a:latin typeface="Bookman Old Style" panose="02050604050505020204" pitchFamily="18" charset="0"/>
                <a:ea typeface="Times New Roman" panose="02020603050405020304" pitchFamily="18" charset="0"/>
              </a:rPr>
              <a:t>галузей </a:t>
            </a:r>
            <a:r>
              <a:rPr lang="uk-UA" sz="3200" dirty="0">
                <a:solidFill>
                  <a:srgbClr val="212529"/>
                </a:solidFill>
                <a:latin typeface="Bookman Old Style" panose="02050604050505020204" pitchFamily="18" charset="0"/>
                <a:ea typeface="Times New Roman" panose="02020603050405020304" pitchFamily="18" charset="0"/>
              </a:rPr>
              <a:t>національної економіки, суб'єктів господарювання </a:t>
            </a:r>
            <a:r>
              <a:rPr lang="uk-UA" sz="3200" dirty="0">
                <a:latin typeface="Bookman Old Style" panose="02050604050505020204" pitchFamily="18" charset="0"/>
              </a:rPr>
              <a:t>https://zakon.rada.gov.ua/laws/show/208-2004-%D1%80#Text </a:t>
            </a:r>
          </a:p>
          <a:p>
            <a:endParaRPr lang="uk-UA" dirty="0"/>
          </a:p>
        </p:txBody>
      </p:sp>
    </p:spTree>
    <p:extLst>
      <p:ext uri="{BB962C8B-B14F-4D97-AF65-F5344CB8AC3E}">
        <p14:creationId xmlns:p14="http://schemas.microsoft.com/office/powerpoint/2010/main" val="20604159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548680"/>
            <a:ext cx="7848872" cy="6036396"/>
          </a:xfrm>
          <a:prstGeom prst="rect">
            <a:avLst/>
          </a:prstGeom>
        </p:spPr>
        <p:txBody>
          <a:bodyPr wrap="square">
            <a:spAutoFit/>
          </a:bodyPr>
          <a:lstStyle/>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5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Ця </a:t>
            </a:r>
            <a:r>
              <a:rPr lang="uk-UA" sz="25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Концепція   визначає   основні  засади  </a:t>
            </a: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створення  системи </a:t>
            </a:r>
            <a:b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b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рейтингової  оцінки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регіонів,  галузей  національної   економіки,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суб'єктів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господарювання   з   урахуванням  досвіду  міжнародних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рейтингових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агентств,  результати  роботи  яких  використовуються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інвесторами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на міжнародних фінансових ринках. </a:t>
            </a:r>
            <a:endParaRPr lang="uk-UA" sz="2400" dirty="0">
              <a:latin typeface="Bookman Old Style" panose="020506040505050202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 </a:t>
            </a: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Рейтингова оцінка  запроваджується  в  Україні для визначення </a:t>
            </a:r>
            <a:r>
              <a:rPr lang="uk-UA" sz="2400" b="1"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кредитного  </a:t>
            </a:r>
            <a:r>
              <a:rPr lang="uk-UA" sz="2400" b="1"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ризику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в  розрізі  регіонів,   галузей   національної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економіки</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   суб'єктів  господарювання.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Використання результатів оцінки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дасть змогу інвесторам визначити інвестиційну привабливість </a:t>
            </a:r>
            <a:r>
              <a:rPr lang="uk-UA" sz="2400" dirty="0" smtClean="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її </a:t>
            </a:r>
            <a:r>
              <a:rPr lang="uk-UA" sz="2400" dirty="0">
                <a:solidFill>
                  <a:srgbClr val="212529"/>
                </a:solidFill>
                <a:latin typeface="Bookman Old Style" panose="02050604050505020204" pitchFamily="18" charset="0"/>
                <a:ea typeface="Times New Roman" panose="02020603050405020304" pitchFamily="18" charset="0"/>
                <a:cs typeface="Times New Roman" panose="02020603050405020304" pitchFamily="18" charset="0"/>
              </a:rPr>
              <a:t>об'єктів. </a:t>
            </a:r>
            <a:endParaRPr lang="uk-UA" sz="2400" dirty="0">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75295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116632"/>
            <a:ext cx="7488832" cy="6494085"/>
          </a:xfrm>
          <a:prstGeom prst="rect">
            <a:avLst/>
          </a:prstGeom>
        </p:spPr>
        <p:txBody>
          <a:bodyPr wrap="square">
            <a:spAutoFit/>
          </a:bodyPr>
          <a:lstStyle/>
          <a:p>
            <a:pPr algn="just"/>
            <a:r>
              <a:rPr lang="uk-UA" sz="3200" b="1" dirty="0" smtClean="0">
                <a:solidFill>
                  <a:srgbClr val="222222"/>
                </a:solidFill>
                <a:latin typeface="Georgia" panose="02040502050405020303" pitchFamily="18" charset="0"/>
              </a:rPr>
              <a:t>Методи рейтингової оцінки підприємств:</a:t>
            </a:r>
          </a:p>
          <a:p>
            <a:pPr algn="just"/>
            <a:r>
              <a:rPr lang="uk-UA" sz="3200" dirty="0" smtClean="0">
                <a:solidFill>
                  <a:srgbClr val="222222"/>
                </a:solidFill>
                <a:latin typeface="Georgia" panose="02040502050405020303" pitchFamily="18" charset="0"/>
              </a:rPr>
              <a:t>1) </a:t>
            </a:r>
            <a:r>
              <a:rPr lang="uk-UA" sz="3200" b="1" dirty="0" smtClean="0">
                <a:solidFill>
                  <a:srgbClr val="222222"/>
                </a:solidFill>
                <a:latin typeface="Georgia" panose="02040502050405020303" pitchFamily="18" charset="0"/>
              </a:rPr>
              <a:t>Метод сум</a:t>
            </a:r>
            <a:r>
              <a:rPr lang="uk-UA" sz="3200" dirty="0">
                <a:solidFill>
                  <a:srgbClr val="222222"/>
                </a:solidFill>
                <a:latin typeface="Georgia" panose="02040502050405020303" pitchFamily="18" charset="0"/>
              </a:rPr>
              <a:t> </a:t>
            </a:r>
            <a:r>
              <a:rPr lang="uk-UA" sz="3200" b="1" i="1" dirty="0">
                <a:solidFill>
                  <a:srgbClr val="222222"/>
                </a:solidFill>
                <a:latin typeface="Georgia" panose="02040502050405020303" pitchFamily="18" charset="0"/>
              </a:rPr>
              <a:t> </a:t>
            </a:r>
            <a:r>
              <a:rPr lang="uk-UA" sz="3200" dirty="0" smtClean="0">
                <a:solidFill>
                  <a:srgbClr val="222222"/>
                </a:solidFill>
                <a:latin typeface="Georgia" panose="02040502050405020303" pitchFamily="18" charset="0"/>
              </a:rPr>
              <a:t>передбачає, що комплексна оцінка визначається </a:t>
            </a:r>
            <a:r>
              <a:rPr lang="uk-UA" sz="3200" dirty="0">
                <a:solidFill>
                  <a:srgbClr val="222222"/>
                </a:solidFill>
                <a:latin typeface="Georgia" panose="02040502050405020303" pitchFamily="18" charset="0"/>
              </a:rPr>
              <a:t>шляхом підсумовування фактичних значень показників чи їхніх темпів зростання стосовно бази порівняння. Недолік цього методу - можливість одержання високої оцінки по загальному показнику при відставанні деяких інших, коли відбувається згладжування, вирівнювання загального результату.</a:t>
            </a:r>
            <a:endParaRPr lang="uk-UA" sz="3200" dirty="0"/>
          </a:p>
        </p:txBody>
      </p:sp>
    </p:spTree>
    <p:extLst>
      <p:ext uri="{BB962C8B-B14F-4D97-AF65-F5344CB8AC3E}">
        <p14:creationId xmlns:p14="http://schemas.microsoft.com/office/powerpoint/2010/main" val="11436497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5576" y="692696"/>
            <a:ext cx="8028384" cy="5632311"/>
          </a:xfrm>
          <a:prstGeom prst="rect">
            <a:avLst/>
          </a:prstGeom>
        </p:spPr>
        <p:txBody>
          <a:bodyPr wrap="square">
            <a:spAutoFit/>
          </a:bodyPr>
          <a:lstStyle/>
          <a:p>
            <a:pPr algn="just"/>
            <a:r>
              <a:rPr lang="uk-UA" sz="3600" b="1" i="1" dirty="0" smtClean="0">
                <a:solidFill>
                  <a:srgbClr val="222222"/>
                </a:solidFill>
                <a:latin typeface="Georgia" panose="02040502050405020303" pitchFamily="18" charset="0"/>
              </a:rPr>
              <a:t>2) Метод </a:t>
            </a:r>
            <a:r>
              <a:rPr lang="uk-UA" sz="3600" b="1" i="1" dirty="0">
                <a:solidFill>
                  <a:srgbClr val="222222"/>
                </a:solidFill>
                <a:latin typeface="Georgia" panose="02040502050405020303" pitchFamily="18" charset="0"/>
              </a:rPr>
              <a:t>суми місць </a:t>
            </a:r>
            <a:r>
              <a:rPr lang="uk-UA" sz="3600" dirty="0">
                <a:solidFill>
                  <a:srgbClr val="222222"/>
                </a:solidFill>
                <a:latin typeface="Georgia" panose="02040502050405020303" pitchFamily="18" charset="0"/>
              </a:rPr>
              <a:t>припускає попереднє ранжирування кожного об'єкта аналізу - </a:t>
            </a:r>
            <a:r>
              <a:rPr lang="uk-UA" sz="3600" dirty="0" smtClean="0">
                <a:solidFill>
                  <a:srgbClr val="222222"/>
                </a:solidFill>
                <a:latin typeface="Georgia" panose="02040502050405020303" pitchFamily="18" charset="0"/>
              </a:rPr>
              <a:t>підприємства </a:t>
            </a:r>
            <a:r>
              <a:rPr lang="uk-UA" sz="3600" dirty="0">
                <a:solidFill>
                  <a:srgbClr val="222222"/>
                </a:solidFill>
                <a:latin typeface="Georgia" panose="02040502050405020303" pitchFamily="18" charset="0"/>
              </a:rPr>
              <a:t>чи підрозділу, в залежності від рівня показників, що досліджуються. Число місць повинно дорівнювати кількості </a:t>
            </a:r>
            <a:r>
              <a:rPr lang="uk-UA" sz="3600" dirty="0" smtClean="0">
                <a:solidFill>
                  <a:srgbClr val="222222"/>
                </a:solidFill>
                <a:latin typeface="Georgia" panose="02040502050405020303" pitchFamily="18" charset="0"/>
              </a:rPr>
              <a:t>підприємств, </a:t>
            </a:r>
            <a:r>
              <a:rPr lang="uk-UA" sz="3600" dirty="0">
                <a:solidFill>
                  <a:srgbClr val="222222"/>
                </a:solidFill>
                <a:latin typeface="Georgia" panose="02040502050405020303" pitchFamily="18" charset="0"/>
              </a:rPr>
              <a:t>що аналізуються. Чим менша сума місць, тим вищий ранг привласнюється об'єкту.</a:t>
            </a:r>
            <a:endParaRPr lang="uk-UA" sz="3600" dirty="0"/>
          </a:p>
        </p:txBody>
      </p:sp>
    </p:spTree>
    <p:extLst>
      <p:ext uri="{BB962C8B-B14F-4D97-AF65-F5344CB8AC3E}">
        <p14:creationId xmlns:p14="http://schemas.microsoft.com/office/powerpoint/2010/main" val="29540123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Рисунок 1"/>
          <p:cNvPicPr>
            <a:picLocks noChangeAspect="1" noChangeArrowheads="1"/>
          </p:cNvPicPr>
          <p:nvPr/>
        </p:nvPicPr>
        <p:blipFill>
          <a:blip r:embed="rId2">
            <a:extLst>
              <a:ext uri="{28A0092B-C50C-407E-A947-70E740481C1C}">
                <a14:useLocalDpi xmlns:a14="http://schemas.microsoft.com/office/drawing/2010/main" val="0"/>
              </a:ext>
            </a:extLst>
          </a:blip>
          <a:srcRect l="13486" t="19658" r="8173" b="10257"/>
          <a:stretch>
            <a:fillRect/>
          </a:stretch>
        </p:blipFill>
        <p:spPr bwMode="auto">
          <a:xfrm>
            <a:off x="261350" y="1848598"/>
            <a:ext cx="8420374" cy="4244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827584" y="666562"/>
            <a:ext cx="7344816" cy="1200329"/>
          </a:xfrm>
          <a:prstGeom prst="rect">
            <a:avLst/>
          </a:prstGeom>
        </p:spPr>
        <p:txBody>
          <a:bodyPr wrap="square">
            <a:spAutoFit/>
          </a:bodyPr>
          <a:lstStyle/>
          <a:p>
            <a:pPr algn="just"/>
            <a:r>
              <a:rPr lang="uk-UA" sz="3600" b="1" i="1" dirty="0" smtClean="0">
                <a:solidFill>
                  <a:schemeClr val="bg1"/>
                </a:solidFill>
                <a:latin typeface="Bookman Old Style" panose="02050604050505020204" pitchFamily="18" charset="0"/>
              </a:rPr>
              <a:t>3) метод відстаней включає наступні етапи:</a:t>
            </a:r>
            <a:endParaRPr lang="uk-UA" sz="3600" b="1" i="1" dirty="0">
              <a:solidFill>
                <a:schemeClr val="bg1"/>
              </a:solidFill>
              <a:latin typeface="Bookman Old Style" panose="02050604050505020204" pitchFamily="18" charset="0"/>
            </a:endParaRPr>
          </a:p>
        </p:txBody>
      </p:sp>
    </p:spTree>
    <p:extLst>
      <p:ext uri="{BB962C8B-B14F-4D97-AF65-F5344CB8AC3E}">
        <p14:creationId xmlns:p14="http://schemas.microsoft.com/office/powerpoint/2010/main" val="14435230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Рисунок 1"/>
          <p:cNvPicPr>
            <a:picLocks noChangeAspect="1" noChangeArrowheads="1"/>
          </p:cNvPicPr>
          <p:nvPr/>
        </p:nvPicPr>
        <p:blipFill>
          <a:blip r:embed="rId2">
            <a:extLst>
              <a:ext uri="{28A0092B-C50C-407E-A947-70E740481C1C}">
                <a14:useLocalDpi xmlns:a14="http://schemas.microsoft.com/office/drawing/2010/main" val="0"/>
              </a:ext>
            </a:extLst>
          </a:blip>
          <a:srcRect l="13622" t="43304" r="10397" b="17094"/>
          <a:stretch>
            <a:fillRect/>
          </a:stretch>
        </p:blipFill>
        <p:spPr bwMode="auto">
          <a:xfrm>
            <a:off x="467544" y="1700808"/>
            <a:ext cx="8461503" cy="2476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Прямоугольник 1"/>
          <p:cNvSpPr/>
          <p:nvPr/>
        </p:nvSpPr>
        <p:spPr>
          <a:xfrm>
            <a:off x="899592" y="4365104"/>
            <a:ext cx="7704856" cy="1569660"/>
          </a:xfrm>
          <a:prstGeom prst="rect">
            <a:avLst/>
          </a:prstGeom>
        </p:spPr>
        <p:txBody>
          <a:bodyPr wrap="square">
            <a:spAutoFit/>
          </a:bodyPr>
          <a:lstStyle/>
          <a:p>
            <a:pPr algn="ctr"/>
            <a:r>
              <a:rPr lang="uk-UA" sz="3200" dirty="0">
                <a:solidFill>
                  <a:srgbClr val="000000"/>
                </a:solidFill>
                <a:latin typeface="Bookman Old Style" panose="02050604050505020204" pitchFamily="18" charset="0"/>
              </a:rPr>
              <a:t>Найвищий рейтинг має підприємство з мінімальним значенням оцінки.</a:t>
            </a:r>
            <a:endParaRPr lang="uk-UA" sz="3200" dirty="0">
              <a:latin typeface="Bookman Old Style" panose="02050604050505020204" pitchFamily="18" charset="0"/>
            </a:endParaRPr>
          </a:p>
        </p:txBody>
      </p:sp>
    </p:spTree>
    <p:extLst>
      <p:ext uri="{BB962C8B-B14F-4D97-AF65-F5344CB8AC3E}">
        <p14:creationId xmlns:p14="http://schemas.microsoft.com/office/powerpoint/2010/main" val="2365041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51112" y="908720"/>
            <a:ext cx="7992888" cy="5509200"/>
          </a:xfrm>
          <a:prstGeom prst="rect">
            <a:avLst/>
          </a:prstGeom>
        </p:spPr>
        <p:txBody>
          <a:bodyPr wrap="square">
            <a:spAutoFit/>
          </a:bodyPr>
          <a:lstStyle/>
          <a:p>
            <a:r>
              <a:rPr lang="uk-UA" sz="3200" dirty="0">
                <a:solidFill>
                  <a:srgbClr val="000000"/>
                </a:solidFill>
                <a:latin typeface="Times New Roman" panose="02020603050405020304" pitchFamily="18" charset="0"/>
                <a:ea typeface="Times New Roman" panose="02020603050405020304" pitchFamily="18" charset="0"/>
              </a:rPr>
              <a:t>Сучасний стан ринку характеризується постійною зміною зовнішнього середовища, мінливістю купівельного попиту, наявністю великої кількості підприємств різних форм власності, підвищенням невизначеності та ризику. А отже, для того, щоб вижити, підприємствам необхідно відстежувати і реагувати на всі зміни, що відбуваються в їх конкурентному середовищі з метою збереження своїх позицій на ринку і забезпечення конкурентних переваг. </a:t>
            </a:r>
            <a:endParaRPr lang="uk-UA" sz="3200" dirty="0"/>
          </a:p>
        </p:txBody>
      </p:sp>
    </p:spTree>
    <p:extLst>
      <p:ext uri="{BB962C8B-B14F-4D97-AF65-F5344CB8AC3E}">
        <p14:creationId xmlns:p14="http://schemas.microsoft.com/office/powerpoint/2010/main" val="21924559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483768" y="2276872"/>
            <a:ext cx="4572000" cy="673582"/>
          </a:xfrm>
          <a:prstGeom prst="rect">
            <a:avLst/>
          </a:prstGeom>
        </p:spPr>
        <p:txBody>
          <a:bodyPr>
            <a:spAutoFit/>
          </a:bodyPr>
          <a:lstStyle/>
          <a:p>
            <a:pPr indent="457200" algn="just">
              <a:lnSpc>
                <a:spcPct val="130000"/>
              </a:lnSpc>
              <a:spcAft>
                <a:spcPts val="0"/>
              </a:spcAft>
            </a:pPr>
            <a:r>
              <a:rPr lang="uk-UA" sz="3200" b="1" dirty="0" smtClean="0">
                <a:latin typeface="Bookman Old Style" panose="02050604050505020204" pitchFamily="18" charset="0"/>
                <a:ea typeface="Calibri" panose="020F0502020204030204" pitchFamily="34" charset="0"/>
                <a:cs typeface="Times New Roman" panose="02020603050405020304" pitchFamily="18" charset="0"/>
              </a:rPr>
              <a:t>Дякую за увагу!</a:t>
            </a:r>
            <a:endParaRPr lang="uk-UA" sz="3200" b="1" dirty="0">
              <a:effectLst/>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8528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4" name="Прямоугольник 3"/>
          <p:cNvSpPr/>
          <p:nvPr/>
        </p:nvSpPr>
        <p:spPr>
          <a:xfrm>
            <a:off x="971600" y="1412776"/>
            <a:ext cx="6984776" cy="4031873"/>
          </a:xfrm>
          <a:prstGeom prst="rect">
            <a:avLst/>
          </a:prstGeom>
        </p:spPr>
        <p:txBody>
          <a:bodyPr wrap="square">
            <a:spAutoFit/>
          </a:bodyPr>
          <a:lstStyle/>
          <a:p>
            <a:pPr indent="457200" algn="just">
              <a:spcAft>
                <a:spcPts val="0"/>
              </a:spcAft>
            </a:pPr>
            <a:r>
              <a:rPr lang="uk-UA" sz="3200" dirty="0"/>
              <a:t>Кожному підприємству важливо правильно оцінити ринкову ситуацію, з тим, щоб вибрати ефективні засоби конкуренції, які, з одного боку, були б адекватними ринковій ситуації в Україні, тенденціям її розвитку, з іншого – специфіці діяльності підприємства.</a:t>
            </a:r>
          </a:p>
        </p:txBody>
      </p:sp>
    </p:spTree>
    <p:extLst>
      <p:ext uri="{BB962C8B-B14F-4D97-AF65-F5344CB8AC3E}">
        <p14:creationId xmlns:p14="http://schemas.microsoft.com/office/powerpoint/2010/main" val="153537596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7544" y="1556792"/>
            <a:ext cx="7854696" cy="3672408"/>
          </a:xfrm>
        </p:spPr>
        <p:txBody>
          <a:bodyPr/>
          <a:lstStyle/>
          <a:p>
            <a:pPr algn="just"/>
            <a:r>
              <a:rPr lang="uk-UA" dirty="0"/>
              <a:t>Досвід останніх років показує, що далеко не всі вітчизняні підприємства готові до ведення конкурентної боротьби. Навіть володіння конкурентоспроможною продукцією не дозволяє багатьом з них ефективно реалізовувати цю перевагу через відсутність практики використання всього комплексу маркетингу: гнучкої асортиментної і цінової політики, адекватної організації каналів розподілу, ефективних методів стимулювання продажів тощо.</a:t>
            </a:r>
          </a:p>
        </p:txBody>
      </p:sp>
    </p:spTree>
    <p:extLst>
      <p:ext uri="{BB962C8B-B14F-4D97-AF65-F5344CB8AC3E}">
        <p14:creationId xmlns:p14="http://schemas.microsoft.com/office/powerpoint/2010/main" val="126868578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1772816"/>
            <a:ext cx="7854696" cy="1752600"/>
          </a:xfrm>
        </p:spPr>
        <p:txBody>
          <a:bodyPr/>
          <a:lstStyle/>
          <a:p>
            <a:pPr algn="just"/>
            <a:r>
              <a:rPr lang="uk-UA" dirty="0"/>
              <a:t>Центральним поняттям, що виражає сутність ринкових відносин, є поняття конкуренції. </a:t>
            </a:r>
            <a:endParaRPr lang="en-US" dirty="0" smtClean="0"/>
          </a:p>
          <a:p>
            <a:pPr algn="just"/>
            <a:endParaRPr lang="en-US" i="1" dirty="0"/>
          </a:p>
          <a:p>
            <a:pPr algn="just"/>
            <a:endParaRPr lang="en-US" i="1" dirty="0" smtClean="0"/>
          </a:p>
          <a:p>
            <a:pPr algn="just"/>
            <a:r>
              <a:rPr lang="uk-UA" b="1" i="1" dirty="0" smtClean="0"/>
              <a:t>Конкуренція</a:t>
            </a:r>
            <a:r>
              <a:rPr lang="uk-UA" dirty="0"/>
              <a:t> – це найважливіша ланка всієї системи ринкового господарства. Термін "конкуренція" з лат. </a:t>
            </a:r>
            <a:r>
              <a:rPr lang="en-US" i="1" dirty="0" err="1"/>
              <a:t>concurrentia</a:t>
            </a:r>
            <a:r>
              <a:rPr lang="uk-UA" dirty="0"/>
              <a:t> означає – </a:t>
            </a:r>
            <a:r>
              <a:rPr lang="uk-UA" b="1" dirty="0"/>
              <a:t>змагання, суперництво</a:t>
            </a:r>
            <a:r>
              <a:rPr lang="uk-UA" dirty="0"/>
              <a:t>.</a:t>
            </a:r>
          </a:p>
          <a:p>
            <a:pPr algn="just"/>
            <a:endParaRPr lang="uk-UA" dirty="0"/>
          </a:p>
        </p:txBody>
      </p:sp>
    </p:spTree>
    <p:extLst>
      <p:ext uri="{BB962C8B-B14F-4D97-AF65-F5344CB8AC3E}">
        <p14:creationId xmlns:p14="http://schemas.microsoft.com/office/powerpoint/2010/main" val="177635903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63915"/>
            <a:ext cx="8496944" cy="6494085"/>
          </a:xfrm>
          <a:prstGeom prst="rect">
            <a:avLst/>
          </a:prstGeom>
        </p:spPr>
        <p:txBody>
          <a:bodyPr wrap="square">
            <a:spAutoFit/>
          </a:bodyPr>
          <a:lstStyle/>
          <a:p>
            <a:pPr indent="457200" algn="just">
              <a:spcAft>
                <a:spcPts val="0"/>
              </a:spcAft>
            </a:pPr>
            <a:r>
              <a:rPr lang="uk-UA"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Перші найбільш цілісні теоретичні положення про ру</a:t>
            </a:r>
            <a:r>
              <a:rPr lang="uk-UA" sz="3200" b="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шійні сили конкурентної боротьби сформувались лише в середині </a:t>
            </a:r>
            <a:r>
              <a:rPr lang="en-US"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XVIII</a:t>
            </a:r>
            <a:r>
              <a:rPr lang="uk-UA"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 </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 головна заслуга в цьому належить класичній політичній економії, представниками якої на основі багаторічних дослі</a:t>
            </a:r>
            <a:r>
              <a:rPr lang="uk-UA" sz="3200"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джень обґрунтовано принципи досконалої конкуренції. Вихідним положенням класичної теорії був принцип абсолютних переваг, </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сформульований </a:t>
            </a:r>
            <a:r>
              <a:rPr lang="uk-UA" sz="3200" b="1" i="1"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Сміт</a:t>
            </a:r>
            <a:r>
              <a:rPr lang="uk-UA" sz="3200" i="1"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ом.</a:t>
            </a:r>
            <a:r>
              <a:rPr lang="uk-UA" sz="3200"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Видатний економіст уперше </a:t>
            </a:r>
            <a:r>
              <a:rPr lang="uk-UA" sz="3200" b="1" spc="-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довів, </a:t>
            </a:r>
            <a:r>
              <a:rPr lang="uk-UA" sz="3200" b="1" spc="-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 конкуренція, урівнюючи норми прибутку, приводить до оп</a:t>
            </a:r>
            <a:r>
              <a:rPr lang="uk-UA" sz="3200" b="1"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тимального розподілу праці і капіталу</a:t>
            </a:r>
            <a:r>
              <a:rPr lang="uk-UA" sz="3200" spc="-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uk-UA"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9724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1520" y="1052736"/>
            <a:ext cx="8748464" cy="4824536"/>
          </a:xfrm>
        </p:spPr>
        <p:txBody>
          <a:bodyPr/>
          <a:lstStyle/>
          <a:p>
            <a:endParaRPr lang="uk-UA" dirty="0"/>
          </a:p>
        </p:txBody>
      </p:sp>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pic>
        <p:nvPicPr>
          <p:cNvPr id="51201" name="Рисунок 1" descr="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052736"/>
            <a:ext cx="8336171" cy="423663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2123728" y="5354052"/>
            <a:ext cx="4520918" cy="52322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uk-UA" sz="1400" b="0" i="1"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Рис. 1.</a:t>
            </a:r>
            <a:r>
              <a:rPr kumimoji="0" lang="uk-UA" sz="14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Конкуренція як економічна категорія</a:t>
            </a:r>
            <a:endParaRPr kumimoji="0" lang="uk-UA" sz="800" b="0" i="0" u="none" strike="noStrike" cap="none" normalizeH="0" baseline="0" dirty="0" smtClean="0">
              <a:ln>
                <a:noFill/>
              </a:ln>
              <a:solidFill>
                <a:schemeClr val="tx1"/>
              </a:solidFill>
              <a:effectLst/>
              <a:latin typeface="Arial" panose="020B0604020202020204"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kumimoji="0" 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783384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ік">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Поті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і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2.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3.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4.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5.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6.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7.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8.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ppt/theme/themeOverride9.xml><?xml version="1.0" encoding="utf-8"?>
<a:themeOverride xmlns:a="http://schemas.openxmlformats.org/drawingml/2006/main">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themeOverride>
</file>

<file path=docProps/app.xml><?xml version="1.0" encoding="utf-8"?>
<Properties xmlns="http://schemas.openxmlformats.org/officeDocument/2006/extended-properties" xmlns:vt="http://schemas.openxmlformats.org/officeDocument/2006/docPropsVTypes">
  <Template/>
  <TotalTime>1757</TotalTime>
  <Words>1167</Words>
  <Application>Microsoft Office PowerPoint</Application>
  <PresentationFormat>Экран (4:3)</PresentationFormat>
  <Paragraphs>81</Paragraphs>
  <Slides>40</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40</vt:i4>
      </vt:variant>
    </vt:vector>
  </HeadingPairs>
  <TitlesOfParts>
    <vt:vector size="48" baseType="lpstr">
      <vt:lpstr>Arial</vt:lpstr>
      <vt:lpstr>Bookman Old Style</vt:lpstr>
      <vt:lpstr>Calibri</vt:lpstr>
      <vt:lpstr>Constantia</vt:lpstr>
      <vt:lpstr>Georgia</vt:lpstr>
      <vt:lpstr>Times New Roman</vt:lpstr>
      <vt:lpstr>Wingdings 2</vt:lpstr>
      <vt:lpstr>Потік</vt:lpstr>
      <vt:lpstr>ТЕМА 2.  Стратегічний аналіз зовнішнього середовища підприємства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Конкурентне позиціонування можна розглядати як дії, спрямовані на формування сприйняття споживачами товарного асортименту даного підприємства щодо асортименту підприємств-конкурентів за тими перевагами і вигодами, які вони можуть отримати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Аналіз економічного потенціалу підприємства</dc:title>
  <dc:creator>Ирина</dc:creator>
  <cp:lastModifiedBy>Ірина</cp:lastModifiedBy>
  <cp:revision>147</cp:revision>
  <cp:lastPrinted>2012-10-20T08:58:50Z</cp:lastPrinted>
  <dcterms:created xsi:type="dcterms:W3CDTF">2012-09-22T08:22:54Z</dcterms:created>
  <dcterms:modified xsi:type="dcterms:W3CDTF">2022-04-17T19:13:54Z</dcterms:modified>
</cp:coreProperties>
</file>