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9" r:id="rId12"/>
    <p:sldId id="266" r:id="rId13"/>
    <p:sldId id="267" r:id="rId14"/>
    <p:sldId id="268" r:id="rId15"/>
    <p:sldId id="271" r:id="rId16"/>
    <p:sldId id="272" r:id="rId17"/>
    <p:sldId id="273" r:id="rId18"/>
    <p:sldId id="270" r:id="rId19"/>
    <p:sldId id="274" r:id="rId20"/>
    <p:sldId id="275" r:id="rId21"/>
    <p:sldId id="276" r:id="rId22"/>
    <p:sldId id="277" r:id="rId23"/>
    <p:sldId id="278" r:id="rId24"/>
    <p:sldId id="279" r:id="rId25"/>
    <p:sldId id="280" r:id="rId26"/>
    <p:sldId id="281" r:id="rId27"/>
    <p:sldId id="282" r:id="rId28"/>
    <p:sldId id="283" r:id="rId29"/>
    <p:sldId id="285" r:id="rId30"/>
    <p:sldId id="284" r:id="rId31"/>
    <p:sldId id="286" r:id="rId32"/>
    <p:sldId id="287" r:id="rId33"/>
    <p:sldId id="288" r:id="rId34"/>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95" autoAdjust="0"/>
  </p:normalViewPr>
  <p:slideViewPr>
    <p:cSldViewPr snapToGrid="0">
      <p:cViewPr>
        <p:scale>
          <a:sx n="70" d="100"/>
          <a:sy n="70" d="100"/>
        </p:scale>
        <p:origin x="51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E924B9-964E-4398-BF65-B8EA81849AF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uk-UA"/>
        </a:p>
      </dgm:t>
    </dgm:pt>
    <dgm:pt modelId="{81946734-48B2-4304-8349-33463EF61501}">
      <dgm:prSet phldrT="[Текст]" custT="1"/>
      <dgm:spPr/>
      <dgm:t>
        <a:bodyPr/>
        <a:lstStyle/>
        <a:p>
          <a:r>
            <a:rPr lang="ru-RU" sz="1600" dirty="0" err="1" smtClean="0"/>
            <a:t>одностороннє</a:t>
          </a:r>
          <a:r>
            <a:rPr lang="ru-RU" sz="1600" dirty="0" smtClean="0"/>
            <a:t> </a:t>
          </a:r>
          <a:r>
            <a:rPr lang="ru-RU" sz="1600" dirty="0" err="1" smtClean="0"/>
            <a:t>інформування</a:t>
          </a:r>
          <a:r>
            <a:rPr lang="ru-RU" sz="1600" dirty="0" smtClean="0"/>
            <a:t> </a:t>
          </a:r>
          <a:r>
            <a:rPr lang="ru-RU" sz="1600" dirty="0" err="1" smtClean="0"/>
            <a:t>владою</a:t>
          </a:r>
          <a:r>
            <a:rPr lang="ru-RU" sz="1600" dirty="0" smtClean="0"/>
            <a:t> </a:t>
          </a:r>
          <a:r>
            <a:rPr lang="ru-RU" sz="1600" dirty="0" err="1" smtClean="0"/>
            <a:t>громадськості</a:t>
          </a:r>
          <a:r>
            <a:rPr lang="ru-RU" sz="1600" dirty="0" smtClean="0"/>
            <a:t> без </a:t>
          </a:r>
          <a:r>
            <a:rPr lang="ru-RU" sz="1600" dirty="0" err="1" smtClean="0"/>
            <a:t>зворотної</a:t>
          </a:r>
          <a:r>
            <a:rPr lang="ru-RU" sz="1600" dirty="0" smtClean="0"/>
            <a:t> </a:t>
          </a:r>
          <a:r>
            <a:rPr lang="ru-RU" sz="1600" dirty="0" err="1" smtClean="0"/>
            <a:t>комунікації</a:t>
          </a:r>
          <a:r>
            <a:rPr lang="ru-RU" sz="1600" dirty="0" smtClean="0"/>
            <a:t>;</a:t>
          </a:r>
          <a:endParaRPr lang="uk-UA" sz="1600" dirty="0"/>
        </a:p>
      </dgm:t>
    </dgm:pt>
    <dgm:pt modelId="{0B0C9CCF-0A59-4F72-809D-10B2DE2422EB}" type="parTrans" cxnId="{1CA99ECC-0EDE-4261-AC41-040500F38035}">
      <dgm:prSet/>
      <dgm:spPr/>
      <dgm:t>
        <a:bodyPr/>
        <a:lstStyle/>
        <a:p>
          <a:endParaRPr lang="uk-UA" sz="1600"/>
        </a:p>
      </dgm:t>
    </dgm:pt>
    <dgm:pt modelId="{EFD95253-87C1-41FC-9F21-AFBF88DAAAD5}" type="sibTrans" cxnId="{1CA99ECC-0EDE-4261-AC41-040500F38035}">
      <dgm:prSet/>
      <dgm:spPr/>
      <dgm:t>
        <a:bodyPr/>
        <a:lstStyle/>
        <a:p>
          <a:endParaRPr lang="uk-UA" sz="1600"/>
        </a:p>
      </dgm:t>
    </dgm:pt>
    <dgm:pt modelId="{70EEEE57-05C6-4A93-9E9F-8DC4E31A7536}">
      <dgm:prSet phldrT="[Текст]" custT="1"/>
      <dgm:spPr/>
      <dgm:t>
        <a:bodyPr/>
        <a:lstStyle/>
        <a:p>
          <a:r>
            <a:rPr lang="ru-RU" sz="1600" dirty="0" err="1" smtClean="0"/>
            <a:t>спеціальне</a:t>
          </a:r>
          <a:r>
            <a:rPr lang="ru-RU" sz="1600" dirty="0" smtClean="0"/>
            <a:t> </a:t>
          </a:r>
          <a:r>
            <a:rPr lang="ru-RU" sz="1600" dirty="0" err="1" smtClean="0"/>
            <a:t>інформування</a:t>
          </a:r>
          <a:r>
            <a:rPr lang="ru-RU" sz="1600" dirty="0" smtClean="0"/>
            <a:t> з </a:t>
          </a:r>
          <a:r>
            <a:rPr lang="ru-RU" sz="1600" dirty="0" err="1" smtClean="0"/>
            <a:t>урахуванням</a:t>
          </a:r>
          <a:r>
            <a:rPr lang="ru-RU" sz="1600" dirty="0" smtClean="0"/>
            <a:t> </a:t>
          </a:r>
          <a:r>
            <a:rPr lang="ru-RU" sz="1600" dirty="0" err="1" smtClean="0"/>
            <a:t>психологічних</a:t>
          </a:r>
          <a:r>
            <a:rPr lang="ru-RU" sz="1600" dirty="0" smtClean="0"/>
            <a:t> </a:t>
          </a:r>
          <a:r>
            <a:rPr lang="ru-RU" sz="1600" dirty="0" err="1" smtClean="0"/>
            <a:t>особливостей</a:t>
          </a:r>
          <a:r>
            <a:rPr lang="ru-RU" sz="1600" dirty="0" smtClean="0"/>
            <a:t> </a:t>
          </a:r>
          <a:r>
            <a:rPr lang="ru-RU" sz="1600" dirty="0" err="1" smtClean="0"/>
            <a:t>різних</a:t>
          </a:r>
          <a:r>
            <a:rPr lang="ru-RU" sz="1600" dirty="0" smtClean="0"/>
            <a:t> </a:t>
          </a:r>
          <a:r>
            <a:rPr lang="ru-RU" sz="1600" dirty="0" err="1" smtClean="0"/>
            <a:t>груп</a:t>
          </a:r>
          <a:r>
            <a:rPr lang="ru-RU" sz="1600" dirty="0" smtClean="0"/>
            <a:t> </a:t>
          </a:r>
          <a:r>
            <a:rPr lang="ru-RU" sz="1600" dirty="0" err="1" smtClean="0"/>
            <a:t>гро</a:t>
          </a:r>
          <a:r>
            <a:rPr lang="uk-UA" sz="1600" dirty="0" err="1" smtClean="0"/>
            <a:t>мадськості</a:t>
          </a:r>
          <a:r>
            <a:rPr lang="uk-UA" sz="1600" dirty="0" smtClean="0"/>
            <a:t> («двостороння асиметрична модель»);</a:t>
          </a:r>
          <a:endParaRPr lang="uk-UA" sz="1600" dirty="0"/>
        </a:p>
      </dgm:t>
    </dgm:pt>
    <dgm:pt modelId="{4EF8950B-92BF-4212-AE0D-2CBD8B1C6370}" type="parTrans" cxnId="{C6A60013-1D18-4D48-9270-CB7140351741}">
      <dgm:prSet/>
      <dgm:spPr/>
      <dgm:t>
        <a:bodyPr/>
        <a:lstStyle/>
        <a:p>
          <a:endParaRPr lang="uk-UA" sz="1600"/>
        </a:p>
      </dgm:t>
    </dgm:pt>
    <dgm:pt modelId="{0570C3FA-03F3-437E-A441-80B0128DB259}" type="sibTrans" cxnId="{C6A60013-1D18-4D48-9270-CB7140351741}">
      <dgm:prSet/>
      <dgm:spPr/>
      <dgm:t>
        <a:bodyPr/>
        <a:lstStyle/>
        <a:p>
          <a:endParaRPr lang="uk-UA" sz="1600"/>
        </a:p>
      </dgm:t>
    </dgm:pt>
    <dgm:pt modelId="{CA72E63D-4048-42ED-835A-30CF362A4F63}">
      <dgm:prSet phldrT="[Текст]" custT="1"/>
      <dgm:spPr/>
      <dgm:t>
        <a:bodyPr/>
        <a:lstStyle/>
        <a:p>
          <a:r>
            <a:rPr lang="ru-RU" sz="1600" dirty="0" err="1" smtClean="0"/>
            <a:t>діалогічна</a:t>
          </a:r>
          <a:r>
            <a:rPr lang="ru-RU" sz="1600" dirty="0" smtClean="0"/>
            <a:t> </a:t>
          </a:r>
          <a:r>
            <a:rPr lang="ru-RU" sz="1600" dirty="0" err="1" smtClean="0"/>
            <a:t>комунікація</a:t>
          </a:r>
          <a:r>
            <a:rPr lang="ru-RU" sz="1600" dirty="0" smtClean="0"/>
            <a:t> з </a:t>
          </a:r>
          <a:r>
            <a:rPr lang="ru-RU" sz="1600" dirty="0" err="1" smtClean="0"/>
            <a:t>урахуванням</a:t>
          </a:r>
          <a:r>
            <a:rPr lang="ru-RU" sz="1600" dirty="0" smtClean="0"/>
            <a:t> </a:t>
          </a:r>
          <a:r>
            <a:rPr lang="ru-RU" sz="1600" dirty="0" err="1" smtClean="0"/>
            <a:t>психологічних</a:t>
          </a:r>
          <a:r>
            <a:rPr lang="ru-RU" sz="1600" dirty="0" smtClean="0"/>
            <a:t> характеристик </a:t>
          </a:r>
          <a:r>
            <a:rPr lang="ru-RU" sz="1600" dirty="0" err="1" smtClean="0"/>
            <a:t>партнерів</a:t>
          </a:r>
          <a:r>
            <a:rPr lang="ru-RU" sz="1600" dirty="0" smtClean="0"/>
            <a:t> по </a:t>
          </a:r>
          <a:r>
            <a:rPr lang="ru-RU" sz="1600" dirty="0" err="1" smtClean="0"/>
            <a:t>спілку</a:t>
          </a:r>
          <a:r>
            <a:rPr lang="uk-UA" sz="1600" dirty="0" err="1" smtClean="0"/>
            <a:t>ванню</a:t>
          </a:r>
          <a:r>
            <a:rPr lang="uk-UA" sz="1600" dirty="0" smtClean="0"/>
            <a:t> («</a:t>
          </a:r>
          <a:r>
            <a:rPr lang="uk-UA" sz="1600" dirty="0" err="1" smtClean="0"/>
            <a:t>двустороння</a:t>
          </a:r>
          <a:r>
            <a:rPr lang="uk-UA" sz="1600" dirty="0" smtClean="0"/>
            <a:t> симетрична модель»).</a:t>
          </a:r>
          <a:endParaRPr lang="uk-UA" sz="1600" dirty="0"/>
        </a:p>
      </dgm:t>
    </dgm:pt>
    <dgm:pt modelId="{5AF7C34A-A48F-43BC-A0EC-1E26A2BC0A08}" type="parTrans" cxnId="{6FCD2F10-62AF-4F93-AC29-C64340C17AA4}">
      <dgm:prSet/>
      <dgm:spPr/>
      <dgm:t>
        <a:bodyPr/>
        <a:lstStyle/>
        <a:p>
          <a:endParaRPr lang="uk-UA" sz="1600"/>
        </a:p>
      </dgm:t>
    </dgm:pt>
    <dgm:pt modelId="{A493F9C2-5697-41F4-BBB7-C88DEC3CB732}" type="sibTrans" cxnId="{6FCD2F10-62AF-4F93-AC29-C64340C17AA4}">
      <dgm:prSet/>
      <dgm:spPr/>
      <dgm:t>
        <a:bodyPr/>
        <a:lstStyle/>
        <a:p>
          <a:endParaRPr lang="uk-UA" sz="1600"/>
        </a:p>
      </dgm:t>
    </dgm:pt>
    <dgm:pt modelId="{E6FE1CEF-88F5-4DA9-8BBD-D817950FB0CB}">
      <dgm:prSet custT="1"/>
      <dgm:spPr/>
      <dgm:t>
        <a:bodyPr/>
        <a:lstStyle/>
        <a:p>
          <a:r>
            <a:rPr lang="uk-UA" sz="1600" dirty="0" smtClean="0"/>
            <a:t>одностороннє інформування через ЗМІ;</a:t>
          </a:r>
          <a:endParaRPr lang="uk-UA" sz="1600" dirty="0"/>
        </a:p>
      </dgm:t>
    </dgm:pt>
    <dgm:pt modelId="{FB9C36BB-F643-4B4D-A985-6730776A1AB2}" type="parTrans" cxnId="{BD92B448-1D65-4BF7-8930-FC3CD6401CF2}">
      <dgm:prSet/>
      <dgm:spPr/>
      <dgm:t>
        <a:bodyPr/>
        <a:lstStyle/>
        <a:p>
          <a:endParaRPr lang="uk-UA" sz="1600"/>
        </a:p>
      </dgm:t>
    </dgm:pt>
    <dgm:pt modelId="{A6AD3AEF-E050-4034-BC5C-A54EB871911C}" type="sibTrans" cxnId="{BD92B448-1D65-4BF7-8930-FC3CD6401CF2}">
      <dgm:prSet/>
      <dgm:spPr/>
      <dgm:t>
        <a:bodyPr/>
        <a:lstStyle/>
        <a:p>
          <a:endParaRPr lang="uk-UA" sz="1600"/>
        </a:p>
      </dgm:t>
    </dgm:pt>
    <dgm:pt modelId="{72B0B03C-368B-4EA0-AFA2-EBE012CF86BB}" type="pres">
      <dgm:prSet presAssocID="{B5E924B9-964E-4398-BF65-B8EA81849AFE}" presName="linear" presStyleCnt="0">
        <dgm:presLayoutVars>
          <dgm:dir/>
          <dgm:animLvl val="lvl"/>
          <dgm:resizeHandles val="exact"/>
        </dgm:presLayoutVars>
      </dgm:prSet>
      <dgm:spPr/>
      <dgm:t>
        <a:bodyPr/>
        <a:lstStyle/>
        <a:p>
          <a:endParaRPr lang="uk-UA"/>
        </a:p>
      </dgm:t>
    </dgm:pt>
    <dgm:pt modelId="{4C5CC63D-F8FA-4179-817E-27D8E8F1CA97}" type="pres">
      <dgm:prSet presAssocID="{81946734-48B2-4304-8349-33463EF61501}" presName="parentLin" presStyleCnt="0"/>
      <dgm:spPr/>
    </dgm:pt>
    <dgm:pt modelId="{C9C1543D-42E6-491E-B444-7A886B6E92A6}" type="pres">
      <dgm:prSet presAssocID="{81946734-48B2-4304-8349-33463EF61501}" presName="parentLeftMargin" presStyleLbl="node1" presStyleIdx="0" presStyleCnt="4"/>
      <dgm:spPr/>
      <dgm:t>
        <a:bodyPr/>
        <a:lstStyle/>
        <a:p>
          <a:endParaRPr lang="uk-UA"/>
        </a:p>
      </dgm:t>
    </dgm:pt>
    <dgm:pt modelId="{75FBFBEB-80CD-4936-B794-691401E8AD68}" type="pres">
      <dgm:prSet presAssocID="{81946734-48B2-4304-8349-33463EF61501}" presName="parentText" presStyleLbl="node1" presStyleIdx="0" presStyleCnt="4">
        <dgm:presLayoutVars>
          <dgm:chMax val="0"/>
          <dgm:bulletEnabled val="1"/>
        </dgm:presLayoutVars>
      </dgm:prSet>
      <dgm:spPr/>
      <dgm:t>
        <a:bodyPr/>
        <a:lstStyle/>
        <a:p>
          <a:endParaRPr lang="uk-UA"/>
        </a:p>
      </dgm:t>
    </dgm:pt>
    <dgm:pt modelId="{AD5F3F5B-DEBE-4A5A-A3F7-A30DAAB676DA}" type="pres">
      <dgm:prSet presAssocID="{81946734-48B2-4304-8349-33463EF61501}" presName="negativeSpace" presStyleCnt="0"/>
      <dgm:spPr/>
    </dgm:pt>
    <dgm:pt modelId="{7EA8C2BD-E5CA-4611-B4A9-AC84D69D6048}" type="pres">
      <dgm:prSet presAssocID="{81946734-48B2-4304-8349-33463EF61501}" presName="childText" presStyleLbl="conFgAcc1" presStyleIdx="0" presStyleCnt="4">
        <dgm:presLayoutVars>
          <dgm:bulletEnabled val="1"/>
        </dgm:presLayoutVars>
      </dgm:prSet>
      <dgm:spPr/>
    </dgm:pt>
    <dgm:pt modelId="{115523CD-6D81-4E6A-B542-2EA6D3A3A720}" type="pres">
      <dgm:prSet presAssocID="{EFD95253-87C1-41FC-9F21-AFBF88DAAAD5}" presName="spaceBetweenRectangles" presStyleCnt="0"/>
      <dgm:spPr/>
    </dgm:pt>
    <dgm:pt modelId="{886CF3E9-13AA-4890-839E-757ECFDA2983}" type="pres">
      <dgm:prSet presAssocID="{E6FE1CEF-88F5-4DA9-8BBD-D817950FB0CB}" presName="parentLin" presStyleCnt="0"/>
      <dgm:spPr/>
    </dgm:pt>
    <dgm:pt modelId="{DE0F1E87-D34A-4330-AD4B-D8E89263AEC1}" type="pres">
      <dgm:prSet presAssocID="{E6FE1CEF-88F5-4DA9-8BBD-D817950FB0CB}" presName="parentLeftMargin" presStyleLbl="node1" presStyleIdx="0" presStyleCnt="4"/>
      <dgm:spPr/>
      <dgm:t>
        <a:bodyPr/>
        <a:lstStyle/>
        <a:p>
          <a:endParaRPr lang="uk-UA"/>
        </a:p>
      </dgm:t>
    </dgm:pt>
    <dgm:pt modelId="{4C5E3471-5A68-426B-9EDF-CC6D64A66265}" type="pres">
      <dgm:prSet presAssocID="{E6FE1CEF-88F5-4DA9-8BBD-D817950FB0CB}" presName="parentText" presStyleLbl="node1" presStyleIdx="1" presStyleCnt="4">
        <dgm:presLayoutVars>
          <dgm:chMax val="0"/>
          <dgm:bulletEnabled val="1"/>
        </dgm:presLayoutVars>
      </dgm:prSet>
      <dgm:spPr/>
      <dgm:t>
        <a:bodyPr/>
        <a:lstStyle/>
        <a:p>
          <a:endParaRPr lang="uk-UA"/>
        </a:p>
      </dgm:t>
    </dgm:pt>
    <dgm:pt modelId="{F5FF3DD0-D47D-4293-BA78-E6B90B4217C5}" type="pres">
      <dgm:prSet presAssocID="{E6FE1CEF-88F5-4DA9-8BBD-D817950FB0CB}" presName="negativeSpace" presStyleCnt="0"/>
      <dgm:spPr/>
    </dgm:pt>
    <dgm:pt modelId="{6C2E7640-CEE5-40C9-AE6E-BC489139519D}" type="pres">
      <dgm:prSet presAssocID="{E6FE1CEF-88F5-4DA9-8BBD-D817950FB0CB}" presName="childText" presStyleLbl="conFgAcc1" presStyleIdx="1" presStyleCnt="4">
        <dgm:presLayoutVars>
          <dgm:bulletEnabled val="1"/>
        </dgm:presLayoutVars>
      </dgm:prSet>
      <dgm:spPr/>
    </dgm:pt>
    <dgm:pt modelId="{F6517F90-D19F-4E4F-A452-5830FF12B9C5}" type="pres">
      <dgm:prSet presAssocID="{A6AD3AEF-E050-4034-BC5C-A54EB871911C}" presName="spaceBetweenRectangles" presStyleCnt="0"/>
      <dgm:spPr/>
    </dgm:pt>
    <dgm:pt modelId="{348187C5-A762-428B-91C7-701394F6D1D8}" type="pres">
      <dgm:prSet presAssocID="{70EEEE57-05C6-4A93-9E9F-8DC4E31A7536}" presName="parentLin" presStyleCnt="0"/>
      <dgm:spPr/>
    </dgm:pt>
    <dgm:pt modelId="{47D54FBF-22A5-4EDB-B010-D4CF210394C6}" type="pres">
      <dgm:prSet presAssocID="{70EEEE57-05C6-4A93-9E9F-8DC4E31A7536}" presName="parentLeftMargin" presStyleLbl="node1" presStyleIdx="1" presStyleCnt="4"/>
      <dgm:spPr/>
      <dgm:t>
        <a:bodyPr/>
        <a:lstStyle/>
        <a:p>
          <a:endParaRPr lang="uk-UA"/>
        </a:p>
      </dgm:t>
    </dgm:pt>
    <dgm:pt modelId="{7E0B9331-0B6B-4028-B976-B286524F8A36}" type="pres">
      <dgm:prSet presAssocID="{70EEEE57-05C6-4A93-9E9F-8DC4E31A7536}" presName="parentText" presStyleLbl="node1" presStyleIdx="2" presStyleCnt="4">
        <dgm:presLayoutVars>
          <dgm:chMax val="0"/>
          <dgm:bulletEnabled val="1"/>
        </dgm:presLayoutVars>
      </dgm:prSet>
      <dgm:spPr/>
      <dgm:t>
        <a:bodyPr/>
        <a:lstStyle/>
        <a:p>
          <a:endParaRPr lang="uk-UA"/>
        </a:p>
      </dgm:t>
    </dgm:pt>
    <dgm:pt modelId="{C8A116F7-1137-4B1E-A58D-33BC3FBC543B}" type="pres">
      <dgm:prSet presAssocID="{70EEEE57-05C6-4A93-9E9F-8DC4E31A7536}" presName="negativeSpace" presStyleCnt="0"/>
      <dgm:spPr/>
    </dgm:pt>
    <dgm:pt modelId="{E0B4A1CC-4616-4D7E-B2DD-C70059B6BA4F}" type="pres">
      <dgm:prSet presAssocID="{70EEEE57-05C6-4A93-9E9F-8DC4E31A7536}" presName="childText" presStyleLbl="conFgAcc1" presStyleIdx="2" presStyleCnt="4">
        <dgm:presLayoutVars>
          <dgm:bulletEnabled val="1"/>
        </dgm:presLayoutVars>
      </dgm:prSet>
      <dgm:spPr/>
    </dgm:pt>
    <dgm:pt modelId="{8EC4FB48-39CC-4FB8-9320-5948440B986C}" type="pres">
      <dgm:prSet presAssocID="{0570C3FA-03F3-437E-A441-80B0128DB259}" presName="spaceBetweenRectangles" presStyleCnt="0"/>
      <dgm:spPr/>
    </dgm:pt>
    <dgm:pt modelId="{59F73E26-2CB0-401D-87C6-ADA908B2DF9D}" type="pres">
      <dgm:prSet presAssocID="{CA72E63D-4048-42ED-835A-30CF362A4F63}" presName="parentLin" presStyleCnt="0"/>
      <dgm:spPr/>
    </dgm:pt>
    <dgm:pt modelId="{B6D0333F-7023-4337-86C1-6EF00FE8E744}" type="pres">
      <dgm:prSet presAssocID="{CA72E63D-4048-42ED-835A-30CF362A4F63}" presName="parentLeftMargin" presStyleLbl="node1" presStyleIdx="2" presStyleCnt="4"/>
      <dgm:spPr/>
      <dgm:t>
        <a:bodyPr/>
        <a:lstStyle/>
        <a:p>
          <a:endParaRPr lang="uk-UA"/>
        </a:p>
      </dgm:t>
    </dgm:pt>
    <dgm:pt modelId="{2D53FABA-83C1-4905-B048-97624BBECD09}" type="pres">
      <dgm:prSet presAssocID="{CA72E63D-4048-42ED-835A-30CF362A4F63}" presName="parentText" presStyleLbl="node1" presStyleIdx="3" presStyleCnt="4">
        <dgm:presLayoutVars>
          <dgm:chMax val="0"/>
          <dgm:bulletEnabled val="1"/>
        </dgm:presLayoutVars>
      </dgm:prSet>
      <dgm:spPr/>
      <dgm:t>
        <a:bodyPr/>
        <a:lstStyle/>
        <a:p>
          <a:endParaRPr lang="uk-UA"/>
        </a:p>
      </dgm:t>
    </dgm:pt>
    <dgm:pt modelId="{D132828B-A8DF-4C53-AC02-C3D26E5C1E49}" type="pres">
      <dgm:prSet presAssocID="{CA72E63D-4048-42ED-835A-30CF362A4F63}" presName="negativeSpace" presStyleCnt="0"/>
      <dgm:spPr/>
    </dgm:pt>
    <dgm:pt modelId="{947BF484-5311-45D8-8E90-3EAF2DA1195B}" type="pres">
      <dgm:prSet presAssocID="{CA72E63D-4048-42ED-835A-30CF362A4F63}" presName="childText" presStyleLbl="conFgAcc1" presStyleIdx="3" presStyleCnt="4">
        <dgm:presLayoutVars>
          <dgm:bulletEnabled val="1"/>
        </dgm:presLayoutVars>
      </dgm:prSet>
      <dgm:spPr/>
    </dgm:pt>
  </dgm:ptLst>
  <dgm:cxnLst>
    <dgm:cxn modelId="{1B0672CF-2AA6-4D1F-9125-FC50DF1C7455}" type="presOf" srcId="{70EEEE57-05C6-4A93-9E9F-8DC4E31A7536}" destId="{7E0B9331-0B6B-4028-B976-B286524F8A36}" srcOrd="1" destOrd="0" presId="urn:microsoft.com/office/officeart/2005/8/layout/list1"/>
    <dgm:cxn modelId="{C6A60013-1D18-4D48-9270-CB7140351741}" srcId="{B5E924B9-964E-4398-BF65-B8EA81849AFE}" destId="{70EEEE57-05C6-4A93-9E9F-8DC4E31A7536}" srcOrd="2" destOrd="0" parTransId="{4EF8950B-92BF-4212-AE0D-2CBD8B1C6370}" sibTransId="{0570C3FA-03F3-437E-A441-80B0128DB259}"/>
    <dgm:cxn modelId="{6E3D1F16-54C6-444E-B790-004D6699D2FB}" type="presOf" srcId="{81946734-48B2-4304-8349-33463EF61501}" destId="{C9C1543D-42E6-491E-B444-7A886B6E92A6}" srcOrd="0" destOrd="0" presId="urn:microsoft.com/office/officeart/2005/8/layout/list1"/>
    <dgm:cxn modelId="{93C0C2A4-AE66-4D01-B02F-0161657CF7A6}" type="presOf" srcId="{70EEEE57-05C6-4A93-9E9F-8DC4E31A7536}" destId="{47D54FBF-22A5-4EDB-B010-D4CF210394C6}" srcOrd="0" destOrd="0" presId="urn:microsoft.com/office/officeart/2005/8/layout/list1"/>
    <dgm:cxn modelId="{66A6373D-4331-4EB5-B9D5-9DCFC4DA3307}" type="presOf" srcId="{CA72E63D-4048-42ED-835A-30CF362A4F63}" destId="{B6D0333F-7023-4337-86C1-6EF00FE8E744}" srcOrd="0" destOrd="0" presId="urn:microsoft.com/office/officeart/2005/8/layout/list1"/>
    <dgm:cxn modelId="{20841456-0C28-4058-AF15-48D5146DDF15}" type="presOf" srcId="{E6FE1CEF-88F5-4DA9-8BBD-D817950FB0CB}" destId="{DE0F1E87-D34A-4330-AD4B-D8E89263AEC1}" srcOrd="0" destOrd="0" presId="urn:microsoft.com/office/officeart/2005/8/layout/list1"/>
    <dgm:cxn modelId="{E8B0F115-6BC9-4744-94E5-4494DD71DF54}" type="presOf" srcId="{B5E924B9-964E-4398-BF65-B8EA81849AFE}" destId="{72B0B03C-368B-4EA0-AFA2-EBE012CF86BB}" srcOrd="0" destOrd="0" presId="urn:microsoft.com/office/officeart/2005/8/layout/list1"/>
    <dgm:cxn modelId="{A6DED9FC-5C7B-4622-98F5-A9D968ED9961}" type="presOf" srcId="{E6FE1CEF-88F5-4DA9-8BBD-D817950FB0CB}" destId="{4C5E3471-5A68-426B-9EDF-CC6D64A66265}" srcOrd="1" destOrd="0" presId="urn:microsoft.com/office/officeart/2005/8/layout/list1"/>
    <dgm:cxn modelId="{6FCD2F10-62AF-4F93-AC29-C64340C17AA4}" srcId="{B5E924B9-964E-4398-BF65-B8EA81849AFE}" destId="{CA72E63D-4048-42ED-835A-30CF362A4F63}" srcOrd="3" destOrd="0" parTransId="{5AF7C34A-A48F-43BC-A0EC-1E26A2BC0A08}" sibTransId="{A493F9C2-5697-41F4-BBB7-C88DEC3CB732}"/>
    <dgm:cxn modelId="{26B39584-6F0C-4980-9B76-1E5ED93278E3}" type="presOf" srcId="{CA72E63D-4048-42ED-835A-30CF362A4F63}" destId="{2D53FABA-83C1-4905-B048-97624BBECD09}" srcOrd="1" destOrd="0" presId="urn:microsoft.com/office/officeart/2005/8/layout/list1"/>
    <dgm:cxn modelId="{BD92B448-1D65-4BF7-8930-FC3CD6401CF2}" srcId="{B5E924B9-964E-4398-BF65-B8EA81849AFE}" destId="{E6FE1CEF-88F5-4DA9-8BBD-D817950FB0CB}" srcOrd="1" destOrd="0" parTransId="{FB9C36BB-F643-4B4D-A985-6730776A1AB2}" sibTransId="{A6AD3AEF-E050-4034-BC5C-A54EB871911C}"/>
    <dgm:cxn modelId="{6699B8AE-CA9E-4A1A-B15D-F83A41232F80}" type="presOf" srcId="{81946734-48B2-4304-8349-33463EF61501}" destId="{75FBFBEB-80CD-4936-B794-691401E8AD68}" srcOrd="1" destOrd="0" presId="urn:microsoft.com/office/officeart/2005/8/layout/list1"/>
    <dgm:cxn modelId="{1CA99ECC-0EDE-4261-AC41-040500F38035}" srcId="{B5E924B9-964E-4398-BF65-B8EA81849AFE}" destId="{81946734-48B2-4304-8349-33463EF61501}" srcOrd="0" destOrd="0" parTransId="{0B0C9CCF-0A59-4F72-809D-10B2DE2422EB}" sibTransId="{EFD95253-87C1-41FC-9F21-AFBF88DAAAD5}"/>
    <dgm:cxn modelId="{3883D327-B0F2-4F58-AD11-E124D1654D15}" type="presParOf" srcId="{72B0B03C-368B-4EA0-AFA2-EBE012CF86BB}" destId="{4C5CC63D-F8FA-4179-817E-27D8E8F1CA97}" srcOrd="0" destOrd="0" presId="urn:microsoft.com/office/officeart/2005/8/layout/list1"/>
    <dgm:cxn modelId="{82410EE4-69BD-4BAE-A347-65F67239C62F}" type="presParOf" srcId="{4C5CC63D-F8FA-4179-817E-27D8E8F1CA97}" destId="{C9C1543D-42E6-491E-B444-7A886B6E92A6}" srcOrd="0" destOrd="0" presId="urn:microsoft.com/office/officeart/2005/8/layout/list1"/>
    <dgm:cxn modelId="{911FBF3D-BB2B-430B-AEC8-58DA86968AC0}" type="presParOf" srcId="{4C5CC63D-F8FA-4179-817E-27D8E8F1CA97}" destId="{75FBFBEB-80CD-4936-B794-691401E8AD68}" srcOrd="1" destOrd="0" presId="urn:microsoft.com/office/officeart/2005/8/layout/list1"/>
    <dgm:cxn modelId="{D0A111E1-A75C-40AD-8CCA-BB97D4C2BE8E}" type="presParOf" srcId="{72B0B03C-368B-4EA0-AFA2-EBE012CF86BB}" destId="{AD5F3F5B-DEBE-4A5A-A3F7-A30DAAB676DA}" srcOrd="1" destOrd="0" presId="urn:microsoft.com/office/officeart/2005/8/layout/list1"/>
    <dgm:cxn modelId="{92AE79BC-ECE4-4F19-B06F-6CCE7EA30C08}" type="presParOf" srcId="{72B0B03C-368B-4EA0-AFA2-EBE012CF86BB}" destId="{7EA8C2BD-E5CA-4611-B4A9-AC84D69D6048}" srcOrd="2" destOrd="0" presId="urn:microsoft.com/office/officeart/2005/8/layout/list1"/>
    <dgm:cxn modelId="{9DEDCB38-D6B9-4810-B5D0-4830435ADDF3}" type="presParOf" srcId="{72B0B03C-368B-4EA0-AFA2-EBE012CF86BB}" destId="{115523CD-6D81-4E6A-B542-2EA6D3A3A720}" srcOrd="3" destOrd="0" presId="urn:microsoft.com/office/officeart/2005/8/layout/list1"/>
    <dgm:cxn modelId="{CFF61014-D6CB-423C-8109-13F997C1D7E9}" type="presParOf" srcId="{72B0B03C-368B-4EA0-AFA2-EBE012CF86BB}" destId="{886CF3E9-13AA-4890-839E-757ECFDA2983}" srcOrd="4" destOrd="0" presId="urn:microsoft.com/office/officeart/2005/8/layout/list1"/>
    <dgm:cxn modelId="{5C07549E-9AF4-4434-9087-F0BB2726BFB7}" type="presParOf" srcId="{886CF3E9-13AA-4890-839E-757ECFDA2983}" destId="{DE0F1E87-D34A-4330-AD4B-D8E89263AEC1}" srcOrd="0" destOrd="0" presId="urn:microsoft.com/office/officeart/2005/8/layout/list1"/>
    <dgm:cxn modelId="{1D448871-7230-44C0-BAF3-403334EB3849}" type="presParOf" srcId="{886CF3E9-13AA-4890-839E-757ECFDA2983}" destId="{4C5E3471-5A68-426B-9EDF-CC6D64A66265}" srcOrd="1" destOrd="0" presId="urn:microsoft.com/office/officeart/2005/8/layout/list1"/>
    <dgm:cxn modelId="{9EC45AAD-E6CF-46E1-AF0A-4E949A55371D}" type="presParOf" srcId="{72B0B03C-368B-4EA0-AFA2-EBE012CF86BB}" destId="{F5FF3DD0-D47D-4293-BA78-E6B90B4217C5}" srcOrd="5" destOrd="0" presId="urn:microsoft.com/office/officeart/2005/8/layout/list1"/>
    <dgm:cxn modelId="{B3071605-E9B0-4856-93E3-3FB1EEB11086}" type="presParOf" srcId="{72B0B03C-368B-4EA0-AFA2-EBE012CF86BB}" destId="{6C2E7640-CEE5-40C9-AE6E-BC489139519D}" srcOrd="6" destOrd="0" presId="urn:microsoft.com/office/officeart/2005/8/layout/list1"/>
    <dgm:cxn modelId="{FF590273-24B5-4CE1-8736-E8BDBE3958CE}" type="presParOf" srcId="{72B0B03C-368B-4EA0-AFA2-EBE012CF86BB}" destId="{F6517F90-D19F-4E4F-A452-5830FF12B9C5}" srcOrd="7" destOrd="0" presId="urn:microsoft.com/office/officeart/2005/8/layout/list1"/>
    <dgm:cxn modelId="{A038436D-5D6B-48D3-81CF-1CE66E3B252B}" type="presParOf" srcId="{72B0B03C-368B-4EA0-AFA2-EBE012CF86BB}" destId="{348187C5-A762-428B-91C7-701394F6D1D8}" srcOrd="8" destOrd="0" presId="urn:microsoft.com/office/officeart/2005/8/layout/list1"/>
    <dgm:cxn modelId="{8C8F569C-0558-4954-A5DD-9887A0816677}" type="presParOf" srcId="{348187C5-A762-428B-91C7-701394F6D1D8}" destId="{47D54FBF-22A5-4EDB-B010-D4CF210394C6}" srcOrd="0" destOrd="0" presId="urn:microsoft.com/office/officeart/2005/8/layout/list1"/>
    <dgm:cxn modelId="{8ADD9DEE-61DE-4F1D-AADC-704C7A671BCD}" type="presParOf" srcId="{348187C5-A762-428B-91C7-701394F6D1D8}" destId="{7E0B9331-0B6B-4028-B976-B286524F8A36}" srcOrd="1" destOrd="0" presId="urn:microsoft.com/office/officeart/2005/8/layout/list1"/>
    <dgm:cxn modelId="{580AB143-4257-4663-9938-90701C54494F}" type="presParOf" srcId="{72B0B03C-368B-4EA0-AFA2-EBE012CF86BB}" destId="{C8A116F7-1137-4B1E-A58D-33BC3FBC543B}" srcOrd="9" destOrd="0" presId="urn:microsoft.com/office/officeart/2005/8/layout/list1"/>
    <dgm:cxn modelId="{0CD65867-C155-4546-AB0F-172BB81F2002}" type="presParOf" srcId="{72B0B03C-368B-4EA0-AFA2-EBE012CF86BB}" destId="{E0B4A1CC-4616-4D7E-B2DD-C70059B6BA4F}" srcOrd="10" destOrd="0" presId="urn:microsoft.com/office/officeart/2005/8/layout/list1"/>
    <dgm:cxn modelId="{D81DA914-0933-43F0-A458-FF5297D5AE71}" type="presParOf" srcId="{72B0B03C-368B-4EA0-AFA2-EBE012CF86BB}" destId="{8EC4FB48-39CC-4FB8-9320-5948440B986C}" srcOrd="11" destOrd="0" presId="urn:microsoft.com/office/officeart/2005/8/layout/list1"/>
    <dgm:cxn modelId="{D1A05BAB-20F0-4EE3-8634-0BEC31C10148}" type="presParOf" srcId="{72B0B03C-368B-4EA0-AFA2-EBE012CF86BB}" destId="{59F73E26-2CB0-401D-87C6-ADA908B2DF9D}" srcOrd="12" destOrd="0" presId="urn:microsoft.com/office/officeart/2005/8/layout/list1"/>
    <dgm:cxn modelId="{F0D76E30-554A-47F2-A91B-9172F6E7EF07}" type="presParOf" srcId="{59F73E26-2CB0-401D-87C6-ADA908B2DF9D}" destId="{B6D0333F-7023-4337-86C1-6EF00FE8E744}" srcOrd="0" destOrd="0" presId="urn:microsoft.com/office/officeart/2005/8/layout/list1"/>
    <dgm:cxn modelId="{0BFB49D1-7E3F-402B-A0E2-3E35BB723071}" type="presParOf" srcId="{59F73E26-2CB0-401D-87C6-ADA908B2DF9D}" destId="{2D53FABA-83C1-4905-B048-97624BBECD09}" srcOrd="1" destOrd="0" presId="urn:microsoft.com/office/officeart/2005/8/layout/list1"/>
    <dgm:cxn modelId="{A92A2D07-912D-4A3E-94B6-A271CA9E8109}" type="presParOf" srcId="{72B0B03C-368B-4EA0-AFA2-EBE012CF86BB}" destId="{D132828B-A8DF-4C53-AC02-C3D26E5C1E49}" srcOrd="13" destOrd="0" presId="urn:microsoft.com/office/officeart/2005/8/layout/list1"/>
    <dgm:cxn modelId="{56ADF84A-6E65-47D5-9E62-12B2A389DD1F}" type="presParOf" srcId="{72B0B03C-368B-4EA0-AFA2-EBE012CF86BB}" destId="{947BF484-5311-45D8-8E90-3EAF2DA1195B}"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C3D73A-6295-4AE1-8D80-81E19FA1C1F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uk-UA"/>
        </a:p>
      </dgm:t>
    </dgm:pt>
    <dgm:pt modelId="{EE43F08D-90AD-42E4-85D1-188F89972918}">
      <dgm:prSet phldrT="[Текст]" custT="1"/>
      <dgm:spPr/>
      <dgm:t>
        <a:bodyPr/>
        <a:lstStyle/>
        <a:p>
          <a:r>
            <a:rPr lang="ru-RU" sz="1250" dirty="0" smtClean="0"/>
            <a:t>1. </a:t>
          </a:r>
          <a:r>
            <a:rPr lang="ru-RU" sz="1250" dirty="0" err="1" smtClean="0"/>
            <a:t>Допомога</a:t>
          </a:r>
          <a:r>
            <a:rPr lang="ru-RU" sz="1250" dirty="0" smtClean="0"/>
            <a:t> у </a:t>
          </a:r>
          <a:r>
            <a:rPr lang="ru-RU" sz="1250" dirty="0" err="1" smtClean="0"/>
            <a:t>налагодженні</a:t>
          </a:r>
          <a:r>
            <a:rPr lang="ru-RU" sz="1250" dirty="0" smtClean="0"/>
            <a:t> </a:t>
          </a:r>
          <a:r>
            <a:rPr lang="ru-RU" sz="1250" dirty="0" err="1" smtClean="0"/>
            <a:t>ефективної</a:t>
          </a:r>
          <a:r>
            <a:rPr lang="ru-RU" sz="1250" dirty="0" smtClean="0"/>
            <a:t> </a:t>
          </a:r>
          <a:r>
            <a:rPr lang="ru-RU" sz="1250" dirty="0" err="1" smtClean="0"/>
            <a:t>публічної</a:t>
          </a:r>
          <a:r>
            <a:rPr lang="ru-RU" sz="1250" dirty="0" smtClean="0"/>
            <a:t> </a:t>
          </a:r>
          <a:r>
            <a:rPr lang="ru-RU" sz="1250" dirty="0" err="1" smtClean="0"/>
            <a:t>комунікації</a:t>
          </a:r>
          <a:r>
            <a:rPr lang="ru-RU" sz="1250" dirty="0" smtClean="0"/>
            <a:t>, </a:t>
          </a:r>
          <a:r>
            <a:rPr lang="ru-RU" sz="1250" dirty="0" err="1" smtClean="0"/>
            <a:t>розв’язанні</a:t>
          </a:r>
          <a:r>
            <a:rPr lang="ru-RU" sz="1250" dirty="0" smtClean="0"/>
            <a:t> </a:t>
          </a:r>
          <a:r>
            <a:rPr lang="ru-RU" sz="1250" dirty="0" err="1" smtClean="0"/>
            <a:t>суперечностей</a:t>
          </a:r>
          <a:r>
            <a:rPr lang="ru-RU" sz="1250" dirty="0" smtClean="0"/>
            <a:t>,  </a:t>
          </a:r>
          <a:r>
            <a:rPr lang="uk-UA" sz="1250" dirty="0" smtClean="0"/>
            <a:t>досягненні порозуміння і консенсусу, взаємовигідної взаємодії під час здійснення двосторонньої  </a:t>
          </a:r>
          <a:r>
            <a:rPr lang="ru-RU" sz="1250" dirty="0" err="1" smtClean="0"/>
            <a:t>комунікації</a:t>
          </a:r>
          <a:r>
            <a:rPr lang="ru-RU" sz="1250" dirty="0" smtClean="0"/>
            <a:t> </a:t>
          </a:r>
          <a:r>
            <a:rPr lang="ru-RU" sz="1250" dirty="0" err="1" smtClean="0"/>
            <a:t>між</a:t>
          </a:r>
          <a:r>
            <a:rPr lang="ru-RU" sz="1250" dirty="0" smtClean="0"/>
            <a:t> органами </a:t>
          </a:r>
          <a:r>
            <a:rPr lang="ru-RU" sz="1250" dirty="0" err="1" smtClean="0"/>
            <a:t>державної</a:t>
          </a:r>
          <a:r>
            <a:rPr lang="ru-RU" sz="1250" dirty="0" smtClean="0"/>
            <a:t> </a:t>
          </a:r>
          <a:r>
            <a:rPr lang="ru-RU" sz="1250" dirty="0" err="1" smtClean="0"/>
            <a:t>влади</a:t>
          </a:r>
          <a:r>
            <a:rPr lang="ru-RU" sz="1250" dirty="0" smtClean="0"/>
            <a:t>, </a:t>
          </a:r>
          <a:r>
            <a:rPr lang="ru-RU" sz="1250" dirty="0" err="1" smtClean="0"/>
            <a:t>місцевого</a:t>
          </a:r>
          <a:r>
            <a:rPr lang="ru-RU" sz="1250" dirty="0" smtClean="0"/>
            <a:t> </a:t>
          </a:r>
          <a:r>
            <a:rPr lang="ru-RU" sz="1250" dirty="0" err="1" smtClean="0"/>
            <a:t>самоврядування</a:t>
          </a:r>
          <a:r>
            <a:rPr lang="ru-RU" sz="1250" dirty="0" smtClean="0"/>
            <a:t> та </a:t>
          </a:r>
          <a:r>
            <a:rPr lang="ru-RU" sz="1250" dirty="0" err="1" smtClean="0"/>
            <a:t>громадськістю</a:t>
          </a:r>
          <a:r>
            <a:rPr lang="ru-RU" sz="1250" dirty="0" smtClean="0"/>
            <a:t>. Вони </a:t>
          </a:r>
          <a:r>
            <a:rPr lang="ru-RU" sz="1250" dirty="0" err="1" smtClean="0"/>
            <a:t>повинні</a:t>
          </a:r>
          <a:r>
            <a:rPr lang="ru-RU" sz="1250" dirty="0" smtClean="0"/>
            <a:t> </a:t>
          </a:r>
          <a:r>
            <a:rPr lang="ru-RU" sz="1250" dirty="0" err="1" smtClean="0"/>
            <a:t>сприяти</a:t>
          </a:r>
          <a:r>
            <a:rPr lang="ru-RU" sz="1250" dirty="0" smtClean="0"/>
            <a:t> </a:t>
          </a:r>
          <a:r>
            <a:rPr lang="ru-RU" sz="1250" dirty="0" err="1" smtClean="0"/>
            <a:t>поширенню</a:t>
          </a:r>
          <a:r>
            <a:rPr lang="ru-RU" sz="1250" dirty="0" smtClean="0"/>
            <a:t> </a:t>
          </a:r>
          <a:r>
            <a:rPr lang="ru-RU" sz="1250" dirty="0" err="1" smtClean="0"/>
            <a:t>інформації</a:t>
          </a:r>
          <a:r>
            <a:rPr lang="ru-RU" sz="1250" dirty="0" smtClean="0"/>
            <a:t>, яка </a:t>
          </a:r>
          <a:r>
            <a:rPr lang="ru-RU" sz="1250" dirty="0" err="1" smtClean="0"/>
            <a:t>дозволяє</a:t>
          </a:r>
          <a:r>
            <a:rPr lang="ru-RU" sz="1250" dirty="0" smtClean="0"/>
            <a:t> </a:t>
          </a:r>
          <a:r>
            <a:rPr lang="ru-RU" sz="1250" dirty="0" err="1" smtClean="0"/>
            <a:t>зацікавленим</a:t>
          </a:r>
          <a:r>
            <a:rPr lang="ru-RU" sz="1250" dirty="0" smtClean="0"/>
            <a:t> </a:t>
          </a:r>
          <a:r>
            <a:rPr lang="ru-RU" sz="1250" dirty="0" err="1" smtClean="0"/>
            <a:t>групам</a:t>
          </a:r>
          <a:r>
            <a:rPr lang="ru-RU" sz="1250" dirty="0" smtClean="0"/>
            <a:t> </a:t>
          </a:r>
          <a:r>
            <a:rPr lang="ru-RU" sz="1250" dirty="0" err="1" smtClean="0"/>
            <a:t>населення</a:t>
          </a:r>
          <a:r>
            <a:rPr lang="ru-RU" sz="1250" dirty="0" smtClean="0"/>
            <a:t> </a:t>
          </a:r>
          <a:r>
            <a:rPr lang="ru-RU" sz="1250" dirty="0" err="1" smtClean="0"/>
            <a:t>усвідомити</a:t>
          </a:r>
          <a:r>
            <a:rPr lang="ru-RU" sz="1250" dirty="0" smtClean="0"/>
            <a:t> </a:t>
          </a:r>
          <a:r>
            <a:rPr lang="ru-RU" sz="1250" dirty="0" err="1" smtClean="0"/>
            <a:t>особливості</a:t>
          </a:r>
          <a:r>
            <a:rPr lang="ru-RU" sz="1250" dirty="0" smtClean="0"/>
            <a:t> </a:t>
          </a:r>
          <a:r>
            <a:rPr lang="ru-RU" sz="1250" dirty="0" err="1" smtClean="0"/>
            <a:t>стратегії</a:t>
          </a:r>
          <a:r>
            <a:rPr lang="ru-RU" sz="1250" dirty="0" smtClean="0"/>
            <a:t> і тактики </a:t>
          </a:r>
          <a:r>
            <a:rPr lang="ru-RU" sz="1250" dirty="0" err="1" smtClean="0"/>
            <a:t>влади</a:t>
          </a:r>
          <a:r>
            <a:rPr lang="ru-RU" sz="1250" dirty="0" smtClean="0"/>
            <a:t> по </a:t>
          </a:r>
          <a:r>
            <a:rPr lang="ru-RU" sz="1250" dirty="0" err="1" smtClean="0"/>
            <a:t>забезпеченню</a:t>
          </a:r>
          <a:r>
            <a:rPr lang="ru-RU" sz="1250" dirty="0" smtClean="0"/>
            <a:t> </a:t>
          </a:r>
          <a:r>
            <a:rPr lang="ru-RU" sz="1250" dirty="0" err="1" smtClean="0"/>
            <a:t>нагальних</a:t>
          </a:r>
          <a:r>
            <a:rPr lang="ru-RU" sz="1250" dirty="0" smtClean="0"/>
            <a:t> потреб </a:t>
          </a:r>
          <a:r>
            <a:rPr lang="ru-RU" sz="1250" dirty="0" err="1" smtClean="0"/>
            <a:t>громадянського</a:t>
          </a:r>
          <a:r>
            <a:rPr lang="ru-RU" sz="1250" dirty="0" smtClean="0"/>
            <a:t>  </a:t>
          </a:r>
          <a:r>
            <a:rPr lang="ru-RU" sz="1250" dirty="0" err="1" smtClean="0"/>
            <a:t>суспільства</a:t>
          </a:r>
          <a:r>
            <a:rPr lang="ru-RU" sz="1250" dirty="0" smtClean="0"/>
            <a:t>. </a:t>
          </a:r>
          <a:r>
            <a:rPr lang="ru-RU" sz="1250" dirty="0" err="1" smtClean="0"/>
            <a:t>Існують</a:t>
          </a:r>
          <a:r>
            <a:rPr lang="ru-RU" sz="1250" dirty="0" smtClean="0"/>
            <a:t> </a:t>
          </a:r>
          <a:r>
            <a:rPr lang="ru-RU" sz="1250" dirty="0" err="1" smtClean="0"/>
            <a:t>конкретні</a:t>
          </a:r>
          <a:r>
            <a:rPr lang="ru-RU" sz="1250" dirty="0" smtClean="0"/>
            <a:t> </a:t>
          </a:r>
          <a:r>
            <a:rPr lang="ru-RU" sz="1250" dirty="0" err="1" smtClean="0"/>
            <a:t>прийоми</a:t>
          </a:r>
          <a:r>
            <a:rPr lang="ru-RU" sz="1250" dirty="0" smtClean="0"/>
            <a:t> і </a:t>
          </a:r>
          <a:r>
            <a:rPr lang="ru-RU" sz="1250" dirty="0" err="1" smtClean="0"/>
            <a:t>техніки</a:t>
          </a:r>
          <a:r>
            <a:rPr lang="ru-RU" sz="1250" dirty="0" smtClean="0"/>
            <a:t>, </a:t>
          </a:r>
          <a:r>
            <a:rPr lang="ru-RU" sz="1250" dirty="0" err="1" smtClean="0"/>
            <a:t>засвоєння</a:t>
          </a:r>
          <a:r>
            <a:rPr lang="ru-RU" sz="1250" dirty="0" smtClean="0"/>
            <a:t> </a:t>
          </a:r>
          <a:r>
            <a:rPr lang="ru-RU" sz="1250" dirty="0" err="1" smtClean="0"/>
            <a:t>яких</a:t>
          </a:r>
          <a:r>
            <a:rPr lang="ru-RU" sz="1250" dirty="0" smtClean="0"/>
            <a:t> </a:t>
          </a:r>
          <a:r>
            <a:rPr lang="ru-RU" sz="1250" dirty="0" err="1" smtClean="0"/>
            <a:t>допоможе</a:t>
          </a:r>
          <a:r>
            <a:rPr lang="ru-RU" sz="1250" dirty="0" smtClean="0"/>
            <a:t> </a:t>
          </a:r>
          <a:r>
            <a:rPr lang="ru-RU" sz="1250" dirty="0" err="1" smtClean="0"/>
            <a:t>навчитися</a:t>
          </a:r>
          <a:r>
            <a:rPr lang="ru-RU" sz="1250" dirty="0" smtClean="0"/>
            <a:t> </a:t>
          </a:r>
          <a:r>
            <a:rPr lang="ru-RU" sz="1250" dirty="0" err="1" smtClean="0"/>
            <a:t>встановлювати</a:t>
          </a:r>
          <a:r>
            <a:rPr lang="ru-RU" sz="1250" dirty="0" smtClean="0"/>
            <a:t> контакт, </a:t>
          </a:r>
          <a:r>
            <a:rPr lang="ru-RU" sz="1250" dirty="0" err="1" smtClean="0"/>
            <a:t>що</a:t>
          </a:r>
          <a:r>
            <a:rPr lang="ru-RU" sz="1250" dirty="0" smtClean="0"/>
            <a:t> є </a:t>
          </a:r>
          <a:r>
            <a:rPr lang="ru-RU" sz="1250" dirty="0" err="1" smtClean="0"/>
            <a:t>запорукою</a:t>
          </a:r>
          <a:r>
            <a:rPr lang="ru-RU" sz="1250" dirty="0" smtClean="0"/>
            <a:t> </a:t>
          </a:r>
          <a:r>
            <a:rPr lang="ru-RU" sz="1250" dirty="0" err="1" smtClean="0"/>
            <a:t>ефективного</a:t>
          </a:r>
          <a:r>
            <a:rPr lang="ru-RU" sz="1250" dirty="0" smtClean="0"/>
            <a:t> </a:t>
          </a:r>
          <a:r>
            <a:rPr lang="ru-RU" sz="1250" dirty="0" err="1" smtClean="0"/>
            <a:t>спілкування</a:t>
          </a:r>
          <a:r>
            <a:rPr lang="ru-RU" sz="1250" dirty="0" smtClean="0"/>
            <a:t>. </a:t>
          </a:r>
          <a:r>
            <a:rPr lang="ru-RU" sz="1250" dirty="0" err="1" smtClean="0"/>
            <a:t>Напрацювання</a:t>
          </a:r>
          <a:r>
            <a:rPr lang="ru-RU" sz="1250" dirty="0" smtClean="0"/>
            <a:t> </a:t>
          </a:r>
          <a:r>
            <a:rPr lang="ru-RU" sz="1250" dirty="0" err="1" smtClean="0"/>
            <a:t>цих</a:t>
          </a:r>
          <a:r>
            <a:rPr lang="ru-RU" sz="1250" dirty="0" smtClean="0"/>
            <a:t> </a:t>
          </a:r>
          <a:r>
            <a:rPr lang="ru-RU" sz="1250" dirty="0" err="1" smtClean="0"/>
            <a:t>навичок</a:t>
          </a:r>
          <a:r>
            <a:rPr lang="ru-RU" sz="1250" dirty="0" smtClean="0"/>
            <a:t> </a:t>
          </a:r>
          <a:r>
            <a:rPr lang="ru-RU" sz="1250" dirty="0" err="1" smtClean="0"/>
            <a:t>сприя</a:t>
          </a:r>
          <a:r>
            <a:rPr lang="uk-UA" sz="1250" dirty="0" err="1" smtClean="0"/>
            <a:t>тиме</a:t>
          </a:r>
          <a:r>
            <a:rPr lang="uk-UA" sz="1250" dirty="0" smtClean="0"/>
            <a:t> розвитку почуття єдності з людьми і досягненню цілей. Кожен акт спілкування має певний </a:t>
          </a:r>
          <a:r>
            <a:rPr lang="ru-RU" sz="1250" dirty="0" smtClean="0"/>
            <a:t>результат, </a:t>
          </a:r>
          <a:r>
            <a:rPr lang="ru-RU" sz="1250" dirty="0" err="1" smtClean="0"/>
            <a:t>що</a:t>
          </a:r>
          <a:r>
            <a:rPr lang="ru-RU" sz="1250" dirty="0" smtClean="0"/>
            <a:t> </a:t>
          </a:r>
          <a:r>
            <a:rPr lang="ru-RU" sz="1250" dirty="0" err="1" smtClean="0"/>
            <a:t>залежить</a:t>
          </a:r>
          <a:r>
            <a:rPr lang="ru-RU" sz="1250" dirty="0" smtClean="0"/>
            <a:t> </a:t>
          </a:r>
          <a:r>
            <a:rPr lang="ru-RU" sz="1250" dirty="0" err="1" smtClean="0"/>
            <a:t>від</a:t>
          </a:r>
          <a:r>
            <a:rPr lang="ru-RU" sz="1250" dirty="0" smtClean="0"/>
            <a:t> людей і </a:t>
          </a:r>
          <a:r>
            <a:rPr lang="ru-RU" sz="1250" dirty="0" err="1" smtClean="0"/>
            <a:t>від</a:t>
          </a:r>
          <a:r>
            <a:rPr lang="ru-RU" sz="1250" dirty="0" smtClean="0"/>
            <a:t> </a:t>
          </a:r>
          <a:r>
            <a:rPr lang="ru-RU" sz="1250" dirty="0" err="1" smtClean="0"/>
            <a:t>обставин</a:t>
          </a:r>
          <a:r>
            <a:rPr lang="ru-RU" sz="1250" dirty="0" smtClean="0"/>
            <a:t> </a:t>
          </a:r>
          <a:r>
            <a:rPr lang="ru-RU" sz="1250" dirty="0" err="1" smtClean="0"/>
            <a:t>спілкування</a:t>
          </a:r>
          <a:r>
            <a:rPr lang="ru-RU" sz="1250" dirty="0" smtClean="0"/>
            <a:t> </a:t>
          </a:r>
          <a:endParaRPr lang="uk-UA" sz="1250" dirty="0"/>
        </a:p>
      </dgm:t>
    </dgm:pt>
    <dgm:pt modelId="{9D6D36ED-59A3-4E75-B4C8-5C3641792625}" type="parTrans" cxnId="{64260F59-298C-42F5-A3AD-87CD0FC73EFF}">
      <dgm:prSet/>
      <dgm:spPr/>
      <dgm:t>
        <a:bodyPr/>
        <a:lstStyle/>
        <a:p>
          <a:endParaRPr lang="uk-UA" sz="1000"/>
        </a:p>
      </dgm:t>
    </dgm:pt>
    <dgm:pt modelId="{D299BE7D-A763-4C83-95F9-BA8C8C2683EF}" type="sibTrans" cxnId="{64260F59-298C-42F5-A3AD-87CD0FC73EFF}">
      <dgm:prSet/>
      <dgm:spPr/>
      <dgm:t>
        <a:bodyPr/>
        <a:lstStyle/>
        <a:p>
          <a:endParaRPr lang="uk-UA" sz="1000"/>
        </a:p>
      </dgm:t>
    </dgm:pt>
    <dgm:pt modelId="{63500FF6-9132-451A-9B95-A74D1D73316B}">
      <dgm:prSet phldrT="[Текст]" custT="1"/>
      <dgm:spPr/>
      <dgm:t>
        <a:bodyPr/>
        <a:lstStyle/>
        <a:p>
          <a:r>
            <a:rPr lang="ru-RU" sz="1300" dirty="0" smtClean="0"/>
            <a:t>2. </a:t>
          </a:r>
          <a:r>
            <a:rPr lang="ru-RU" sz="1300" dirty="0" err="1" smtClean="0"/>
            <a:t>Ретельне</a:t>
          </a:r>
          <a:r>
            <a:rPr lang="ru-RU" sz="1300" dirty="0" smtClean="0"/>
            <a:t> </a:t>
          </a:r>
          <a:r>
            <a:rPr lang="ru-RU" sz="1300" dirty="0" err="1" smtClean="0"/>
            <a:t>вивчення</a:t>
          </a:r>
          <a:r>
            <a:rPr lang="ru-RU" sz="1300" dirty="0" smtClean="0"/>
            <a:t> стану </a:t>
          </a:r>
          <a:r>
            <a:rPr lang="ru-RU" sz="1300" dirty="0" err="1" smtClean="0"/>
            <a:t>громадської</a:t>
          </a:r>
          <a:r>
            <a:rPr lang="ru-RU" sz="1300" dirty="0" smtClean="0"/>
            <a:t> думки, </a:t>
          </a:r>
          <a:r>
            <a:rPr lang="ru-RU" sz="1300" dirty="0" err="1" smtClean="0"/>
            <a:t>публічних</a:t>
          </a:r>
          <a:r>
            <a:rPr lang="ru-RU" sz="1300" dirty="0" smtClean="0"/>
            <a:t> </a:t>
          </a:r>
          <a:r>
            <a:rPr lang="ru-RU" sz="1300" dirty="0" err="1" smtClean="0"/>
            <a:t>запитів</a:t>
          </a:r>
          <a:r>
            <a:rPr lang="ru-RU" sz="1300" dirty="0" smtClean="0"/>
            <a:t> </a:t>
          </a:r>
          <a:r>
            <a:rPr lang="ru-RU" sz="1300" dirty="0" err="1" smtClean="0"/>
            <a:t>різних</a:t>
          </a:r>
          <a:r>
            <a:rPr lang="ru-RU" sz="1300" dirty="0" smtClean="0"/>
            <a:t> </a:t>
          </a:r>
          <a:r>
            <a:rPr lang="ru-RU" sz="1300" dirty="0" err="1" smtClean="0"/>
            <a:t>груп</a:t>
          </a:r>
          <a:r>
            <a:rPr lang="ru-RU" sz="1300" dirty="0" smtClean="0"/>
            <a:t> </a:t>
          </a:r>
          <a:r>
            <a:rPr lang="ru-RU" sz="1300" dirty="0" err="1" smtClean="0"/>
            <a:t>громадськості</a:t>
          </a:r>
          <a:r>
            <a:rPr lang="ru-RU" sz="1300" dirty="0" smtClean="0"/>
            <a:t>, </a:t>
          </a:r>
          <a:r>
            <a:rPr lang="ru-RU" sz="1300" dirty="0" err="1" smtClean="0"/>
            <a:t>інформування</a:t>
          </a:r>
          <a:r>
            <a:rPr lang="ru-RU" sz="1300" dirty="0" smtClean="0"/>
            <a:t> про них </a:t>
          </a:r>
          <a:r>
            <a:rPr lang="ru-RU" sz="1300" dirty="0" err="1" smtClean="0"/>
            <a:t>владних</a:t>
          </a:r>
          <a:r>
            <a:rPr lang="ru-RU" sz="1300" dirty="0" smtClean="0"/>
            <a:t> структур, </a:t>
          </a:r>
          <a:r>
            <a:rPr lang="ru-RU" sz="1300" dirty="0" err="1" smtClean="0"/>
            <a:t>врахування</a:t>
          </a:r>
          <a:r>
            <a:rPr lang="ru-RU" sz="1300" dirty="0" smtClean="0"/>
            <a:t> </a:t>
          </a:r>
          <a:r>
            <a:rPr lang="ru-RU" sz="1300" dirty="0" err="1" smtClean="0"/>
            <a:t>настроїв</a:t>
          </a:r>
          <a:r>
            <a:rPr lang="ru-RU" sz="1300" dirty="0" smtClean="0"/>
            <a:t> </a:t>
          </a:r>
          <a:r>
            <a:rPr lang="ru-RU" sz="1300" dirty="0" err="1" smtClean="0"/>
            <a:t>населення</a:t>
          </a:r>
          <a:r>
            <a:rPr lang="ru-RU" sz="1300" dirty="0" smtClean="0"/>
            <a:t> та </a:t>
          </a:r>
          <a:r>
            <a:rPr lang="ru-RU" sz="1300" dirty="0" err="1" smtClean="0"/>
            <a:t>реагування</a:t>
          </a:r>
          <a:r>
            <a:rPr lang="ru-RU" sz="1300" dirty="0" smtClean="0"/>
            <a:t> на них. </a:t>
          </a:r>
          <a:r>
            <a:rPr lang="ru-RU" sz="1300" dirty="0" err="1" smtClean="0"/>
            <a:t>Така</a:t>
          </a:r>
          <a:r>
            <a:rPr lang="ru-RU" sz="1300" dirty="0" smtClean="0"/>
            <a:t> </a:t>
          </a:r>
          <a:r>
            <a:rPr lang="ru-RU" sz="1300" dirty="0" err="1" smtClean="0"/>
            <a:t>посередницька</a:t>
          </a:r>
          <a:r>
            <a:rPr lang="ru-RU" sz="1300" dirty="0" smtClean="0"/>
            <a:t> </a:t>
          </a:r>
          <a:r>
            <a:rPr lang="ru-RU" sz="1300" dirty="0" err="1" smtClean="0"/>
            <a:t>діяльність</a:t>
          </a:r>
          <a:r>
            <a:rPr lang="ru-RU" sz="1300" dirty="0" smtClean="0"/>
            <a:t> </a:t>
          </a:r>
          <a:r>
            <a:rPr lang="ru-RU" sz="1300" dirty="0" err="1" smtClean="0"/>
            <a:t>фахівців</a:t>
          </a:r>
          <a:r>
            <a:rPr lang="ru-RU" sz="1300" dirty="0" smtClean="0"/>
            <a:t> </a:t>
          </a:r>
          <a:r>
            <a:rPr lang="ru-RU" sz="1300" dirty="0" err="1" smtClean="0"/>
            <a:t>зі</a:t>
          </a:r>
          <a:r>
            <a:rPr lang="ru-RU" sz="1300" dirty="0" smtClean="0"/>
            <a:t> зв’язків з </a:t>
          </a:r>
          <a:r>
            <a:rPr lang="ru-RU" sz="1300" dirty="0" err="1" smtClean="0"/>
            <a:t>громадськістю</a:t>
          </a:r>
          <a:r>
            <a:rPr lang="ru-RU" sz="1300" dirty="0" smtClean="0"/>
            <a:t> в </a:t>
          </a:r>
          <a:r>
            <a:rPr lang="ru-RU" sz="1300" dirty="0" err="1" smtClean="0"/>
            <a:t>публічному</a:t>
          </a:r>
          <a:r>
            <a:rPr lang="ru-RU" sz="1300" dirty="0" smtClean="0"/>
            <a:t> управ</a:t>
          </a:r>
          <a:r>
            <a:rPr lang="uk-UA" sz="1300" dirty="0" err="1" smtClean="0"/>
            <a:t>лінні</a:t>
          </a:r>
          <a:r>
            <a:rPr lang="uk-UA" sz="1300" dirty="0" smtClean="0"/>
            <a:t> має важливе значення у досягненні взаєморозуміння, налагодженні взаємовигідних гар</a:t>
          </a:r>
          <a:r>
            <a:rPr lang="ru-RU" sz="1300" dirty="0" err="1" smtClean="0"/>
            <a:t>монійних</a:t>
          </a:r>
          <a:r>
            <a:rPr lang="ru-RU" sz="1300" dirty="0" smtClean="0"/>
            <a:t>, </a:t>
          </a:r>
          <a:r>
            <a:rPr lang="ru-RU" sz="1300" dirty="0" err="1" smtClean="0"/>
            <a:t>конструктивних</a:t>
          </a:r>
          <a:r>
            <a:rPr lang="ru-RU" sz="1300" dirty="0" smtClean="0"/>
            <a:t> </a:t>
          </a:r>
          <a:r>
            <a:rPr lang="ru-RU" sz="1300" dirty="0" err="1" smtClean="0"/>
            <a:t>відносин</a:t>
          </a:r>
          <a:r>
            <a:rPr lang="ru-RU" sz="1300" dirty="0" smtClean="0"/>
            <a:t> </a:t>
          </a:r>
          <a:r>
            <a:rPr lang="ru-RU" sz="1300" dirty="0" err="1" smtClean="0"/>
            <a:t>між</a:t>
          </a:r>
          <a:r>
            <a:rPr lang="ru-RU" sz="1300" dirty="0" smtClean="0"/>
            <a:t> </a:t>
          </a:r>
          <a:r>
            <a:rPr lang="ru-RU" sz="1300" dirty="0" err="1" smtClean="0"/>
            <a:t>владою</a:t>
          </a:r>
          <a:r>
            <a:rPr lang="ru-RU" sz="1300" dirty="0" smtClean="0"/>
            <a:t> та </a:t>
          </a:r>
          <a:r>
            <a:rPr lang="ru-RU" sz="1300" dirty="0" err="1" smtClean="0"/>
            <a:t>громадськістю</a:t>
          </a:r>
          <a:r>
            <a:rPr lang="ru-RU" sz="1300" dirty="0" smtClean="0"/>
            <a:t> в </a:t>
          </a:r>
          <a:r>
            <a:rPr lang="ru-RU" sz="1300" dirty="0" err="1" smtClean="0"/>
            <a:t>державі</a:t>
          </a:r>
          <a:r>
            <a:rPr lang="ru-RU" sz="1300" dirty="0" smtClean="0"/>
            <a:t>.</a:t>
          </a:r>
          <a:endParaRPr lang="uk-UA" sz="1300" dirty="0"/>
        </a:p>
      </dgm:t>
    </dgm:pt>
    <dgm:pt modelId="{981773CE-1DFF-4596-9210-A3BD7934B749}" type="parTrans" cxnId="{09BA58B4-1EB2-46AB-9DDD-A325BB5C3658}">
      <dgm:prSet/>
      <dgm:spPr/>
      <dgm:t>
        <a:bodyPr/>
        <a:lstStyle/>
        <a:p>
          <a:endParaRPr lang="uk-UA" sz="1000"/>
        </a:p>
      </dgm:t>
    </dgm:pt>
    <dgm:pt modelId="{838DB1C1-DC5E-443C-8E71-56A87AA6E14A}" type="sibTrans" cxnId="{09BA58B4-1EB2-46AB-9DDD-A325BB5C3658}">
      <dgm:prSet/>
      <dgm:spPr/>
      <dgm:t>
        <a:bodyPr/>
        <a:lstStyle/>
        <a:p>
          <a:endParaRPr lang="uk-UA" sz="1000"/>
        </a:p>
      </dgm:t>
    </dgm:pt>
    <dgm:pt modelId="{43E8B877-4D36-4498-9B58-83935FB865C4}">
      <dgm:prSet phldrT="[Текст]" custT="1"/>
      <dgm:spPr/>
      <dgm:t>
        <a:bodyPr/>
        <a:lstStyle/>
        <a:p>
          <a:r>
            <a:rPr lang="ru-RU" sz="1800" dirty="0" smtClean="0"/>
            <a:t>3. </a:t>
          </a:r>
          <a:r>
            <a:rPr lang="ru-RU" sz="1800" dirty="0" err="1" smtClean="0"/>
            <a:t>Послуговування</a:t>
          </a:r>
          <a:r>
            <a:rPr lang="ru-RU" sz="1800" dirty="0" smtClean="0"/>
            <a:t> </a:t>
          </a:r>
          <a:r>
            <a:rPr lang="ru-RU" sz="1800" dirty="0" err="1" smtClean="0"/>
            <a:t>етичними</a:t>
          </a:r>
          <a:r>
            <a:rPr lang="ru-RU" sz="1800" dirty="0" smtClean="0"/>
            <a:t> принципами, бути </a:t>
          </a:r>
          <a:r>
            <a:rPr lang="ru-RU" sz="1800" dirty="0" err="1" smtClean="0"/>
            <a:t>чесними</a:t>
          </a:r>
          <a:r>
            <a:rPr lang="ru-RU" sz="1800" dirty="0" smtClean="0"/>
            <a:t>, </a:t>
          </a:r>
          <a:r>
            <a:rPr lang="ru-RU" sz="1800" dirty="0" err="1" smtClean="0"/>
            <a:t>поширювати</a:t>
          </a:r>
          <a:r>
            <a:rPr lang="ru-RU" sz="1800" dirty="0" smtClean="0"/>
            <a:t> </a:t>
          </a:r>
          <a:r>
            <a:rPr lang="ru-RU" sz="1800" dirty="0" err="1" smtClean="0"/>
            <a:t>достовірну</a:t>
          </a:r>
          <a:r>
            <a:rPr lang="ru-RU" sz="1800" dirty="0" smtClean="0"/>
            <a:t> </a:t>
          </a:r>
          <a:r>
            <a:rPr lang="ru-RU" sz="1800" dirty="0" err="1" smtClean="0"/>
            <a:t>інформацію</a:t>
          </a:r>
          <a:r>
            <a:rPr lang="ru-RU" sz="1800" dirty="0" smtClean="0"/>
            <a:t> </a:t>
          </a:r>
          <a:r>
            <a:rPr lang="ru-RU" sz="1800" dirty="0" err="1" smtClean="0"/>
            <a:t>серед</a:t>
          </a:r>
          <a:r>
            <a:rPr lang="ru-RU" sz="1800" dirty="0" smtClean="0"/>
            <a:t> </a:t>
          </a:r>
          <a:r>
            <a:rPr lang="ru-RU" sz="1800" dirty="0" err="1" smtClean="0"/>
            <a:t>громадськості</a:t>
          </a:r>
          <a:r>
            <a:rPr lang="ru-RU" sz="1800" dirty="0" smtClean="0"/>
            <a:t>, </a:t>
          </a:r>
          <a:r>
            <a:rPr lang="ru-RU" sz="1800" dirty="0" err="1" smtClean="0"/>
            <a:t>займатись</a:t>
          </a:r>
          <a:r>
            <a:rPr lang="ru-RU" sz="1800" dirty="0" smtClean="0"/>
            <a:t> </a:t>
          </a:r>
          <a:r>
            <a:rPr lang="ru-RU" sz="1800" dirty="0" err="1" smtClean="0"/>
            <a:t>стратегічним</a:t>
          </a:r>
          <a:r>
            <a:rPr lang="ru-RU" sz="1800" dirty="0" smtClean="0"/>
            <a:t> </a:t>
          </a:r>
          <a:r>
            <a:rPr lang="ru-RU" sz="1800" dirty="0" err="1" smtClean="0"/>
            <a:t>плануванням</a:t>
          </a:r>
          <a:r>
            <a:rPr lang="ru-RU" sz="1800" dirty="0" smtClean="0"/>
            <a:t> і </a:t>
          </a:r>
          <a:r>
            <a:rPr lang="ru-RU" sz="1800" dirty="0" err="1" smtClean="0"/>
            <a:t>тактичними</a:t>
          </a:r>
          <a:r>
            <a:rPr lang="ru-RU" sz="1800" dirty="0" smtClean="0"/>
            <a:t> заходами. </a:t>
          </a:r>
          <a:endParaRPr lang="uk-UA" sz="1800" dirty="0"/>
        </a:p>
      </dgm:t>
    </dgm:pt>
    <dgm:pt modelId="{8BFF8641-F308-4B64-80C0-E69197254743}" type="parTrans" cxnId="{4C71D09D-7EF4-4C49-91F8-CD9B4CF61D8F}">
      <dgm:prSet/>
      <dgm:spPr/>
      <dgm:t>
        <a:bodyPr/>
        <a:lstStyle/>
        <a:p>
          <a:endParaRPr lang="uk-UA" sz="1000"/>
        </a:p>
      </dgm:t>
    </dgm:pt>
    <dgm:pt modelId="{6D97A38A-B4EC-4EF6-84F4-D42342A51C0E}" type="sibTrans" cxnId="{4C71D09D-7EF4-4C49-91F8-CD9B4CF61D8F}">
      <dgm:prSet/>
      <dgm:spPr/>
      <dgm:t>
        <a:bodyPr/>
        <a:lstStyle/>
        <a:p>
          <a:endParaRPr lang="uk-UA" sz="1000"/>
        </a:p>
      </dgm:t>
    </dgm:pt>
    <dgm:pt modelId="{5A7AD29D-C9A6-4EF4-8D47-ACB21F02667F}">
      <dgm:prSet phldrT="[Текст]" custT="1"/>
      <dgm:spPr/>
      <dgm:t>
        <a:bodyPr/>
        <a:lstStyle/>
        <a:p>
          <a:r>
            <a:rPr lang="ru-RU" sz="1400" dirty="0" smtClean="0"/>
            <a:t>4. </a:t>
          </a:r>
          <a:r>
            <a:rPr lang="ru-RU" sz="1400" dirty="0" err="1" smtClean="0"/>
            <a:t>Здійснення</a:t>
          </a:r>
          <a:r>
            <a:rPr lang="ru-RU" sz="1400" dirty="0" smtClean="0"/>
            <a:t> </a:t>
          </a:r>
          <a:r>
            <a:rPr lang="ru-RU" sz="1400" dirty="0" err="1" smtClean="0"/>
            <a:t>антикризового</a:t>
          </a:r>
          <a:r>
            <a:rPr lang="ru-RU" sz="1400" dirty="0" smtClean="0"/>
            <a:t> менеджменту, </a:t>
          </a:r>
          <a:r>
            <a:rPr lang="ru-RU" sz="1400" dirty="0" err="1" smtClean="0"/>
            <a:t>щоб</a:t>
          </a:r>
          <a:r>
            <a:rPr lang="ru-RU" sz="1400" dirty="0" smtClean="0"/>
            <a:t> </a:t>
          </a:r>
          <a:r>
            <a:rPr lang="ru-RU" sz="1400" dirty="0" err="1" smtClean="0"/>
            <a:t>допомогти</a:t>
          </a:r>
          <a:r>
            <a:rPr lang="ru-RU" sz="1400" dirty="0" smtClean="0"/>
            <a:t> </a:t>
          </a:r>
          <a:r>
            <a:rPr lang="ru-RU" sz="1400" dirty="0" err="1" smtClean="0"/>
            <a:t>визначити</a:t>
          </a:r>
          <a:r>
            <a:rPr lang="ru-RU" sz="1400" dirty="0" smtClean="0"/>
            <a:t> </a:t>
          </a:r>
          <a:r>
            <a:rPr lang="ru-RU" sz="1400" dirty="0" err="1" smtClean="0"/>
            <a:t>перспективні</a:t>
          </a:r>
          <a:r>
            <a:rPr lang="ru-RU" sz="1400" dirty="0" smtClean="0"/>
            <a:t> напрямки </a:t>
          </a:r>
          <a:r>
            <a:rPr lang="ru-RU" sz="1400" dirty="0" err="1" smtClean="0"/>
            <a:t>оптимізації</a:t>
          </a:r>
          <a:r>
            <a:rPr lang="ru-RU" sz="1400" dirty="0" smtClean="0"/>
            <a:t> в </a:t>
          </a:r>
          <a:r>
            <a:rPr lang="ru-RU" sz="1400" dirty="0" err="1" smtClean="0"/>
            <a:t>публічному</a:t>
          </a:r>
          <a:r>
            <a:rPr lang="ru-RU" sz="1400" dirty="0" smtClean="0"/>
            <a:t> </a:t>
          </a:r>
          <a:r>
            <a:rPr lang="ru-RU" sz="1400" dirty="0" err="1" smtClean="0"/>
            <a:t>управлінні</a:t>
          </a:r>
          <a:r>
            <a:rPr lang="ru-RU" sz="1400" dirty="0" smtClean="0"/>
            <a:t> та державному </a:t>
          </a:r>
          <a:r>
            <a:rPr lang="ru-RU" sz="1400" dirty="0" err="1" smtClean="0"/>
            <a:t>менеджменті</a:t>
          </a:r>
          <a:r>
            <a:rPr lang="ru-RU" sz="1400" dirty="0" smtClean="0"/>
            <a:t>, </a:t>
          </a:r>
          <a:r>
            <a:rPr lang="ru-RU" sz="1400" dirty="0" err="1" smtClean="0"/>
            <a:t>враховувати</a:t>
          </a:r>
          <a:r>
            <a:rPr lang="ru-RU" sz="1400" dirty="0" smtClean="0"/>
            <a:t> і </a:t>
          </a:r>
          <a:r>
            <a:rPr lang="ru-RU" sz="1400" dirty="0" err="1" smtClean="0"/>
            <a:t>наголошувати</a:t>
          </a:r>
          <a:r>
            <a:rPr lang="ru-RU" sz="1400" dirty="0" smtClean="0"/>
            <a:t> </a:t>
          </a:r>
          <a:r>
            <a:rPr lang="ru-RU" sz="1400" dirty="0" err="1" smtClean="0"/>
            <a:t>керівництву</a:t>
          </a:r>
          <a:r>
            <a:rPr lang="ru-RU" sz="1400" dirty="0" smtClean="0"/>
            <a:t> на </a:t>
          </a:r>
          <a:r>
            <a:rPr lang="ru-RU" sz="1400" dirty="0" err="1" smtClean="0"/>
            <a:t>важливості</a:t>
          </a:r>
          <a:r>
            <a:rPr lang="ru-RU" sz="1400" dirty="0" smtClean="0"/>
            <a:t> </a:t>
          </a:r>
          <a:r>
            <a:rPr lang="ru-RU" sz="1400" dirty="0" err="1" smtClean="0"/>
            <a:t>відповідальності</a:t>
          </a:r>
          <a:r>
            <a:rPr lang="ru-RU" sz="1400" dirty="0" smtClean="0"/>
            <a:t> в </a:t>
          </a:r>
          <a:r>
            <a:rPr lang="ru-RU" sz="1400" dirty="0" err="1" smtClean="0"/>
            <a:t>публічному</a:t>
          </a:r>
          <a:r>
            <a:rPr lang="ru-RU" sz="1400" dirty="0" smtClean="0"/>
            <a:t> </a:t>
          </a:r>
          <a:r>
            <a:rPr lang="ru-RU" sz="1400" dirty="0" err="1" smtClean="0"/>
            <a:t>управлінні</a:t>
          </a:r>
          <a:r>
            <a:rPr lang="ru-RU" sz="1400" dirty="0" smtClean="0"/>
            <a:t> перед </a:t>
          </a:r>
          <a:r>
            <a:rPr lang="ru-RU" sz="1400" dirty="0" err="1" smtClean="0"/>
            <a:t>суспільством</a:t>
          </a:r>
          <a:r>
            <a:rPr lang="ru-RU" sz="1400" dirty="0" smtClean="0"/>
            <a:t>, </a:t>
          </a:r>
          <a:r>
            <a:rPr lang="ru-RU" sz="1400" dirty="0" err="1" smtClean="0"/>
            <a:t>допомагати</a:t>
          </a:r>
          <a:r>
            <a:rPr lang="ru-RU" sz="1400" dirty="0" smtClean="0"/>
            <a:t> </a:t>
          </a:r>
          <a:r>
            <a:rPr lang="ru-RU" sz="1400" dirty="0" err="1" smtClean="0"/>
            <a:t>керівництву</a:t>
          </a:r>
          <a:r>
            <a:rPr lang="ru-RU" sz="1400" dirty="0" smtClean="0"/>
            <a:t> </a:t>
          </a:r>
          <a:r>
            <a:rPr lang="ru-RU" sz="1400" dirty="0" err="1" smtClean="0"/>
            <a:t>реалізовувати</a:t>
          </a:r>
          <a:r>
            <a:rPr lang="ru-RU" sz="1400" dirty="0" smtClean="0"/>
            <a:t> </a:t>
          </a:r>
          <a:r>
            <a:rPr lang="ru-RU" sz="1400" dirty="0" err="1" smtClean="0"/>
            <a:t>наукові</a:t>
          </a:r>
          <a:r>
            <a:rPr lang="ru-RU" sz="1400" dirty="0" smtClean="0"/>
            <a:t> </a:t>
          </a:r>
          <a:r>
            <a:rPr lang="ru-RU" sz="1400" dirty="0" err="1" smtClean="0"/>
            <a:t>методи</a:t>
          </a:r>
          <a:r>
            <a:rPr lang="ru-RU" sz="1400" dirty="0" smtClean="0"/>
            <a:t> в </a:t>
          </a:r>
          <a:r>
            <a:rPr lang="ru-RU" sz="1400" dirty="0" err="1" smtClean="0"/>
            <a:t>публічному</a:t>
          </a:r>
          <a:r>
            <a:rPr lang="ru-RU" sz="1400" dirty="0" smtClean="0"/>
            <a:t> </a:t>
          </a:r>
          <a:r>
            <a:rPr lang="ru-RU" sz="1400" dirty="0" err="1" smtClean="0"/>
            <a:t>управлінні</a:t>
          </a:r>
          <a:r>
            <a:rPr lang="ru-RU" sz="1400" dirty="0" smtClean="0"/>
            <a:t> і державному  </a:t>
          </a:r>
          <a:r>
            <a:rPr lang="ru-RU" sz="1400" dirty="0" err="1" smtClean="0"/>
            <a:t>менеджменті</a:t>
          </a:r>
          <a:r>
            <a:rPr lang="ru-RU" sz="1400" dirty="0" smtClean="0"/>
            <a:t>, </a:t>
          </a:r>
          <a:r>
            <a:rPr lang="ru-RU" sz="1400" dirty="0" err="1" smtClean="0"/>
            <a:t>засновані</a:t>
          </a:r>
          <a:r>
            <a:rPr lang="ru-RU" sz="1400" dirty="0" smtClean="0"/>
            <a:t> на </a:t>
          </a:r>
          <a:r>
            <a:rPr lang="ru-RU" sz="1400" dirty="0" err="1" smtClean="0"/>
            <a:t>етичних</a:t>
          </a:r>
          <a:r>
            <a:rPr lang="ru-RU" sz="1400" dirty="0" smtClean="0"/>
            <a:t> нормах, </a:t>
          </a:r>
          <a:r>
            <a:rPr lang="ru-RU" sz="1400" dirty="0" err="1" smtClean="0"/>
            <a:t>наукові</a:t>
          </a:r>
          <a:r>
            <a:rPr lang="ru-RU" sz="1400" dirty="0" smtClean="0"/>
            <a:t> </a:t>
          </a:r>
          <a:r>
            <a:rPr lang="ru-RU" sz="1400" dirty="0" err="1" smtClean="0"/>
            <a:t>методи</a:t>
          </a:r>
          <a:r>
            <a:rPr lang="ru-RU" sz="1400" dirty="0" smtClean="0"/>
            <a:t> </a:t>
          </a:r>
          <a:r>
            <a:rPr lang="ru-RU" sz="1400" dirty="0" err="1" smtClean="0"/>
            <a:t>вивчення</a:t>
          </a:r>
          <a:r>
            <a:rPr lang="ru-RU" sz="1400" dirty="0" smtClean="0"/>
            <a:t> </a:t>
          </a:r>
          <a:r>
            <a:rPr lang="ru-RU" sz="1400" dirty="0" err="1" smtClean="0"/>
            <a:t>громадської</a:t>
          </a:r>
          <a:r>
            <a:rPr lang="ru-RU" sz="1400" dirty="0" smtClean="0"/>
            <a:t> думки. </a:t>
          </a:r>
          <a:endParaRPr lang="uk-UA" sz="1400" dirty="0"/>
        </a:p>
      </dgm:t>
    </dgm:pt>
    <dgm:pt modelId="{ACD83338-E4C5-474B-8C1A-565A809A950D}" type="parTrans" cxnId="{39FE8BE8-9EA3-48F8-8A59-42BB03225121}">
      <dgm:prSet/>
      <dgm:spPr/>
      <dgm:t>
        <a:bodyPr/>
        <a:lstStyle/>
        <a:p>
          <a:endParaRPr lang="uk-UA" sz="1000"/>
        </a:p>
      </dgm:t>
    </dgm:pt>
    <dgm:pt modelId="{B584546F-C260-45AD-9C59-6B70ED0843E7}" type="sibTrans" cxnId="{39FE8BE8-9EA3-48F8-8A59-42BB03225121}">
      <dgm:prSet/>
      <dgm:spPr/>
      <dgm:t>
        <a:bodyPr/>
        <a:lstStyle/>
        <a:p>
          <a:endParaRPr lang="uk-UA" sz="1000"/>
        </a:p>
      </dgm:t>
    </dgm:pt>
    <dgm:pt modelId="{6CE3631C-E2ED-490E-BBD0-1BACC168B2EC}">
      <dgm:prSet phldrT="[Текст]" custT="1"/>
      <dgm:spPr/>
      <dgm:t>
        <a:bodyPr/>
        <a:lstStyle/>
        <a:p>
          <a:r>
            <a:rPr lang="ru-RU" sz="1600" dirty="0" smtClean="0"/>
            <a:t>5. </a:t>
          </a:r>
          <a:r>
            <a:rPr lang="ru-RU" sz="1600" dirty="0" err="1" smtClean="0"/>
            <a:t>Пояснення</a:t>
          </a:r>
          <a:r>
            <a:rPr lang="ru-RU" sz="1600" dirty="0" smtClean="0"/>
            <a:t> </a:t>
          </a:r>
          <a:r>
            <a:rPr lang="ru-RU" sz="1600" dirty="0" err="1" smtClean="0"/>
            <a:t>громадськості</a:t>
          </a:r>
          <a:r>
            <a:rPr lang="ru-RU" sz="1600" dirty="0" smtClean="0"/>
            <a:t> </a:t>
          </a:r>
          <a:r>
            <a:rPr lang="ru-RU" sz="1600" dirty="0" err="1" smtClean="0"/>
            <a:t>сутності</a:t>
          </a:r>
          <a:r>
            <a:rPr lang="ru-RU" sz="1600" dirty="0" smtClean="0"/>
            <a:t> проблем </a:t>
          </a:r>
          <a:r>
            <a:rPr lang="ru-RU" sz="1600" dirty="0" err="1" smtClean="0"/>
            <a:t>завчасно</a:t>
          </a:r>
          <a:r>
            <a:rPr lang="ru-RU" sz="1600" dirty="0" smtClean="0"/>
            <a:t>, </a:t>
          </a:r>
          <a:r>
            <a:rPr lang="ru-RU" sz="1600" dirty="0" err="1" smtClean="0"/>
            <a:t>випереджаючи</a:t>
          </a:r>
          <a:r>
            <a:rPr lang="ru-RU" sz="1600" dirty="0" smtClean="0"/>
            <a:t> </a:t>
          </a:r>
          <a:r>
            <a:rPr lang="ru-RU" sz="1600" dirty="0" err="1" smtClean="0"/>
            <a:t>негативні</a:t>
          </a:r>
          <a:r>
            <a:rPr lang="ru-RU" sz="1600" dirty="0" smtClean="0"/>
            <a:t> </a:t>
          </a:r>
          <a:r>
            <a:rPr lang="ru-RU" sz="1600" dirty="0" err="1" smtClean="0"/>
            <a:t>наслідки</a:t>
          </a:r>
          <a:r>
            <a:rPr lang="ru-RU" sz="1600" dirty="0" smtClean="0"/>
            <a:t>.  </a:t>
          </a:r>
          <a:r>
            <a:rPr lang="uk-UA" sz="1600" dirty="0" smtClean="0"/>
            <a:t>Фахівці зі зв’язків з громадськістю повинні здійснювати ефективну двосторонню комунікацію  </a:t>
          </a:r>
          <a:r>
            <a:rPr lang="ru-RU" sz="1600" dirty="0" err="1" smtClean="0"/>
            <a:t>між</a:t>
          </a:r>
          <a:r>
            <a:rPr lang="ru-RU" sz="1600" dirty="0" smtClean="0"/>
            <a:t> </a:t>
          </a:r>
          <a:r>
            <a:rPr lang="ru-RU" sz="1600" dirty="0" err="1" smtClean="0"/>
            <a:t>владою</a:t>
          </a:r>
          <a:r>
            <a:rPr lang="ru-RU" sz="1600" dirty="0" smtClean="0"/>
            <a:t> та </a:t>
          </a:r>
          <a:r>
            <a:rPr lang="ru-RU" sz="1600" dirty="0" err="1" smtClean="0"/>
            <a:t>громадськістю</a:t>
          </a:r>
          <a:r>
            <a:rPr lang="ru-RU" sz="1600" dirty="0" smtClean="0"/>
            <a:t>, доки не буде </a:t>
          </a:r>
          <a:r>
            <a:rPr lang="ru-RU" sz="1600" dirty="0" err="1" smtClean="0"/>
            <a:t>досягнуто</a:t>
          </a:r>
          <a:r>
            <a:rPr lang="ru-RU" sz="1600" dirty="0" smtClean="0"/>
            <a:t> </a:t>
          </a:r>
          <a:r>
            <a:rPr lang="ru-RU" sz="1600" dirty="0" err="1" smtClean="0"/>
            <a:t>згоди</a:t>
          </a:r>
          <a:r>
            <a:rPr lang="ru-RU" sz="1600" dirty="0" smtClean="0"/>
            <a:t> </a:t>
          </a:r>
          <a:r>
            <a:rPr lang="ru-RU" sz="1600" dirty="0" err="1" smtClean="0"/>
            <a:t>між</a:t>
          </a:r>
          <a:r>
            <a:rPr lang="ru-RU" sz="1600" dirty="0" smtClean="0"/>
            <a:t> </a:t>
          </a:r>
          <a:r>
            <a:rPr lang="ru-RU" sz="1600" dirty="0" err="1" smtClean="0"/>
            <a:t>суб’єктами</a:t>
          </a:r>
          <a:r>
            <a:rPr lang="ru-RU" sz="1600" dirty="0" smtClean="0"/>
            <a:t> </a:t>
          </a:r>
          <a:r>
            <a:rPr lang="ru-RU" sz="1600" dirty="0" err="1" smtClean="0"/>
            <a:t>цієї</a:t>
          </a:r>
          <a:r>
            <a:rPr lang="ru-RU" sz="1600" dirty="0" smtClean="0"/>
            <a:t> </a:t>
          </a:r>
          <a:r>
            <a:rPr lang="ru-RU" sz="1600" dirty="0" err="1" smtClean="0"/>
            <a:t>комунікації</a:t>
          </a:r>
          <a:r>
            <a:rPr lang="ru-RU" sz="1600" dirty="0" smtClean="0"/>
            <a:t>. </a:t>
          </a:r>
          <a:endParaRPr lang="uk-UA" sz="1600" dirty="0"/>
        </a:p>
      </dgm:t>
    </dgm:pt>
    <dgm:pt modelId="{D5BEEA73-2052-49FE-B033-D45C93C3D223}" type="parTrans" cxnId="{14154F30-F695-4353-AFBA-218EB80FF6FF}">
      <dgm:prSet/>
      <dgm:spPr/>
      <dgm:t>
        <a:bodyPr/>
        <a:lstStyle/>
        <a:p>
          <a:endParaRPr lang="uk-UA" sz="1000"/>
        </a:p>
      </dgm:t>
    </dgm:pt>
    <dgm:pt modelId="{2DFD4DBA-7CAE-4AE7-B0BC-91DC0FC9D823}" type="sibTrans" cxnId="{14154F30-F695-4353-AFBA-218EB80FF6FF}">
      <dgm:prSet/>
      <dgm:spPr/>
      <dgm:t>
        <a:bodyPr/>
        <a:lstStyle/>
        <a:p>
          <a:endParaRPr lang="uk-UA" sz="1000"/>
        </a:p>
      </dgm:t>
    </dgm:pt>
    <dgm:pt modelId="{61C967B7-1356-4318-8CF1-52BCA852AF2D}" type="pres">
      <dgm:prSet presAssocID="{DCC3D73A-6295-4AE1-8D80-81E19FA1C1FE}" presName="diagram" presStyleCnt="0">
        <dgm:presLayoutVars>
          <dgm:dir/>
          <dgm:resizeHandles val="exact"/>
        </dgm:presLayoutVars>
      </dgm:prSet>
      <dgm:spPr/>
      <dgm:t>
        <a:bodyPr/>
        <a:lstStyle/>
        <a:p>
          <a:endParaRPr lang="uk-UA"/>
        </a:p>
      </dgm:t>
    </dgm:pt>
    <dgm:pt modelId="{1A9FF591-EC60-4000-9A61-A6B18D7A094F}" type="pres">
      <dgm:prSet presAssocID="{EE43F08D-90AD-42E4-85D1-188F89972918}" presName="node" presStyleLbl="node1" presStyleIdx="0" presStyleCnt="5" custScaleY="144247" custLinFactNeighborX="5376" custLinFactNeighborY="71628">
        <dgm:presLayoutVars>
          <dgm:bulletEnabled val="1"/>
        </dgm:presLayoutVars>
      </dgm:prSet>
      <dgm:spPr/>
      <dgm:t>
        <a:bodyPr/>
        <a:lstStyle/>
        <a:p>
          <a:endParaRPr lang="uk-UA"/>
        </a:p>
      </dgm:t>
    </dgm:pt>
    <dgm:pt modelId="{7154E2C8-2F57-419A-8870-4F9F52FF773B}" type="pres">
      <dgm:prSet presAssocID="{D299BE7D-A763-4C83-95F9-BA8C8C2683EF}" presName="sibTrans" presStyleCnt="0"/>
      <dgm:spPr/>
    </dgm:pt>
    <dgm:pt modelId="{9460CDB1-3AAD-4B87-884F-E005C951FED8}" type="pres">
      <dgm:prSet presAssocID="{63500FF6-9132-451A-9B95-A74D1D73316B}" presName="node" presStyleLbl="node1" presStyleIdx="1" presStyleCnt="5">
        <dgm:presLayoutVars>
          <dgm:bulletEnabled val="1"/>
        </dgm:presLayoutVars>
      </dgm:prSet>
      <dgm:spPr/>
      <dgm:t>
        <a:bodyPr/>
        <a:lstStyle/>
        <a:p>
          <a:endParaRPr lang="uk-UA"/>
        </a:p>
      </dgm:t>
    </dgm:pt>
    <dgm:pt modelId="{366AEBDE-17DB-4894-AE44-819DA55CDC73}" type="pres">
      <dgm:prSet presAssocID="{838DB1C1-DC5E-443C-8E71-56A87AA6E14A}" presName="sibTrans" presStyleCnt="0"/>
      <dgm:spPr/>
    </dgm:pt>
    <dgm:pt modelId="{5138DC34-C6D5-4FEB-A8F2-E93A94F8AB03}" type="pres">
      <dgm:prSet presAssocID="{43E8B877-4D36-4498-9B58-83935FB865C4}" presName="node" presStyleLbl="node1" presStyleIdx="2" presStyleCnt="5">
        <dgm:presLayoutVars>
          <dgm:bulletEnabled val="1"/>
        </dgm:presLayoutVars>
      </dgm:prSet>
      <dgm:spPr/>
      <dgm:t>
        <a:bodyPr/>
        <a:lstStyle/>
        <a:p>
          <a:endParaRPr lang="uk-UA"/>
        </a:p>
      </dgm:t>
    </dgm:pt>
    <dgm:pt modelId="{944A8D2B-F0AC-4E42-99A8-74F742C1391C}" type="pres">
      <dgm:prSet presAssocID="{6D97A38A-B4EC-4EF6-84F4-D42342A51C0E}" presName="sibTrans" presStyleCnt="0"/>
      <dgm:spPr/>
    </dgm:pt>
    <dgm:pt modelId="{4355F14F-EC78-451F-9840-589D79283391}" type="pres">
      <dgm:prSet presAssocID="{5A7AD29D-C9A6-4EF4-8D47-ACB21F02667F}" presName="node" presStyleLbl="node1" presStyleIdx="3" presStyleCnt="5" custLinFactNeighborX="55681" custLinFactNeighborY="-450">
        <dgm:presLayoutVars>
          <dgm:bulletEnabled val="1"/>
        </dgm:presLayoutVars>
      </dgm:prSet>
      <dgm:spPr/>
      <dgm:t>
        <a:bodyPr/>
        <a:lstStyle/>
        <a:p>
          <a:endParaRPr lang="uk-UA"/>
        </a:p>
      </dgm:t>
    </dgm:pt>
    <dgm:pt modelId="{85060C5E-DD8B-4B13-B36A-79BA695F41E5}" type="pres">
      <dgm:prSet presAssocID="{B584546F-C260-45AD-9C59-6B70ED0843E7}" presName="sibTrans" presStyleCnt="0"/>
      <dgm:spPr/>
    </dgm:pt>
    <dgm:pt modelId="{0F5B9663-AA63-4F88-9286-AB93B1109092}" type="pres">
      <dgm:prSet presAssocID="{6CE3631C-E2ED-490E-BBD0-1BACC168B2EC}" presName="node" presStyleLbl="node1" presStyleIdx="4" presStyleCnt="5" custLinFactNeighborX="55411" custLinFactNeighborY="2252">
        <dgm:presLayoutVars>
          <dgm:bulletEnabled val="1"/>
        </dgm:presLayoutVars>
      </dgm:prSet>
      <dgm:spPr/>
      <dgm:t>
        <a:bodyPr/>
        <a:lstStyle/>
        <a:p>
          <a:endParaRPr lang="uk-UA"/>
        </a:p>
      </dgm:t>
    </dgm:pt>
  </dgm:ptLst>
  <dgm:cxnLst>
    <dgm:cxn modelId="{14D70C68-6B43-4FF9-8CC5-405E532C9C81}" type="presOf" srcId="{6CE3631C-E2ED-490E-BBD0-1BACC168B2EC}" destId="{0F5B9663-AA63-4F88-9286-AB93B1109092}" srcOrd="0" destOrd="0" presId="urn:microsoft.com/office/officeart/2005/8/layout/default"/>
    <dgm:cxn modelId="{CC43B2B8-AB8B-47DC-8CF7-51AD7717088F}" type="presOf" srcId="{EE43F08D-90AD-42E4-85D1-188F89972918}" destId="{1A9FF591-EC60-4000-9A61-A6B18D7A094F}" srcOrd="0" destOrd="0" presId="urn:microsoft.com/office/officeart/2005/8/layout/default"/>
    <dgm:cxn modelId="{64260F59-298C-42F5-A3AD-87CD0FC73EFF}" srcId="{DCC3D73A-6295-4AE1-8D80-81E19FA1C1FE}" destId="{EE43F08D-90AD-42E4-85D1-188F89972918}" srcOrd="0" destOrd="0" parTransId="{9D6D36ED-59A3-4E75-B4C8-5C3641792625}" sibTransId="{D299BE7D-A763-4C83-95F9-BA8C8C2683EF}"/>
    <dgm:cxn modelId="{4C71D09D-7EF4-4C49-91F8-CD9B4CF61D8F}" srcId="{DCC3D73A-6295-4AE1-8D80-81E19FA1C1FE}" destId="{43E8B877-4D36-4498-9B58-83935FB865C4}" srcOrd="2" destOrd="0" parTransId="{8BFF8641-F308-4B64-80C0-E69197254743}" sibTransId="{6D97A38A-B4EC-4EF6-84F4-D42342A51C0E}"/>
    <dgm:cxn modelId="{196F25C0-997E-4249-AE89-CE33B5541864}" type="presOf" srcId="{5A7AD29D-C9A6-4EF4-8D47-ACB21F02667F}" destId="{4355F14F-EC78-451F-9840-589D79283391}" srcOrd="0" destOrd="0" presId="urn:microsoft.com/office/officeart/2005/8/layout/default"/>
    <dgm:cxn modelId="{7E68C976-E5B8-4113-8C36-212F70A5F000}" type="presOf" srcId="{43E8B877-4D36-4498-9B58-83935FB865C4}" destId="{5138DC34-C6D5-4FEB-A8F2-E93A94F8AB03}" srcOrd="0" destOrd="0" presId="urn:microsoft.com/office/officeart/2005/8/layout/default"/>
    <dgm:cxn modelId="{14154F30-F695-4353-AFBA-218EB80FF6FF}" srcId="{DCC3D73A-6295-4AE1-8D80-81E19FA1C1FE}" destId="{6CE3631C-E2ED-490E-BBD0-1BACC168B2EC}" srcOrd="4" destOrd="0" parTransId="{D5BEEA73-2052-49FE-B033-D45C93C3D223}" sibTransId="{2DFD4DBA-7CAE-4AE7-B0BC-91DC0FC9D823}"/>
    <dgm:cxn modelId="{09BA58B4-1EB2-46AB-9DDD-A325BB5C3658}" srcId="{DCC3D73A-6295-4AE1-8D80-81E19FA1C1FE}" destId="{63500FF6-9132-451A-9B95-A74D1D73316B}" srcOrd="1" destOrd="0" parTransId="{981773CE-1DFF-4596-9210-A3BD7934B749}" sibTransId="{838DB1C1-DC5E-443C-8E71-56A87AA6E14A}"/>
    <dgm:cxn modelId="{BAE64C9E-784F-49D5-B30F-236C389582F3}" type="presOf" srcId="{DCC3D73A-6295-4AE1-8D80-81E19FA1C1FE}" destId="{61C967B7-1356-4318-8CF1-52BCA852AF2D}" srcOrd="0" destOrd="0" presId="urn:microsoft.com/office/officeart/2005/8/layout/default"/>
    <dgm:cxn modelId="{39FE8BE8-9EA3-48F8-8A59-42BB03225121}" srcId="{DCC3D73A-6295-4AE1-8D80-81E19FA1C1FE}" destId="{5A7AD29D-C9A6-4EF4-8D47-ACB21F02667F}" srcOrd="3" destOrd="0" parTransId="{ACD83338-E4C5-474B-8C1A-565A809A950D}" sibTransId="{B584546F-C260-45AD-9C59-6B70ED0843E7}"/>
    <dgm:cxn modelId="{3FE6BCD9-8537-4643-8A1B-0F783584F1F4}" type="presOf" srcId="{63500FF6-9132-451A-9B95-A74D1D73316B}" destId="{9460CDB1-3AAD-4B87-884F-E005C951FED8}" srcOrd="0" destOrd="0" presId="urn:microsoft.com/office/officeart/2005/8/layout/default"/>
    <dgm:cxn modelId="{E085885B-D933-4F2B-815D-3107152E940A}" type="presParOf" srcId="{61C967B7-1356-4318-8CF1-52BCA852AF2D}" destId="{1A9FF591-EC60-4000-9A61-A6B18D7A094F}" srcOrd="0" destOrd="0" presId="urn:microsoft.com/office/officeart/2005/8/layout/default"/>
    <dgm:cxn modelId="{0D6B8799-A6BD-4B69-AE11-FC3822C4EC06}" type="presParOf" srcId="{61C967B7-1356-4318-8CF1-52BCA852AF2D}" destId="{7154E2C8-2F57-419A-8870-4F9F52FF773B}" srcOrd="1" destOrd="0" presId="urn:microsoft.com/office/officeart/2005/8/layout/default"/>
    <dgm:cxn modelId="{9BDD44D1-A5F3-4EF1-9482-A8DBA09BA17E}" type="presParOf" srcId="{61C967B7-1356-4318-8CF1-52BCA852AF2D}" destId="{9460CDB1-3AAD-4B87-884F-E005C951FED8}" srcOrd="2" destOrd="0" presId="urn:microsoft.com/office/officeart/2005/8/layout/default"/>
    <dgm:cxn modelId="{F6ED9E93-64A9-4696-9478-EA343D2B9CCC}" type="presParOf" srcId="{61C967B7-1356-4318-8CF1-52BCA852AF2D}" destId="{366AEBDE-17DB-4894-AE44-819DA55CDC73}" srcOrd="3" destOrd="0" presId="urn:microsoft.com/office/officeart/2005/8/layout/default"/>
    <dgm:cxn modelId="{02D8FDB3-4C7A-44D4-87AF-7A7CD6CBF148}" type="presParOf" srcId="{61C967B7-1356-4318-8CF1-52BCA852AF2D}" destId="{5138DC34-C6D5-4FEB-A8F2-E93A94F8AB03}" srcOrd="4" destOrd="0" presId="urn:microsoft.com/office/officeart/2005/8/layout/default"/>
    <dgm:cxn modelId="{4E3CFBC0-FA26-48A6-AEB4-DEC307BF0529}" type="presParOf" srcId="{61C967B7-1356-4318-8CF1-52BCA852AF2D}" destId="{944A8D2B-F0AC-4E42-99A8-74F742C1391C}" srcOrd="5" destOrd="0" presId="urn:microsoft.com/office/officeart/2005/8/layout/default"/>
    <dgm:cxn modelId="{02933BEB-209E-4EA0-A40E-4945461CB8AF}" type="presParOf" srcId="{61C967B7-1356-4318-8CF1-52BCA852AF2D}" destId="{4355F14F-EC78-451F-9840-589D79283391}" srcOrd="6" destOrd="0" presId="urn:microsoft.com/office/officeart/2005/8/layout/default"/>
    <dgm:cxn modelId="{5E071DFE-22C6-4CAC-826C-4CFD76ACE264}" type="presParOf" srcId="{61C967B7-1356-4318-8CF1-52BCA852AF2D}" destId="{85060C5E-DD8B-4B13-B36A-79BA695F41E5}" srcOrd="7" destOrd="0" presId="urn:microsoft.com/office/officeart/2005/8/layout/default"/>
    <dgm:cxn modelId="{D44A51DB-9486-4C32-BD03-8466DDA48ECA}" type="presParOf" srcId="{61C967B7-1356-4318-8CF1-52BCA852AF2D}" destId="{0F5B9663-AA63-4F88-9286-AB93B1109092}"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A02D6F-CB5E-48DE-8344-A123E9F45CD2}" type="doc">
      <dgm:prSet loTypeId="urn:microsoft.com/office/officeart/2005/8/layout/vList3" loCatId="list" qsTypeId="urn:microsoft.com/office/officeart/2005/8/quickstyle/simple1" qsCatId="simple" csTypeId="urn:microsoft.com/office/officeart/2005/8/colors/accent1_2" csCatId="accent1" phldr="1"/>
      <dgm:spPr/>
    </dgm:pt>
    <dgm:pt modelId="{367EABCC-70D2-4880-9D6B-7F2E4100268E}">
      <dgm:prSet phldrT="[Текст]" custT="1"/>
      <dgm:spPr/>
      <dgm:t>
        <a:bodyPr/>
        <a:lstStyle/>
        <a:p>
          <a:r>
            <a:rPr lang="ru-RU" sz="1800" dirty="0" smtClean="0"/>
            <a:t>3. </a:t>
          </a:r>
          <a:r>
            <a:rPr lang="ru-RU" sz="1800" dirty="0" err="1" smtClean="0"/>
            <a:t>менеджерському</a:t>
          </a:r>
          <a:r>
            <a:rPr lang="ru-RU" sz="1800" dirty="0" smtClean="0"/>
            <a:t>, за </a:t>
          </a:r>
          <a:r>
            <a:rPr lang="ru-RU" sz="1800" dirty="0" err="1" smtClean="0"/>
            <a:t>якого</a:t>
          </a:r>
          <a:r>
            <a:rPr lang="ru-RU" sz="1800" dirty="0" smtClean="0"/>
            <a:t> </a:t>
          </a:r>
          <a:r>
            <a:rPr lang="ru-RU" sz="1800" dirty="0" err="1" smtClean="0"/>
            <a:t>поєднуються</a:t>
          </a:r>
          <a:r>
            <a:rPr lang="ru-RU" sz="1800" dirty="0" smtClean="0"/>
            <a:t> </a:t>
          </a:r>
          <a:r>
            <a:rPr lang="ru-RU" sz="1800" dirty="0" err="1" smtClean="0"/>
            <a:t>переваги</a:t>
          </a:r>
          <a:r>
            <a:rPr lang="ru-RU" sz="1800" dirty="0" smtClean="0"/>
            <a:t> </a:t>
          </a:r>
          <a:r>
            <a:rPr lang="ru-RU" sz="1800" dirty="0" err="1" smtClean="0"/>
            <a:t>першого</a:t>
          </a:r>
          <a:r>
            <a:rPr lang="ru-RU" sz="1800" dirty="0" smtClean="0"/>
            <a:t> і другого </a:t>
          </a:r>
          <a:r>
            <a:rPr lang="ru-RU" sz="1800" dirty="0" err="1" smtClean="0"/>
            <a:t>підходів</a:t>
          </a:r>
          <a:r>
            <a:rPr lang="ru-RU" sz="1800" dirty="0" smtClean="0"/>
            <a:t>. </a:t>
          </a:r>
          <a:r>
            <a:rPr lang="ru-RU" sz="1800" dirty="0" err="1" smtClean="0"/>
            <a:t>Їх</a:t>
          </a:r>
          <a:r>
            <a:rPr lang="ru-RU" sz="1800" dirty="0" smtClean="0"/>
            <a:t> </a:t>
          </a:r>
          <a:r>
            <a:rPr lang="ru-RU" sz="1800" dirty="0" err="1" smtClean="0"/>
            <a:t>реалізація</a:t>
          </a:r>
          <a:r>
            <a:rPr lang="ru-RU" sz="1800" dirty="0" smtClean="0"/>
            <a:t>  </a:t>
          </a:r>
          <a:r>
            <a:rPr lang="ru-RU" sz="1800" dirty="0" err="1" smtClean="0"/>
            <a:t>відбувається</a:t>
          </a:r>
          <a:r>
            <a:rPr lang="ru-RU" sz="1800" dirty="0" smtClean="0"/>
            <a:t> </a:t>
          </a:r>
          <a:r>
            <a:rPr lang="ru-RU" sz="1800" dirty="0" err="1" smtClean="0"/>
            <a:t>відповідно</a:t>
          </a:r>
          <a:r>
            <a:rPr lang="ru-RU" sz="1800" dirty="0" smtClean="0"/>
            <a:t> до </a:t>
          </a:r>
          <a:r>
            <a:rPr lang="ru-RU" sz="1800" dirty="0" err="1" smtClean="0"/>
            <a:t>стратегії</a:t>
          </a:r>
          <a:r>
            <a:rPr lang="ru-RU" sz="1800" dirty="0" smtClean="0"/>
            <a:t> та </a:t>
          </a:r>
          <a:r>
            <a:rPr lang="ru-RU" sz="1800" dirty="0" err="1" smtClean="0"/>
            <a:t>програми</a:t>
          </a:r>
          <a:r>
            <a:rPr lang="ru-RU" sz="1800" dirty="0" smtClean="0"/>
            <a:t> </a:t>
          </a:r>
          <a:r>
            <a:rPr lang="ru-RU" sz="1800" dirty="0" err="1" smtClean="0"/>
            <a:t>розвитку</a:t>
          </a:r>
          <a:r>
            <a:rPr lang="ru-RU" sz="1800" dirty="0" smtClean="0"/>
            <a:t> установи.</a:t>
          </a:r>
          <a:endParaRPr lang="uk-UA" sz="1800" dirty="0"/>
        </a:p>
      </dgm:t>
    </dgm:pt>
    <dgm:pt modelId="{AF7AB036-1EF5-4D14-B4C5-A42F7537EE7C}" type="parTrans" cxnId="{2DD76435-A409-40DB-9D21-65D7C310A7EE}">
      <dgm:prSet/>
      <dgm:spPr/>
      <dgm:t>
        <a:bodyPr/>
        <a:lstStyle/>
        <a:p>
          <a:endParaRPr lang="uk-UA" sz="4000"/>
        </a:p>
      </dgm:t>
    </dgm:pt>
    <dgm:pt modelId="{69EC2D5B-4E76-45E8-8E2A-5E0B9D182244}" type="sibTrans" cxnId="{2DD76435-A409-40DB-9D21-65D7C310A7EE}">
      <dgm:prSet/>
      <dgm:spPr/>
      <dgm:t>
        <a:bodyPr/>
        <a:lstStyle/>
        <a:p>
          <a:endParaRPr lang="uk-UA" sz="4000"/>
        </a:p>
      </dgm:t>
    </dgm:pt>
    <dgm:pt modelId="{A4EC2D3C-8325-4E1F-990F-E29FCF909B1E}">
      <dgm:prSet phldrT="[Текст]" custT="1"/>
      <dgm:spPr/>
      <dgm:t>
        <a:bodyPr/>
        <a:lstStyle/>
        <a:p>
          <a:r>
            <a:rPr lang="uk-UA" sz="1800" dirty="0" smtClean="0"/>
            <a:t>2. </a:t>
          </a:r>
          <a:r>
            <a:rPr lang="uk-UA" sz="1800" dirty="0" err="1" smtClean="0"/>
            <a:t>іміджмейкерському</a:t>
          </a:r>
          <a:r>
            <a:rPr lang="uk-UA" sz="1800" dirty="0" smtClean="0"/>
            <a:t>, за якого важливими є наукові дослідження громадської думки, використання інтенсивної реклами, різноманітні і масовані </a:t>
          </a:r>
          <a:r>
            <a:rPr lang="en-US" sz="1800" dirty="0" smtClean="0"/>
            <a:t>PR-</a:t>
          </a:r>
          <a:r>
            <a:rPr lang="uk-UA" sz="1800" dirty="0" smtClean="0"/>
            <a:t>акції. За допомогою цього підходу </a:t>
          </a:r>
          <a:r>
            <a:rPr lang="ru-RU" sz="1800" dirty="0" err="1" smtClean="0"/>
            <a:t>формується</a:t>
          </a:r>
          <a:r>
            <a:rPr lang="ru-RU" sz="1800" dirty="0" smtClean="0"/>
            <a:t> </a:t>
          </a:r>
          <a:r>
            <a:rPr lang="ru-RU" sz="1800" dirty="0" err="1" smtClean="0"/>
            <a:t>штучний</a:t>
          </a:r>
          <a:r>
            <a:rPr lang="ru-RU" sz="1800" dirty="0" smtClean="0"/>
            <a:t> </a:t>
          </a:r>
          <a:r>
            <a:rPr lang="ru-RU" sz="1800" dirty="0" err="1" smtClean="0"/>
            <a:t>емоційний</a:t>
          </a:r>
          <a:r>
            <a:rPr lang="ru-RU" sz="1800" dirty="0" smtClean="0"/>
            <a:t> </a:t>
          </a:r>
          <a:r>
            <a:rPr lang="ru-RU" sz="1800" dirty="0" err="1" smtClean="0"/>
            <a:t>імідж</a:t>
          </a:r>
          <a:r>
            <a:rPr lang="ru-RU" sz="1800" dirty="0" smtClean="0"/>
            <a:t> установи;</a:t>
          </a:r>
          <a:endParaRPr lang="uk-UA" sz="1800" dirty="0"/>
        </a:p>
      </dgm:t>
    </dgm:pt>
    <dgm:pt modelId="{D31696AB-85A0-4D41-BEC4-939CECD82B5C}" type="parTrans" cxnId="{1E6B604D-A4B7-4E21-B0FE-3C0256EE8C19}">
      <dgm:prSet/>
      <dgm:spPr/>
      <dgm:t>
        <a:bodyPr/>
        <a:lstStyle/>
        <a:p>
          <a:endParaRPr lang="uk-UA" sz="4000"/>
        </a:p>
      </dgm:t>
    </dgm:pt>
    <dgm:pt modelId="{D9ACE599-E0A5-40A8-94EF-3B2BA1663368}" type="sibTrans" cxnId="{1E6B604D-A4B7-4E21-B0FE-3C0256EE8C19}">
      <dgm:prSet/>
      <dgm:spPr/>
      <dgm:t>
        <a:bodyPr/>
        <a:lstStyle/>
        <a:p>
          <a:endParaRPr lang="uk-UA" sz="4000"/>
        </a:p>
      </dgm:t>
    </dgm:pt>
    <dgm:pt modelId="{F8BF9338-8903-49ED-9443-7374A905864F}">
      <dgm:prSet phldrT="[Текст]" custT="1"/>
      <dgm:spPr/>
      <dgm:t>
        <a:bodyPr/>
        <a:lstStyle/>
        <a:p>
          <a:r>
            <a:rPr lang="ru-RU" sz="1800" dirty="0" smtClean="0"/>
            <a:t>1. </a:t>
          </a:r>
          <a:r>
            <a:rPr lang="ru-RU" sz="1800" dirty="0" err="1" smtClean="0"/>
            <a:t>виробничому</a:t>
          </a:r>
          <a:r>
            <a:rPr lang="ru-RU" sz="1800" dirty="0" smtClean="0"/>
            <a:t>, за </a:t>
          </a:r>
          <a:r>
            <a:rPr lang="ru-RU" sz="1800" dirty="0" err="1" smtClean="0"/>
            <a:t>якого</a:t>
          </a:r>
          <a:r>
            <a:rPr lang="ru-RU" sz="1800" dirty="0" smtClean="0"/>
            <a:t> </a:t>
          </a:r>
          <a:r>
            <a:rPr lang="ru-RU" sz="1800" dirty="0" err="1" smtClean="0"/>
            <a:t>найважливішими</a:t>
          </a:r>
          <a:r>
            <a:rPr lang="ru-RU" sz="1800" dirty="0" smtClean="0"/>
            <a:t> є </a:t>
          </a:r>
          <a:r>
            <a:rPr lang="ru-RU" sz="1800" dirty="0" err="1" smtClean="0"/>
            <a:t>якість</a:t>
          </a:r>
          <a:r>
            <a:rPr lang="ru-RU" sz="1800" dirty="0" smtClean="0"/>
            <a:t> </a:t>
          </a:r>
          <a:r>
            <a:rPr lang="ru-RU" sz="1800" dirty="0" err="1" smtClean="0"/>
            <a:t>послуг</a:t>
          </a:r>
          <a:r>
            <a:rPr lang="ru-RU" sz="1800" dirty="0" smtClean="0"/>
            <a:t>, </a:t>
          </a:r>
          <a:r>
            <a:rPr lang="ru-RU" sz="1800" dirty="0" err="1" smtClean="0"/>
            <a:t>соціальна</a:t>
          </a:r>
          <a:r>
            <a:rPr lang="ru-RU" sz="1800" dirty="0" smtClean="0"/>
            <a:t> </a:t>
          </a:r>
          <a:r>
            <a:rPr lang="ru-RU" sz="1800" dirty="0" err="1" smtClean="0"/>
            <a:t>відповідальність</a:t>
          </a:r>
          <a:r>
            <a:rPr lang="ru-RU" sz="1800" dirty="0" smtClean="0"/>
            <a:t>, </a:t>
          </a:r>
          <a:r>
            <a:rPr lang="ru-RU" sz="1800" dirty="0" err="1" smtClean="0"/>
            <a:t>турбота</a:t>
          </a:r>
          <a:r>
            <a:rPr lang="ru-RU" sz="1800" dirty="0" smtClean="0"/>
            <a:t> про </a:t>
          </a:r>
          <a:r>
            <a:rPr lang="ru-RU" sz="1800" dirty="0" err="1" smtClean="0"/>
            <a:t>громадськість</a:t>
          </a:r>
          <a:r>
            <a:rPr lang="ru-RU" sz="1800" dirty="0" smtClean="0"/>
            <a:t>. Результат – </a:t>
          </a:r>
          <a:r>
            <a:rPr lang="ru-RU" sz="1800" dirty="0" err="1" smtClean="0"/>
            <a:t>формування</a:t>
          </a:r>
          <a:r>
            <a:rPr lang="ru-RU" sz="1800" dirty="0" smtClean="0"/>
            <a:t> </a:t>
          </a:r>
          <a:r>
            <a:rPr lang="ru-RU" sz="1800" dirty="0" err="1" smtClean="0"/>
            <a:t>природнього</a:t>
          </a:r>
          <a:r>
            <a:rPr lang="ru-RU" sz="1800" dirty="0" smtClean="0"/>
            <a:t> </a:t>
          </a:r>
          <a:r>
            <a:rPr lang="ru-RU" sz="1800" dirty="0" err="1" smtClean="0"/>
            <a:t>іміджу</a:t>
          </a:r>
          <a:r>
            <a:rPr lang="ru-RU" sz="1800" dirty="0" smtClean="0"/>
            <a:t> установи;</a:t>
          </a:r>
          <a:endParaRPr lang="uk-UA" sz="1800" dirty="0"/>
        </a:p>
      </dgm:t>
    </dgm:pt>
    <dgm:pt modelId="{1BA179A7-D50C-414D-8505-34D1074348B3}" type="parTrans" cxnId="{AC465D41-5098-486B-A950-447E4822C33B}">
      <dgm:prSet/>
      <dgm:spPr/>
      <dgm:t>
        <a:bodyPr/>
        <a:lstStyle/>
        <a:p>
          <a:endParaRPr lang="uk-UA" sz="4000"/>
        </a:p>
      </dgm:t>
    </dgm:pt>
    <dgm:pt modelId="{1D4EF094-FA1C-4853-B193-D772126E6314}" type="sibTrans" cxnId="{AC465D41-5098-486B-A950-447E4822C33B}">
      <dgm:prSet/>
      <dgm:spPr/>
      <dgm:t>
        <a:bodyPr/>
        <a:lstStyle/>
        <a:p>
          <a:endParaRPr lang="uk-UA" sz="4000"/>
        </a:p>
      </dgm:t>
    </dgm:pt>
    <dgm:pt modelId="{C82CC663-4359-41FA-816E-7185DAA6CCC3}" type="pres">
      <dgm:prSet presAssocID="{F7A02D6F-CB5E-48DE-8344-A123E9F45CD2}" presName="linearFlow" presStyleCnt="0">
        <dgm:presLayoutVars>
          <dgm:dir/>
          <dgm:resizeHandles val="exact"/>
        </dgm:presLayoutVars>
      </dgm:prSet>
      <dgm:spPr/>
    </dgm:pt>
    <dgm:pt modelId="{760FB048-9739-48DD-8B65-D6A95FBEA317}" type="pres">
      <dgm:prSet presAssocID="{367EABCC-70D2-4880-9D6B-7F2E4100268E}" presName="composite" presStyleCnt="0"/>
      <dgm:spPr/>
    </dgm:pt>
    <dgm:pt modelId="{4C6D4E4C-539D-4DC8-8338-7D435546AE01}" type="pres">
      <dgm:prSet presAssocID="{367EABCC-70D2-4880-9D6B-7F2E4100268E}"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DB9CCB63-7383-46E7-A15A-4DCC7F1FA2D1}" type="pres">
      <dgm:prSet presAssocID="{367EABCC-70D2-4880-9D6B-7F2E4100268E}" presName="txShp" presStyleLbl="node1" presStyleIdx="0" presStyleCnt="3">
        <dgm:presLayoutVars>
          <dgm:bulletEnabled val="1"/>
        </dgm:presLayoutVars>
      </dgm:prSet>
      <dgm:spPr/>
      <dgm:t>
        <a:bodyPr/>
        <a:lstStyle/>
        <a:p>
          <a:endParaRPr lang="uk-UA"/>
        </a:p>
      </dgm:t>
    </dgm:pt>
    <dgm:pt modelId="{B9EA880E-93BF-4D52-86C7-8DC08FCD369F}" type="pres">
      <dgm:prSet presAssocID="{69EC2D5B-4E76-45E8-8E2A-5E0B9D182244}" presName="spacing" presStyleCnt="0"/>
      <dgm:spPr/>
    </dgm:pt>
    <dgm:pt modelId="{F7BADBA0-8BE8-4D65-9CD1-F9F2DBEC523A}" type="pres">
      <dgm:prSet presAssocID="{A4EC2D3C-8325-4E1F-990F-E29FCF909B1E}" presName="composite" presStyleCnt="0"/>
      <dgm:spPr/>
    </dgm:pt>
    <dgm:pt modelId="{7BA6A923-379C-4649-850B-F5EEDDF63421}" type="pres">
      <dgm:prSet presAssocID="{A4EC2D3C-8325-4E1F-990F-E29FCF909B1E}"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45000" r="-45000"/>
          </a:stretch>
        </a:blipFill>
      </dgm:spPr>
    </dgm:pt>
    <dgm:pt modelId="{580F84B9-755A-4134-BD6F-30A465537759}" type="pres">
      <dgm:prSet presAssocID="{A4EC2D3C-8325-4E1F-990F-E29FCF909B1E}" presName="txShp" presStyleLbl="node1" presStyleIdx="1" presStyleCnt="3">
        <dgm:presLayoutVars>
          <dgm:bulletEnabled val="1"/>
        </dgm:presLayoutVars>
      </dgm:prSet>
      <dgm:spPr/>
      <dgm:t>
        <a:bodyPr/>
        <a:lstStyle/>
        <a:p>
          <a:endParaRPr lang="uk-UA"/>
        </a:p>
      </dgm:t>
    </dgm:pt>
    <dgm:pt modelId="{E821CEF8-F283-4DA2-BFBB-1E199559E910}" type="pres">
      <dgm:prSet presAssocID="{D9ACE599-E0A5-40A8-94EF-3B2BA1663368}" presName="spacing" presStyleCnt="0"/>
      <dgm:spPr/>
    </dgm:pt>
    <dgm:pt modelId="{262101EF-983B-487C-8F3A-AE47E52B8898}" type="pres">
      <dgm:prSet presAssocID="{F8BF9338-8903-49ED-9443-7374A905864F}" presName="composite" presStyleCnt="0"/>
      <dgm:spPr/>
    </dgm:pt>
    <dgm:pt modelId="{34BB5EBB-1598-4F67-8B8A-629A6F6E4529}" type="pres">
      <dgm:prSet presAssocID="{F8BF9338-8903-49ED-9443-7374A905864F}" presName="imgShp" presStyleLbl="fgImgPlace1" presStyleIdx="2" presStyleCnt="3"/>
      <dgm:spPr>
        <a:blipFill rotWithShape="1">
          <a:blip xmlns:r="http://schemas.openxmlformats.org/officeDocument/2006/relationships" r:embed="rId3"/>
          <a:stretch>
            <a:fillRect/>
          </a:stretch>
        </a:blipFill>
      </dgm:spPr>
    </dgm:pt>
    <dgm:pt modelId="{AE53EB2E-464D-4121-B0E0-8431D2B2C2A5}" type="pres">
      <dgm:prSet presAssocID="{F8BF9338-8903-49ED-9443-7374A905864F}" presName="txShp" presStyleLbl="node1" presStyleIdx="2" presStyleCnt="3">
        <dgm:presLayoutVars>
          <dgm:bulletEnabled val="1"/>
        </dgm:presLayoutVars>
      </dgm:prSet>
      <dgm:spPr/>
      <dgm:t>
        <a:bodyPr/>
        <a:lstStyle/>
        <a:p>
          <a:endParaRPr lang="uk-UA"/>
        </a:p>
      </dgm:t>
    </dgm:pt>
  </dgm:ptLst>
  <dgm:cxnLst>
    <dgm:cxn modelId="{1E6B604D-A4B7-4E21-B0FE-3C0256EE8C19}" srcId="{F7A02D6F-CB5E-48DE-8344-A123E9F45CD2}" destId="{A4EC2D3C-8325-4E1F-990F-E29FCF909B1E}" srcOrd="1" destOrd="0" parTransId="{D31696AB-85A0-4D41-BEC4-939CECD82B5C}" sibTransId="{D9ACE599-E0A5-40A8-94EF-3B2BA1663368}"/>
    <dgm:cxn modelId="{AC465D41-5098-486B-A950-447E4822C33B}" srcId="{F7A02D6F-CB5E-48DE-8344-A123E9F45CD2}" destId="{F8BF9338-8903-49ED-9443-7374A905864F}" srcOrd="2" destOrd="0" parTransId="{1BA179A7-D50C-414D-8505-34D1074348B3}" sibTransId="{1D4EF094-FA1C-4853-B193-D772126E6314}"/>
    <dgm:cxn modelId="{EAD1949B-7045-4B4F-943C-6E251B0CD15E}" type="presOf" srcId="{367EABCC-70D2-4880-9D6B-7F2E4100268E}" destId="{DB9CCB63-7383-46E7-A15A-4DCC7F1FA2D1}" srcOrd="0" destOrd="0" presId="urn:microsoft.com/office/officeart/2005/8/layout/vList3"/>
    <dgm:cxn modelId="{5766B94A-14C4-4D2F-BABA-F1EDE9A853B7}" type="presOf" srcId="{F7A02D6F-CB5E-48DE-8344-A123E9F45CD2}" destId="{C82CC663-4359-41FA-816E-7185DAA6CCC3}" srcOrd="0" destOrd="0" presId="urn:microsoft.com/office/officeart/2005/8/layout/vList3"/>
    <dgm:cxn modelId="{8C283F87-7283-40AE-A657-92F714C63DFD}" type="presOf" srcId="{F8BF9338-8903-49ED-9443-7374A905864F}" destId="{AE53EB2E-464D-4121-B0E0-8431D2B2C2A5}" srcOrd="0" destOrd="0" presId="urn:microsoft.com/office/officeart/2005/8/layout/vList3"/>
    <dgm:cxn modelId="{A02755A4-B802-4353-A912-E927AA3C9628}" type="presOf" srcId="{A4EC2D3C-8325-4E1F-990F-E29FCF909B1E}" destId="{580F84B9-755A-4134-BD6F-30A465537759}" srcOrd="0" destOrd="0" presId="urn:microsoft.com/office/officeart/2005/8/layout/vList3"/>
    <dgm:cxn modelId="{2DD76435-A409-40DB-9D21-65D7C310A7EE}" srcId="{F7A02D6F-CB5E-48DE-8344-A123E9F45CD2}" destId="{367EABCC-70D2-4880-9D6B-7F2E4100268E}" srcOrd="0" destOrd="0" parTransId="{AF7AB036-1EF5-4D14-B4C5-A42F7537EE7C}" sibTransId="{69EC2D5B-4E76-45E8-8E2A-5E0B9D182244}"/>
    <dgm:cxn modelId="{12FD6CAD-7E28-441A-89D0-A9C48560BC86}" type="presParOf" srcId="{C82CC663-4359-41FA-816E-7185DAA6CCC3}" destId="{760FB048-9739-48DD-8B65-D6A95FBEA317}" srcOrd="0" destOrd="0" presId="urn:microsoft.com/office/officeart/2005/8/layout/vList3"/>
    <dgm:cxn modelId="{157E1492-C507-4861-AE02-8B2CD0AA86E1}" type="presParOf" srcId="{760FB048-9739-48DD-8B65-D6A95FBEA317}" destId="{4C6D4E4C-539D-4DC8-8338-7D435546AE01}" srcOrd="0" destOrd="0" presId="urn:microsoft.com/office/officeart/2005/8/layout/vList3"/>
    <dgm:cxn modelId="{1DDB4D38-5B98-4942-A361-8E008776E3E9}" type="presParOf" srcId="{760FB048-9739-48DD-8B65-D6A95FBEA317}" destId="{DB9CCB63-7383-46E7-A15A-4DCC7F1FA2D1}" srcOrd="1" destOrd="0" presId="urn:microsoft.com/office/officeart/2005/8/layout/vList3"/>
    <dgm:cxn modelId="{19C8287B-83CB-45FC-8907-E46FC53D2C3B}" type="presParOf" srcId="{C82CC663-4359-41FA-816E-7185DAA6CCC3}" destId="{B9EA880E-93BF-4D52-86C7-8DC08FCD369F}" srcOrd="1" destOrd="0" presId="urn:microsoft.com/office/officeart/2005/8/layout/vList3"/>
    <dgm:cxn modelId="{DD4F76E4-9F9A-45D3-AB6D-1A1A0E614D0E}" type="presParOf" srcId="{C82CC663-4359-41FA-816E-7185DAA6CCC3}" destId="{F7BADBA0-8BE8-4D65-9CD1-F9F2DBEC523A}" srcOrd="2" destOrd="0" presId="urn:microsoft.com/office/officeart/2005/8/layout/vList3"/>
    <dgm:cxn modelId="{66CD06E5-78B8-4A84-A27F-A4EA7E68EE21}" type="presParOf" srcId="{F7BADBA0-8BE8-4D65-9CD1-F9F2DBEC523A}" destId="{7BA6A923-379C-4649-850B-F5EEDDF63421}" srcOrd="0" destOrd="0" presId="urn:microsoft.com/office/officeart/2005/8/layout/vList3"/>
    <dgm:cxn modelId="{47C6622E-2A72-44CA-8C4A-A1ACEAD242AB}" type="presParOf" srcId="{F7BADBA0-8BE8-4D65-9CD1-F9F2DBEC523A}" destId="{580F84B9-755A-4134-BD6F-30A465537759}" srcOrd="1" destOrd="0" presId="urn:microsoft.com/office/officeart/2005/8/layout/vList3"/>
    <dgm:cxn modelId="{7F859C1B-D9A9-4A97-B12C-11B34549E260}" type="presParOf" srcId="{C82CC663-4359-41FA-816E-7185DAA6CCC3}" destId="{E821CEF8-F283-4DA2-BFBB-1E199559E910}" srcOrd="3" destOrd="0" presId="urn:microsoft.com/office/officeart/2005/8/layout/vList3"/>
    <dgm:cxn modelId="{90DB02FB-9F2D-4E06-81F2-143E705A6DF3}" type="presParOf" srcId="{C82CC663-4359-41FA-816E-7185DAA6CCC3}" destId="{262101EF-983B-487C-8F3A-AE47E52B8898}" srcOrd="4" destOrd="0" presId="urn:microsoft.com/office/officeart/2005/8/layout/vList3"/>
    <dgm:cxn modelId="{DA0B0449-A6CB-4F83-B2CE-E7C8B1BC69BE}" type="presParOf" srcId="{262101EF-983B-487C-8F3A-AE47E52B8898}" destId="{34BB5EBB-1598-4F67-8B8A-629A6F6E4529}" srcOrd="0" destOrd="0" presId="urn:microsoft.com/office/officeart/2005/8/layout/vList3"/>
    <dgm:cxn modelId="{60237AD2-51BF-423E-B924-B8D46079EA64}" type="presParOf" srcId="{262101EF-983B-487C-8F3A-AE47E52B8898}" destId="{AE53EB2E-464D-4121-B0E0-8431D2B2C2A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A8C2BD-E5CA-4611-B4A9-AC84D69D6048}">
      <dsp:nvSpPr>
        <dsp:cNvPr id="0" name=""/>
        <dsp:cNvSpPr/>
      </dsp:nvSpPr>
      <dsp:spPr>
        <a:xfrm>
          <a:off x="0" y="511533"/>
          <a:ext cx="8128000" cy="756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FBFBEB-80CD-4936-B794-691401E8AD68}">
      <dsp:nvSpPr>
        <dsp:cNvPr id="0" name=""/>
        <dsp:cNvSpPr/>
      </dsp:nvSpPr>
      <dsp:spPr>
        <a:xfrm>
          <a:off x="406400" y="68733"/>
          <a:ext cx="5689600" cy="885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711200">
            <a:lnSpc>
              <a:spcPct val="90000"/>
            </a:lnSpc>
            <a:spcBef>
              <a:spcPct val="0"/>
            </a:spcBef>
            <a:spcAft>
              <a:spcPct val="35000"/>
            </a:spcAft>
          </a:pPr>
          <a:r>
            <a:rPr lang="ru-RU" sz="1600" kern="1200" dirty="0" err="1" smtClean="0"/>
            <a:t>одностороннє</a:t>
          </a:r>
          <a:r>
            <a:rPr lang="ru-RU" sz="1600" kern="1200" dirty="0" smtClean="0"/>
            <a:t> </a:t>
          </a:r>
          <a:r>
            <a:rPr lang="ru-RU" sz="1600" kern="1200" dirty="0" err="1" smtClean="0"/>
            <a:t>інформування</a:t>
          </a:r>
          <a:r>
            <a:rPr lang="ru-RU" sz="1600" kern="1200" dirty="0" smtClean="0"/>
            <a:t> </a:t>
          </a:r>
          <a:r>
            <a:rPr lang="ru-RU" sz="1600" kern="1200" dirty="0" err="1" smtClean="0"/>
            <a:t>владою</a:t>
          </a:r>
          <a:r>
            <a:rPr lang="ru-RU" sz="1600" kern="1200" dirty="0" smtClean="0"/>
            <a:t> </a:t>
          </a:r>
          <a:r>
            <a:rPr lang="ru-RU" sz="1600" kern="1200" dirty="0" err="1" smtClean="0"/>
            <a:t>громадськості</a:t>
          </a:r>
          <a:r>
            <a:rPr lang="ru-RU" sz="1600" kern="1200" dirty="0" smtClean="0"/>
            <a:t> без </a:t>
          </a:r>
          <a:r>
            <a:rPr lang="ru-RU" sz="1600" kern="1200" dirty="0" err="1" smtClean="0"/>
            <a:t>зворотної</a:t>
          </a:r>
          <a:r>
            <a:rPr lang="ru-RU" sz="1600" kern="1200" dirty="0" smtClean="0"/>
            <a:t> </a:t>
          </a:r>
          <a:r>
            <a:rPr lang="ru-RU" sz="1600" kern="1200" dirty="0" err="1" smtClean="0"/>
            <a:t>комунікації</a:t>
          </a:r>
          <a:r>
            <a:rPr lang="ru-RU" sz="1600" kern="1200" dirty="0" smtClean="0"/>
            <a:t>;</a:t>
          </a:r>
          <a:endParaRPr lang="uk-UA" sz="1600" kern="1200" dirty="0"/>
        </a:p>
      </dsp:txBody>
      <dsp:txXfrm>
        <a:off x="449631" y="111964"/>
        <a:ext cx="5603138" cy="799138"/>
      </dsp:txXfrm>
    </dsp:sp>
    <dsp:sp modelId="{6C2E7640-CEE5-40C9-AE6E-BC489139519D}">
      <dsp:nvSpPr>
        <dsp:cNvPr id="0" name=""/>
        <dsp:cNvSpPr/>
      </dsp:nvSpPr>
      <dsp:spPr>
        <a:xfrm>
          <a:off x="0" y="1872333"/>
          <a:ext cx="8128000" cy="756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5E3471-5A68-426B-9EDF-CC6D64A66265}">
      <dsp:nvSpPr>
        <dsp:cNvPr id="0" name=""/>
        <dsp:cNvSpPr/>
      </dsp:nvSpPr>
      <dsp:spPr>
        <a:xfrm>
          <a:off x="406400" y="1429533"/>
          <a:ext cx="5689600" cy="885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711200">
            <a:lnSpc>
              <a:spcPct val="90000"/>
            </a:lnSpc>
            <a:spcBef>
              <a:spcPct val="0"/>
            </a:spcBef>
            <a:spcAft>
              <a:spcPct val="35000"/>
            </a:spcAft>
          </a:pPr>
          <a:r>
            <a:rPr lang="uk-UA" sz="1600" kern="1200" dirty="0" smtClean="0"/>
            <a:t>одностороннє інформування через ЗМІ;</a:t>
          </a:r>
          <a:endParaRPr lang="uk-UA" sz="1600" kern="1200" dirty="0"/>
        </a:p>
      </dsp:txBody>
      <dsp:txXfrm>
        <a:off x="449631" y="1472764"/>
        <a:ext cx="5603138" cy="799138"/>
      </dsp:txXfrm>
    </dsp:sp>
    <dsp:sp modelId="{E0B4A1CC-4616-4D7E-B2DD-C70059B6BA4F}">
      <dsp:nvSpPr>
        <dsp:cNvPr id="0" name=""/>
        <dsp:cNvSpPr/>
      </dsp:nvSpPr>
      <dsp:spPr>
        <a:xfrm>
          <a:off x="0" y="3233133"/>
          <a:ext cx="8128000" cy="756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0B9331-0B6B-4028-B976-B286524F8A36}">
      <dsp:nvSpPr>
        <dsp:cNvPr id="0" name=""/>
        <dsp:cNvSpPr/>
      </dsp:nvSpPr>
      <dsp:spPr>
        <a:xfrm>
          <a:off x="406400" y="2790333"/>
          <a:ext cx="5689600" cy="885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711200">
            <a:lnSpc>
              <a:spcPct val="90000"/>
            </a:lnSpc>
            <a:spcBef>
              <a:spcPct val="0"/>
            </a:spcBef>
            <a:spcAft>
              <a:spcPct val="35000"/>
            </a:spcAft>
          </a:pPr>
          <a:r>
            <a:rPr lang="ru-RU" sz="1600" kern="1200" dirty="0" err="1" smtClean="0"/>
            <a:t>спеціальне</a:t>
          </a:r>
          <a:r>
            <a:rPr lang="ru-RU" sz="1600" kern="1200" dirty="0" smtClean="0"/>
            <a:t> </a:t>
          </a:r>
          <a:r>
            <a:rPr lang="ru-RU" sz="1600" kern="1200" dirty="0" err="1" smtClean="0"/>
            <a:t>інформування</a:t>
          </a:r>
          <a:r>
            <a:rPr lang="ru-RU" sz="1600" kern="1200" dirty="0" smtClean="0"/>
            <a:t> з </a:t>
          </a:r>
          <a:r>
            <a:rPr lang="ru-RU" sz="1600" kern="1200" dirty="0" err="1" smtClean="0"/>
            <a:t>урахуванням</a:t>
          </a:r>
          <a:r>
            <a:rPr lang="ru-RU" sz="1600" kern="1200" dirty="0" smtClean="0"/>
            <a:t> </a:t>
          </a:r>
          <a:r>
            <a:rPr lang="ru-RU" sz="1600" kern="1200" dirty="0" err="1" smtClean="0"/>
            <a:t>психологічних</a:t>
          </a:r>
          <a:r>
            <a:rPr lang="ru-RU" sz="1600" kern="1200" dirty="0" smtClean="0"/>
            <a:t> </a:t>
          </a:r>
          <a:r>
            <a:rPr lang="ru-RU" sz="1600" kern="1200" dirty="0" err="1" smtClean="0"/>
            <a:t>особливостей</a:t>
          </a:r>
          <a:r>
            <a:rPr lang="ru-RU" sz="1600" kern="1200" dirty="0" smtClean="0"/>
            <a:t> </a:t>
          </a:r>
          <a:r>
            <a:rPr lang="ru-RU" sz="1600" kern="1200" dirty="0" err="1" smtClean="0"/>
            <a:t>різних</a:t>
          </a:r>
          <a:r>
            <a:rPr lang="ru-RU" sz="1600" kern="1200" dirty="0" smtClean="0"/>
            <a:t> </a:t>
          </a:r>
          <a:r>
            <a:rPr lang="ru-RU" sz="1600" kern="1200" dirty="0" err="1" smtClean="0"/>
            <a:t>груп</a:t>
          </a:r>
          <a:r>
            <a:rPr lang="ru-RU" sz="1600" kern="1200" dirty="0" smtClean="0"/>
            <a:t> </a:t>
          </a:r>
          <a:r>
            <a:rPr lang="ru-RU" sz="1600" kern="1200" dirty="0" err="1" smtClean="0"/>
            <a:t>гро</a:t>
          </a:r>
          <a:r>
            <a:rPr lang="uk-UA" sz="1600" kern="1200" dirty="0" err="1" smtClean="0"/>
            <a:t>мадськості</a:t>
          </a:r>
          <a:r>
            <a:rPr lang="uk-UA" sz="1600" kern="1200" dirty="0" smtClean="0"/>
            <a:t> («двостороння асиметрична модель»);</a:t>
          </a:r>
          <a:endParaRPr lang="uk-UA" sz="1600" kern="1200" dirty="0"/>
        </a:p>
      </dsp:txBody>
      <dsp:txXfrm>
        <a:off x="449631" y="2833564"/>
        <a:ext cx="5603138" cy="799138"/>
      </dsp:txXfrm>
    </dsp:sp>
    <dsp:sp modelId="{947BF484-5311-45D8-8E90-3EAF2DA1195B}">
      <dsp:nvSpPr>
        <dsp:cNvPr id="0" name=""/>
        <dsp:cNvSpPr/>
      </dsp:nvSpPr>
      <dsp:spPr>
        <a:xfrm>
          <a:off x="0" y="4593933"/>
          <a:ext cx="8128000" cy="756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53FABA-83C1-4905-B048-97624BBECD09}">
      <dsp:nvSpPr>
        <dsp:cNvPr id="0" name=""/>
        <dsp:cNvSpPr/>
      </dsp:nvSpPr>
      <dsp:spPr>
        <a:xfrm>
          <a:off x="406400" y="4151133"/>
          <a:ext cx="5689600" cy="885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711200">
            <a:lnSpc>
              <a:spcPct val="90000"/>
            </a:lnSpc>
            <a:spcBef>
              <a:spcPct val="0"/>
            </a:spcBef>
            <a:spcAft>
              <a:spcPct val="35000"/>
            </a:spcAft>
          </a:pPr>
          <a:r>
            <a:rPr lang="ru-RU" sz="1600" kern="1200" dirty="0" err="1" smtClean="0"/>
            <a:t>діалогічна</a:t>
          </a:r>
          <a:r>
            <a:rPr lang="ru-RU" sz="1600" kern="1200" dirty="0" smtClean="0"/>
            <a:t> </a:t>
          </a:r>
          <a:r>
            <a:rPr lang="ru-RU" sz="1600" kern="1200" dirty="0" err="1" smtClean="0"/>
            <a:t>комунікація</a:t>
          </a:r>
          <a:r>
            <a:rPr lang="ru-RU" sz="1600" kern="1200" dirty="0" smtClean="0"/>
            <a:t> з </a:t>
          </a:r>
          <a:r>
            <a:rPr lang="ru-RU" sz="1600" kern="1200" dirty="0" err="1" smtClean="0"/>
            <a:t>урахуванням</a:t>
          </a:r>
          <a:r>
            <a:rPr lang="ru-RU" sz="1600" kern="1200" dirty="0" smtClean="0"/>
            <a:t> </a:t>
          </a:r>
          <a:r>
            <a:rPr lang="ru-RU" sz="1600" kern="1200" dirty="0" err="1" smtClean="0"/>
            <a:t>психологічних</a:t>
          </a:r>
          <a:r>
            <a:rPr lang="ru-RU" sz="1600" kern="1200" dirty="0" smtClean="0"/>
            <a:t> характеристик </a:t>
          </a:r>
          <a:r>
            <a:rPr lang="ru-RU" sz="1600" kern="1200" dirty="0" err="1" smtClean="0"/>
            <a:t>партнерів</a:t>
          </a:r>
          <a:r>
            <a:rPr lang="ru-RU" sz="1600" kern="1200" dirty="0" smtClean="0"/>
            <a:t> по </a:t>
          </a:r>
          <a:r>
            <a:rPr lang="ru-RU" sz="1600" kern="1200" dirty="0" err="1" smtClean="0"/>
            <a:t>спілку</a:t>
          </a:r>
          <a:r>
            <a:rPr lang="uk-UA" sz="1600" kern="1200" dirty="0" err="1" smtClean="0"/>
            <a:t>ванню</a:t>
          </a:r>
          <a:r>
            <a:rPr lang="uk-UA" sz="1600" kern="1200" dirty="0" smtClean="0"/>
            <a:t> («</a:t>
          </a:r>
          <a:r>
            <a:rPr lang="uk-UA" sz="1600" kern="1200" dirty="0" err="1" smtClean="0"/>
            <a:t>двустороння</a:t>
          </a:r>
          <a:r>
            <a:rPr lang="uk-UA" sz="1600" kern="1200" dirty="0" smtClean="0"/>
            <a:t> симетрична модель»).</a:t>
          </a:r>
          <a:endParaRPr lang="uk-UA" sz="1600" kern="1200" dirty="0"/>
        </a:p>
      </dsp:txBody>
      <dsp:txXfrm>
        <a:off x="449631" y="4194364"/>
        <a:ext cx="5603138" cy="7991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FF591-EC60-4000-9A61-A6B18D7A094F}">
      <dsp:nvSpPr>
        <dsp:cNvPr id="0" name=""/>
        <dsp:cNvSpPr/>
      </dsp:nvSpPr>
      <dsp:spPr>
        <a:xfrm>
          <a:off x="191440" y="1595433"/>
          <a:ext cx="3561013" cy="308199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55625">
            <a:lnSpc>
              <a:spcPct val="90000"/>
            </a:lnSpc>
            <a:spcBef>
              <a:spcPct val="0"/>
            </a:spcBef>
            <a:spcAft>
              <a:spcPct val="35000"/>
            </a:spcAft>
          </a:pPr>
          <a:r>
            <a:rPr lang="ru-RU" sz="1250" kern="1200" dirty="0" smtClean="0"/>
            <a:t>1. </a:t>
          </a:r>
          <a:r>
            <a:rPr lang="ru-RU" sz="1250" kern="1200" dirty="0" err="1" smtClean="0"/>
            <a:t>Допомога</a:t>
          </a:r>
          <a:r>
            <a:rPr lang="ru-RU" sz="1250" kern="1200" dirty="0" smtClean="0"/>
            <a:t> у </a:t>
          </a:r>
          <a:r>
            <a:rPr lang="ru-RU" sz="1250" kern="1200" dirty="0" err="1" smtClean="0"/>
            <a:t>налагодженні</a:t>
          </a:r>
          <a:r>
            <a:rPr lang="ru-RU" sz="1250" kern="1200" dirty="0" smtClean="0"/>
            <a:t> </a:t>
          </a:r>
          <a:r>
            <a:rPr lang="ru-RU" sz="1250" kern="1200" dirty="0" err="1" smtClean="0"/>
            <a:t>ефективної</a:t>
          </a:r>
          <a:r>
            <a:rPr lang="ru-RU" sz="1250" kern="1200" dirty="0" smtClean="0"/>
            <a:t> </a:t>
          </a:r>
          <a:r>
            <a:rPr lang="ru-RU" sz="1250" kern="1200" dirty="0" err="1" smtClean="0"/>
            <a:t>публічної</a:t>
          </a:r>
          <a:r>
            <a:rPr lang="ru-RU" sz="1250" kern="1200" dirty="0" smtClean="0"/>
            <a:t> </a:t>
          </a:r>
          <a:r>
            <a:rPr lang="ru-RU" sz="1250" kern="1200" dirty="0" err="1" smtClean="0"/>
            <a:t>комунікації</a:t>
          </a:r>
          <a:r>
            <a:rPr lang="ru-RU" sz="1250" kern="1200" dirty="0" smtClean="0"/>
            <a:t>, </a:t>
          </a:r>
          <a:r>
            <a:rPr lang="ru-RU" sz="1250" kern="1200" dirty="0" err="1" smtClean="0"/>
            <a:t>розв’язанні</a:t>
          </a:r>
          <a:r>
            <a:rPr lang="ru-RU" sz="1250" kern="1200" dirty="0" smtClean="0"/>
            <a:t> </a:t>
          </a:r>
          <a:r>
            <a:rPr lang="ru-RU" sz="1250" kern="1200" dirty="0" err="1" smtClean="0"/>
            <a:t>суперечностей</a:t>
          </a:r>
          <a:r>
            <a:rPr lang="ru-RU" sz="1250" kern="1200" dirty="0" smtClean="0"/>
            <a:t>,  </a:t>
          </a:r>
          <a:r>
            <a:rPr lang="uk-UA" sz="1250" kern="1200" dirty="0" smtClean="0"/>
            <a:t>досягненні порозуміння і консенсусу, взаємовигідної взаємодії під час здійснення двосторонньої  </a:t>
          </a:r>
          <a:r>
            <a:rPr lang="ru-RU" sz="1250" kern="1200" dirty="0" err="1" smtClean="0"/>
            <a:t>комунікації</a:t>
          </a:r>
          <a:r>
            <a:rPr lang="ru-RU" sz="1250" kern="1200" dirty="0" smtClean="0"/>
            <a:t> </a:t>
          </a:r>
          <a:r>
            <a:rPr lang="ru-RU" sz="1250" kern="1200" dirty="0" err="1" smtClean="0"/>
            <a:t>між</a:t>
          </a:r>
          <a:r>
            <a:rPr lang="ru-RU" sz="1250" kern="1200" dirty="0" smtClean="0"/>
            <a:t> органами </a:t>
          </a:r>
          <a:r>
            <a:rPr lang="ru-RU" sz="1250" kern="1200" dirty="0" err="1" smtClean="0"/>
            <a:t>державної</a:t>
          </a:r>
          <a:r>
            <a:rPr lang="ru-RU" sz="1250" kern="1200" dirty="0" smtClean="0"/>
            <a:t> </a:t>
          </a:r>
          <a:r>
            <a:rPr lang="ru-RU" sz="1250" kern="1200" dirty="0" err="1" smtClean="0"/>
            <a:t>влади</a:t>
          </a:r>
          <a:r>
            <a:rPr lang="ru-RU" sz="1250" kern="1200" dirty="0" smtClean="0"/>
            <a:t>, </a:t>
          </a:r>
          <a:r>
            <a:rPr lang="ru-RU" sz="1250" kern="1200" dirty="0" err="1" smtClean="0"/>
            <a:t>місцевого</a:t>
          </a:r>
          <a:r>
            <a:rPr lang="ru-RU" sz="1250" kern="1200" dirty="0" smtClean="0"/>
            <a:t> </a:t>
          </a:r>
          <a:r>
            <a:rPr lang="ru-RU" sz="1250" kern="1200" dirty="0" err="1" smtClean="0"/>
            <a:t>самоврядування</a:t>
          </a:r>
          <a:r>
            <a:rPr lang="ru-RU" sz="1250" kern="1200" dirty="0" smtClean="0"/>
            <a:t> та </a:t>
          </a:r>
          <a:r>
            <a:rPr lang="ru-RU" sz="1250" kern="1200" dirty="0" err="1" smtClean="0"/>
            <a:t>громадськістю</a:t>
          </a:r>
          <a:r>
            <a:rPr lang="ru-RU" sz="1250" kern="1200" dirty="0" smtClean="0"/>
            <a:t>. Вони </a:t>
          </a:r>
          <a:r>
            <a:rPr lang="ru-RU" sz="1250" kern="1200" dirty="0" err="1" smtClean="0"/>
            <a:t>повинні</a:t>
          </a:r>
          <a:r>
            <a:rPr lang="ru-RU" sz="1250" kern="1200" dirty="0" smtClean="0"/>
            <a:t> </a:t>
          </a:r>
          <a:r>
            <a:rPr lang="ru-RU" sz="1250" kern="1200" dirty="0" err="1" smtClean="0"/>
            <a:t>сприяти</a:t>
          </a:r>
          <a:r>
            <a:rPr lang="ru-RU" sz="1250" kern="1200" dirty="0" smtClean="0"/>
            <a:t> </a:t>
          </a:r>
          <a:r>
            <a:rPr lang="ru-RU" sz="1250" kern="1200" dirty="0" err="1" smtClean="0"/>
            <a:t>поширенню</a:t>
          </a:r>
          <a:r>
            <a:rPr lang="ru-RU" sz="1250" kern="1200" dirty="0" smtClean="0"/>
            <a:t> </a:t>
          </a:r>
          <a:r>
            <a:rPr lang="ru-RU" sz="1250" kern="1200" dirty="0" err="1" smtClean="0"/>
            <a:t>інформації</a:t>
          </a:r>
          <a:r>
            <a:rPr lang="ru-RU" sz="1250" kern="1200" dirty="0" smtClean="0"/>
            <a:t>, яка </a:t>
          </a:r>
          <a:r>
            <a:rPr lang="ru-RU" sz="1250" kern="1200" dirty="0" err="1" smtClean="0"/>
            <a:t>дозволяє</a:t>
          </a:r>
          <a:r>
            <a:rPr lang="ru-RU" sz="1250" kern="1200" dirty="0" smtClean="0"/>
            <a:t> </a:t>
          </a:r>
          <a:r>
            <a:rPr lang="ru-RU" sz="1250" kern="1200" dirty="0" err="1" smtClean="0"/>
            <a:t>зацікавленим</a:t>
          </a:r>
          <a:r>
            <a:rPr lang="ru-RU" sz="1250" kern="1200" dirty="0" smtClean="0"/>
            <a:t> </a:t>
          </a:r>
          <a:r>
            <a:rPr lang="ru-RU" sz="1250" kern="1200" dirty="0" err="1" smtClean="0"/>
            <a:t>групам</a:t>
          </a:r>
          <a:r>
            <a:rPr lang="ru-RU" sz="1250" kern="1200" dirty="0" smtClean="0"/>
            <a:t> </a:t>
          </a:r>
          <a:r>
            <a:rPr lang="ru-RU" sz="1250" kern="1200" dirty="0" err="1" smtClean="0"/>
            <a:t>населення</a:t>
          </a:r>
          <a:r>
            <a:rPr lang="ru-RU" sz="1250" kern="1200" dirty="0" smtClean="0"/>
            <a:t> </a:t>
          </a:r>
          <a:r>
            <a:rPr lang="ru-RU" sz="1250" kern="1200" dirty="0" err="1" smtClean="0"/>
            <a:t>усвідомити</a:t>
          </a:r>
          <a:r>
            <a:rPr lang="ru-RU" sz="1250" kern="1200" dirty="0" smtClean="0"/>
            <a:t> </a:t>
          </a:r>
          <a:r>
            <a:rPr lang="ru-RU" sz="1250" kern="1200" dirty="0" err="1" smtClean="0"/>
            <a:t>особливості</a:t>
          </a:r>
          <a:r>
            <a:rPr lang="ru-RU" sz="1250" kern="1200" dirty="0" smtClean="0"/>
            <a:t> </a:t>
          </a:r>
          <a:r>
            <a:rPr lang="ru-RU" sz="1250" kern="1200" dirty="0" err="1" smtClean="0"/>
            <a:t>стратегії</a:t>
          </a:r>
          <a:r>
            <a:rPr lang="ru-RU" sz="1250" kern="1200" dirty="0" smtClean="0"/>
            <a:t> і тактики </a:t>
          </a:r>
          <a:r>
            <a:rPr lang="ru-RU" sz="1250" kern="1200" dirty="0" err="1" smtClean="0"/>
            <a:t>влади</a:t>
          </a:r>
          <a:r>
            <a:rPr lang="ru-RU" sz="1250" kern="1200" dirty="0" smtClean="0"/>
            <a:t> по </a:t>
          </a:r>
          <a:r>
            <a:rPr lang="ru-RU" sz="1250" kern="1200" dirty="0" err="1" smtClean="0"/>
            <a:t>забезпеченню</a:t>
          </a:r>
          <a:r>
            <a:rPr lang="ru-RU" sz="1250" kern="1200" dirty="0" smtClean="0"/>
            <a:t> </a:t>
          </a:r>
          <a:r>
            <a:rPr lang="ru-RU" sz="1250" kern="1200" dirty="0" err="1" smtClean="0"/>
            <a:t>нагальних</a:t>
          </a:r>
          <a:r>
            <a:rPr lang="ru-RU" sz="1250" kern="1200" dirty="0" smtClean="0"/>
            <a:t> потреб </a:t>
          </a:r>
          <a:r>
            <a:rPr lang="ru-RU" sz="1250" kern="1200" dirty="0" err="1" smtClean="0"/>
            <a:t>громадянського</a:t>
          </a:r>
          <a:r>
            <a:rPr lang="ru-RU" sz="1250" kern="1200" dirty="0" smtClean="0"/>
            <a:t>  </a:t>
          </a:r>
          <a:r>
            <a:rPr lang="ru-RU" sz="1250" kern="1200" dirty="0" err="1" smtClean="0"/>
            <a:t>суспільства</a:t>
          </a:r>
          <a:r>
            <a:rPr lang="ru-RU" sz="1250" kern="1200" dirty="0" smtClean="0"/>
            <a:t>. </a:t>
          </a:r>
          <a:r>
            <a:rPr lang="ru-RU" sz="1250" kern="1200" dirty="0" err="1" smtClean="0"/>
            <a:t>Існують</a:t>
          </a:r>
          <a:r>
            <a:rPr lang="ru-RU" sz="1250" kern="1200" dirty="0" smtClean="0"/>
            <a:t> </a:t>
          </a:r>
          <a:r>
            <a:rPr lang="ru-RU" sz="1250" kern="1200" dirty="0" err="1" smtClean="0"/>
            <a:t>конкретні</a:t>
          </a:r>
          <a:r>
            <a:rPr lang="ru-RU" sz="1250" kern="1200" dirty="0" smtClean="0"/>
            <a:t> </a:t>
          </a:r>
          <a:r>
            <a:rPr lang="ru-RU" sz="1250" kern="1200" dirty="0" err="1" smtClean="0"/>
            <a:t>прийоми</a:t>
          </a:r>
          <a:r>
            <a:rPr lang="ru-RU" sz="1250" kern="1200" dirty="0" smtClean="0"/>
            <a:t> і </a:t>
          </a:r>
          <a:r>
            <a:rPr lang="ru-RU" sz="1250" kern="1200" dirty="0" err="1" smtClean="0"/>
            <a:t>техніки</a:t>
          </a:r>
          <a:r>
            <a:rPr lang="ru-RU" sz="1250" kern="1200" dirty="0" smtClean="0"/>
            <a:t>, </a:t>
          </a:r>
          <a:r>
            <a:rPr lang="ru-RU" sz="1250" kern="1200" dirty="0" err="1" smtClean="0"/>
            <a:t>засвоєння</a:t>
          </a:r>
          <a:r>
            <a:rPr lang="ru-RU" sz="1250" kern="1200" dirty="0" smtClean="0"/>
            <a:t> </a:t>
          </a:r>
          <a:r>
            <a:rPr lang="ru-RU" sz="1250" kern="1200" dirty="0" err="1" smtClean="0"/>
            <a:t>яких</a:t>
          </a:r>
          <a:r>
            <a:rPr lang="ru-RU" sz="1250" kern="1200" dirty="0" smtClean="0"/>
            <a:t> </a:t>
          </a:r>
          <a:r>
            <a:rPr lang="ru-RU" sz="1250" kern="1200" dirty="0" err="1" smtClean="0"/>
            <a:t>допоможе</a:t>
          </a:r>
          <a:r>
            <a:rPr lang="ru-RU" sz="1250" kern="1200" dirty="0" smtClean="0"/>
            <a:t> </a:t>
          </a:r>
          <a:r>
            <a:rPr lang="ru-RU" sz="1250" kern="1200" dirty="0" err="1" smtClean="0"/>
            <a:t>навчитися</a:t>
          </a:r>
          <a:r>
            <a:rPr lang="ru-RU" sz="1250" kern="1200" dirty="0" smtClean="0"/>
            <a:t> </a:t>
          </a:r>
          <a:r>
            <a:rPr lang="ru-RU" sz="1250" kern="1200" dirty="0" err="1" smtClean="0"/>
            <a:t>встановлювати</a:t>
          </a:r>
          <a:r>
            <a:rPr lang="ru-RU" sz="1250" kern="1200" dirty="0" smtClean="0"/>
            <a:t> контакт, </a:t>
          </a:r>
          <a:r>
            <a:rPr lang="ru-RU" sz="1250" kern="1200" dirty="0" err="1" smtClean="0"/>
            <a:t>що</a:t>
          </a:r>
          <a:r>
            <a:rPr lang="ru-RU" sz="1250" kern="1200" dirty="0" smtClean="0"/>
            <a:t> є </a:t>
          </a:r>
          <a:r>
            <a:rPr lang="ru-RU" sz="1250" kern="1200" dirty="0" err="1" smtClean="0"/>
            <a:t>запорукою</a:t>
          </a:r>
          <a:r>
            <a:rPr lang="ru-RU" sz="1250" kern="1200" dirty="0" smtClean="0"/>
            <a:t> </a:t>
          </a:r>
          <a:r>
            <a:rPr lang="ru-RU" sz="1250" kern="1200" dirty="0" err="1" smtClean="0"/>
            <a:t>ефективного</a:t>
          </a:r>
          <a:r>
            <a:rPr lang="ru-RU" sz="1250" kern="1200" dirty="0" smtClean="0"/>
            <a:t> </a:t>
          </a:r>
          <a:r>
            <a:rPr lang="ru-RU" sz="1250" kern="1200" dirty="0" err="1" smtClean="0"/>
            <a:t>спілкування</a:t>
          </a:r>
          <a:r>
            <a:rPr lang="ru-RU" sz="1250" kern="1200" dirty="0" smtClean="0"/>
            <a:t>. </a:t>
          </a:r>
          <a:r>
            <a:rPr lang="ru-RU" sz="1250" kern="1200" dirty="0" err="1" smtClean="0"/>
            <a:t>Напрацювання</a:t>
          </a:r>
          <a:r>
            <a:rPr lang="ru-RU" sz="1250" kern="1200" dirty="0" smtClean="0"/>
            <a:t> </a:t>
          </a:r>
          <a:r>
            <a:rPr lang="ru-RU" sz="1250" kern="1200" dirty="0" err="1" smtClean="0"/>
            <a:t>цих</a:t>
          </a:r>
          <a:r>
            <a:rPr lang="ru-RU" sz="1250" kern="1200" dirty="0" smtClean="0"/>
            <a:t> </a:t>
          </a:r>
          <a:r>
            <a:rPr lang="ru-RU" sz="1250" kern="1200" dirty="0" err="1" smtClean="0"/>
            <a:t>навичок</a:t>
          </a:r>
          <a:r>
            <a:rPr lang="ru-RU" sz="1250" kern="1200" dirty="0" smtClean="0"/>
            <a:t> </a:t>
          </a:r>
          <a:r>
            <a:rPr lang="ru-RU" sz="1250" kern="1200" dirty="0" err="1" smtClean="0"/>
            <a:t>сприя</a:t>
          </a:r>
          <a:r>
            <a:rPr lang="uk-UA" sz="1250" kern="1200" dirty="0" err="1" smtClean="0"/>
            <a:t>тиме</a:t>
          </a:r>
          <a:r>
            <a:rPr lang="uk-UA" sz="1250" kern="1200" dirty="0" smtClean="0"/>
            <a:t> розвитку почуття єдності з людьми і досягненню цілей. Кожен акт спілкування має певний </a:t>
          </a:r>
          <a:r>
            <a:rPr lang="ru-RU" sz="1250" kern="1200" dirty="0" smtClean="0"/>
            <a:t>результат, </a:t>
          </a:r>
          <a:r>
            <a:rPr lang="ru-RU" sz="1250" kern="1200" dirty="0" err="1" smtClean="0"/>
            <a:t>що</a:t>
          </a:r>
          <a:r>
            <a:rPr lang="ru-RU" sz="1250" kern="1200" dirty="0" smtClean="0"/>
            <a:t> </a:t>
          </a:r>
          <a:r>
            <a:rPr lang="ru-RU" sz="1250" kern="1200" dirty="0" err="1" smtClean="0"/>
            <a:t>залежить</a:t>
          </a:r>
          <a:r>
            <a:rPr lang="ru-RU" sz="1250" kern="1200" dirty="0" smtClean="0"/>
            <a:t> </a:t>
          </a:r>
          <a:r>
            <a:rPr lang="ru-RU" sz="1250" kern="1200" dirty="0" err="1" smtClean="0"/>
            <a:t>від</a:t>
          </a:r>
          <a:r>
            <a:rPr lang="ru-RU" sz="1250" kern="1200" dirty="0" smtClean="0"/>
            <a:t> людей і </a:t>
          </a:r>
          <a:r>
            <a:rPr lang="ru-RU" sz="1250" kern="1200" dirty="0" err="1" smtClean="0"/>
            <a:t>від</a:t>
          </a:r>
          <a:r>
            <a:rPr lang="ru-RU" sz="1250" kern="1200" dirty="0" smtClean="0"/>
            <a:t> </a:t>
          </a:r>
          <a:r>
            <a:rPr lang="ru-RU" sz="1250" kern="1200" dirty="0" err="1" smtClean="0"/>
            <a:t>обставин</a:t>
          </a:r>
          <a:r>
            <a:rPr lang="ru-RU" sz="1250" kern="1200" dirty="0" smtClean="0"/>
            <a:t> </a:t>
          </a:r>
          <a:r>
            <a:rPr lang="ru-RU" sz="1250" kern="1200" dirty="0" err="1" smtClean="0"/>
            <a:t>спілкування</a:t>
          </a:r>
          <a:r>
            <a:rPr lang="ru-RU" sz="1250" kern="1200" dirty="0" smtClean="0"/>
            <a:t> </a:t>
          </a:r>
          <a:endParaRPr lang="uk-UA" sz="1250" kern="1200" dirty="0"/>
        </a:p>
      </dsp:txBody>
      <dsp:txXfrm>
        <a:off x="191440" y="1595433"/>
        <a:ext cx="3561013" cy="3081992"/>
      </dsp:txXfrm>
    </dsp:sp>
    <dsp:sp modelId="{9460CDB1-3AAD-4B87-884F-E005C951FED8}">
      <dsp:nvSpPr>
        <dsp:cNvPr id="0" name=""/>
        <dsp:cNvSpPr/>
      </dsp:nvSpPr>
      <dsp:spPr>
        <a:xfrm>
          <a:off x="3917114" y="537715"/>
          <a:ext cx="3561013" cy="213660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t>2. </a:t>
          </a:r>
          <a:r>
            <a:rPr lang="ru-RU" sz="1300" kern="1200" dirty="0" err="1" smtClean="0"/>
            <a:t>Ретельне</a:t>
          </a:r>
          <a:r>
            <a:rPr lang="ru-RU" sz="1300" kern="1200" dirty="0" smtClean="0"/>
            <a:t> </a:t>
          </a:r>
          <a:r>
            <a:rPr lang="ru-RU" sz="1300" kern="1200" dirty="0" err="1" smtClean="0"/>
            <a:t>вивчення</a:t>
          </a:r>
          <a:r>
            <a:rPr lang="ru-RU" sz="1300" kern="1200" dirty="0" smtClean="0"/>
            <a:t> стану </a:t>
          </a:r>
          <a:r>
            <a:rPr lang="ru-RU" sz="1300" kern="1200" dirty="0" err="1" smtClean="0"/>
            <a:t>громадської</a:t>
          </a:r>
          <a:r>
            <a:rPr lang="ru-RU" sz="1300" kern="1200" dirty="0" smtClean="0"/>
            <a:t> думки, </a:t>
          </a:r>
          <a:r>
            <a:rPr lang="ru-RU" sz="1300" kern="1200" dirty="0" err="1" smtClean="0"/>
            <a:t>публічних</a:t>
          </a:r>
          <a:r>
            <a:rPr lang="ru-RU" sz="1300" kern="1200" dirty="0" smtClean="0"/>
            <a:t> </a:t>
          </a:r>
          <a:r>
            <a:rPr lang="ru-RU" sz="1300" kern="1200" dirty="0" err="1" smtClean="0"/>
            <a:t>запитів</a:t>
          </a:r>
          <a:r>
            <a:rPr lang="ru-RU" sz="1300" kern="1200" dirty="0" smtClean="0"/>
            <a:t> </a:t>
          </a:r>
          <a:r>
            <a:rPr lang="ru-RU" sz="1300" kern="1200" dirty="0" err="1" smtClean="0"/>
            <a:t>різних</a:t>
          </a:r>
          <a:r>
            <a:rPr lang="ru-RU" sz="1300" kern="1200" dirty="0" smtClean="0"/>
            <a:t> </a:t>
          </a:r>
          <a:r>
            <a:rPr lang="ru-RU" sz="1300" kern="1200" dirty="0" err="1" smtClean="0"/>
            <a:t>груп</a:t>
          </a:r>
          <a:r>
            <a:rPr lang="ru-RU" sz="1300" kern="1200" dirty="0" smtClean="0"/>
            <a:t> </a:t>
          </a:r>
          <a:r>
            <a:rPr lang="ru-RU" sz="1300" kern="1200" dirty="0" err="1" smtClean="0"/>
            <a:t>громадськості</a:t>
          </a:r>
          <a:r>
            <a:rPr lang="ru-RU" sz="1300" kern="1200" dirty="0" smtClean="0"/>
            <a:t>, </a:t>
          </a:r>
          <a:r>
            <a:rPr lang="ru-RU" sz="1300" kern="1200" dirty="0" err="1" smtClean="0"/>
            <a:t>інформування</a:t>
          </a:r>
          <a:r>
            <a:rPr lang="ru-RU" sz="1300" kern="1200" dirty="0" smtClean="0"/>
            <a:t> про них </a:t>
          </a:r>
          <a:r>
            <a:rPr lang="ru-RU" sz="1300" kern="1200" dirty="0" err="1" smtClean="0"/>
            <a:t>владних</a:t>
          </a:r>
          <a:r>
            <a:rPr lang="ru-RU" sz="1300" kern="1200" dirty="0" smtClean="0"/>
            <a:t> структур, </a:t>
          </a:r>
          <a:r>
            <a:rPr lang="ru-RU" sz="1300" kern="1200" dirty="0" err="1" smtClean="0"/>
            <a:t>врахування</a:t>
          </a:r>
          <a:r>
            <a:rPr lang="ru-RU" sz="1300" kern="1200" dirty="0" smtClean="0"/>
            <a:t> </a:t>
          </a:r>
          <a:r>
            <a:rPr lang="ru-RU" sz="1300" kern="1200" dirty="0" err="1" smtClean="0"/>
            <a:t>настроїв</a:t>
          </a:r>
          <a:r>
            <a:rPr lang="ru-RU" sz="1300" kern="1200" dirty="0" smtClean="0"/>
            <a:t> </a:t>
          </a:r>
          <a:r>
            <a:rPr lang="ru-RU" sz="1300" kern="1200" dirty="0" err="1" smtClean="0"/>
            <a:t>населення</a:t>
          </a:r>
          <a:r>
            <a:rPr lang="ru-RU" sz="1300" kern="1200" dirty="0" smtClean="0"/>
            <a:t> та </a:t>
          </a:r>
          <a:r>
            <a:rPr lang="ru-RU" sz="1300" kern="1200" dirty="0" err="1" smtClean="0"/>
            <a:t>реагування</a:t>
          </a:r>
          <a:r>
            <a:rPr lang="ru-RU" sz="1300" kern="1200" dirty="0" smtClean="0"/>
            <a:t> на них. </a:t>
          </a:r>
          <a:r>
            <a:rPr lang="ru-RU" sz="1300" kern="1200" dirty="0" err="1" smtClean="0"/>
            <a:t>Така</a:t>
          </a:r>
          <a:r>
            <a:rPr lang="ru-RU" sz="1300" kern="1200" dirty="0" smtClean="0"/>
            <a:t> </a:t>
          </a:r>
          <a:r>
            <a:rPr lang="ru-RU" sz="1300" kern="1200" dirty="0" err="1" smtClean="0"/>
            <a:t>посередницька</a:t>
          </a:r>
          <a:r>
            <a:rPr lang="ru-RU" sz="1300" kern="1200" dirty="0" smtClean="0"/>
            <a:t> </a:t>
          </a:r>
          <a:r>
            <a:rPr lang="ru-RU" sz="1300" kern="1200" dirty="0" err="1" smtClean="0"/>
            <a:t>діяльність</a:t>
          </a:r>
          <a:r>
            <a:rPr lang="ru-RU" sz="1300" kern="1200" dirty="0" smtClean="0"/>
            <a:t> </a:t>
          </a:r>
          <a:r>
            <a:rPr lang="ru-RU" sz="1300" kern="1200" dirty="0" err="1" smtClean="0"/>
            <a:t>фахівців</a:t>
          </a:r>
          <a:r>
            <a:rPr lang="ru-RU" sz="1300" kern="1200" dirty="0" smtClean="0"/>
            <a:t> </a:t>
          </a:r>
          <a:r>
            <a:rPr lang="ru-RU" sz="1300" kern="1200" dirty="0" err="1" smtClean="0"/>
            <a:t>зі</a:t>
          </a:r>
          <a:r>
            <a:rPr lang="ru-RU" sz="1300" kern="1200" dirty="0" smtClean="0"/>
            <a:t> зв’язків з </a:t>
          </a:r>
          <a:r>
            <a:rPr lang="ru-RU" sz="1300" kern="1200" dirty="0" err="1" smtClean="0"/>
            <a:t>громадськістю</a:t>
          </a:r>
          <a:r>
            <a:rPr lang="ru-RU" sz="1300" kern="1200" dirty="0" smtClean="0"/>
            <a:t> в </a:t>
          </a:r>
          <a:r>
            <a:rPr lang="ru-RU" sz="1300" kern="1200" dirty="0" err="1" smtClean="0"/>
            <a:t>публічному</a:t>
          </a:r>
          <a:r>
            <a:rPr lang="ru-RU" sz="1300" kern="1200" dirty="0" smtClean="0"/>
            <a:t> управ</a:t>
          </a:r>
          <a:r>
            <a:rPr lang="uk-UA" sz="1300" kern="1200" dirty="0" err="1" smtClean="0"/>
            <a:t>лінні</a:t>
          </a:r>
          <a:r>
            <a:rPr lang="uk-UA" sz="1300" kern="1200" dirty="0" smtClean="0"/>
            <a:t> має важливе значення у досягненні взаєморозуміння, налагодженні взаємовигідних гар</a:t>
          </a:r>
          <a:r>
            <a:rPr lang="ru-RU" sz="1300" kern="1200" dirty="0" err="1" smtClean="0"/>
            <a:t>монійних</a:t>
          </a:r>
          <a:r>
            <a:rPr lang="ru-RU" sz="1300" kern="1200" dirty="0" smtClean="0"/>
            <a:t>, </a:t>
          </a:r>
          <a:r>
            <a:rPr lang="ru-RU" sz="1300" kern="1200" dirty="0" err="1" smtClean="0"/>
            <a:t>конструктивних</a:t>
          </a:r>
          <a:r>
            <a:rPr lang="ru-RU" sz="1300" kern="1200" dirty="0" smtClean="0"/>
            <a:t> </a:t>
          </a:r>
          <a:r>
            <a:rPr lang="ru-RU" sz="1300" kern="1200" dirty="0" err="1" smtClean="0"/>
            <a:t>відносин</a:t>
          </a:r>
          <a:r>
            <a:rPr lang="ru-RU" sz="1300" kern="1200" dirty="0" smtClean="0"/>
            <a:t> </a:t>
          </a:r>
          <a:r>
            <a:rPr lang="ru-RU" sz="1300" kern="1200" dirty="0" err="1" smtClean="0"/>
            <a:t>між</a:t>
          </a:r>
          <a:r>
            <a:rPr lang="ru-RU" sz="1300" kern="1200" dirty="0" smtClean="0"/>
            <a:t> </a:t>
          </a:r>
          <a:r>
            <a:rPr lang="ru-RU" sz="1300" kern="1200" dirty="0" err="1" smtClean="0"/>
            <a:t>владою</a:t>
          </a:r>
          <a:r>
            <a:rPr lang="ru-RU" sz="1300" kern="1200" dirty="0" smtClean="0"/>
            <a:t> та </a:t>
          </a:r>
          <a:r>
            <a:rPr lang="ru-RU" sz="1300" kern="1200" dirty="0" err="1" smtClean="0"/>
            <a:t>громадськістю</a:t>
          </a:r>
          <a:r>
            <a:rPr lang="ru-RU" sz="1300" kern="1200" dirty="0" smtClean="0"/>
            <a:t> в </a:t>
          </a:r>
          <a:r>
            <a:rPr lang="ru-RU" sz="1300" kern="1200" dirty="0" err="1" smtClean="0"/>
            <a:t>державі</a:t>
          </a:r>
          <a:r>
            <a:rPr lang="ru-RU" sz="1300" kern="1200" dirty="0" smtClean="0"/>
            <a:t>.</a:t>
          </a:r>
          <a:endParaRPr lang="uk-UA" sz="1300" kern="1200" dirty="0"/>
        </a:p>
      </dsp:txBody>
      <dsp:txXfrm>
        <a:off x="3917114" y="537715"/>
        <a:ext cx="3561013" cy="2136607"/>
      </dsp:txXfrm>
    </dsp:sp>
    <dsp:sp modelId="{5138DC34-C6D5-4FEB-A8F2-E93A94F8AB03}">
      <dsp:nvSpPr>
        <dsp:cNvPr id="0" name=""/>
        <dsp:cNvSpPr/>
      </dsp:nvSpPr>
      <dsp:spPr>
        <a:xfrm>
          <a:off x="7834228" y="537715"/>
          <a:ext cx="3561013" cy="213660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dirty="0" smtClean="0"/>
            <a:t>3. </a:t>
          </a:r>
          <a:r>
            <a:rPr lang="ru-RU" sz="1800" kern="1200" dirty="0" err="1" smtClean="0"/>
            <a:t>Послуговування</a:t>
          </a:r>
          <a:r>
            <a:rPr lang="ru-RU" sz="1800" kern="1200" dirty="0" smtClean="0"/>
            <a:t> </a:t>
          </a:r>
          <a:r>
            <a:rPr lang="ru-RU" sz="1800" kern="1200" dirty="0" err="1" smtClean="0"/>
            <a:t>етичними</a:t>
          </a:r>
          <a:r>
            <a:rPr lang="ru-RU" sz="1800" kern="1200" dirty="0" smtClean="0"/>
            <a:t> принципами, бути </a:t>
          </a:r>
          <a:r>
            <a:rPr lang="ru-RU" sz="1800" kern="1200" dirty="0" err="1" smtClean="0"/>
            <a:t>чесними</a:t>
          </a:r>
          <a:r>
            <a:rPr lang="ru-RU" sz="1800" kern="1200" dirty="0" smtClean="0"/>
            <a:t>, </a:t>
          </a:r>
          <a:r>
            <a:rPr lang="ru-RU" sz="1800" kern="1200" dirty="0" err="1" smtClean="0"/>
            <a:t>поширювати</a:t>
          </a:r>
          <a:r>
            <a:rPr lang="ru-RU" sz="1800" kern="1200" dirty="0" smtClean="0"/>
            <a:t> </a:t>
          </a:r>
          <a:r>
            <a:rPr lang="ru-RU" sz="1800" kern="1200" dirty="0" err="1" smtClean="0"/>
            <a:t>достовірну</a:t>
          </a:r>
          <a:r>
            <a:rPr lang="ru-RU" sz="1800" kern="1200" dirty="0" smtClean="0"/>
            <a:t> </a:t>
          </a:r>
          <a:r>
            <a:rPr lang="ru-RU" sz="1800" kern="1200" dirty="0" err="1" smtClean="0"/>
            <a:t>інформацію</a:t>
          </a:r>
          <a:r>
            <a:rPr lang="ru-RU" sz="1800" kern="1200" dirty="0" smtClean="0"/>
            <a:t> </a:t>
          </a:r>
          <a:r>
            <a:rPr lang="ru-RU" sz="1800" kern="1200" dirty="0" err="1" smtClean="0"/>
            <a:t>серед</a:t>
          </a:r>
          <a:r>
            <a:rPr lang="ru-RU" sz="1800" kern="1200" dirty="0" smtClean="0"/>
            <a:t> </a:t>
          </a:r>
          <a:r>
            <a:rPr lang="ru-RU" sz="1800" kern="1200" dirty="0" err="1" smtClean="0"/>
            <a:t>громадськості</a:t>
          </a:r>
          <a:r>
            <a:rPr lang="ru-RU" sz="1800" kern="1200" dirty="0" smtClean="0"/>
            <a:t>, </a:t>
          </a:r>
          <a:r>
            <a:rPr lang="ru-RU" sz="1800" kern="1200" dirty="0" err="1" smtClean="0"/>
            <a:t>займатись</a:t>
          </a:r>
          <a:r>
            <a:rPr lang="ru-RU" sz="1800" kern="1200" dirty="0" smtClean="0"/>
            <a:t> </a:t>
          </a:r>
          <a:r>
            <a:rPr lang="ru-RU" sz="1800" kern="1200" dirty="0" err="1" smtClean="0"/>
            <a:t>стратегічним</a:t>
          </a:r>
          <a:r>
            <a:rPr lang="ru-RU" sz="1800" kern="1200" dirty="0" smtClean="0"/>
            <a:t> </a:t>
          </a:r>
          <a:r>
            <a:rPr lang="ru-RU" sz="1800" kern="1200" dirty="0" err="1" smtClean="0"/>
            <a:t>плануванням</a:t>
          </a:r>
          <a:r>
            <a:rPr lang="ru-RU" sz="1800" kern="1200" dirty="0" smtClean="0"/>
            <a:t> і </a:t>
          </a:r>
          <a:r>
            <a:rPr lang="ru-RU" sz="1800" kern="1200" dirty="0" err="1" smtClean="0"/>
            <a:t>тактичними</a:t>
          </a:r>
          <a:r>
            <a:rPr lang="ru-RU" sz="1800" kern="1200" dirty="0" smtClean="0"/>
            <a:t> заходами. </a:t>
          </a:r>
          <a:endParaRPr lang="uk-UA" sz="1800" kern="1200" dirty="0"/>
        </a:p>
      </dsp:txBody>
      <dsp:txXfrm>
        <a:off x="7834228" y="537715"/>
        <a:ext cx="3561013" cy="2136607"/>
      </dsp:txXfrm>
    </dsp:sp>
    <dsp:sp modelId="{4355F14F-EC78-451F-9840-589D79283391}">
      <dsp:nvSpPr>
        <dsp:cNvPr id="0" name=""/>
        <dsp:cNvSpPr/>
      </dsp:nvSpPr>
      <dsp:spPr>
        <a:xfrm>
          <a:off x="3941364" y="3493502"/>
          <a:ext cx="3561013" cy="213660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t>4. </a:t>
          </a:r>
          <a:r>
            <a:rPr lang="ru-RU" sz="1400" kern="1200" dirty="0" err="1" smtClean="0"/>
            <a:t>Здійснення</a:t>
          </a:r>
          <a:r>
            <a:rPr lang="ru-RU" sz="1400" kern="1200" dirty="0" smtClean="0"/>
            <a:t> </a:t>
          </a:r>
          <a:r>
            <a:rPr lang="ru-RU" sz="1400" kern="1200" dirty="0" err="1" smtClean="0"/>
            <a:t>антикризового</a:t>
          </a:r>
          <a:r>
            <a:rPr lang="ru-RU" sz="1400" kern="1200" dirty="0" smtClean="0"/>
            <a:t> менеджменту, </a:t>
          </a:r>
          <a:r>
            <a:rPr lang="ru-RU" sz="1400" kern="1200" dirty="0" err="1" smtClean="0"/>
            <a:t>щоб</a:t>
          </a:r>
          <a:r>
            <a:rPr lang="ru-RU" sz="1400" kern="1200" dirty="0" smtClean="0"/>
            <a:t> </a:t>
          </a:r>
          <a:r>
            <a:rPr lang="ru-RU" sz="1400" kern="1200" dirty="0" err="1" smtClean="0"/>
            <a:t>допомогти</a:t>
          </a:r>
          <a:r>
            <a:rPr lang="ru-RU" sz="1400" kern="1200" dirty="0" smtClean="0"/>
            <a:t> </a:t>
          </a:r>
          <a:r>
            <a:rPr lang="ru-RU" sz="1400" kern="1200" dirty="0" err="1" smtClean="0"/>
            <a:t>визначити</a:t>
          </a:r>
          <a:r>
            <a:rPr lang="ru-RU" sz="1400" kern="1200" dirty="0" smtClean="0"/>
            <a:t> </a:t>
          </a:r>
          <a:r>
            <a:rPr lang="ru-RU" sz="1400" kern="1200" dirty="0" err="1" smtClean="0"/>
            <a:t>перспективні</a:t>
          </a:r>
          <a:r>
            <a:rPr lang="ru-RU" sz="1400" kern="1200" dirty="0" smtClean="0"/>
            <a:t> напрямки </a:t>
          </a:r>
          <a:r>
            <a:rPr lang="ru-RU" sz="1400" kern="1200" dirty="0" err="1" smtClean="0"/>
            <a:t>оптимізації</a:t>
          </a:r>
          <a:r>
            <a:rPr lang="ru-RU" sz="1400" kern="1200" dirty="0" smtClean="0"/>
            <a:t> в </a:t>
          </a:r>
          <a:r>
            <a:rPr lang="ru-RU" sz="1400" kern="1200" dirty="0" err="1" smtClean="0"/>
            <a:t>публічному</a:t>
          </a:r>
          <a:r>
            <a:rPr lang="ru-RU" sz="1400" kern="1200" dirty="0" smtClean="0"/>
            <a:t> </a:t>
          </a:r>
          <a:r>
            <a:rPr lang="ru-RU" sz="1400" kern="1200" dirty="0" err="1" smtClean="0"/>
            <a:t>управлінні</a:t>
          </a:r>
          <a:r>
            <a:rPr lang="ru-RU" sz="1400" kern="1200" dirty="0" smtClean="0"/>
            <a:t> та державному </a:t>
          </a:r>
          <a:r>
            <a:rPr lang="ru-RU" sz="1400" kern="1200" dirty="0" err="1" smtClean="0"/>
            <a:t>менеджменті</a:t>
          </a:r>
          <a:r>
            <a:rPr lang="ru-RU" sz="1400" kern="1200" dirty="0" smtClean="0"/>
            <a:t>, </a:t>
          </a:r>
          <a:r>
            <a:rPr lang="ru-RU" sz="1400" kern="1200" dirty="0" err="1" smtClean="0"/>
            <a:t>враховувати</a:t>
          </a:r>
          <a:r>
            <a:rPr lang="ru-RU" sz="1400" kern="1200" dirty="0" smtClean="0"/>
            <a:t> і </a:t>
          </a:r>
          <a:r>
            <a:rPr lang="ru-RU" sz="1400" kern="1200" dirty="0" err="1" smtClean="0"/>
            <a:t>наголошувати</a:t>
          </a:r>
          <a:r>
            <a:rPr lang="ru-RU" sz="1400" kern="1200" dirty="0" smtClean="0"/>
            <a:t> </a:t>
          </a:r>
          <a:r>
            <a:rPr lang="ru-RU" sz="1400" kern="1200" dirty="0" err="1" smtClean="0"/>
            <a:t>керівництву</a:t>
          </a:r>
          <a:r>
            <a:rPr lang="ru-RU" sz="1400" kern="1200" dirty="0" smtClean="0"/>
            <a:t> на </a:t>
          </a:r>
          <a:r>
            <a:rPr lang="ru-RU" sz="1400" kern="1200" dirty="0" err="1" smtClean="0"/>
            <a:t>важливості</a:t>
          </a:r>
          <a:r>
            <a:rPr lang="ru-RU" sz="1400" kern="1200" dirty="0" smtClean="0"/>
            <a:t> </a:t>
          </a:r>
          <a:r>
            <a:rPr lang="ru-RU" sz="1400" kern="1200" dirty="0" err="1" smtClean="0"/>
            <a:t>відповідальності</a:t>
          </a:r>
          <a:r>
            <a:rPr lang="ru-RU" sz="1400" kern="1200" dirty="0" smtClean="0"/>
            <a:t> в </a:t>
          </a:r>
          <a:r>
            <a:rPr lang="ru-RU" sz="1400" kern="1200" dirty="0" err="1" smtClean="0"/>
            <a:t>публічному</a:t>
          </a:r>
          <a:r>
            <a:rPr lang="ru-RU" sz="1400" kern="1200" dirty="0" smtClean="0"/>
            <a:t> </a:t>
          </a:r>
          <a:r>
            <a:rPr lang="ru-RU" sz="1400" kern="1200" dirty="0" err="1" smtClean="0"/>
            <a:t>управлінні</a:t>
          </a:r>
          <a:r>
            <a:rPr lang="ru-RU" sz="1400" kern="1200" dirty="0" smtClean="0"/>
            <a:t> перед </a:t>
          </a:r>
          <a:r>
            <a:rPr lang="ru-RU" sz="1400" kern="1200" dirty="0" err="1" smtClean="0"/>
            <a:t>суспільством</a:t>
          </a:r>
          <a:r>
            <a:rPr lang="ru-RU" sz="1400" kern="1200" dirty="0" smtClean="0"/>
            <a:t>, </a:t>
          </a:r>
          <a:r>
            <a:rPr lang="ru-RU" sz="1400" kern="1200" dirty="0" err="1" smtClean="0"/>
            <a:t>допомагати</a:t>
          </a:r>
          <a:r>
            <a:rPr lang="ru-RU" sz="1400" kern="1200" dirty="0" smtClean="0"/>
            <a:t> </a:t>
          </a:r>
          <a:r>
            <a:rPr lang="ru-RU" sz="1400" kern="1200" dirty="0" err="1" smtClean="0"/>
            <a:t>керівництву</a:t>
          </a:r>
          <a:r>
            <a:rPr lang="ru-RU" sz="1400" kern="1200" dirty="0" smtClean="0"/>
            <a:t> </a:t>
          </a:r>
          <a:r>
            <a:rPr lang="ru-RU" sz="1400" kern="1200" dirty="0" err="1" smtClean="0"/>
            <a:t>реалізовувати</a:t>
          </a:r>
          <a:r>
            <a:rPr lang="ru-RU" sz="1400" kern="1200" dirty="0" smtClean="0"/>
            <a:t> </a:t>
          </a:r>
          <a:r>
            <a:rPr lang="ru-RU" sz="1400" kern="1200" dirty="0" err="1" smtClean="0"/>
            <a:t>наукові</a:t>
          </a:r>
          <a:r>
            <a:rPr lang="ru-RU" sz="1400" kern="1200" dirty="0" smtClean="0"/>
            <a:t> </a:t>
          </a:r>
          <a:r>
            <a:rPr lang="ru-RU" sz="1400" kern="1200" dirty="0" err="1" smtClean="0"/>
            <a:t>методи</a:t>
          </a:r>
          <a:r>
            <a:rPr lang="ru-RU" sz="1400" kern="1200" dirty="0" smtClean="0"/>
            <a:t> в </a:t>
          </a:r>
          <a:r>
            <a:rPr lang="ru-RU" sz="1400" kern="1200" dirty="0" err="1" smtClean="0"/>
            <a:t>публічному</a:t>
          </a:r>
          <a:r>
            <a:rPr lang="ru-RU" sz="1400" kern="1200" dirty="0" smtClean="0"/>
            <a:t> </a:t>
          </a:r>
          <a:r>
            <a:rPr lang="ru-RU" sz="1400" kern="1200" dirty="0" err="1" smtClean="0"/>
            <a:t>управлінні</a:t>
          </a:r>
          <a:r>
            <a:rPr lang="ru-RU" sz="1400" kern="1200" dirty="0" smtClean="0"/>
            <a:t> і державному  </a:t>
          </a:r>
          <a:r>
            <a:rPr lang="ru-RU" sz="1400" kern="1200" dirty="0" err="1" smtClean="0"/>
            <a:t>менеджменті</a:t>
          </a:r>
          <a:r>
            <a:rPr lang="ru-RU" sz="1400" kern="1200" dirty="0" smtClean="0"/>
            <a:t>, </a:t>
          </a:r>
          <a:r>
            <a:rPr lang="ru-RU" sz="1400" kern="1200" dirty="0" err="1" smtClean="0"/>
            <a:t>засновані</a:t>
          </a:r>
          <a:r>
            <a:rPr lang="ru-RU" sz="1400" kern="1200" dirty="0" smtClean="0"/>
            <a:t> на </a:t>
          </a:r>
          <a:r>
            <a:rPr lang="ru-RU" sz="1400" kern="1200" dirty="0" err="1" smtClean="0"/>
            <a:t>етичних</a:t>
          </a:r>
          <a:r>
            <a:rPr lang="ru-RU" sz="1400" kern="1200" dirty="0" smtClean="0"/>
            <a:t> нормах, </a:t>
          </a:r>
          <a:r>
            <a:rPr lang="ru-RU" sz="1400" kern="1200" dirty="0" err="1" smtClean="0"/>
            <a:t>наукові</a:t>
          </a:r>
          <a:r>
            <a:rPr lang="ru-RU" sz="1400" kern="1200" dirty="0" smtClean="0"/>
            <a:t> </a:t>
          </a:r>
          <a:r>
            <a:rPr lang="ru-RU" sz="1400" kern="1200" dirty="0" err="1" smtClean="0"/>
            <a:t>методи</a:t>
          </a:r>
          <a:r>
            <a:rPr lang="ru-RU" sz="1400" kern="1200" dirty="0" smtClean="0"/>
            <a:t> </a:t>
          </a:r>
          <a:r>
            <a:rPr lang="ru-RU" sz="1400" kern="1200" dirty="0" err="1" smtClean="0"/>
            <a:t>вивчення</a:t>
          </a:r>
          <a:r>
            <a:rPr lang="ru-RU" sz="1400" kern="1200" dirty="0" smtClean="0"/>
            <a:t> </a:t>
          </a:r>
          <a:r>
            <a:rPr lang="ru-RU" sz="1400" kern="1200" dirty="0" err="1" smtClean="0"/>
            <a:t>громадської</a:t>
          </a:r>
          <a:r>
            <a:rPr lang="ru-RU" sz="1400" kern="1200" dirty="0" smtClean="0"/>
            <a:t> думки. </a:t>
          </a:r>
          <a:endParaRPr lang="uk-UA" sz="1400" kern="1200" dirty="0"/>
        </a:p>
      </dsp:txBody>
      <dsp:txXfrm>
        <a:off x="3941364" y="3493502"/>
        <a:ext cx="3561013" cy="2136607"/>
      </dsp:txXfrm>
    </dsp:sp>
    <dsp:sp modelId="{0F5B9663-AA63-4F88-9286-AB93B1109092}">
      <dsp:nvSpPr>
        <dsp:cNvPr id="0" name=""/>
        <dsp:cNvSpPr/>
      </dsp:nvSpPr>
      <dsp:spPr>
        <a:xfrm>
          <a:off x="7834228" y="3551234"/>
          <a:ext cx="3561013" cy="213660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kern="1200" dirty="0" smtClean="0"/>
            <a:t>5. </a:t>
          </a:r>
          <a:r>
            <a:rPr lang="ru-RU" sz="1600" kern="1200" dirty="0" err="1" smtClean="0"/>
            <a:t>Пояснення</a:t>
          </a:r>
          <a:r>
            <a:rPr lang="ru-RU" sz="1600" kern="1200" dirty="0" smtClean="0"/>
            <a:t> </a:t>
          </a:r>
          <a:r>
            <a:rPr lang="ru-RU" sz="1600" kern="1200" dirty="0" err="1" smtClean="0"/>
            <a:t>громадськості</a:t>
          </a:r>
          <a:r>
            <a:rPr lang="ru-RU" sz="1600" kern="1200" dirty="0" smtClean="0"/>
            <a:t> </a:t>
          </a:r>
          <a:r>
            <a:rPr lang="ru-RU" sz="1600" kern="1200" dirty="0" err="1" smtClean="0"/>
            <a:t>сутності</a:t>
          </a:r>
          <a:r>
            <a:rPr lang="ru-RU" sz="1600" kern="1200" dirty="0" smtClean="0"/>
            <a:t> проблем </a:t>
          </a:r>
          <a:r>
            <a:rPr lang="ru-RU" sz="1600" kern="1200" dirty="0" err="1" smtClean="0"/>
            <a:t>завчасно</a:t>
          </a:r>
          <a:r>
            <a:rPr lang="ru-RU" sz="1600" kern="1200" dirty="0" smtClean="0"/>
            <a:t>, </a:t>
          </a:r>
          <a:r>
            <a:rPr lang="ru-RU" sz="1600" kern="1200" dirty="0" err="1" smtClean="0"/>
            <a:t>випереджаючи</a:t>
          </a:r>
          <a:r>
            <a:rPr lang="ru-RU" sz="1600" kern="1200" dirty="0" smtClean="0"/>
            <a:t> </a:t>
          </a:r>
          <a:r>
            <a:rPr lang="ru-RU" sz="1600" kern="1200" dirty="0" err="1" smtClean="0"/>
            <a:t>негативні</a:t>
          </a:r>
          <a:r>
            <a:rPr lang="ru-RU" sz="1600" kern="1200" dirty="0" smtClean="0"/>
            <a:t> </a:t>
          </a:r>
          <a:r>
            <a:rPr lang="ru-RU" sz="1600" kern="1200" dirty="0" err="1" smtClean="0"/>
            <a:t>наслідки</a:t>
          </a:r>
          <a:r>
            <a:rPr lang="ru-RU" sz="1600" kern="1200" dirty="0" smtClean="0"/>
            <a:t>.  </a:t>
          </a:r>
          <a:r>
            <a:rPr lang="uk-UA" sz="1600" kern="1200" dirty="0" smtClean="0"/>
            <a:t>Фахівці зі зв’язків з громадськістю повинні здійснювати ефективну двосторонню комунікацію  </a:t>
          </a:r>
          <a:r>
            <a:rPr lang="ru-RU" sz="1600" kern="1200" dirty="0" err="1" smtClean="0"/>
            <a:t>між</a:t>
          </a:r>
          <a:r>
            <a:rPr lang="ru-RU" sz="1600" kern="1200" dirty="0" smtClean="0"/>
            <a:t> </a:t>
          </a:r>
          <a:r>
            <a:rPr lang="ru-RU" sz="1600" kern="1200" dirty="0" err="1" smtClean="0"/>
            <a:t>владою</a:t>
          </a:r>
          <a:r>
            <a:rPr lang="ru-RU" sz="1600" kern="1200" dirty="0" smtClean="0"/>
            <a:t> та </a:t>
          </a:r>
          <a:r>
            <a:rPr lang="ru-RU" sz="1600" kern="1200" dirty="0" err="1" smtClean="0"/>
            <a:t>громадськістю</a:t>
          </a:r>
          <a:r>
            <a:rPr lang="ru-RU" sz="1600" kern="1200" dirty="0" smtClean="0"/>
            <a:t>, доки не буде </a:t>
          </a:r>
          <a:r>
            <a:rPr lang="ru-RU" sz="1600" kern="1200" dirty="0" err="1" smtClean="0"/>
            <a:t>досягнуто</a:t>
          </a:r>
          <a:r>
            <a:rPr lang="ru-RU" sz="1600" kern="1200" dirty="0" smtClean="0"/>
            <a:t> </a:t>
          </a:r>
          <a:r>
            <a:rPr lang="ru-RU" sz="1600" kern="1200" dirty="0" err="1" smtClean="0"/>
            <a:t>згоди</a:t>
          </a:r>
          <a:r>
            <a:rPr lang="ru-RU" sz="1600" kern="1200" dirty="0" smtClean="0"/>
            <a:t> </a:t>
          </a:r>
          <a:r>
            <a:rPr lang="ru-RU" sz="1600" kern="1200" dirty="0" err="1" smtClean="0"/>
            <a:t>між</a:t>
          </a:r>
          <a:r>
            <a:rPr lang="ru-RU" sz="1600" kern="1200" dirty="0" smtClean="0"/>
            <a:t> </a:t>
          </a:r>
          <a:r>
            <a:rPr lang="ru-RU" sz="1600" kern="1200" dirty="0" err="1" smtClean="0"/>
            <a:t>суб’єктами</a:t>
          </a:r>
          <a:r>
            <a:rPr lang="ru-RU" sz="1600" kern="1200" dirty="0" smtClean="0"/>
            <a:t> </a:t>
          </a:r>
          <a:r>
            <a:rPr lang="ru-RU" sz="1600" kern="1200" dirty="0" err="1" smtClean="0"/>
            <a:t>цієї</a:t>
          </a:r>
          <a:r>
            <a:rPr lang="ru-RU" sz="1600" kern="1200" dirty="0" smtClean="0"/>
            <a:t> </a:t>
          </a:r>
          <a:r>
            <a:rPr lang="ru-RU" sz="1600" kern="1200" dirty="0" err="1" smtClean="0"/>
            <a:t>комунікації</a:t>
          </a:r>
          <a:r>
            <a:rPr lang="ru-RU" sz="1600" kern="1200" dirty="0" smtClean="0"/>
            <a:t>. </a:t>
          </a:r>
          <a:endParaRPr lang="uk-UA" sz="1600" kern="1200" dirty="0"/>
        </a:p>
      </dsp:txBody>
      <dsp:txXfrm>
        <a:off x="7834228" y="3551234"/>
        <a:ext cx="3561013" cy="21366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CCB63-7383-46E7-A15A-4DCC7F1FA2D1}">
      <dsp:nvSpPr>
        <dsp:cNvPr id="0" name=""/>
        <dsp:cNvSpPr/>
      </dsp:nvSpPr>
      <dsp:spPr>
        <a:xfrm rot="10800000">
          <a:off x="2201187" y="432"/>
          <a:ext cx="7735698" cy="1010887"/>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5773" tIns="68580" rIns="128016" bIns="68580" numCol="1" spcCol="1270" anchor="ctr" anchorCtr="0">
          <a:noAutofit/>
        </a:bodyPr>
        <a:lstStyle/>
        <a:p>
          <a:pPr lvl="0" algn="ctr" defTabSz="800100">
            <a:lnSpc>
              <a:spcPct val="90000"/>
            </a:lnSpc>
            <a:spcBef>
              <a:spcPct val="0"/>
            </a:spcBef>
            <a:spcAft>
              <a:spcPct val="35000"/>
            </a:spcAft>
          </a:pPr>
          <a:r>
            <a:rPr lang="ru-RU" sz="1800" kern="1200" dirty="0" smtClean="0"/>
            <a:t>3. </a:t>
          </a:r>
          <a:r>
            <a:rPr lang="ru-RU" sz="1800" kern="1200" dirty="0" err="1" smtClean="0"/>
            <a:t>менеджерському</a:t>
          </a:r>
          <a:r>
            <a:rPr lang="ru-RU" sz="1800" kern="1200" dirty="0" smtClean="0"/>
            <a:t>, за </a:t>
          </a:r>
          <a:r>
            <a:rPr lang="ru-RU" sz="1800" kern="1200" dirty="0" err="1" smtClean="0"/>
            <a:t>якого</a:t>
          </a:r>
          <a:r>
            <a:rPr lang="ru-RU" sz="1800" kern="1200" dirty="0" smtClean="0"/>
            <a:t> </a:t>
          </a:r>
          <a:r>
            <a:rPr lang="ru-RU" sz="1800" kern="1200" dirty="0" err="1" smtClean="0"/>
            <a:t>поєднуються</a:t>
          </a:r>
          <a:r>
            <a:rPr lang="ru-RU" sz="1800" kern="1200" dirty="0" smtClean="0"/>
            <a:t> </a:t>
          </a:r>
          <a:r>
            <a:rPr lang="ru-RU" sz="1800" kern="1200" dirty="0" err="1" smtClean="0"/>
            <a:t>переваги</a:t>
          </a:r>
          <a:r>
            <a:rPr lang="ru-RU" sz="1800" kern="1200" dirty="0" smtClean="0"/>
            <a:t> </a:t>
          </a:r>
          <a:r>
            <a:rPr lang="ru-RU" sz="1800" kern="1200" dirty="0" err="1" smtClean="0"/>
            <a:t>першого</a:t>
          </a:r>
          <a:r>
            <a:rPr lang="ru-RU" sz="1800" kern="1200" dirty="0" smtClean="0"/>
            <a:t> і другого </a:t>
          </a:r>
          <a:r>
            <a:rPr lang="ru-RU" sz="1800" kern="1200" dirty="0" err="1" smtClean="0"/>
            <a:t>підходів</a:t>
          </a:r>
          <a:r>
            <a:rPr lang="ru-RU" sz="1800" kern="1200" dirty="0" smtClean="0"/>
            <a:t>. </a:t>
          </a:r>
          <a:r>
            <a:rPr lang="ru-RU" sz="1800" kern="1200" dirty="0" err="1" smtClean="0"/>
            <a:t>Їх</a:t>
          </a:r>
          <a:r>
            <a:rPr lang="ru-RU" sz="1800" kern="1200" dirty="0" smtClean="0"/>
            <a:t> </a:t>
          </a:r>
          <a:r>
            <a:rPr lang="ru-RU" sz="1800" kern="1200" dirty="0" err="1" smtClean="0"/>
            <a:t>реалізація</a:t>
          </a:r>
          <a:r>
            <a:rPr lang="ru-RU" sz="1800" kern="1200" dirty="0" smtClean="0"/>
            <a:t>  </a:t>
          </a:r>
          <a:r>
            <a:rPr lang="ru-RU" sz="1800" kern="1200" dirty="0" err="1" smtClean="0"/>
            <a:t>відбувається</a:t>
          </a:r>
          <a:r>
            <a:rPr lang="ru-RU" sz="1800" kern="1200" dirty="0" smtClean="0"/>
            <a:t> </a:t>
          </a:r>
          <a:r>
            <a:rPr lang="ru-RU" sz="1800" kern="1200" dirty="0" err="1" smtClean="0"/>
            <a:t>відповідно</a:t>
          </a:r>
          <a:r>
            <a:rPr lang="ru-RU" sz="1800" kern="1200" dirty="0" smtClean="0"/>
            <a:t> до </a:t>
          </a:r>
          <a:r>
            <a:rPr lang="ru-RU" sz="1800" kern="1200" dirty="0" err="1" smtClean="0"/>
            <a:t>стратегії</a:t>
          </a:r>
          <a:r>
            <a:rPr lang="ru-RU" sz="1800" kern="1200" dirty="0" smtClean="0"/>
            <a:t> та </a:t>
          </a:r>
          <a:r>
            <a:rPr lang="ru-RU" sz="1800" kern="1200" dirty="0" err="1" smtClean="0"/>
            <a:t>програми</a:t>
          </a:r>
          <a:r>
            <a:rPr lang="ru-RU" sz="1800" kern="1200" dirty="0" smtClean="0"/>
            <a:t> </a:t>
          </a:r>
          <a:r>
            <a:rPr lang="ru-RU" sz="1800" kern="1200" dirty="0" err="1" smtClean="0"/>
            <a:t>розвитку</a:t>
          </a:r>
          <a:r>
            <a:rPr lang="ru-RU" sz="1800" kern="1200" dirty="0" smtClean="0"/>
            <a:t> установи.</a:t>
          </a:r>
          <a:endParaRPr lang="uk-UA" sz="1800" kern="1200" dirty="0"/>
        </a:p>
      </dsp:txBody>
      <dsp:txXfrm rot="10800000">
        <a:off x="2453909" y="432"/>
        <a:ext cx="7482976" cy="1010887"/>
      </dsp:txXfrm>
    </dsp:sp>
    <dsp:sp modelId="{4C6D4E4C-539D-4DC8-8338-7D435546AE01}">
      <dsp:nvSpPr>
        <dsp:cNvPr id="0" name=""/>
        <dsp:cNvSpPr/>
      </dsp:nvSpPr>
      <dsp:spPr>
        <a:xfrm>
          <a:off x="1695743" y="432"/>
          <a:ext cx="1010887" cy="101088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0F84B9-755A-4134-BD6F-30A465537759}">
      <dsp:nvSpPr>
        <dsp:cNvPr id="0" name=""/>
        <dsp:cNvSpPr/>
      </dsp:nvSpPr>
      <dsp:spPr>
        <a:xfrm rot="10800000">
          <a:off x="2201187" y="1264041"/>
          <a:ext cx="7735698" cy="1010887"/>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5773" tIns="68580" rIns="128016" bIns="68580" numCol="1" spcCol="1270" anchor="ctr" anchorCtr="0">
          <a:noAutofit/>
        </a:bodyPr>
        <a:lstStyle/>
        <a:p>
          <a:pPr lvl="0" algn="ctr" defTabSz="800100">
            <a:lnSpc>
              <a:spcPct val="90000"/>
            </a:lnSpc>
            <a:spcBef>
              <a:spcPct val="0"/>
            </a:spcBef>
            <a:spcAft>
              <a:spcPct val="35000"/>
            </a:spcAft>
          </a:pPr>
          <a:r>
            <a:rPr lang="uk-UA" sz="1800" kern="1200" dirty="0" smtClean="0"/>
            <a:t>2. </a:t>
          </a:r>
          <a:r>
            <a:rPr lang="uk-UA" sz="1800" kern="1200" dirty="0" err="1" smtClean="0"/>
            <a:t>іміджмейкерському</a:t>
          </a:r>
          <a:r>
            <a:rPr lang="uk-UA" sz="1800" kern="1200" dirty="0" smtClean="0"/>
            <a:t>, за якого важливими є наукові дослідження громадської думки, використання інтенсивної реклами, різноманітні і масовані </a:t>
          </a:r>
          <a:r>
            <a:rPr lang="en-US" sz="1800" kern="1200" dirty="0" smtClean="0"/>
            <a:t>PR-</a:t>
          </a:r>
          <a:r>
            <a:rPr lang="uk-UA" sz="1800" kern="1200" dirty="0" smtClean="0"/>
            <a:t>акції. За допомогою цього підходу </a:t>
          </a:r>
          <a:r>
            <a:rPr lang="ru-RU" sz="1800" kern="1200" dirty="0" err="1" smtClean="0"/>
            <a:t>формується</a:t>
          </a:r>
          <a:r>
            <a:rPr lang="ru-RU" sz="1800" kern="1200" dirty="0" smtClean="0"/>
            <a:t> </a:t>
          </a:r>
          <a:r>
            <a:rPr lang="ru-RU" sz="1800" kern="1200" dirty="0" err="1" smtClean="0"/>
            <a:t>штучний</a:t>
          </a:r>
          <a:r>
            <a:rPr lang="ru-RU" sz="1800" kern="1200" dirty="0" smtClean="0"/>
            <a:t> </a:t>
          </a:r>
          <a:r>
            <a:rPr lang="ru-RU" sz="1800" kern="1200" dirty="0" err="1" smtClean="0"/>
            <a:t>емоційний</a:t>
          </a:r>
          <a:r>
            <a:rPr lang="ru-RU" sz="1800" kern="1200" dirty="0" smtClean="0"/>
            <a:t> </a:t>
          </a:r>
          <a:r>
            <a:rPr lang="ru-RU" sz="1800" kern="1200" dirty="0" err="1" smtClean="0"/>
            <a:t>імідж</a:t>
          </a:r>
          <a:r>
            <a:rPr lang="ru-RU" sz="1800" kern="1200" dirty="0" smtClean="0"/>
            <a:t> установи;</a:t>
          </a:r>
          <a:endParaRPr lang="uk-UA" sz="1800" kern="1200" dirty="0"/>
        </a:p>
      </dsp:txBody>
      <dsp:txXfrm rot="10800000">
        <a:off x="2453909" y="1264041"/>
        <a:ext cx="7482976" cy="1010887"/>
      </dsp:txXfrm>
    </dsp:sp>
    <dsp:sp modelId="{7BA6A923-379C-4649-850B-F5EEDDF63421}">
      <dsp:nvSpPr>
        <dsp:cNvPr id="0" name=""/>
        <dsp:cNvSpPr/>
      </dsp:nvSpPr>
      <dsp:spPr>
        <a:xfrm>
          <a:off x="1695743" y="1264041"/>
          <a:ext cx="1010887" cy="1010887"/>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45000" r="-4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53EB2E-464D-4121-B0E0-8431D2B2C2A5}">
      <dsp:nvSpPr>
        <dsp:cNvPr id="0" name=""/>
        <dsp:cNvSpPr/>
      </dsp:nvSpPr>
      <dsp:spPr>
        <a:xfrm rot="10800000">
          <a:off x="2201187" y="2527651"/>
          <a:ext cx="7735698" cy="1010887"/>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5773" tIns="68580" rIns="128016" bIns="68580" numCol="1" spcCol="1270" anchor="ctr" anchorCtr="0">
          <a:noAutofit/>
        </a:bodyPr>
        <a:lstStyle/>
        <a:p>
          <a:pPr lvl="0" algn="ctr" defTabSz="800100">
            <a:lnSpc>
              <a:spcPct val="90000"/>
            </a:lnSpc>
            <a:spcBef>
              <a:spcPct val="0"/>
            </a:spcBef>
            <a:spcAft>
              <a:spcPct val="35000"/>
            </a:spcAft>
          </a:pPr>
          <a:r>
            <a:rPr lang="ru-RU" sz="1800" kern="1200" dirty="0" smtClean="0"/>
            <a:t>1. </a:t>
          </a:r>
          <a:r>
            <a:rPr lang="ru-RU" sz="1800" kern="1200" dirty="0" err="1" smtClean="0"/>
            <a:t>виробничому</a:t>
          </a:r>
          <a:r>
            <a:rPr lang="ru-RU" sz="1800" kern="1200" dirty="0" smtClean="0"/>
            <a:t>, за </a:t>
          </a:r>
          <a:r>
            <a:rPr lang="ru-RU" sz="1800" kern="1200" dirty="0" err="1" smtClean="0"/>
            <a:t>якого</a:t>
          </a:r>
          <a:r>
            <a:rPr lang="ru-RU" sz="1800" kern="1200" dirty="0" smtClean="0"/>
            <a:t> </a:t>
          </a:r>
          <a:r>
            <a:rPr lang="ru-RU" sz="1800" kern="1200" dirty="0" err="1" smtClean="0"/>
            <a:t>найважливішими</a:t>
          </a:r>
          <a:r>
            <a:rPr lang="ru-RU" sz="1800" kern="1200" dirty="0" smtClean="0"/>
            <a:t> є </a:t>
          </a:r>
          <a:r>
            <a:rPr lang="ru-RU" sz="1800" kern="1200" dirty="0" err="1" smtClean="0"/>
            <a:t>якість</a:t>
          </a:r>
          <a:r>
            <a:rPr lang="ru-RU" sz="1800" kern="1200" dirty="0" smtClean="0"/>
            <a:t> </a:t>
          </a:r>
          <a:r>
            <a:rPr lang="ru-RU" sz="1800" kern="1200" dirty="0" err="1" smtClean="0"/>
            <a:t>послуг</a:t>
          </a:r>
          <a:r>
            <a:rPr lang="ru-RU" sz="1800" kern="1200" dirty="0" smtClean="0"/>
            <a:t>, </a:t>
          </a:r>
          <a:r>
            <a:rPr lang="ru-RU" sz="1800" kern="1200" dirty="0" err="1" smtClean="0"/>
            <a:t>соціальна</a:t>
          </a:r>
          <a:r>
            <a:rPr lang="ru-RU" sz="1800" kern="1200" dirty="0" smtClean="0"/>
            <a:t> </a:t>
          </a:r>
          <a:r>
            <a:rPr lang="ru-RU" sz="1800" kern="1200" dirty="0" err="1" smtClean="0"/>
            <a:t>відповідальність</a:t>
          </a:r>
          <a:r>
            <a:rPr lang="ru-RU" sz="1800" kern="1200" dirty="0" smtClean="0"/>
            <a:t>, </a:t>
          </a:r>
          <a:r>
            <a:rPr lang="ru-RU" sz="1800" kern="1200" dirty="0" err="1" smtClean="0"/>
            <a:t>турбота</a:t>
          </a:r>
          <a:r>
            <a:rPr lang="ru-RU" sz="1800" kern="1200" dirty="0" smtClean="0"/>
            <a:t> про </a:t>
          </a:r>
          <a:r>
            <a:rPr lang="ru-RU" sz="1800" kern="1200" dirty="0" err="1" smtClean="0"/>
            <a:t>громадськість</a:t>
          </a:r>
          <a:r>
            <a:rPr lang="ru-RU" sz="1800" kern="1200" dirty="0" smtClean="0"/>
            <a:t>. Результат – </a:t>
          </a:r>
          <a:r>
            <a:rPr lang="ru-RU" sz="1800" kern="1200" dirty="0" err="1" smtClean="0"/>
            <a:t>формування</a:t>
          </a:r>
          <a:r>
            <a:rPr lang="ru-RU" sz="1800" kern="1200" dirty="0" smtClean="0"/>
            <a:t> </a:t>
          </a:r>
          <a:r>
            <a:rPr lang="ru-RU" sz="1800" kern="1200" dirty="0" err="1" smtClean="0"/>
            <a:t>природнього</a:t>
          </a:r>
          <a:r>
            <a:rPr lang="ru-RU" sz="1800" kern="1200" dirty="0" smtClean="0"/>
            <a:t> </a:t>
          </a:r>
          <a:r>
            <a:rPr lang="ru-RU" sz="1800" kern="1200" dirty="0" err="1" smtClean="0"/>
            <a:t>іміджу</a:t>
          </a:r>
          <a:r>
            <a:rPr lang="ru-RU" sz="1800" kern="1200" dirty="0" smtClean="0"/>
            <a:t> установи;</a:t>
          </a:r>
          <a:endParaRPr lang="uk-UA" sz="1800" kern="1200" dirty="0"/>
        </a:p>
      </dsp:txBody>
      <dsp:txXfrm rot="10800000">
        <a:off x="2453909" y="2527651"/>
        <a:ext cx="7482976" cy="1010887"/>
      </dsp:txXfrm>
    </dsp:sp>
    <dsp:sp modelId="{34BB5EBB-1598-4F67-8B8A-629A6F6E4529}">
      <dsp:nvSpPr>
        <dsp:cNvPr id="0" name=""/>
        <dsp:cNvSpPr/>
      </dsp:nvSpPr>
      <dsp:spPr>
        <a:xfrm>
          <a:off x="1695743" y="2527651"/>
          <a:ext cx="1010887" cy="1010887"/>
        </a:xfrm>
        <a:prstGeom prst="ellipse">
          <a:avLst/>
        </a:prstGeom>
        <a:blipFill rotWithShape="1">
          <a:blip xmlns:r="http://schemas.openxmlformats.org/officeDocument/2006/relationships" r:embed="rId3"/>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9A60D-0375-4B1F-85C6-DBF8CEDD5629}" type="datetimeFigureOut">
              <a:rPr lang="uk-UA" smtClean="0"/>
              <a:t>05.03.2026</a:t>
            </a:fld>
            <a:endParaRPr lang="uk-UA"/>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6F938C-F727-46C6-BA46-C238FF0E9F94}" type="slidenum">
              <a:rPr lang="uk-UA" smtClean="0"/>
              <a:t>‹#›</a:t>
            </a:fld>
            <a:endParaRPr lang="uk-UA"/>
          </a:p>
        </p:txBody>
      </p:sp>
    </p:spTree>
    <p:extLst>
      <p:ext uri="{BB962C8B-B14F-4D97-AF65-F5344CB8AC3E}">
        <p14:creationId xmlns:p14="http://schemas.microsoft.com/office/powerpoint/2010/main" val="378638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Отже, зв’язки з громадськістю (</a:t>
            </a:r>
            <a:r>
              <a:rPr lang="en-US" dirty="0" smtClean="0"/>
              <a:t>PR) </a:t>
            </a:r>
            <a:r>
              <a:rPr lang="uk-UA" dirty="0" smtClean="0"/>
              <a:t>особливо в публічному управлінні та державному </a:t>
            </a:r>
            <a:r>
              <a:rPr lang="uk-UA" dirty="0" err="1" smtClean="0"/>
              <a:t>менед</a:t>
            </a:r>
            <a:r>
              <a:rPr lang="uk-UA" dirty="0" smtClean="0"/>
              <a:t> </a:t>
            </a:r>
            <a:r>
              <a:rPr lang="uk-UA" dirty="0" err="1" smtClean="0"/>
              <a:t>жменті</a:t>
            </a:r>
            <a:r>
              <a:rPr lang="uk-UA" dirty="0" smtClean="0"/>
              <a:t> покликані виконувати широкий спектр функцій та вирішувати багато нагальних проблем і запобігати потенційним ризикам. Фахівці зі зв’язків з громадськістю в публічному управлінні повинні допомагати у налагодженні ефективної двосторонньої комунікації, розв’язанні супереч </a:t>
            </a:r>
            <a:r>
              <a:rPr lang="uk-UA" dirty="0" err="1" smtClean="0"/>
              <a:t>ностей</a:t>
            </a:r>
            <a:r>
              <a:rPr lang="uk-UA" dirty="0" smtClean="0"/>
              <a:t>, досягненні порозуміння і консенсусу, взаємовигідній взаємодії під час здійснення </a:t>
            </a:r>
            <a:r>
              <a:rPr lang="uk-UA" dirty="0" err="1" smtClean="0"/>
              <a:t>двосто</a:t>
            </a:r>
            <a:r>
              <a:rPr lang="uk-UA" dirty="0" smtClean="0"/>
              <a:t> </a:t>
            </a:r>
            <a:r>
              <a:rPr lang="uk-UA" dirty="0" err="1" smtClean="0"/>
              <a:t>ронньої</a:t>
            </a:r>
            <a:r>
              <a:rPr lang="uk-UA" dirty="0" smtClean="0"/>
              <a:t> комунікації між органами державної влади, місцевого самоврядування та громадськістю. Така посередницька діяльність фахівців зі зв’язків з громадськістю в публічному управлінні має важливе значення у досягненні взаєморозуміння, налагодженні взаємовигідних гармонійних, конструктивних відносин між владою та громадськістю в державі.</a:t>
            </a:r>
            <a:endParaRPr lang="uk-UA" dirty="0"/>
          </a:p>
        </p:txBody>
      </p:sp>
      <p:sp>
        <p:nvSpPr>
          <p:cNvPr id="4" name="Номер слайда 3"/>
          <p:cNvSpPr>
            <a:spLocks noGrp="1"/>
          </p:cNvSpPr>
          <p:nvPr>
            <p:ph type="sldNum" sz="quarter" idx="10"/>
          </p:nvPr>
        </p:nvSpPr>
        <p:spPr/>
        <p:txBody>
          <a:bodyPr/>
          <a:lstStyle/>
          <a:p>
            <a:fld id="{736F938C-F727-46C6-BA46-C238FF0E9F94}" type="slidenum">
              <a:rPr lang="uk-UA" smtClean="0"/>
              <a:t>14</a:t>
            </a:fld>
            <a:endParaRPr lang="uk-UA"/>
          </a:p>
        </p:txBody>
      </p:sp>
    </p:spTree>
    <p:extLst>
      <p:ext uri="{BB962C8B-B14F-4D97-AF65-F5344CB8AC3E}">
        <p14:creationId xmlns:p14="http://schemas.microsoft.com/office/powerpoint/2010/main" val="603058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736F938C-F727-46C6-BA46-C238FF0E9F94}" type="slidenum">
              <a:rPr lang="uk-UA" smtClean="0"/>
              <a:t>15</a:t>
            </a:fld>
            <a:endParaRPr lang="uk-UA"/>
          </a:p>
        </p:txBody>
      </p:sp>
    </p:spTree>
    <p:extLst>
      <p:ext uri="{BB962C8B-B14F-4D97-AF65-F5344CB8AC3E}">
        <p14:creationId xmlns:p14="http://schemas.microsoft.com/office/powerpoint/2010/main" val="286288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Варто підкреслити, що фахівці зі зв’язків з громадськістю в органах державної влади по винні розглядати концепцію іміджу державних інституцій, або окремих представників влади, перш за все з точки зору сприйняття їх громадськістю в соціальному аспекті. Оскільки головне покликання держави в особі різних органів і установ слугувати громадянському суспільству, забезпечувати права і свободи людини і громадянина. </a:t>
            </a:r>
          </a:p>
          <a:p>
            <a:r>
              <a:rPr lang="uk-UA" dirty="0" smtClean="0"/>
              <a:t>Людина, її життя честь і гідність повинні визнаватися найвищою цінністю в державі, </a:t>
            </a:r>
            <a:r>
              <a:rPr lang="uk-UA" dirty="0" err="1" smtClean="0"/>
              <a:t>особли</a:t>
            </a:r>
            <a:r>
              <a:rPr lang="uk-UA" dirty="0" smtClean="0"/>
              <a:t> во це стосується демократичної правової держави. Тому всі реформи, здобутки, недоліки </a:t>
            </a:r>
            <a:r>
              <a:rPr lang="uk-UA" dirty="0" err="1" smtClean="0"/>
              <a:t>діяль</a:t>
            </a:r>
            <a:r>
              <a:rPr lang="uk-UA" dirty="0" smtClean="0"/>
              <a:t> </a:t>
            </a:r>
            <a:r>
              <a:rPr lang="uk-UA" dirty="0" err="1" smtClean="0"/>
              <a:t>ності</a:t>
            </a:r>
            <a:r>
              <a:rPr lang="uk-UA" dirty="0" smtClean="0"/>
              <a:t> органів влади будуть дуже прискіпливо розглядатись громадськістю, особливо, якщо вони порушують права і свободи громадян та має місце відверте порушення закону, корупція і </a:t>
            </a:r>
            <a:r>
              <a:rPr lang="uk-UA" dirty="0" err="1" smtClean="0"/>
              <a:t>т.ін</a:t>
            </a:r>
            <a:r>
              <a:rPr lang="uk-UA" dirty="0" smtClean="0"/>
              <a:t>. Усе це буде відбиватись безпосередньо на легітимності влади, на сприйнятті громадськістю іміджу влади, що формується внаслідок результатів її практичної діяльності.</a:t>
            </a:r>
            <a:endParaRPr lang="uk-UA" dirty="0"/>
          </a:p>
        </p:txBody>
      </p:sp>
      <p:sp>
        <p:nvSpPr>
          <p:cNvPr id="4" name="Номер слайда 3"/>
          <p:cNvSpPr>
            <a:spLocks noGrp="1"/>
          </p:cNvSpPr>
          <p:nvPr>
            <p:ph type="sldNum" sz="quarter" idx="10"/>
          </p:nvPr>
        </p:nvSpPr>
        <p:spPr/>
        <p:txBody>
          <a:bodyPr/>
          <a:lstStyle/>
          <a:p>
            <a:fld id="{736F938C-F727-46C6-BA46-C238FF0E9F94}" type="slidenum">
              <a:rPr lang="uk-UA" smtClean="0"/>
              <a:t>18</a:t>
            </a:fld>
            <a:endParaRPr lang="uk-UA"/>
          </a:p>
        </p:txBody>
      </p:sp>
    </p:spTree>
    <p:extLst>
      <p:ext uri="{BB962C8B-B14F-4D97-AF65-F5344CB8AC3E}">
        <p14:creationId xmlns:p14="http://schemas.microsoft.com/office/powerpoint/2010/main" val="68336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736F938C-F727-46C6-BA46-C238FF0E9F94}" type="slidenum">
              <a:rPr lang="uk-UA" smtClean="0"/>
              <a:t>19</a:t>
            </a:fld>
            <a:endParaRPr lang="uk-UA"/>
          </a:p>
        </p:txBody>
      </p:sp>
    </p:spTree>
    <p:extLst>
      <p:ext uri="{BB962C8B-B14F-4D97-AF65-F5344CB8AC3E}">
        <p14:creationId xmlns:p14="http://schemas.microsoft.com/office/powerpoint/2010/main" val="999982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В Україні небагато регіонів, які мають стійкий позитивний імідж, багатьом потрібно над ним працювати. Важливо сформувати стійкий позитивний регіональний імідж, оскільки він сприятиме залученню інвестицій до регіону, концентрації у ньому інтелектуального потенціалу, </a:t>
            </a:r>
            <a:r>
              <a:rPr lang="uk-UA" dirty="0" err="1" smtClean="0"/>
              <a:t>впли</a:t>
            </a:r>
            <a:r>
              <a:rPr lang="uk-UA" dirty="0" smtClean="0"/>
              <a:t> </a:t>
            </a:r>
            <a:r>
              <a:rPr lang="uk-UA" dirty="0" err="1" smtClean="0"/>
              <a:t>вовості</a:t>
            </a:r>
            <a:r>
              <a:rPr lang="uk-UA" dirty="0" smtClean="0"/>
              <a:t> регіону в загальнодержавному масштабі. Якщо імідж невдалий, або не достатньо чітко </a:t>
            </a:r>
            <a:r>
              <a:rPr lang="uk-UA" dirty="0" err="1" smtClean="0"/>
              <a:t>позиційований</a:t>
            </a:r>
            <a:r>
              <a:rPr lang="uk-UA" dirty="0" smtClean="0"/>
              <a:t>, він буде негативно впливати на всі вищезазначені явища. Напрямки роботи над покращенням іміджу регіону наступні. </a:t>
            </a:r>
          </a:p>
          <a:p>
            <a:r>
              <a:rPr lang="uk-UA" dirty="0" smtClean="0"/>
              <a:t>&gt;Варто спиратись на історію регіону. </a:t>
            </a:r>
          </a:p>
          <a:p>
            <a:r>
              <a:rPr lang="uk-UA" dirty="0" smtClean="0"/>
              <a:t>&gt;Варто спиратись на промисловий, економічний, аграрний потенціал. </a:t>
            </a:r>
          </a:p>
          <a:p>
            <a:r>
              <a:rPr lang="uk-UA" dirty="0" smtClean="0"/>
              <a:t>&gt;Варто спиратись на регіональну психологію, на </a:t>
            </a:r>
            <a:r>
              <a:rPr lang="uk-UA" dirty="0" err="1" smtClean="0"/>
              <a:t>моральнісні</a:t>
            </a:r>
            <a:r>
              <a:rPr lang="uk-UA" dirty="0" smtClean="0"/>
              <a:t> якості жителів. </a:t>
            </a:r>
          </a:p>
          <a:p>
            <a:r>
              <a:rPr lang="uk-UA" dirty="0" smtClean="0"/>
              <a:t>&gt;Варто спиратись на особливості природного середовища. </a:t>
            </a:r>
          </a:p>
          <a:p>
            <a:r>
              <a:rPr lang="uk-UA" dirty="0" smtClean="0"/>
              <a:t>Необхідно підкреслювати перспективність, напрямки розвитку в подальшому, оскільки імідж потрібно формувати передусім під вирішення соціально-економічних завдань. Можливі і інші напрямки покращення іміджу регіону. Їх поєднання повинно мати вияв у наочних образах, які втілюватимуться в ретельно осмисленій та обґрунтованій регіональній символіці, спілкуванні, партнерстві, спільній діяльності та ін. Ці образи повинні бути реалістичними, привабливими, яскравими та такими, що будуть запам’ятовуватись. При розробці концепції регіонального іміджу, варто пам’ятати, що імідж повинен бути прагматичним, оскільки він створюється під конкретні завдання. Можна розробляти узагальнений імідж регіону чи міста, але він може виявитись занадто складним, тоді варто формувати його поетапно. Наприклад, якщо зосередитись на вирішенні економічних завдань, залученні інвестицій, то пріоритет має надаватись другому напрямку формування іміджу – </a:t>
            </a:r>
            <a:r>
              <a:rPr lang="uk-UA" dirty="0" err="1" smtClean="0"/>
              <a:t>іміджмейкерському</a:t>
            </a:r>
            <a:r>
              <a:rPr lang="uk-UA" dirty="0" smtClean="0"/>
              <a:t>. Надалі імідж можна корегувати і доповнювати відповідно до нових завдань.</a:t>
            </a:r>
            <a:endParaRPr lang="uk-UA" dirty="0"/>
          </a:p>
        </p:txBody>
      </p:sp>
      <p:sp>
        <p:nvSpPr>
          <p:cNvPr id="4" name="Номер слайда 3"/>
          <p:cNvSpPr>
            <a:spLocks noGrp="1"/>
          </p:cNvSpPr>
          <p:nvPr>
            <p:ph type="sldNum" sz="quarter" idx="10"/>
          </p:nvPr>
        </p:nvSpPr>
        <p:spPr/>
        <p:txBody>
          <a:bodyPr/>
          <a:lstStyle/>
          <a:p>
            <a:fld id="{736F938C-F727-46C6-BA46-C238FF0E9F94}" type="slidenum">
              <a:rPr lang="uk-UA" smtClean="0"/>
              <a:t>20</a:t>
            </a:fld>
            <a:endParaRPr lang="uk-UA"/>
          </a:p>
        </p:txBody>
      </p:sp>
    </p:spTree>
    <p:extLst>
      <p:ext uri="{BB962C8B-B14F-4D97-AF65-F5344CB8AC3E}">
        <p14:creationId xmlns:p14="http://schemas.microsoft.com/office/powerpoint/2010/main" val="192742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З</a:t>
            </a:r>
            <a:r>
              <a:rPr lang="uk-UA" baseline="0" dirty="0" smtClean="0"/>
              <a:t> цього </a:t>
            </a:r>
            <a:endParaRPr lang="uk-UA" dirty="0"/>
          </a:p>
        </p:txBody>
      </p:sp>
      <p:sp>
        <p:nvSpPr>
          <p:cNvPr id="4" name="Номер слайда 3"/>
          <p:cNvSpPr>
            <a:spLocks noGrp="1"/>
          </p:cNvSpPr>
          <p:nvPr>
            <p:ph type="sldNum" sz="quarter" idx="10"/>
          </p:nvPr>
        </p:nvSpPr>
        <p:spPr/>
        <p:txBody>
          <a:bodyPr/>
          <a:lstStyle/>
          <a:p>
            <a:fld id="{736F938C-F727-46C6-BA46-C238FF0E9F94}" type="slidenum">
              <a:rPr lang="uk-UA" smtClean="0"/>
              <a:t>23</a:t>
            </a:fld>
            <a:endParaRPr lang="uk-UA"/>
          </a:p>
        </p:txBody>
      </p:sp>
    </p:spTree>
    <p:extLst>
      <p:ext uri="{BB962C8B-B14F-4D97-AF65-F5344CB8AC3E}">
        <p14:creationId xmlns:p14="http://schemas.microsoft.com/office/powerpoint/2010/main" val="2205874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Публічна політика держави щодо проблем управління конфліктами в суспільстві переважно стосується формування інституційних механізмів (створення і розвиток законодавчих, виконавчих, консультативних та інших структур) та підтримки ідей суспільної згоди, соціального партнерства, реалізації переговорного процесу в соціумі. Громадянське суспільство потребує відповідного суб’єкта здійснення функцій управління для ведення переговорів, управління конфліктними процесами, що відбуваються в ньому, а саме це здатна забезпечити держава. Важливими елементами цього є формування політичних і правових правил поведінки для учасників конфлікту та переговорного процесу, що виключають насильство по відношенню один до одного (за це відповідає законодавча влада); реалізація згаданих правил у суспільних відносинах (це стосується виконавчої влади); вирішення спорів під час застосування цих правил (цим повинна опікуватись судова влада). Зазначені характеристики є важливими рисами правової держави. </a:t>
            </a:r>
            <a:endParaRPr lang="uk-UA" dirty="0"/>
          </a:p>
        </p:txBody>
      </p:sp>
      <p:sp>
        <p:nvSpPr>
          <p:cNvPr id="4" name="Номер слайда 3"/>
          <p:cNvSpPr>
            <a:spLocks noGrp="1"/>
          </p:cNvSpPr>
          <p:nvPr>
            <p:ph type="sldNum" sz="quarter" idx="10"/>
          </p:nvPr>
        </p:nvSpPr>
        <p:spPr/>
        <p:txBody>
          <a:bodyPr/>
          <a:lstStyle/>
          <a:p>
            <a:fld id="{736F938C-F727-46C6-BA46-C238FF0E9F94}" type="slidenum">
              <a:rPr lang="uk-UA" smtClean="0"/>
              <a:t>29</a:t>
            </a:fld>
            <a:endParaRPr lang="uk-UA"/>
          </a:p>
        </p:txBody>
      </p:sp>
    </p:spTree>
    <p:extLst>
      <p:ext uri="{BB962C8B-B14F-4D97-AF65-F5344CB8AC3E}">
        <p14:creationId xmlns:p14="http://schemas.microsoft.com/office/powerpoint/2010/main" val="1080915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ru-RU" smtClean="0"/>
              <a:t>Образец заголовка</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FF834C3C-0866-41C5-8673-E1479F992AF4}" type="datetimeFigureOut">
              <a:rPr lang="uk-UA" smtClean="0"/>
              <a:t>05.03.2026</a:t>
            </a:fld>
            <a:endParaRPr lang="uk-UA"/>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uk-UA"/>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3B650393-CDBD-4B3D-BDB3-426C84476569}" type="slidenum">
              <a:rPr lang="uk-UA" smtClean="0"/>
              <a:t>‹#›</a:t>
            </a:fld>
            <a:endParaRPr lang="uk-UA"/>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341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F834C3C-0866-41C5-8673-E1479F992AF4}" type="datetimeFigureOut">
              <a:rPr lang="uk-UA" smtClean="0"/>
              <a:t>05.03.2026</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B650393-CDBD-4B3D-BDB3-426C84476569}" type="slidenum">
              <a:rPr lang="uk-UA" smtClean="0"/>
              <a:t>‹#›</a:t>
            </a:fld>
            <a:endParaRPr lang="uk-UA"/>
          </a:p>
        </p:txBody>
      </p:sp>
    </p:spTree>
    <p:extLst>
      <p:ext uri="{BB962C8B-B14F-4D97-AF65-F5344CB8AC3E}">
        <p14:creationId xmlns:p14="http://schemas.microsoft.com/office/powerpoint/2010/main" val="3863655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F834C3C-0866-41C5-8673-E1479F992AF4}" type="datetimeFigureOut">
              <a:rPr lang="uk-UA" smtClean="0"/>
              <a:t>05.03.2026</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B650393-CDBD-4B3D-BDB3-426C84476569}" type="slidenum">
              <a:rPr lang="uk-UA" smtClean="0"/>
              <a:t>‹#›</a:t>
            </a:fld>
            <a:endParaRPr lang="uk-UA"/>
          </a:p>
        </p:txBody>
      </p:sp>
    </p:spTree>
    <p:extLst>
      <p:ext uri="{BB962C8B-B14F-4D97-AF65-F5344CB8AC3E}">
        <p14:creationId xmlns:p14="http://schemas.microsoft.com/office/powerpoint/2010/main" val="2639216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F834C3C-0866-41C5-8673-E1479F992AF4}" type="datetimeFigureOut">
              <a:rPr lang="uk-UA" smtClean="0"/>
              <a:t>05.03.2026</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B650393-CDBD-4B3D-BDB3-426C84476569}" type="slidenum">
              <a:rPr lang="uk-UA" smtClean="0"/>
              <a:t>‹#›</a:t>
            </a:fld>
            <a:endParaRPr lang="uk-UA"/>
          </a:p>
        </p:txBody>
      </p:sp>
    </p:spTree>
    <p:extLst>
      <p:ext uri="{BB962C8B-B14F-4D97-AF65-F5344CB8AC3E}">
        <p14:creationId xmlns:p14="http://schemas.microsoft.com/office/powerpoint/2010/main" val="3973370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F834C3C-0866-41C5-8673-E1479F992AF4}" type="datetimeFigureOut">
              <a:rPr lang="uk-UA" smtClean="0"/>
              <a:t>05.03.2026</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B650393-CDBD-4B3D-BDB3-426C84476569}" type="slidenum">
              <a:rPr lang="uk-UA" smtClean="0"/>
              <a:t>‹#›</a:t>
            </a:fld>
            <a:endParaRPr lang="uk-UA"/>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11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FF834C3C-0866-41C5-8673-E1479F992AF4}" type="datetimeFigureOut">
              <a:rPr lang="uk-UA" smtClean="0"/>
              <a:t>05.03.2026</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3B650393-CDBD-4B3D-BDB3-426C84476569}" type="slidenum">
              <a:rPr lang="uk-UA" smtClean="0"/>
              <a:t>‹#›</a:t>
            </a:fld>
            <a:endParaRPr lang="uk-UA"/>
          </a:p>
        </p:txBody>
      </p:sp>
    </p:spTree>
    <p:extLst>
      <p:ext uri="{BB962C8B-B14F-4D97-AF65-F5344CB8AC3E}">
        <p14:creationId xmlns:p14="http://schemas.microsoft.com/office/powerpoint/2010/main" val="858885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FF834C3C-0866-41C5-8673-E1479F992AF4}" type="datetimeFigureOut">
              <a:rPr lang="uk-UA" smtClean="0"/>
              <a:t>05.03.2026</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3B650393-CDBD-4B3D-BDB3-426C84476569}" type="slidenum">
              <a:rPr lang="uk-UA" smtClean="0"/>
              <a:t>‹#›</a:t>
            </a:fld>
            <a:endParaRPr lang="uk-UA"/>
          </a:p>
        </p:txBody>
      </p:sp>
    </p:spTree>
    <p:extLst>
      <p:ext uri="{BB962C8B-B14F-4D97-AF65-F5344CB8AC3E}">
        <p14:creationId xmlns:p14="http://schemas.microsoft.com/office/powerpoint/2010/main" val="4226898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FF834C3C-0866-41C5-8673-E1479F992AF4}" type="datetimeFigureOut">
              <a:rPr lang="uk-UA" smtClean="0"/>
              <a:t>05.03.2026</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3B650393-CDBD-4B3D-BDB3-426C84476569}" type="slidenum">
              <a:rPr lang="uk-UA" smtClean="0"/>
              <a:t>‹#›</a:t>
            </a:fld>
            <a:endParaRPr lang="uk-UA"/>
          </a:p>
        </p:txBody>
      </p:sp>
    </p:spTree>
    <p:extLst>
      <p:ext uri="{BB962C8B-B14F-4D97-AF65-F5344CB8AC3E}">
        <p14:creationId xmlns:p14="http://schemas.microsoft.com/office/powerpoint/2010/main" val="113425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834C3C-0866-41C5-8673-E1479F992AF4}" type="datetimeFigureOut">
              <a:rPr lang="uk-UA" smtClean="0"/>
              <a:t>05.03.2026</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3B650393-CDBD-4B3D-BDB3-426C84476569}" type="slidenum">
              <a:rPr lang="uk-UA" smtClean="0"/>
              <a:t>‹#›</a:t>
            </a:fld>
            <a:endParaRPr lang="uk-UA"/>
          </a:p>
        </p:txBody>
      </p:sp>
    </p:spTree>
    <p:extLst>
      <p:ext uri="{BB962C8B-B14F-4D97-AF65-F5344CB8AC3E}">
        <p14:creationId xmlns:p14="http://schemas.microsoft.com/office/powerpoint/2010/main" val="829214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smtClean="0"/>
              <a:t>Образец заголовка</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FF834C3C-0866-41C5-8673-E1479F992AF4}" type="datetimeFigureOut">
              <a:rPr lang="uk-UA" smtClean="0"/>
              <a:t>05.03.2026</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3B650393-CDBD-4B3D-BDB3-426C84476569}" type="slidenum">
              <a:rPr lang="uk-UA" smtClean="0"/>
              <a:t>‹#›</a:t>
            </a:fld>
            <a:endParaRPr lang="uk-UA"/>
          </a:p>
        </p:txBody>
      </p:sp>
    </p:spTree>
    <p:extLst>
      <p:ext uri="{BB962C8B-B14F-4D97-AF65-F5344CB8AC3E}">
        <p14:creationId xmlns:p14="http://schemas.microsoft.com/office/powerpoint/2010/main" val="2081128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FF834C3C-0866-41C5-8673-E1479F992AF4}" type="datetimeFigureOut">
              <a:rPr lang="uk-UA" smtClean="0"/>
              <a:t>05.03.2026</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3B650393-CDBD-4B3D-BDB3-426C84476569}" type="slidenum">
              <a:rPr lang="uk-UA" smtClean="0"/>
              <a:t>‹#›</a:t>
            </a:fld>
            <a:endParaRPr lang="uk-UA"/>
          </a:p>
        </p:txBody>
      </p:sp>
    </p:spTree>
    <p:extLst>
      <p:ext uri="{BB962C8B-B14F-4D97-AF65-F5344CB8AC3E}">
        <p14:creationId xmlns:p14="http://schemas.microsoft.com/office/powerpoint/2010/main" val="2236428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FF834C3C-0866-41C5-8673-E1479F992AF4}" type="datetimeFigureOut">
              <a:rPr lang="uk-UA" smtClean="0"/>
              <a:t>05.03.2026</a:t>
            </a:fld>
            <a:endParaRPr lang="uk-UA"/>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uk-UA"/>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3B650393-CDBD-4B3D-BDB3-426C84476569}" type="slidenum">
              <a:rPr lang="uk-UA" smtClean="0"/>
              <a:t>‹#›</a:t>
            </a:fld>
            <a:endParaRPr lang="uk-UA"/>
          </a:p>
        </p:txBody>
      </p:sp>
    </p:spTree>
    <p:extLst>
      <p:ext uri="{BB962C8B-B14F-4D97-AF65-F5344CB8AC3E}">
        <p14:creationId xmlns:p14="http://schemas.microsoft.com/office/powerpoint/2010/main" val="423749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Autofit/>
          </a:bodyPr>
          <a:lstStyle/>
          <a:p>
            <a:r>
              <a:rPr lang="ru-RU" sz="4400" dirty="0" smtClean="0">
                <a:latin typeface="Times New Roman" panose="02020603050405020304" pitchFamily="18" charset="0"/>
                <a:cs typeface="Times New Roman" panose="02020603050405020304" pitchFamily="18" charset="0"/>
              </a:rPr>
              <a:t>ТЕМА 6. ЗВ’ЯЗКИ З ГРОМАДСЬКІСТЮ В ПУБЛІЧНОМУ УПРАВЛІННІ ТА АДМІНІСТРАТИВНОМУ МЕНЕДЖМЕНТІ</a:t>
            </a:r>
            <a:endParaRPr lang="uk-UA" sz="4400"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p:txBody>
          <a:bodyPr>
            <a:noAutofit/>
          </a:bodyPr>
          <a:lstStyle/>
          <a:p>
            <a:pPr marL="457200" indent="-457200">
              <a:buAutoNum type="arabicPeriod"/>
            </a:pPr>
            <a:r>
              <a:rPr lang="uk-UA" sz="2000" dirty="0" smtClean="0">
                <a:latin typeface="Times New Roman" panose="02020603050405020304" pitchFamily="18" charset="0"/>
                <a:cs typeface="Times New Roman" panose="02020603050405020304" pitchFamily="18" charset="0"/>
              </a:rPr>
              <a:t>Публічна комунікація та </a:t>
            </a:r>
            <a:r>
              <a:rPr lang="en-US" sz="2000" dirty="0" smtClean="0">
                <a:latin typeface="Times New Roman" panose="02020603050405020304" pitchFamily="18" charset="0"/>
                <a:cs typeface="Times New Roman" panose="02020603050405020304" pitchFamily="18" charset="0"/>
              </a:rPr>
              <a:t>PR </a:t>
            </a:r>
            <a:r>
              <a:rPr lang="uk-UA" sz="2000" dirty="0" smtClean="0">
                <a:latin typeface="Times New Roman" panose="02020603050405020304" pitchFamily="18" charset="0"/>
                <a:cs typeface="Times New Roman" panose="02020603050405020304" pitchFamily="18" charset="0"/>
              </a:rPr>
              <a:t>в публічному управлінні </a:t>
            </a:r>
          </a:p>
          <a:p>
            <a:pPr marL="457200" indent="-457200">
              <a:buAutoNum type="arabicPeriod"/>
            </a:pPr>
            <a:r>
              <a:rPr lang="en-US" sz="2000" dirty="0" smtClean="0">
                <a:latin typeface="Times New Roman" panose="02020603050405020304" pitchFamily="18" charset="0"/>
                <a:cs typeface="Times New Roman" panose="02020603050405020304" pitchFamily="18" charset="0"/>
              </a:rPr>
              <a:t>PR-</a:t>
            </a:r>
            <a:r>
              <a:rPr lang="uk-UA" sz="2000" dirty="0" smtClean="0">
                <a:latin typeface="Times New Roman" panose="02020603050405020304" pitchFamily="18" charset="0"/>
                <a:cs typeface="Times New Roman" panose="02020603050405020304" pitchFamily="18" charset="0"/>
              </a:rPr>
              <a:t>реклама та фактори, що впливають на формування іміджу та розвитку управлінської компетентності державних службовців та посадових осіб місцевого самоврядування </a:t>
            </a:r>
          </a:p>
          <a:p>
            <a:pPr marL="457200" indent="-457200">
              <a:buAutoNum type="arabicPeriod"/>
            </a:pPr>
            <a:r>
              <a:rPr lang="uk-UA" sz="2000" dirty="0" smtClean="0">
                <a:latin typeface="Times New Roman" panose="02020603050405020304" pitchFamily="18" charset="0"/>
                <a:cs typeface="Times New Roman" panose="02020603050405020304" pitchFamily="18" charset="0"/>
              </a:rPr>
              <a:t>Публічна політика держави щодо управління конфліктами в соціумі як засіб подолання кризових явищ в адміністративному менеджменті</a:t>
            </a:r>
            <a:endParaRPr lang="uk-UA"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01271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82165" y="299003"/>
            <a:ext cx="6738383" cy="461665"/>
          </a:xfrm>
          <a:prstGeom prst="rect">
            <a:avLst/>
          </a:prstGeom>
        </p:spPr>
        <p:txBody>
          <a:bodyPr wrap="none">
            <a:spAutoFit/>
          </a:bodyPr>
          <a:lstStyle/>
          <a:p>
            <a:r>
              <a:rPr lang="ru-RU" sz="2400" b="1" i="1" u="sng" dirty="0" err="1" smtClean="0">
                <a:latin typeface="Times New Roman" panose="02020603050405020304" pitchFamily="18" charset="0"/>
                <a:cs typeface="Times New Roman" panose="02020603050405020304" pitchFamily="18" charset="0"/>
              </a:rPr>
              <a:t>Моделі</a:t>
            </a:r>
            <a:r>
              <a:rPr lang="ru-RU" sz="2400" b="1" i="1" u="sng" dirty="0" smtClean="0">
                <a:latin typeface="Times New Roman" panose="02020603050405020304" pitchFamily="18" charset="0"/>
                <a:cs typeface="Times New Roman" panose="02020603050405020304" pitchFamily="18" charset="0"/>
              </a:rPr>
              <a:t> PR-</a:t>
            </a:r>
            <a:r>
              <a:rPr lang="ru-RU" sz="2400" b="1" i="1" u="sng" dirty="0" err="1" smtClean="0">
                <a:latin typeface="Times New Roman" panose="02020603050405020304" pitchFamily="18" charset="0"/>
                <a:cs typeface="Times New Roman" panose="02020603050405020304" pitchFamily="18" charset="0"/>
              </a:rPr>
              <a:t>комунікацій</a:t>
            </a:r>
            <a:r>
              <a:rPr lang="ru-RU" sz="2400" b="1" i="1" u="sng" dirty="0" smtClean="0">
                <a:latin typeface="Times New Roman" panose="02020603050405020304" pitchFamily="18" charset="0"/>
                <a:cs typeface="Times New Roman" panose="02020603050405020304" pitchFamily="18" charset="0"/>
              </a:rPr>
              <a:t> в </a:t>
            </a:r>
            <a:r>
              <a:rPr lang="ru-RU" sz="2400" b="1" i="1" u="sng" dirty="0" err="1" smtClean="0">
                <a:latin typeface="Times New Roman" panose="02020603050405020304" pitchFamily="18" charset="0"/>
                <a:cs typeface="Times New Roman" panose="02020603050405020304" pitchFamily="18" charset="0"/>
              </a:rPr>
              <a:t>публічному</a:t>
            </a:r>
            <a:r>
              <a:rPr lang="ru-RU" sz="2400" b="1" i="1" u="sng" dirty="0" smtClean="0">
                <a:latin typeface="Times New Roman" panose="02020603050405020304" pitchFamily="18" charset="0"/>
                <a:cs typeface="Times New Roman" panose="02020603050405020304" pitchFamily="18" charset="0"/>
              </a:rPr>
              <a:t> </a:t>
            </a:r>
            <a:r>
              <a:rPr lang="ru-RU" sz="2400" b="1" i="1" u="sng" dirty="0" err="1" smtClean="0">
                <a:latin typeface="Times New Roman" panose="02020603050405020304" pitchFamily="18" charset="0"/>
                <a:cs typeface="Times New Roman" panose="02020603050405020304" pitchFamily="18" charset="0"/>
              </a:rPr>
              <a:t>управлінні</a:t>
            </a:r>
            <a:r>
              <a:rPr lang="ru-RU" sz="2400" b="1" i="1" u="sng" dirty="0" smtClean="0">
                <a:latin typeface="Times New Roman" panose="02020603050405020304" pitchFamily="18" charset="0"/>
                <a:cs typeface="Times New Roman" panose="02020603050405020304" pitchFamily="18" charset="0"/>
              </a:rPr>
              <a:t>:</a:t>
            </a:r>
            <a:endParaRPr lang="uk-UA" sz="2400" b="1" i="1" u="sng" dirty="0">
              <a:latin typeface="Times New Roman" panose="02020603050405020304" pitchFamily="18" charset="0"/>
              <a:cs typeface="Times New Roman" panose="02020603050405020304" pitchFamily="18" charset="0"/>
            </a:endParaRPr>
          </a:p>
        </p:txBody>
      </p:sp>
      <p:graphicFrame>
        <p:nvGraphicFramePr>
          <p:cNvPr id="3" name="Схема 2"/>
          <p:cNvGraphicFramePr/>
          <p:nvPr>
            <p:extLst>
              <p:ext uri="{D42A27DB-BD31-4B8C-83A1-F6EECF244321}">
                <p14:modId xmlns:p14="http://schemas.microsoft.com/office/powerpoint/2010/main" val="3749610150"/>
              </p:ext>
            </p:extLst>
          </p:nvPr>
        </p:nvGraphicFramePr>
        <p:xfrm>
          <a:off x="2532514" y="91217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52638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b="3011"/>
          <a:stretch/>
        </p:blipFill>
        <p:spPr>
          <a:xfrm>
            <a:off x="221381" y="231006"/>
            <a:ext cx="11742822" cy="6391174"/>
          </a:xfrm>
          <a:prstGeom prst="rect">
            <a:avLst/>
          </a:prstGeom>
        </p:spPr>
      </p:pic>
    </p:spTree>
    <p:extLst>
      <p:ext uri="{BB962C8B-B14F-4D97-AF65-F5344CB8AC3E}">
        <p14:creationId xmlns:p14="http://schemas.microsoft.com/office/powerpoint/2010/main" val="37057623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5149" y="751344"/>
            <a:ext cx="10539664" cy="5632311"/>
          </a:xfrm>
          <a:prstGeom prst="rect">
            <a:avLst/>
          </a:prstGeom>
        </p:spPr>
        <p:txBody>
          <a:bodyPr wrap="square">
            <a:spAutoFit/>
          </a:bodyPr>
          <a:lstStyle/>
          <a:p>
            <a:pPr marL="285750" indent="-285750" algn="ctr">
              <a:buFont typeface="Wingdings" panose="05000000000000000000" pitchFamily="2" charset="2"/>
              <a:buChar char="Ø"/>
            </a:pPr>
            <a:r>
              <a:rPr lang="uk-UA" sz="2000" dirty="0" smtClean="0"/>
              <a:t>Робота зі </a:t>
            </a:r>
            <a:r>
              <a:rPr lang="uk-UA" sz="2000" dirty="0" err="1" smtClean="0"/>
              <a:t>звʼязків</a:t>
            </a:r>
            <a:r>
              <a:rPr lang="uk-UA" sz="2000" dirty="0" smtClean="0"/>
              <a:t> з громадськістю – це особливий різновид управління.</a:t>
            </a:r>
          </a:p>
          <a:p>
            <a:pPr algn="ctr"/>
            <a:endParaRPr lang="uk-UA" sz="2000" dirty="0" smtClean="0"/>
          </a:p>
          <a:p>
            <a:pPr marL="285750" indent="-285750" algn="ctr">
              <a:buFont typeface="Wingdings" panose="05000000000000000000" pitchFamily="2" charset="2"/>
              <a:buChar char="Ø"/>
            </a:pPr>
            <a:r>
              <a:rPr lang="uk-UA" sz="2000" dirty="0" smtClean="0"/>
              <a:t>Під час </a:t>
            </a:r>
            <a:r>
              <a:rPr lang="en-US" sz="2000" dirty="0" smtClean="0"/>
              <a:t>PR-</a:t>
            </a:r>
            <a:r>
              <a:rPr lang="uk-UA" sz="2000" dirty="0" smtClean="0"/>
              <a:t>взаємодії під управління підпадають принаймні два </a:t>
            </a:r>
            <a:r>
              <a:rPr lang="uk-UA" sz="2000" dirty="0" err="1" smtClean="0"/>
              <a:t>обʼєкти</a:t>
            </a:r>
            <a:r>
              <a:rPr lang="uk-UA" sz="2000" dirty="0" smtClean="0"/>
              <a:t>: </a:t>
            </a:r>
          </a:p>
          <a:p>
            <a:pPr marL="342900" indent="-342900" algn="ctr">
              <a:buAutoNum type="arabicPeriod"/>
            </a:pPr>
            <a:r>
              <a:rPr lang="uk-UA" sz="2000" dirty="0" smtClean="0"/>
              <a:t>«громадськість» в широкому розумінні (громадяни, громадські групи, громадські органі </a:t>
            </a:r>
            <a:r>
              <a:rPr lang="uk-UA" sz="2000" dirty="0" err="1" smtClean="0"/>
              <a:t>зації</a:t>
            </a:r>
            <a:r>
              <a:rPr lang="uk-UA" sz="2000" dirty="0" smtClean="0"/>
              <a:t>);</a:t>
            </a:r>
          </a:p>
          <a:p>
            <a:pPr marL="342900" indent="-342900" algn="ctr">
              <a:buAutoNum type="arabicPeriod"/>
            </a:pPr>
            <a:r>
              <a:rPr lang="uk-UA" sz="2000" dirty="0" smtClean="0"/>
              <a:t>владна установа, яка зацікавлена у формуванні позитивного ставлення до себе та своєї діяльності. </a:t>
            </a:r>
          </a:p>
          <a:p>
            <a:pPr marL="342900" indent="-342900" algn="ctr">
              <a:buAutoNum type="arabicPeriod"/>
            </a:pPr>
            <a:endParaRPr lang="uk-UA" sz="2000" dirty="0" smtClean="0"/>
          </a:p>
          <a:p>
            <a:pPr marL="285750" indent="-285750" algn="ctr">
              <a:buFont typeface="Wingdings" panose="05000000000000000000" pitchFamily="2" charset="2"/>
              <a:buChar char="Ø"/>
            </a:pPr>
            <a:r>
              <a:rPr lang="uk-UA" sz="2000" dirty="0" smtClean="0"/>
              <a:t>Тому </a:t>
            </a:r>
            <a:r>
              <a:rPr lang="en-US" sz="2000" dirty="0" smtClean="0"/>
              <a:t>PR-</a:t>
            </a:r>
            <a:r>
              <a:rPr lang="uk-UA" sz="2000" dirty="0" smtClean="0"/>
              <a:t>структури в органах влади, в публічному управлінні є не тільки </a:t>
            </a:r>
            <a:r>
              <a:rPr lang="uk-UA" sz="2000" dirty="0" err="1" smtClean="0"/>
              <a:t>обʼєднавчою</a:t>
            </a:r>
            <a:r>
              <a:rPr lang="uk-UA" sz="2000" dirty="0" smtClean="0"/>
              <a:t>, але й певним чином управляючою структурою. </a:t>
            </a:r>
          </a:p>
          <a:p>
            <a:pPr marL="285750" indent="-285750" algn="ctr">
              <a:buFont typeface="Wingdings" panose="05000000000000000000" pitchFamily="2" charset="2"/>
              <a:buChar char="Ø"/>
            </a:pPr>
            <a:endParaRPr lang="uk-UA" sz="2000" dirty="0" smtClean="0"/>
          </a:p>
          <a:p>
            <a:pPr marL="285750" indent="-285750" algn="ctr">
              <a:buFont typeface="Wingdings" panose="05000000000000000000" pitchFamily="2" charset="2"/>
              <a:buChar char="Ø"/>
            </a:pPr>
            <a:r>
              <a:rPr lang="uk-UA" sz="2000" dirty="0" smtClean="0"/>
              <a:t>У </a:t>
            </a:r>
            <a:r>
              <a:rPr lang="en-US" sz="2000" dirty="0" smtClean="0"/>
              <a:t>PR-</a:t>
            </a:r>
            <a:r>
              <a:rPr lang="uk-UA" sz="2000" dirty="0" smtClean="0"/>
              <a:t>структурах органів влади реалізуються цілі складного </a:t>
            </a:r>
            <a:r>
              <a:rPr lang="uk-UA" sz="2000" dirty="0" err="1" smtClean="0"/>
              <a:t>обʼєднаного</a:t>
            </a:r>
            <a:r>
              <a:rPr lang="uk-UA" sz="2000" dirty="0" smtClean="0"/>
              <a:t> управління, коли переслідуються різні цілі, які відповідають особливостям керованих </a:t>
            </a:r>
            <a:r>
              <a:rPr lang="uk-UA" sz="2000" dirty="0" err="1" smtClean="0"/>
              <a:t>обʼєктів</a:t>
            </a:r>
            <a:r>
              <a:rPr lang="uk-UA" sz="2000" dirty="0" smtClean="0"/>
              <a:t> та повинні координуватись керуючою системою. Тобто цілі роботи владної установи повинні </a:t>
            </a:r>
            <a:r>
              <a:rPr lang="uk-UA" sz="2000" dirty="0" err="1" smtClean="0"/>
              <a:t>обовʼязково</a:t>
            </a:r>
            <a:r>
              <a:rPr lang="uk-UA" sz="2000" dirty="0" smtClean="0"/>
              <a:t> враховувати інтереси громадськості. </a:t>
            </a:r>
            <a:r>
              <a:rPr lang="uk-UA" sz="2000" i="1" u="sng" dirty="0" smtClean="0"/>
              <a:t>Структури зі </a:t>
            </a:r>
            <a:r>
              <a:rPr lang="uk-UA" sz="2000" i="1" u="sng" dirty="0" err="1" smtClean="0"/>
              <a:t>звʼязків</a:t>
            </a:r>
            <a:r>
              <a:rPr lang="uk-UA" sz="2000" i="1" u="sng" dirty="0" smtClean="0"/>
              <a:t> </a:t>
            </a:r>
            <a:r>
              <a:rPr lang="uk-UA" sz="2000" dirty="0" smtClean="0"/>
              <a:t>з громадськістю, які здійснюють управлінські функції повинні виконувати функції координації та узгодження цілей та інтересів різних </a:t>
            </a:r>
            <a:r>
              <a:rPr lang="uk-UA" sz="2000" dirty="0" err="1" smtClean="0"/>
              <a:t>обʼєктів</a:t>
            </a:r>
            <a:r>
              <a:rPr lang="uk-UA" sz="2000" dirty="0" smtClean="0"/>
              <a:t>. Вони повинні розглядатись як </a:t>
            </a:r>
            <a:r>
              <a:rPr lang="uk-UA" sz="2000" i="1" u="sng" dirty="0" smtClean="0"/>
              <a:t>управлінські структури</a:t>
            </a:r>
            <a:r>
              <a:rPr lang="uk-UA" sz="2000" dirty="0" smtClean="0"/>
              <a:t>, а не допоміжні.</a:t>
            </a:r>
            <a:endParaRPr lang="uk-UA" sz="2000" dirty="0"/>
          </a:p>
        </p:txBody>
      </p:sp>
    </p:spTree>
    <p:extLst>
      <p:ext uri="{BB962C8B-B14F-4D97-AF65-F5344CB8AC3E}">
        <p14:creationId xmlns:p14="http://schemas.microsoft.com/office/powerpoint/2010/main" val="6868793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97306" y="378614"/>
            <a:ext cx="8560068" cy="5909310"/>
          </a:xfrm>
          <a:prstGeom prst="rect">
            <a:avLst/>
          </a:prstGeom>
        </p:spPr>
        <p:txBody>
          <a:bodyPr wrap="square">
            <a:spAutoFit/>
          </a:bodyPr>
          <a:lstStyle/>
          <a:p>
            <a:pPr indent="457200" algn="just"/>
            <a:r>
              <a:rPr lang="uk-UA" dirty="0" err="1" smtClean="0"/>
              <a:t>Обʼєкти</a:t>
            </a:r>
            <a:r>
              <a:rPr lang="uk-UA" dirty="0" smtClean="0"/>
              <a:t> </a:t>
            </a:r>
            <a:r>
              <a:rPr lang="en-US" dirty="0" smtClean="0"/>
              <a:t>PR-</a:t>
            </a:r>
            <a:r>
              <a:rPr lang="uk-UA" dirty="0" smtClean="0"/>
              <a:t>управління в органах влади можуть бути принципово різними. Органи державної влади або місцевого самоврядування є ієрархічно організованою і структурованою системою, а «громадськість» в широкому розумінні – це слабоструктурована система, позбавлена ієрархії (крім взаємодії між організаціями та всередині організації). Разом з тим «громадськість» має свої чітко визначені і стійкі цілі та мотиви. Владна установа, формулюючи цілі своєї діяльності повинна враховувати цілі та мотиви поведінки громадськості та узгоджувати їх. </a:t>
            </a:r>
          </a:p>
          <a:p>
            <a:pPr indent="457200" algn="just"/>
            <a:r>
              <a:rPr lang="uk-UA" dirty="0" smtClean="0"/>
              <a:t>Владна установа за допомогою </a:t>
            </a:r>
            <a:r>
              <a:rPr lang="en-US" dirty="0" smtClean="0"/>
              <a:t>PR-</a:t>
            </a:r>
            <a:r>
              <a:rPr lang="uk-UA" dirty="0" smtClean="0"/>
              <a:t>діяльності зазвичай виконує функції управляючої системи, а громадськість – керованої, оскільки установа, яка зацікавлена у формуванні позитивного ставлення до себе повинна активно керувати всіма процесами, але </a:t>
            </a:r>
            <a:r>
              <a:rPr lang="uk-UA" dirty="0" err="1" smtClean="0"/>
              <a:t>обовʼязково</a:t>
            </a:r>
            <a:r>
              <a:rPr lang="uk-UA" dirty="0" smtClean="0"/>
              <a:t> з урахуванням інтересів керованої системи – громадськості. Знання специфіки керованої системи, формування образу рівноправних, партнерських відносин – більш вигідне, ніж одностороннє маніпулятивне управління. </a:t>
            </a:r>
          </a:p>
          <a:p>
            <a:pPr indent="457200" algn="just"/>
            <a:r>
              <a:rPr lang="uk-UA" dirty="0" smtClean="0"/>
              <a:t>Будь-яке управління, координація, взаємодія будуть продуктивними, якщо вони організовані та структуровані. Владна установа, її </a:t>
            </a:r>
            <a:r>
              <a:rPr lang="en-US" dirty="0" smtClean="0"/>
              <a:t>PR-</a:t>
            </a:r>
            <a:r>
              <a:rPr lang="uk-UA" dirty="0" smtClean="0"/>
              <a:t>відділи та громадськість повинні у своїй взаємодії скла дати єдину систему. Вона може складатись з наступних підсистем: </a:t>
            </a:r>
          </a:p>
          <a:p>
            <a:pPr marL="285750" indent="-285750" algn="just">
              <a:buFont typeface="Wingdings" panose="05000000000000000000" pitchFamily="2" charset="2"/>
              <a:buChar char="ü"/>
            </a:pPr>
            <a:r>
              <a:rPr lang="uk-UA" dirty="0" smtClean="0"/>
              <a:t>управлінської (владна установа); </a:t>
            </a:r>
          </a:p>
          <a:p>
            <a:pPr marL="285750" indent="-285750" algn="just">
              <a:buFont typeface="Wingdings" panose="05000000000000000000" pitchFamily="2" charset="2"/>
              <a:buChar char="ü"/>
            </a:pPr>
            <a:r>
              <a:rPr lang="uk-UA" dirty="0" smtClean="0"/>
              <a:t>керованої (громадськість); </a:t>
            </a:r>
          </a:p>
          <a:p>
            <a:pPr marL="285750" indent="-285750" algn="just">
              <a:buFont typeface="Wingdings" panose="05000000000000000000" pitchFamily="2" charset="2"/>
              <a:buChar char="ü"/>
            </a:pPr>
            <a:r>
              <a:rPr lang="uk-UA" dirty="0" smtClean="0"/>
              <a:t>координуючої (</a:t>
            </a:r>
            <a:r>
              <a:rPr lang="uk-UA" dirty="0" err="1" smtClean="0"/>
              <a:t>звʼязки</a:t>
            </a:r>
            <a:r>
              <a:rPr lang="uk-UA" dirty="0" smtClean="0"/>
              <a:t> з громадськістю (</a:t>
            </a:r>
            <a:r>
              <a:rPr lang="en-US" dirty="0" smtClean="0"/>
              <a:t>PR))</a:t>
            </a:r>
            <a:endParaRPr lang="uk-UA" dirty="0"/>
          </a:p>
        </p:txBody>
      </p:sp>
      <p:pic>
        <p:nvPicPr>
          <p:cNvPr id="3" name="Рисунок 2"/>
          <p:cNvPicPr>
            <a:picLocks noChangeAspect="1"/>
          </p:cNvPicPr>
          <p:nvPr/>
        </p:nvPicPr>
        <p:blipFill>
          <a:blip r:embed="rId2"/>
          <a:stretch>
            <a:fillRect/>
          </a:stretch>
        </p:blipFill>
        <p:spPr>
          <a:xfrm>
            <a:off x="9057374" y="478405"/>
            <a:ext cx="2829826" cy="2110791"/>
          </a:xfrm>
          <a:prstGeom prst="rect">
            <a:avLst/>
          </a:prstGeom>
        </p:spPr>
      </p:pic>
      <p:pic>
        <p:nvPicPr>
          <p:cNvPr id="4" name="Рисунок 3"/>
          <p:cNvPicPr>
            <a:picLocks noChangeAspect="1"/>
          </p:cNvPicPr>
          <p:nvPr/>
        </p:nvPicPr>
        <p:blipFill>
          <a:blip r:embed="rId3"/>
          <a:stretch>
            <a:fillRect/>
          </a:stretch>
        </p:blipFill>
        <p:spPr>
          <a:xfrm>
            <a:off x="9057374" y="2589196"/>
            <a:ext cx="2829826" cy="3698728"/>
          </a:xfrm>
          <a:prstGeom prst="rect">
            <a:avLst/>
          </a:prstGeom>
        </p:spPr>
      </p:pic>
    </p:spTree>
    <p:extLst>
      <p:ext uri="{BB962C8B-B14F-4D97-AF65-F5344CB8AC3E}">
        <p14:creationId xmlns:p14="http://schemas.microsoft.com/office/powerpoint/2010/main" val="21389527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87141" y="295258"/>
            <a:ext cx="11049802" cy="369332"/>
          </a:xfrm>
          <a:prstGeom prst="rect">
            <a:avLst/>
          </a:prstGeom>
        </p:spPr>
        <p:txBody>
          <a:bodyPr wrap="square">
            <a:spAutoFit/>
          </a:bodyPr>
          <a:lstStyle/>
          <a:p>
            <a:pPr algn="ctr"/>
            <a:r>
              <a:rPr lang="uk-UA" b="1" i="1" dirty="0" smtClean="0"/>
              <a:t>Функціональні обов’язки фахівців зі зв’язків з громадськістю в публічному управлінні:</a:t>
            </a:r>
            <a:endParaRPr lang="uk-UA" b="1" i="1" dirty="0"/>
          </a:p>
        </p:txBody>
      </p:sp>
      <p:graphicFrame>
        <p:nvGraphicFramePr>
          <p:cNvPr id="3" name="Схема 2"/>
          <p:cNvGraphicFramePr/>
          <p:nvPr>
            <p:extLst>
              <p:ext uri="{D42A27DB-BD31-4B8C-83A1-F6EECF244321}">
                <p14:modId xmlns:p14="http://schemas.microsoft.com/office/powerpoint/2010/main" val="2307369303"/>
              </p:ext>
            </p:extLst>
          </p:nvPr>
        </p:nvGraphicFramePr>
        <p:xfrm>
          <a:off x="482333" y="664590"/>
          <a:ext cx="11395242" cy="57047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82225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6509" y="417095"/>
            <a:ext cx="11540691" cy="1356360"/>
          </a:xfrm>
        </p:spPr>
        <p:txBody>
          <a:bodyPr>
            <a:noAutofit/>
          </a:bodyPr>
          <a:lstStyle/>
          <a:p>
            <a:pPr algn="ctr"/>
            <a:r>
              <a:rPr lang="en-US" sz="2800" dirty="0"/>
              <a:t>PR-</a:t>
            </a:r>
            <a:r>
              <a:rPr lang="uk-UA" sz="2800" dirty="0"/>
              <a:t>реклама та фактори, що впливають на формування іміджу та розвитку управлінської компетентності державних службовців та посадових осіб місцевого самоврядування</a:t>
            </a:r>
          </a:p>
        </p:txBody>
      </p:sp>
      <p:sp>
        <p:nvSpPr>
          <p:cNvPr id="3" name="Прямоугольник 2"/>
          <p:cNvSpPr/>
          <p:nvPr/>
        </p:nvSpPr>
        <p:spPr>
          <a:xfrm>
            <a:off x="625643" y="1993577"/>
            <a:ext cx="11261557" cy="4247317"/>
          </a:xfrm>
          <a:prstGeom prst="rect">
            <a:avLst/>
          </a:prstGeom>
        </p:spPr>
        <p:txBody>
          <a:bodyPr wrap="square">
            <a:spAutoFit/>
          </a:bodyPr>
          <a:lstStyle/>
          <a:p>
            <a:pPr algn="ctr"/>
            <a:r>
              <a:rPr lang="uk-UA" dirty="0" smtClean="0"/>
              <a:t>Проблема формування позитивного іміджу та розвитку управлінської компетентності керівників органів державної влади та місцевого самоврядування є надзвичайно гострою в Україні. Ця проблема вимагає негайного вирішення шляхом реформування всієї владної вертикалі та налагодження ефективної двосторонньої комунікації з громадськістю з метою збільшення ефективності діяльності і професіоналізму влади, та зменшення рівня недовіри громадян до влади всіх рівнів. Важливим компонентом публічної політики є конструктивна взаємодія органів влади та громадянського суспільства на основі довіри, взаємоповаги та дотримання законодавства України. </a:t>
            </a:r>
            <a:endParaRPr lang="uk-UA" dirty="0"/>
          </a:p>
          <a:p>
            <a:pPr algn="ctr"/>
            <a:r>
              <a:rPr lang="uk-UA" dirty="0" smtClean="0"/>
              <a:t>Публічна політика, яку здійснюють державні службовці та посадові особи є суспільно значимою, вони уособлюють собою державу, є представниками і носіями влади в Україні. Вони здійснюють владні повноваження, здатні допомогти або зашкодити реалізації потреб і інтересів громадськості. </a:t>
            </a:r>
          </a:p>
          <a:p>
            <a:pPr algn="ctr"/>
            <a:r>
              <a:rPr lang="uk-UA" dirty="0" smtClean="0"/>
              <a:t>Саме тому проблеми оцінювання професійної діяльності представників влади та довіри до них з боку громадян містять в собі багато складових. Серед цих складових є і невідповідність в оцінюванні результатів щодо себе від представників влади та очікуваннях і оцінці результатів їх діяльності від громадянського суспільства. </a:t>
            </a:r>
          </a:p>
          <a:p>
            <a:pPr algn="ctr"/>
            <a:r>
              <a:rPr lang="uk-UA" dirty="0" smtClean="0"/>
              <a:t>Приділяючи особливу увагу формуванню позитивного іміджу представників влади, треба з’ясувати сутність поняття «імідж». </a:t>
            </a:r>
            <a:endParaRPr lang="uk-UA" dirty="0"/>
          </a:p>
        </p:txBody>
      </p:sp>
    </p:spTree>
    <p:extLst>
      <p:ext uri="{BB962C8B-B14F-4D97-AF65-F5344CB8AC3E}">
        <p14:creationId xmlns:p14="http://schemas.microsoft.com/office/powerpoint/2010/main" val="18215036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16554" y="417116"/>
            <a:ext cx="7482039" cy="5909310"/>
          </a:xfrm>
          <a:prstGeom prst="rect">
            <a:avLst/>
          </a:prstGeom>
        </p:spPr>
        <p:txBody>
          <a:bodyPr wrap="square">
            <a:spAutoFit/>
          </a:bodyPr>
          <a:lstStyle/>
          <a:p>
            <a:pPr indent="457200" algn="just"/>
            <a:r>
              <a:rPr lang="uk-UA" dirty="0" smtClean="0"/>
              <a:t>У тлумачному словнику </a:t>
            </a:r>
            <a:r>
              <a:rPr lang="uk-UA" dirty="0" err="1" smtClean="0"/>
              <a:t>Вебстера</a:t>
            </a:r>
            <a:r>
              <a:rPr lang="uk-UA" dirty="0" smtClean="0"/>
              <a:t> визначено, що імідж - це штучна імітація або зображення зовнішньої форми будь-якого об’єкту чи особи. Це уявне бачення про людину, товар чи інститут, яке цілеспрямовано формується в масовій свідомості за допомогою пабліситі, реклами або про </a:t>
            </a:r>
            <a:r>
              <a:rPr lang="uk-UA" dirty="0" err="1" smtClean="0"/>
              <a:t>паганди</a:t>
            </a:r>
            <a:r>
              <a:rPr lang="uk-UA" dirty="0" smtClean="0"/>
              <a:t>. Однак створення іміджу не повинно бути самоціллю, в такому випадку це нагадує обман. Фахівці зі зв’язків з громадськістю відкидають </a:t>
            </a:r>
            <a:r>
              <a:rPr lang="uk-UA" dirty="0" err="1" smtClean="0"/>
              <a:t>іміджмейкерство</a:t>
            </a:r>
            <a:r>
              <a:rPr lang="uk-UA" dirty="0" smtClean="0"/>
              <a:t> як головну мету своєї роботи. </a:t>
            </a:r>
          </a:p>
          <a:p>
            <a:pPr indent="457200" algn="just"/>
            <a:r>
              <a:rPr lang="uk-UA" dirty="0" smtClean="0"/>
              <a:t>Один із засновників науки </a:t>
            </a:r>
            <a:r>
              <a:rPr lang="en-US" dirty="0" smtClean="0"/>
              <a:t>PR </a:t>
            </a:r>
            <a:r>
              <a:rPr lang="uk-UA" dirty="0" smtClean="0"/>
              <a:t>Е. </a:t>
            </a:r>
            <a:r>
              <a:rPr lang="uk-UA" dirty="0" err="1" smtClean="0"/>
              <a:t>Бернайз</a:t>
            </a:r>
            <a:r>
              <a:rPr lang="uk-UA" dirty="0" smtClean="0"/>
              <a:t> підкреслював, що слово «імідж» ніби свідчить про те, що фахівці сфери </a:t>
            </a:r>
            <a:r>
              <a:rPr lang="en-US" dirty="0" smtClean="0"/>
              <a:t>PR </a:t>
            </a:r>
            <a:r>
              <a:rPr lang="uk-UA" dirty="0" smtClean="0"/>
              <a:t>мають справу з тінями і ілюзіями. Насправді ж їх цікавлять установки та дії, зміна яких підпорядкована завданню вирішення соціальних питань. </a:t>
            </a:r>
          </a:p>
          <a:p>
            <a:pPr indent="457200" algn="just"/>
            <a:r>
              <a:rPr lang="uk-UA" dirty="0" smtClean="0"/>
              <a:t>Однак це не означає, що фахівці зі зв’язків з громадськістю не розуміють природу іміджу та причини, які впливають на його формування. Фахівці зі зв’язків з громадськістю в органах державної влади та місцевого самоврядування переважно мають справу з тими іміджами, що стосуються сприйняття певної установи чи особистості. Згадані іміджі формуються під впливом практичної діяльності представників влади, результатів їхньої діяльності, виступів, звітів, безпосередніх зустрічей з громадськістю, повідомлень у ЗМІ. Усі ці дії представника органів влади (загалом, або конкретної установи) вже мають в собі елементи іміджу позитивного або негативного.</a:t>
            </a:r>
            <a:endParaRPr lang="uk-UA" dirty="0"/>
          </a:p>
        </p:txBody>
      </p:sp>
      <p:pic>
        <p:nvPicPr>
          <p:cNvPr id="4" name="Рисунок 3"/>
          <p:cNvPicPr>
            <a:picLocks noChangeAspect="1"/>
          </p:cNvPicPr>
          <p:nvPr/>
        </p:nvPicPr>
        <p:blipFill>
          <a:blip r:embed="rId2"/>
          <a:stretch>
            <a:fillRect/>
          </a:stretch>
        </p:blipFill>
        <p:spPr>
          <a:xfrm>
            <a:off x="7998593" y="490888"/>
            <a:ext cx="3869356" cy="5835538"/>
          </a:xfrm>
          <a:prstGeom prst="rect">
            <a:avLst/>
          </a:prstGeom>
        </p:spPr>
      </p:pic>
    </p:spTree>
    <p:extLst>
      <p:ext uri="{BB962C8B-B14F-4D97-AF65-F5344CB8AC3E}">
        <p14:creationId xmlns:p14="http://schemas.microsoft.com/office/powerpoint/2010/main" val="41011043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3" name="Рисунок 2"/>
          <p:cNvPicPr>
            <a:picLocks noChangeAspect="1"/>
          </p:cNvPicPr>
          <p:nvPr/>
        </p:nvPicPr>
        <p:blipFill rotWithShape="1">
          <a:blip r:embed="rId2"/>
          <a:srcRect b="3499"/>
          <a:stretch/>
        </p:blipFill>
        <p:spPr>
          <a:xfrm>
            <a:off x="231006" y="250255"/>
            <a:ext cx="11723571" cy="6371925"/>
          </a:xfrm>
          <a:prstGeom prst="rect">
            <a:avLst/>
          </a:prstGeom>
        </p:spPr>
      </p:pic>
    </p:spTree>
    <p:extLst>
      <p:ext uri="{BB962C8B-B14F-4D97-AF65-F5344CB8AC3E}">
        <p14:creationId xmlns:p14="http://schemas.microsoft.com/office/powerpoint/2010/main" val="33277344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a:srcRect b="3074"/>
          <a:stretch/>
        </p:blipFill>
        <p:spPr>
          <a:xfrm>
            <a:off x="221381" y="240632"/>
            <a:ext cx="11742822" cy="6381550"/>
          </a:xfrm>
          <a:prstGeom prst="rect">
            <a:avLst/>
          </a:prstGeom>
        </p:spPr>
      </p:pic>
    </p:spTree>
    <p:extLst>
      <p:ext uri="{BB962C8B-B14F-4D97-AF65-F5344CB8AC3E}">
        <p14:creationId xmlns:p14="http://schemas.microsoft.com/office/powerpoint/2010/main" val="18928403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54804" y="297668"/>
            <a:ext cx="11096090" cy="1754326"/>
          </a:xfrm>
          <a:prstGeom prst="rect">
            <a:avLst/>
          </a:prstGeom>
        </p:spPr>
        <p:txBody>
          <a:bodyPr wrap="square">
            <a:spAutoFit/>
          </a:bodyPr>
          <a:lstStyle/>
          <a:p>
            <a:pPr algn="ctr"/>
            <a:r>
              <a:rPr lang="ru-RU" dirty="0" err="1" smtClean="0"/>
              <a:t>Імідж</a:t>
            </a:r>
            <a:r>
              <a:rPr lang="ru-RU" dirty="0" smtClean="0"/>
              <a:t> </a:t>
            </a:r>
            <a:r>
              <a:rPr lang="ru-RU" dirty="0" err="1" smtClean="0"/>
              <a:t>необхідний</a:t>
            </a:r>
            <a:r>
              <a:rPr lang="ru-RU" dirty="0" smtClean="0"/>
              <a:t> </a:t>
            </a:r>
            <a:r>
              <a:rPr lang="ru-RU" dirty="0" err="1" smtClean="0"/>
              <a:t>державним</a:t>
            </a:r>
            <a:r>
              <a:rPr lang="ru-RU" dirty="0" smtClean="0"/>
              <a:t> </a:t>
            </a:r>
            <a:r>
              <a:rPr lang="ru-RU" dirty="0" err="1" smtClean="0"/>
              <a:t>установам</a:t>
            </a:r>
            <a:r>
              <a:rPr lang="ru-RU" dirty="0" smtClean="0"/>
              <a:t>, </a:t>
            </a:r>
            <a:r>
              <a:rPr lang="ru-RU" dirty="0" err="1" smtClean="0"/>
              <a:t>представникам</a:t>
            </a:r>
            <a:r>
              <a:rPr lang="ru-RU" dirty="0" smtClean="0"/>
              <a:t> </a:t>
            </a:r>
            <a:r>
              <a:rPr lang="ru-RU" dirty="0" err="1" smtClean="0"/>
              <a:t>влади</a:t>
            </a:r>
            <a:r>
              <a:rPr lang="ru-RU" dirty="0" smtClean="0"/>
              <a:t> для того, </a:t>
            </a:r>
            <a:r>
              <a:rPr lang="ru-RU" dirty="0" err="1" smtClean="0"/>
              <a:t>щоб</a:t>
            </a:r>
            <a:r>
              <a:rPr lang="ru-RU" dirty="0" smtClean="0"/>
              <a:t> </a:t>
            </a:r>
            <a:r>
              <a:rPr lang="ru-RU" dirty="0" err="1" smtClean="0"/>
              <a:t>громадськість</a:t>
            </a:r>
            <a:r>
              <a:rPr lang="ru-RU" dirty="0" smtClean="0"/>
              <a:t> </a:t>
            </a:r>
            <a:r>
              <a:rPr lang="ru-RU" dirty="0" err="1" smtClean="0"/>
              <a:t>усвідомлювала</a:t>
            </a:r>
            <a:r>
              <a:rPr lang="ru-RU" dirty="0" smtClean="0"/>
              <a:t> та </a:t>
            </a:r>
            <a:r>
              <a:rPr lang="ru-RU" dirty="0" err="1" smtClean="0"/>
              <a:t>сприймала</a:t>
            </a:r>
            <a:r>
              <a:rPr lang="ru-RU" dirty="0" smtClean="0"/>
              <a:t> </a:t>
            </a:r>
            <a:r>
              <a:rPr lang="ru-RU" dirty="0" err="1" smtClean="0"/>
              <a:t>їх</a:t>
            </a:r>
            <a:r>
              <a:rPr lang="ru-RU" dirty="0" smtClean="0"/>
              <a:t> роль в </a:t>
            </a:r>
            <a:r>
              <a:rPr lang="ru-RU" dirty="0" err="1" smtClean="0"/>
              <a:t>економічному</a:t>
            </a:r>
            <a:r>
              <a:rPr lang="ru-RU" dirty="0" smtClean="0"/>
              <a:t>, </a:t>
            </a:r>
            <a:r>
              <a:rPr lang="ru-RU" dirty="0" err="1" smtClean="0"/>
              <a:t>соціальному</a:t>
            </a:r>
            <a:r>
              <a:rPr lang="ru-RU" dirty="0" smtClean="0"/>
              <a:t>, </a:t>
            </a:r>
            <a:r>
              <a:rPr lang="ru-RU" dirty="0" err="1" smtClean="0"/>
              <a:t>політичному</a:t>
            </a:r>
            <a:r>
              <a:rPr lang="ru-RU" dirty="0" smtClean="0"/>
              <a:t> </a:t>
            </a:r>
            <a:r>
              <a:rPr lang="ru-RU" dirty="0" err="1" smtClean="0"/>
              <a:t>житті</a:t>
            </a:r>
            <a:r>
              <a:rPr lang="ru-RU" dirty="0" smtClean="0"/>
              <a:t> </a:t>
            </a:r>
            <a:r>
              <a:rPr lang="ru-RU" dirty="0" err="1" smtClean="0"/>
              <a:t>країни</a:t>
            </a:r>
            <a:r>
              <a:rPr lang="ru-RU" dirty="0" smtClean="0"/>
              <a:t> та </a:t>
            </a:r>
            <a:r>
              <a:rPr lang="ru-RU" dirty="0" err="1" smtClean="0"/>
              <a:t>конкретних</a:t>
            </a:r>
            <a:r>
              <a:rPr lang="ru-RU" dirty="0" smtClean="0"/>
              <a:t> </a:t>
            </a:r>
            <a:r>
              <a:rPr lang="ru-RU" dirty="0" err="1" smtClean="0"/>
              <a:t>регіонів</a:t>
            </a:r>
            <a:r>
              <a:rPr lang="ru-RU" dirty="0" smtClean="0"/>
              <a:t>. </a:t>
            </a:r>
            <a:r>
              <a:rPr lang="ru-RU" dirty="0" err="1" smtClean="0"/>
              <a:t>Державним</a:t>
            </a:r>
            <a:r>
              <a:rPr lang="ru-RU" dirty="0" smtClean="0"/>
              <a:t> </a:t>
            </a:r>
            <a:r>
              <a:rPr lang="ru-RU" dirty="0" err="1" smtClean="0"/>
              <a:t>інституціям</a:t>
            </a:r>
            <a:r>
              <a:rPr lang="ru-RU" dirty="0" smtClean="0"/>
              <a:t> за </a:t>
            </a:r>
            <a:r>
              <a:rPr lang="ru-RU" dirty="0" err="1" smtClean="0"/>
              <a:t>допомогою</a:t>
            </a:r>
            <a:r>
              <a:rPr lang="ru-RU" dirty="0" smtClean="0"/>
              <a:t> </a:t>
            </a:r>
            <a:r>
              <a:rPr lang="ru-RU" dirty="0" err="1" smtClean="0"/>
              <a:t>іміджу</a:t>
            </a:r>
            <a:r>
              <a:rPr lang="ru-RU" dirty="0" smtClean="0"/>
              <a:t> треба </a:t>
            </a:r>
            <a:r>
              <a:rPr lang="ru-RU" dirty="0" err="1" smtClean="0"/>
              <a:t>домогтися</a:t>
            </a:r>
            <a:r>
              <a:rPr lang="ru-RU" dirty="0" smtClean="0"/>
              <a:t> </a:t>
            </a:r>
            <a:r>
              <a:rPr lang="ru-RU" dirty="0" err="1" smtClean="0"/>
              <a:t>сприятливо</a:t>
            </a:r>
            <a:r>
              <a:rPr lang="ru-RU" dirty="0" smtClean="0"/>
              <a:t> </a:t>
            </a:r>
            <a:r>
              <a:rPr lang="ru-RU" dirty="0" err="1" smtClean="0"/>
              <a:t>го</a:t>
            </a:r>
            <a:r>
              <a:rPr lang="ru-RU" dirty="0" smtClean="0"/>
              <a:t> </a:t>
            </a:r>
            <a:r>
              <a:rPr lang="ru-RU" dirty="0" err="1" smtClean="0"/>
              <a:t>враження</a:t>
            </a:r>
            <a:r>
              <a:rPr lang="ru-RU" dirty="0" smtClean="0"/>
              <a:t> про себе </a:t>
            </a:r>
            <a:r>
              <a:rPr lang="ru-RU" dirty="0" err="1" smtClean="0"/>
              <a:t>серед</a:t>
            </a:r>
            <a:r>
              <a:rPr lang="ru-RU" dirty="0" smtClean="0"/>
              <a:t> </a:t>
            </a:r>
            <a:r>
              <a:rPr lang="ru-RU" dirty="0" err="1" smtClean="0"/>
              <a:t>внутрішньої</a:t>
            </a:r>
            <a:r>
              <a:rPr lang="ru-RU" dirty="0" smtClean="0"/>
              <a:t> </a:t>
            </a:r>
            <a:r>
              <a:rPr lang="ru-RU" dirty="0" err="1" smtClean="0"/>
              <a:t>громадськості</a:t>
            </a:r>
            <a:r>
              <a:rPr lang="ru-RU" dirty="0" smtClean="0"/>
              <a:t> (</a:t>
            </a:r>
            <a:r>
              <a:rPr lang="ru-RU" dirty="0" err="1" smtClean="0"/>
              <a:t>представників</a:t>
            </a:r>
            <a:r>
              <a:rPr lang="ru-RU" dirty="0" smtClean="0"/>
              <a:t> установи) та </a:t>
            </a:r>
            <a:r>
              <a:rPr lang="ru-RU" dirty="0" err="1" smtClean="0"/>
              <a:t>зовнішньої</a:t>
            </a:r>
            <a:r>
              <a:rPr lang="ru-RU" dirty="0" smtClean="0"/>
              <a:t> (</a:t>
            </a:r>
            <a:r>
              <a:rPr lang="ru-RU" dirty="0" err="1" smtClean="0"/>
              <a:t>всього</a:t>
            </a:r>
            <a:r>
              <a:rPr lang="ru-RU" dirty="0" smtClean="0"/>
              <a:t> </a:t>
            </a:r>
            <a:r>
              <a:rPr lang="ru-RU" dirty="0" err="1" smtClean="0"/>
              <a:t>населення</a:t>
            </a:r>
            <a:r>
              <a:rPr lang="ru-RU" dirty="0" smtClean="0"/>
              <a:t> </a:t>
            </a:r>
            <a:r>
              <a:rPr lang="ru-RU" dirty="0" err="1" smtClean="0"/>
              <a:t>або</a:t>
            </a:r>
            <a:r>
              <a:rPr lang="ru-RU" dirty="0" smtClean="0"/>
              <a:t> конкретного </a:t>
            </a:r>
            <a:r>
              <a:rPr lang="ru-RU" dirty="0" err="1" smtClean="0"/>
              <a:t>регіону</a:t>
            </a:r>
            <a:r>
              <a:rPr lang="ru-RU" dirty="0" smtClean="0"/>
              <a:t>). </a:t>
            </a:r>
            <a:r>
              <a:rPr lang="ru-RU" dirty="0" err="1" smtClean="0"/>
              <a:t>Головним</a:t>
            </a:r>
            <a:r>
              <a:rPr lang="ru-RU" dirty="0" smtClean="0"/>
              <a:t> лейтмотивом </a:t>
            </a:r>
            <a:r>
              <a:rPr lang="ru-RU" dirty="0" err="1" smtClean="0"/>
              <a:t>побудови</a:t>
            </a:r>
            <a:r>
              <a:rPr lang="ru-RU" dirty="0" smtClean="0"/>
              <a:t> </a:t>
            </a:r>
            <a:r>
              <a:rPr lang="ru-RU" dirty="0" err="1" smtClean="0"/>
              <a:t>іміджу</a:t>
            </a:r>
            <a:r>
              <a:rPr lang="ru-RU" dirty="0" smtClean="0"/>
              <a:t> </a:t>
            </a:r>
            <a:r>
              <a:rPr lang="ru-RU" dirty="0" err="1" smtClean="0"/>
              <a:t>конкретної</a:t>
            </a:r>
            <a:r>
              <a:rPr lang="ru-RU" dirty="0" smtClean="0"/>
              <a:t> </a:t>
            </a:r>
            <a:r>
              <a:rPr lang="ru-RU" dirty="0" err="1" smtClean="0"/>
              <a:t>владної</a:t>
            </a:r>
            <a:r>
              <a:rPr lang="ru-RU" dirty="0" smtClean="0"/>
              <a:t> установи </a:t>
            </a:r>
            <a:r>
              <a:rPr lang="ru-RU" dirty="0" err="1" smtClean="0"/>
              <a:t>має</a:t>
            </a:r>
            <a:r>
              <a:rPr lang="ru-RU" dirty="0" smtClean="0"/>
              <a:t> бути – </a:t>
            </a:r>
            <a:r>
              <a:rPr lang="ru-RU" dirty="0" err="1" smtClean="0"/>
              <a:t>соціальна</a:t>
            </a:r>
            <a:r>
              <a:rPr lang="ru-RU" dirty="0" smtClean="0"/>
              <a:t> </a:t>
            </a:r>
            <a:r>
              <a:rPr lang="ru-RU" dirty="0" err="1" smtClean="0"/>
              <a:t>відповідальність</a:t>
            </a:r>
            <a:r>
              <a:rPr lang="ru-RU" dirty="0" smtClean="0"/>
              <a:t> перед </a:t>
            </a:r>
            <a:r>
              <a:rPr lang="ru-RU" dirty="0" err="1" smtClean="0"/>
              <a:t>громадськістю</a:t>
            </a:r>
            <a:r>
              <a:rPr lang="ru-RU" dirty="0" smtClean="0"/>
              <a:t>.</a:t>
            </a:r>
            <a:endParaRPr lang="uk-UA" dirty="0"/>
          </a:p>
        </p:txBody>
      </p:sp>
      <p:sp>
        <p:nvSpPr>
          <p:cNvPr id="3" name="Прямоугольник 2"/>
          <p:cNvSpPr/>
          <p:nvPr/>
        </p:nvSpPr>
        <p:spPr>
          <a:xfrm>
            <a:off x="708917" y="2051994"/>
            <a:ext cx="10941977" cy="646331"/>
          </a:xfrm>
          <a:prstGeom prst="rect">
            <a:avLst/>
          </a:prstGeom>
        </p:spPr>
        <p:txBody>
          <a:bodyPr wrap="square">
            <a:spAutoFit/>
          </a:bodyPr>
          <a:lstStyle/>
          <a:p>
            <a:pPr algn="ctr"/>
            <a:r>
              <a:rPr lang="ru-RU" b="1" i="1" u="sng" dirty="0" err="1" smtClean="0"/>
              <a:t>Відповідно</a:t>
            </a:r>
            <a:r>
              <a:rPr lang="ru-RU" b="1" i="1" u="sng" dirty="0" smtClean="0"/>
              <a:t> до </a:t>
            </a:r>
            <a:r>
              <a:rPr lang="ru-RU" b="1" i="1" u="sng" dirty="0" err="1" smtClean="0"/>
              <a:t>обраної</a:t>
            </a:r>
            <a:r>
              <a:rPr lang="ru-RU" b="1" i="1" u="sng" dirty="0" smtClean="0"/>
              <a:t> </a:t>
            </a:r>
            <a:r>
              <a:rPr lang="ru-RU" b="1" i="1" u="sng" dirty="0" err="1" smtClean="0"/>
              <a:t>моделі</a:t>
            </a:r>
            <a:r>
              <a:rPr lang="ru-RU" b="1" i="1" u="sng" dirty="0" smtClean="0"/>
              <a:t> </a:t>
            </a:r>
            <a:r>
              <a:rPr lang="ru-RU" b="1" i="1" u="sng" dirty="0" err="1" smtClean="0"/>
              <a:t>іміджу</a:t>
            </a:r>
            <a:r>
              <a:rPr lang="ru-RU" b="1" i="1" u="sng" dirty="0" smtClean="0"/>
              <a:t> </a:t>
            </a:r>
            <a:r>
              <a:rPr lang="ru-RU" b="1" i="1" u="sng" dirty="0" err="1" smtClean="0"/>
              <a:t>владної</a:t>
            </a:r>
            <a:r>
              <a:rPr lang="ru-RU" b="1" i="1" u="sng" dirty="0" smtClean="0"/>
              <a:t> установи </a:t>
            </a:r>
            <a:r>
              <a:rPr lang="ru-RU" b="1" i="1" u="sng" dirty="0" err="1" smtClean="0"/>
              <a:t>здійснюється</a:t>
            </a:r>
            <a:r>
              <a:rPr lang="ru-RU" b="1" i="1" u="sng" dirty="0" smtClean="0"/>
              <a:t> робота по </a:t>
            </a:r>
            <a:r>
              <a:rPr lang="ru-RU" b="1" i="1" u="sng" dirty="0" err="1" smtClean="0"/>
              <a:t>створенню</a:t>
            </a:r>
            <a:r>
              <a:rPr lang="ru-RU" b="1" i="1" u="sng" dirty="0" smtClean="0"/>
              <a:t> </a:t>
            </a:r>
            <a:r>
              <a:rPr lang="ru-RU" b="1" i="1" u="sng" dirty="0" err="1" smtClean="0"/>
              <a:t>іміджу</a:t>
            </a:r>
            <a:r>
              <a:rPr lang="ru-RU" b="1" i="1" u="sng" dirty="0" smtClean="0"/>
              <a:t>. Вона </a:t>
            </a:r>
            <a:r>
              <a:rPr lang="ru-RU" b="1" i="1" u="sng" dirty="0" err="1" smtClean="0"/>
              <a:t>може</a:t>
            </a:r>
            <a:r>
              <a:rPr lang="ru-RU" b="1" i="1" u="sng" dirty="0" smtClean="0"/>
              <a:t> </a:t>
            </a:r>
            <a:r>
              <a:rPr lang="ru-RU" b="1" i="1" u="sng" dirty="0" err="1" smtClean="0"/>
              <a:t>базуватись</a:t>
            </a:r>
            <a:r>
              <a:rPr lang="ru-RU" b="1" i="1" u="sng" dirty="0" smtClean="0"/>
              <a:t> на </a:t>
            </a:r>
            <a:r>
              <a:rPr lang="ru-RU" b="1" i="1" u="sng" dirty="0" err="1" smtClean="0"/>
              <a:t>наступних</a:t>
            </a:r>
            <a:r>
              <a:rPr lang="ru-RU" b="1" i="1" u="sng" dirty="0" smtClean="0"/>
              <a:t> </a:t>
            </a:r>
            <a:r>
              <a:rPr lang="ru-RU" b="1" i="1" u="sng" dirty="0" err="1" smtClean="0"/>
              <a:t>підходах</a:t>
            </a:r>
            <a:r>
              <a:rPr lang="ru-RU" b="1" i="1" u="sng" dirty="0" smtClean="0"/>
              <a:t>:</a:t>
            </a:r>
            <a:endParaRPr lang="uk-UA" b="1" i="1" u="sng" dirty="0"/>
          </a:p>
        </p:txBody>
      </p:sp>
      <p:graphicFrame>
        <p:nvGraphicFramePr>
          <p:cNvPr id="4" name="Схема 3"/>
          <p:cNvGraphicFramePr/>
          <p:nvPr>
            <p:extLst>
              <p:ext uri="{D42A27DB-BD31-4B8C-83A1-F6EECF244321}">
                <p14:modId xmlns:p14="http://schemas.microsoft.com/office/powerpoint/2010/main" val="461280991"/>
              </p:ext>
            </p:extLst>
          </p:nvPr>
        </p:nvGraphicFramePr>
        <p:xfrm>
          <a:off x="554804" y="2831888"/>
          <a:ext cx="11632630" cy="3538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65953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28629" y="279753"/>
            <a:ext cx="6235938" cy="400110"/>
          </a:xfrm>
          <a:prstGeom prst="rect">
            <a:avLst/>
          </a:prstGeom>
        </p:spPr>
        <p:txBody>
          <a:bodyPr wrap="none">
            <a:spAutoFit/>
          </a:bodyPr>
          <a:lstStyle/>
          <a:p>
            <a:r>
              <a:rPr lang="ru-RU" sz="2000" dirty="0" smtClean="0"/>
              <a:t>1. </a:t>
            </a:r>
            <a:r>
              <a:rPr lang="ru-RU" sz="2000" dirty="0" err="1" smtClean="0"/>
              <a:t>Публічна</a:t>
            </a:r>
            <a:r>
              <a:rPr lang="ru-RU" sz="2000" dirty="0" smtClean="0"/>
              <a:t> </a:t>
            </a:r>
            <a:r>
              <a:rPr lang="ru-RU" sz="2000" dirty="0" err="1" smtClean="0"/>
              <a:t>комунікація</a:t>
            </a:r>
            <a:r>
              <a:rPr lang="ru-RU" sz="2000" dirty="0" smtClean="0"/>
              <a:t> та PR в </a:t>
            </a:r>
            <a:r>
              <a:rPr lang="ru-RU" sz="2000" dirty="0" err="1" smtClean="0"/>
              <a:t>публічному</a:t>
            </a:r>
            <a:r>
              <a:rPr lang="ru-RU" sz="2000" dirty="0" smtClean="0"/>
              <a:t> </a:t>
            </a:r>
            <a:r>
              <a:rPr lang="ru-RU" sz="2000" dirty="0" err="1" smtClean="0"/>
              <a:t>управлінні</a:t>
            </a:r>
            <a:endParaRPr lang="uk-UA" sz="2000" dirty="0"/>
          </a:p>
        </p:txBody>
      </p:sp>
      <p:pic>
        <p:nvPicPr>
          <p:cNvPr id="3" name="Рисунок 2"/>
          <p:cNvPicPr>
            <a:picLocks noChangeAspect="1"/>
          </p:cNvPicPr>
          <p:nvPr/>
        </p:nvPicPr>
        <p:blipFill rotWithShape="1">
          <a:blip r:embed="rId2"/>
          <a:srcRect b="4089"/>
          <a:stretch/>
        </p:blipFill>
        <p:spPr>
          <a:xfrm>
            <a:off x="221381" y="679863"/>
            <a:ext cx="11742822" cy="5951944"/>
          </a:xfrm>
          <a:prstGeom prst="rect">
            <a:avLst/>
          </a:prstGeom>
        </p:spPr>
      </p:pic>
    </p:spTree>
    <p:extLst>
      <p:ext uri="{BB962C8B-B14F-4D97-AF65-F5344CB8AC3E}">
        <p14:creationId xmlns:p14="http://schemas.microsoft.com/office/powerpoint/2010/main" val="2058765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a:srcRect b="2553"/>
          <a:stretch/>
        </p:blipFill>
        <p:spPr>
          <a:xfrm>
            <a:off x="195210" y="226032"/>
            <a:ext cx="11753635" cy="6400800"/>
          </a:xfrm>
          <a:prstGeom prst="rect">
            <a:avLst/>
          </a:prstGeom>
        </p:spPr>
      </p:pic>
    </p:spTree>
    <p:extLst>
      <p:ext uri="{BB962C8B-B14F-4D97-AF65-F5344CB8AC3E}">
        <p14:creationId xmlns:p14="http://schemas.microsoft.com/office/powerpoint/2010/main" val="9876496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71638" y="2801525"/>
            <a:ext cx="11338560" cy="3693319"/>
          </a:xfrm>
          <a:prstGeom prst="rect">
            <a:avLst/>
          </a:prstGeom>
        </p:spPr>
        <p:txBody>
          <a:bodyPr wrap="square">
            <a:spAutoFit/>
          </a:bodyPr>
          <a:lstStyle/>
          <a:p>
            <a:pPr indent="457200" algn="just"/>
            <a:r>
              <a:rPr lang="uk-UA" dirty="0" smtClean="0"/>
              <a:t>Важливою інформаційною основою реалізації публічної політики державних органів та органів місцевого самоврядування зі ЗМІ має бути двостороння комунікація. Вона складається з прямих та </a:t>
            </a:r>
            <a:r>
              <a:rPr lang="uk-UA" dirty="0" err="1" smtClean="0"/>
              <a:t>зворотніх</a:t>
            </a:r>
            <a:r>
              <a:rPr lang="uk-UA" dirty="0" smtClean="0"/>
              <a:t> інформаційних зв’язків. </a:t>
            </a:r>
          </a:p>
          <a:p>
            <a:pPr indent="457200" algn="just"/>
            <a:r>
              <a:rPr lang="uk-UA" dirty="0" smtClean="0"/>
              <a:t>Прямі інформаційні зв’язки – комплексний інформаційний потік, спрямований на територіальну громаду, який стосується діяльності регіональних органів влади. Цей тип комунікацій має забезпечувати діяльність інформаційних служб органів самоврядування за допомогою таких форм підготовки та оприлюднення інформації: </a:t>
            </a:r>
            <a:endParaRPr lang="uk-UA" dirty="0"/>
          </a:p>
          <a:p>
            <a:pPr marL="285750" indent="-285750" algn="just">
              <a:buFont typeface="Wingdings" panose="05000000000000000000" pitchFamily="2" charset="2"/>
              <a:buChar char="q"/>
            </a:pPr>
            <a:r>
              <a:rPr lang="uk-UA" dirty="0" smtClean="0"/>
              <a:t>випуск і поширення </a:t>
            </a:r>
            <a:r>
              <a:rPr lang="uk-UA" dirty="0" err="1" smtClean="0"/>
              <a:t>бюлетнів</a:t>
            </a:r>
            <a:r>
              <a:rPr lang="uk-UA" dirty="0" smtClean="0"/>
              <a:t>, прес-релізів, оглядів, інформаційних збірників; </a:t>
            </a:r>
          </a:p>
          <a:p>
            <a:pPr marL="285750" indent="-285750" algn="just">
              <a:buFont typeface="Wingdings" panose="05000000000000000000" pitchFamily="2" charset="2"/>
              <a:buChar char="q"/>
            </a:pPr>
            <a:r>
              <a:rPr lang="uk-UA" dirty="0" smtClean="0"/>
              <a:t>проведення прес-конференцій, «круглих столів», брифінгів, організації інтерв’ю з керівниками регіональних органів влади; </a:t>
            </a:r>
          </a:p>
          <a:p>
            <a:pPr marL="285750" indent="-285750" algn="just">
              <a:buFont typeface="Wingdings" panose="05000000000000000000" pitchFamily="2" charset="2"/>
              <a:buChar char="q"/>
            </a:pPr>
            <a:r>
              <a:rPr lang="uk-UA" dirty="0" smtClean="0"/>
              <a:t>забезпечення виступів у ЗМІ керівників органів влади у тематичних програмах; </a:t>
            </a:r>
          </a:p>
          <a:p>
            <a:pPr marL="285750" indent="-285750" algn="just">
              <a:buFont typeface="Wingdings" panose="05000000000000000000" pitchFamily="2" charset="2"/>
              <a:buChar char="q"/>
            </a:pPr>
            <a:r>
              <a:rPr lang="uk-UA" dirty="0" smtClean="0"/>
              <a:t>поширення важливої інформації про діяльність органів державної влади та місцевого самоврядування: звітів, проектів бюджету серед громадян.</a:t>
            </a:r>
            <a:endParaRPr lang="uk-UA" dirty="0"/>
          </a:p>
        </p:txBody>
      </p:sp>
      <p:pic>
        <p:nvPicPr>
          <p:cNvPr id="3" name="Рисунок 2"/>
          <p:cNvPicPr>
            <a:picLocks noChangeAspect="1"/>
          </p:cNvPicPr>
          <p:nvPr/>
        </p:nvPicPr>
        <p:blipFill>
          <a:blip r:embed="rId2"/>
          <a:stretch>
            <a:fillRect/>
          </a:stretch>
        </p:blipFill>
        <p:spPr>
          <a:xfrm>
            <a:off x="336885" y="327833"/>
            <a:ext cx="4908884" cy="2473692"/>
          </a:xfrm>
          <a:prstGeom prst="rect">
            <a:avLst/>
          </a:prstGeom>
        </p:spPr>
      </p:pic>
      <p:pic>
        <p:nvPicPr>
          <p:cNvPr id="4" name="Рисунок 3"/>
          <p:cNvPicPr>
            <a:picLocks noChangeAspect="1"/>
          </p:cNvPicPr>
          <p:nvPr/>
        </p:nvPicPr>
        <p:blipFill>
          <a:blip r:embed="rId3"/>
          <a:stretch>
            <a:fillRect/>
          </a:stretch>
        </p:blipFill>
        <p:spPr>
          <a:xfrm>
            <a:off x="5245769" y="327833"/>
            <a:ext cx="6631806" cy="2473692"/>
          </a:xfrm>
          <a:prstGeom prst="rect">
            <a:avLst/>
          </a:prstGeom>
        </p:spPr>
      </p:pic>
    </p:spTree>
    <p:extLst>
      <p:ext uri="{BB962C8B-B14F-4D97-AF65-F5344CB8AC3E}">
        <p14:creationId xmlns:p14="http://schemas.microsoft.com/office/powerpoint/2010/main" val="9573245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3302" y="328923"/>
            <a:ext cx="8146180" cy="2862322"/>
          </a:xfrm>
          <a:prstGeom prst="rect">
            <a:avLst/>
          </a:prstGeom>
        </p:spPr>
        <p:txBody>
          <a:bodyPr wrap="square">
            <a:spAutoFit/>
          </a:bodyPr>
          <a:lstStyle/>
          <a:p>
            <a:pPr indent="457200" algn="ctr"/>
            <a:r>
              <a:rPr lang="uk-UA" dirty="0" smtClean="0"/>
              <a:t>Зворотні інформаційні зв’язки – комплексний потік інформації від територіальної громади, підприємств і установ, а також від ЗМІ – до регіональних органів влади, що стосується конкретних важливих проблем, пов’язаних із функціонуванням міста, районів, області, оцінкою ситуації в різних галузях життєдіяльності міста та області, конкретних рішень державної та місцевої влади, рівнях їх виконання. До зворотних зв’язків можна зарахувати: </a:t>
            </a:r>
          </a:p>
          <a:p>
            <a:pPr marL="285750" indent="-285750" algn="ctr">
              <a:buFont typeface="Wingdings" panose="05000000000000000000" pitchFamily="2" charset="2"/>
              <a:buChar char="ü"/>
            </a:pPr>
            <a:r>
              <a:rPr lang="uk-UA" dirty="0" smtClean="0"/>
              <a:t>звернення та пропозиції громадян; </a:t>
            </a:r>
          </a:p>
          <a:p>
            <a:pPr marL="285750" indent="-285750" algn="ctr">
              <a:buFont typeface="Wingdings" panose="05000000000000000000" pitchFamily="2" charset="2"/>
              <a:buChar char="ü"/>
            </a:pPr>
            <a:r>
              <a:rPr lang="uk-UA" dirty="0" smtClean="0"/>
              <a:t>прямі ефіри, «гарячі лінії» у ЗМІ; </a:t>
            </a:r>
          </a:p>
          <a:p>
            <a:pPr marL="285750" indent="-285750" algn="ctr">
              <a:buFont typeface="Wingdings" panose="05000000000000000000" pitchFamily="2" charset="2"/>
              <a:buChar char="ü"/>
            </a:pPr>
            <a:r>
              <a:rPr lang="uk-UA" dirty="0" smtClean="0"/>
              <a:t>аналіз і узагальнення інформації ЗМІ; </a:t>
            </a:r>
          </a:p>
          <a:p>
            <a:pPr marL="285750" indent="-285750" algn="ctr">
              <a:buFont typeface="Wingdings" panose="05000000000000000000" pitchFamily="2" charset="2"/>
              <a:buChar char="ü"/>
            </a:pPr>
            <a:r>
              <a:rPr lang="uk-UA" dirty="0" smtClean="0"/>
              <a:t>соціологічні дослідження.</a:t>
            </a:r>
            <a:endParaRPr lang="uk-UA" dirty="0"/>
          </a:p>
        </p:txBody>
      </p:sp>
      <p:sp>
        <p:nvSpPr>
          <p:cNvPr id="3" name="Прямоугольник 2"/>
          <p:cNvSpPr/>
          <p:nvPr/>
        </p:nvSpPr>
        <p:spPr>
          <a:xfrm>
            <a:off x="4186990" y="3191245"/>
            <a:ext cx="7738711" cy="3416320"/>
          </a:xfrm>
          <a:prstGeom prst="rect">
            <a:avLst/>
          </a:prstGeom>
        </p:spPr>
        <p:txBody>
          <a:bodyPr wrap="square">
            <a:spAutoFit/>
          </a:bodyPr>
          <a:lstStyle/>
          <a:p>
            <a:pPr indent="457200" algn="ctr"/>
            <a:r>
              <a:rPr lang="uk-UA" dirty="0" smtClean="0"/>
              <a:t>Ці два різновиди зв’язків мають бути взаємопов’язаними та реалізовуватись комплексно, інакше інформаційна складова публічної політики органів влади буде не ефективною, не буде налагоджено ефективної взаємодії з громадськістю з використанням такого каналу зв’язку як ЗМІ. Важливими складовими іміджу органів державної влади чи місцевого самоврядування мають бути:</a:t>
            </a:r>
          </a:p>
          <a:p>
            <a:pPr indent="457200" algn="ctr"/>
            <a:r>
              <a:rPr lang="uk-UA" dirty="0" smtClean="0"/>
              <a:t>імідж, пов’язаний з наданням якісних і необхідних послуг громадськості;</a:t>
            </a:r>
          </a:p>
          <a:p>
            <a:pPr indent="457200" algn="ctr"/>
            <a:r>
              <a:rPr lang="uk-UA" dirty="0" smtClean="0"/>
              <a:t>управлінський імідж – наскільки ефективно нею здійснюється управління;</a:t>
            </a:r>
          </a:p>
          <a:p>
            <a:pPr indent="457200" algn="ctr"/>
            <a:r>
              <a:rPr lang="uk-UA" dirty="0" smtClean="0"/>
              <a:t>імідж установи в очах громадськості;</a:t>
            </a:r>
          </a:p>
          <a:p>
            <a:pPr indent="457200" algn="ctr"/>
            <a:r>
              <a:rPr lang="uk-UA" dirty="0" smtClean="0"/>
              <a:t>імідж державної установи як роботодавця (умови та оплата праці в ній).</a:t>
            </a:r>
            <a:endParaRPr lang="uk-UA" dirty="0"/>
          </a:p>
        </p:txBody>
      </p:sp>
      <p:pic>
        <p:nvPicPr>
          <p:cNvPr id="4" name="Рисунок 3"/>
          <p:cNvPicPr>
            <a:picLocks noChangeAspect="1"/>
          </p:cNvPicPr>
          <p:nvPr/>
        </p:nvPicPr>
        <p:blipFill>
          <a:blip r:embed="rId2"/>
          <a:stretch>
            <a:fillRect/>
          </a:stretch>
        </p:blipFill>
        <p:spPr>
          <a:xfrm>
            <a:off x="8489482" y="328923"/>
            <a:ext cx="3465656" cy="2862322"/>
          </a:xfrm>
          <a:prstGeom prst="rect">
            <a:avLst/>
          </a:prstGeom>
        </p:spPr>
      </p:pic>
      <p:pic>
        <p:nvPicPr>
          <p:cNvPr id="6" name="Рисунок 5"/>
          <p:cNvPicPr>
            <a:picLocks noChangeAspect="1"/>
          </p:cNvPicPr>
          <p:nvPr/>
        </p:nvPicPr>
        <p:blipFill>
          <a:blip r:embed="rId3"/>
          <a:stretch>
            <a:fillRect/>
          </a:stretch>
        </p:blipFill>
        <p:spPr>
          <a:xfrm>
            <a:off x="242787" y="3089709"/>
            <a:ext cx="4017837" cy="3517857"/>
          </a:xfrm>
          <a:prstGeom prst="rect">
            <a:avLst/>
          </a:prstGeom>
        </p:spPr>
      </p:pic>
    </p:spTree>
    <p:extLst>
      <p:ext uri="{BB962C8B-B14F-4D97-AF65-F5344CB8AC3E}">
        <p14:creationId xmlns:p14="http://schemas.microsoft.com/office/powerpoint/2010/main" val="1520073833"/>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2011" y="676997"/>
            <a:ext cx="11078679" cy="5355312"/>
          </a:xfrm>
          <a:prstGeom prst="rect">
            <a:avLst/>
          </a:prstGeom>
        </p:spPr>
        <p:txBody>
          <a:bodyPr wrap="square">
            <a:spAutoFit/>
          </a:bodyPr>
          <a:lstStyle/>
          <a:p>
            <a:pPr indent="457200" algn="ctr"/>
            <a:r>
              <a:rPr lang="uk-UA" b="1" i="1" u="sng" dirty="0" smtClean="0"/>
              <a:t>Імідж владної установи може бути побудований на трьох складових. </a:t>
            </a:r>
          </a:p>
          <a:p>
            <a:pPr indent="457200" algn="just"/>
            <a:endParaRPr lang="uk-UA" dirty="0" smtClean="0"/>
          </a:p>
          <a:p>
            <a:pPr indent="457200" algn="just"/>
            <a:r>
              <a:rPr lang="uk-UA" b="1" dirty="0" smtClean="0"/>
              <a:t>По-перше</a:t>
            </a:r>
            <a:r>
              <a:rPr lang="uk-UA" dirty="0" smtClean="0"/>
              <a:t>, вона повинна подаватись як певна «особистість», треба показати її з найкращого боку громадськості. Важливими є зовнішні ознаки, сучасність приміщень при наданні якісних адміністративних послуг громадськості, стиль спілкування всередині державної установи, відкритість, прозорість її діяльності, професійна поведінка та етика. </a:t>
            </a:r>
          </a:p>
          <a:p>
            <a:pPr indent="457200" algn="just"/>
            <a:r>
              <a:rPr lang="uk-UA" b="1" dirty="0" smtClean="0"/>
              <a:t>По-друге</a:t>
            </a:r>
            <a:r>
              <a:rPr lang="uk-UA" dirty="0" smtClean="0"/>
              <a:t>, владним інститутам потрібно мати свою «репутацію». Потрібно транслювати нову інформацію про них та враховувати те, що громадськість вже знає про них і тому буде задавати питання. </a:t>
            </a:r>
          </a:p>
          <a:p>
            <a:pPr indent="457200" algn="just"/>
            <a:r>
              <a:rPr lang="uk-UA" b="1" dirty="0" smtClean="0"/>
              <a:t>По-третє</a:t>
            </a:r>
            <a:r>
              <a:rPr lang="uk-UA" dirty="0" smtClean="0"/>
              <a:t>, владній структурі треба виявити свою «сутність», головне своє покликання, структурно-функціональне призначення. Про це найкраще скаже не її реклама заради реклами, а якщо про результат її діяльності, здобутки будуть говорити громадськість, лідери громадської думки, експерти. </a:t>
            </a:r>
          </a:p>
          <a:p>
            <a:pPr indent="457200" algn="just"/>
            <a:endParaRPr lang="uk-UA" dirty="0" smtClean="0"/>
          </a:p>
          <a:p>
            <a:pPr indent="457200" algn="just"/>
            <a:r>
              <a:rPr lang="uk-UA" dirty="0" smtClean="0"/>
              <a:t>Фахівцям зі зв’язків з громадськістю займатись </a:t>
            </a:r>
            <a:r>
              <a:rPr lang="uk-UA" dirty="0" err="1" smtClean="0"/>
              <a:t>іміджуванням</a:t>
            </a:r>
            <a:r>
              <a:rPr lang="uk-UA" dirty="0" smtClean="0"/>
              <a:t> установи, представників влади треба через </a:t>
            </a:r>
            <a:r>
              <a:rPr lang="uk-UA" dirty="0" err="1" smtClean="0"/>
              <a:t>промоушн</a:t>
            </a:r>
            <a:r>
              <a:rPr lang="uk-UA" dirty="0" smtClean="0"/>
              <a:t> цих трьох складових одночасно, скоординовано, зважаючи на будь-які обставини. </a:t>
            </a:r>
          </a:p>
          <a:p>
            <a:pPr indent="457200" algn="just"/>
            <a:endParaRPr lang="uk-UA" dirty="0" smtClean="0"/>
          </a:p>
          <a:p>
            <a:pPr indent="457200" algn="just"/>
            <a:r>
              <a:rPr lang="uk-UA" dirty="0" smtClean="0"/>
              <a:t>Імідж державної установи повинен свідчити про порядність, ефективність діяльності, чесність, відкритість, прозорість, прагнення до двосторонньої ефективної комунікації, піклування про громадян, забезпечення їх прав і свобод, їхнього добробуту, добробуту міста, регіону, країни. Тоді такому іміджу зможуть повірити різні групи громадськості.</a:t>
            </a:r>
            <a:endParaRPr lang="uk-UA" dirty="0"/>
          </a:p>
        </p:txBody>
      </p:sp>
    </p:spTree>
    <p:extLst>
      <p:ext uri="{BB962C8B-B14F-4D97-AF65-F5344CB8AC3E}">
        <p14:creationId xmlns:p14="http://schemas.microsoft.com/office/powerpoint/2010/main" val="31602974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7259" y="339638"/>
            <a:ext cx="11665819" cy="646331"/>
          </a:xfrm>
          <a:prstGeom prst="rect">
            <a:avLst/>
          </a:prstGeom>
        </p:spPr>
        <p:txBody>
          <a:bodyPr wrap="square">
            <a:spAutoFit/>
          </a:bodyPr>
          <a:lstStyle/>
          <a:p>
            <a:pPr algn="ctr"/>
            <a:r>
              <a:rPr lang="ru-RU" b="1" i="1" u="sng" dirty="0" smtClean="0"/>
              <a:t>PR-реклама </a:t>
            </a:r>
            <a:r>
              <a:rPr lang="ru-RU" b="1" i="1" u="sng" dirty="0" err="1" smtClean="0"/>
              <a:t>іміджу</a:t>
            </a:r>
            <a:r>
              <a:rPr lang="ru-RU" b="1" i="1" u="sng" dirty="0" smtClean="0"/>
              <a:t> </a:t>
            </a:r>
            <a:r>
              <a:rPr lang="ru-RU" b="1" i="1" u="sng" dirty="0" err="1" smtClean="0"/>
              <a:t>державної</a:t>
            </a:r>
            <a:r>
              <a:rPr lang="ru-RU" b="1" i="1" u="sng" dirty="0" smtClean="0"/>
              <a:t> установи </a:t>
            </a:r>
            <a:r>
              <a:rPr lang="ru-RU" b="1" i="1" u="sng" dirty="0" err="1" smtClean="0"/>
              <a:t>чи</a:t>
            </a:r>
            <a:r>
              <a:rPr lang="ru-RU" b="1" i="1" u="sng" dirty="0" smtClean="0"/>
              <a:t> </a:t>
            </a:r>
            <a:r>
              <a:rPr lang="ru-RU" b="1" i="1" u="sng" dirty="0" err="1" smtClean="0"/>
              <a:t>органів</a:t>
            </a:r>
            <a:r>
              <a:rPr lang="ru-RU" b="1" i="1" u="sng" dirty="0" smtClean="0"/>
              <a:t> </a:t>
            </a:r>
            <a:r>
              <a:rPr lang="ru-RU" b="1" i="1" u="sng" dirty="0" err="1" smtClean="0"/>
              <a:t>місцевого</a:t>
            </a:r>
            <a:r>
              <a:rPr lang="ru-RU" b="1" i="1" u="sng" dirty="0" smtClean="0"/>
              <a:t> </a:t>
            </a:r>
            <a:r>
              <a:rPr lang="ru-RU" b="1" i="1" u="sng" dirty="0" err="1" smtClean="0"/>
              <a:t>самоврядування</a:t>
            </a:r>
            <a:r>
              <a:rPr lang="ru-RU" b="1" i="1" u="sng" dirty="0" smtClean="0"/>
              <a:t> </a:t>
            </a:r>
            <a:r>
              <a:rPr lang="ru-RU" b="1" i="1" u="sng" dirty="0" err="1" smtClean="0"/>
              <a:t>будується</a:t>
            </a:r>
            <a:r>
              <a:rPr lang="ru-RU" b="1" i="1" u="sng" dirty="0" smtClean="0"/>
              <a:t> при </a:t>
            </a:r>
            <a:r>
              <a:rPr lang="ru-RU" b="1" i="1" u="sng" dirty="0" err="1" smtClean="0"/>
              <a:t>врахуванні</a:t>
            </a:r>
            <a:r>
              <a:rPr lang="ru-RU" b="1" i="1" u="sng" dirty="0" smtClean="0"/>
              <a:t> </a:t>
            </a:r>
            <a:r>
              <a:rPr lang="ru-RU" b="1" i="1" u="sng" dirty="0" err="1" smtClean="0"/>
              <a:t>наступних</a:t>
            </a:r>
            <a:r>
              <a:rPr lang="ru-RU" b="1" i="1" u="sng" dirty="0" smtClean="0"/>
              <a:t> умов: </a:t>
            </a:r>
            <a:endParaRPr lang="uk-UA" b="1" i="1" u="sng" dirty="0"/>
          </a:p>
        </p:txBody>
      </p:sp>
      <p:sp>
        <p:nvSpPr>
          <p:cNvPr id="3" name="Прямоугольник 2"/>
          <p:cNvSpPr/>
          <p:nvPr/>
        </p:nvSpPr>
        <p:spPr>
          <a:xfrm>
            <a:off x="327259" y="1211651"/>
            <a:ext cx="11540691" cy="4801314"/>
          </a:xfrm>
          <a:prstGeom prst="rect">
            <a:avLst/>
          </a:prstGeom>
        </p:spPr>
        <p:txBody>
          <a:bodyPr wrap="square">
            <a:spAutoFit/>
          </a:bodyPr>
          <a:lstStyle/>
          <a:p>
            <a:pPr marL="342900" indent="-342900" algn="just">
              <a:buAutoNum type="arabicPeriod"/>
            </a:pPr>
            <a:r>
              <a:rPr lang="uk-UA" b="1" i="1" dirty="0" smtClean="0"/>
              <a:t>Нова структура чи оновлення</a:t>
            </a:r>
            <a:r>
              <a:rPr lang="uk-UA" dirty="0" smtClean="0"/>
              <a:t>. Створення нової структури взагалі або структурно-функціональне оновлення існуючих владних інституцій, коли громадськості треба повідомити про створення, оновлення, запуск нових функцій, послуг. Наприклад, надання широкого кола адміністративних послуг новоствореними установами – Центрами надання адміністративних по слуг (ЦНАП), які використовують імідж нової молодої структури з широким переліком послуг, якісним, швидким, зручним обслуговуванням, максимально відкриті для взаємодії та </a:t>
            </a:r>
            <a:r>
              <a:rPr lang="uk-UA" dirty="0" err="1" smtClean="0"/>
              <a:t>комуніка</a:t>
            </a:r>
            <a:r>
              <a:rPr lang="uk-UA" dirty="0" smtClean="0"/>
              <a:t> </a:t>
            </a:r>
            <a:r>
              <a:rPr lang="uk-UA" dirty="0" err="1" smtClean="0"/>
              <a:t>ції</a:t>
            </a:r>
            <a:r>
              <a:rPr lang="uk-UA" dirty="0" smtClean="0"/>
              <a:t> з громадськістю.</a:t>
            </a:r>
          </a:p>
          <a:p>
            <a:pPr marL="342900" indent="-342900" algn="just">
              <a:buAutoNum type="arabicPeriod"/>
            </a:pPr>
            <a:r>
              <a:rPr lang="uk-UA" b="1" i="1" dirty="0" smtClean="0"/>
              <a:t>Кадрові зміни</a:t>
            </a:r>
            <a:r>
              <a:rPr lang="uk-UA" dirty="0" smtClean="0"/>
              <a:t>. Головним капіталом владної установи є її керівники, державні службовці, посадові особи. Пабліситі працівників установи (їх здобутки, досягнення, визнання та подяка з боку громадян, керівництва) за допомогою реклами не тільки справляє гарне враження на громадськість тим, що установа цінує своїх працівників і пишається ними, а й сприяє консолідації співробітників самої організації довкола такого іміджу.</a:t>
            </a:r>
          </a:p>
          <a:p>
            <a:pPr marL="342900" indent="-342900" algn="just">
              <a:buAutoNum type="arabicPeriod"/>
            </a:pPr>
            <a:r>
              <a:rPr lang="uk-UA" b="1" i="1" dirty="0" smtClean="0"/>
              <a:t>Повідомлення про послуги та можливості владної установи</a:t>
            </a:r>
            <a:r>
              <a:rPr lang="uk-UA" dirty="0" smtClean="0"/>
              <a:t>. Рекламування про надання широкого спектру якісних послуг, впровадження </a:t>
            </a:r>
            <a:r>
              <a:rPr lang="en-US" dirty="0" smtClean="0"/>
              <a:t>IT-</a:t>
            </a:r>
            <a:r>
              <a:rPr lang="uk-UA" dirty="0" smtClean="0"/>
              <a:t>розробок в своїй діяльності (підготовка баз даних, створення інформаційних друкованих видань, інформаційне та довідкове обслуговування, ретроспективний пошук інформації, надання копій джерел інформації, адміністративні послуги он-лайн). Повідомлення про обсяги послуг, що надаються установою позитив но впливають на соціальний імідж організації, та на її імідж в цілому. </a:t>
            </a:r>
            <a:endParaRPr lang="uk-UA" dirty="0"/>
          </a:p>
          <a:p>
            <a:pPr marL="342900" indent="-342900" algn="just">
              <a:buAutoNum type="arabicPeriod"/>
            </a:pPr>
            <a:r>
              <a:rPr lang="uk-UA" b="1" i="1" dirty="0" smtClean="0"/>
              <a:t>Інформування про історію становлення владної структури</a:t>
            </a:r>
            <a:r>
              <a:rPr lang="uk-UA" dirty="0" smtClean="0"/>
              <a:t>. Розкриття історії розвитку, якісного становлення інституцій державної влади або місцевого самоврядування – є важливою складовою </a:t>
            </a:r>
            <a:r>
              <a:rPr lang="en-US" dirty="0" smtClean="0"/>
              <a:t>PR-</a:t>
            </a:r>
            <a:r>
              <a:rPr lang="uk-UA" dirty="0" smtClean="0"/>
              <a:t>реклами іміджу. </a:t>
            </a:r>
            <a:endParaRPr lang="uk-UA" dirty="0"/>
          </a:p>
        </p:txBody>
      </p:sp>
    </p:spTree>
    <p:extLst>
      <p:ext uri="{BB962C8B-B14F-4D97-AF65-F5344CB8AC3E}">
        <p14:creationId xmlns:p14="http://schemas.microsoft.com/office/powerpoint/2010/main" val="28028718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5878" y="416641"/>
            <a:ext cx="11665819" cy="646331"/>
          </a:xfrm>
          <a:prstGeom prst="rect">
            <a:avLst/>
          </a:prstGeom>
        </p:spPr>
        <p:txBody>
          <a:bodyPr wrap="square">
            <a:spAutoFit/>
          </a:bodyPr>
          <a:lstStyle/>
          <a:p>
            <a:pPr algn="ctr"/>
            <a:r>
              <a:rPr lang="ru-RU" b="1" i="1" u="sng" dirty="0" smtClean="0"/>
              <a:t>PR-реклама </a:t>
            </a:r>
            <a:r>
              <a:rPr lang="ru-RU" b="1" i="1" u="sng" dirty="0" err="1" smtClean="0"/>
              <a:t>іміджу</a:t>
            </a:r>
            <a:r>
              <a:rPr lang="ru-RU" b="1" i="1" u="sng" dirty="0" smtClean="0"/>
              <a:t> </a:t>
            </a:r>
            <a:r>
              <a:rPr lang="ru-RU" b="1" i="1" u="sng" dirty="0" err="1" smtClean="0"/>
              <a:t>державної</a:t>
            </a:r>
            <a:r>
              <a:rPr lang="ru-RU" b="1" i="1" u="sng" dirty="0" smtClean="0"/>
              <a:t> установи </a:t>
            </a:r>
            <a:r>
              <a:rPr lang="ru-RU" b="1" i="1" u="sng" dirty="0" err="1" smtClean="0"/>
              <a:t>чи</a:t>
            </a:r>
            <a:r>
              <a:rPr lang="ru-RU" b="1" i="1" u="sng" dirty="0" smtClean="0"/>
              <a:t> </a:t>
            </a:r>
            <a:r>
              <a:rPr lang="ru-RU" b="1" i="1" u="sng" dirty="0" err="1" smtClean="0"/>
              <a:t>органів</a:t>
            </a:r>
            <a:r>
              <a:rPr lang="ru-RU" b="1" i="1" u="sng" dirty="0" smtClean="0"/>
              <a:t> </a:t>
            </a:r>
            <a:r>
              <a:rPr lang="ru-RU" b="1" i="1" u="sng" dirty="0" err="1" smtClean="0"/>
              <a:t>місцевого</a:t>
            </a:r>
            <a:r>
              <a:rPr lang="ru-RU" b="1" i="1" u="sng" dirty="0" smtClean="0"/>
              <a:t> </a:t>
            </a:r>
            <a:r>
              <a:rPr lang="ru-RU" b="1" i="1" u="sng" dirty="0" err="1" smtClean="0"/>
              <a:t>самоврядування</a:t>
            </a:r>
            <a:r>
              <a:rPr lang="ru-RU" b="1" i="1" u="sng" dirty="0" smtClean="0"/>
              <a:t> </a:t>
            </a:r>
            <a:r>
              <a:rPr lang="ru-RU" b="1" i="1" u="sng" dirty="0" err="1" smtClean="0"/>
              <a:t>будується</a:t>
            </a:r>
            <a:r>
              <a:rPr lang="ru-RU" b="1" i="1" u="sng" dirty="0" smtClean="0"/>
              <a:t> при </a:t>
            </a:r>
            <a:r>
              <a:rPr lang="ru-RU" b="1" i="1" u="sng" dirty="0" err="1" smtClean="0"/>
              <a:t>врахуванні</a:t>
            </a:r>
            <a:r>
              <a:rPr lang="ru-RU" b="1" i="1" u="sng" dirty="0" smtClean="0"/>
              <a:t> </a:t>
            </a:r>
            <a:r>
              <a:rPr lang="ru-RU" b="1" i="1" u="sng" dirty="0" err="1" smtClean="0"/>
              <a:t>наступних</a:t>
            </a:r>
            <a:r>
              <a:rPr lang="ru-RU" b="1" i="1" u="sng" dirty="0" smtClean="0"/>
              <a:t> умов: </a:t>
            </a:r>
            <a:endParaRPr lang="uk-UA" b="1" i="1" u="sng" dirty="0"/>
          </a:p>
        </p:txBody>
      </p:sp>
      <p:sp>
        <p:nvSpPr>
          <p:cNvPr id="3" name="Прямоугольник 2"/>
          <p:cNvSpPr/>
          <p:nvPr/>
        </p:nvSpPr>
        <p:spPr>
          <a:xfrm>
            <a:off x="317633" y="1250151"/>
            <a:ext cx="11540691" cy="4801314"/>
          </a:xfrm>
          <a:prstGeom prst="rect">
            <a:avLst/>
          </a:prstGeom>
        </p:spPr>
        <p:txBody>
          <a:bodyPr wrap="square">
            <a:spAutoFit/>
          </a:bodyPr>
          <a:lstStyle/>
          <a:p>
            <a:pPr indent="457200" algn="just"/>
            <a:r>
              <a:rPr lang="uk-UA" b="1" i="1" dirty="0" smtClean="0"/>
              <a:t>5. Наголос на стабільності. </a:t>
            </a:r>
            <a:r>
              <a:rPr lang="uk-UA" dirty="0" smtClean="0"/>
              <a:t>Реклама іміджу повинна зосереджуватися на стабільності щодо ефективності та результативності роботи установи, з метою завоювання довіри громадян та запрошення їх до взаємовигідної співпраці. </a:t>
            </a:r>
          </a:p>
          <a:p>
            <a:pPr indent="457200" algn="just"/>
            <a:r>
              <a:rPr lang="uk-UA" b="1" i="1" dirty="0" smtClean="0"/>
              <a:t>6. Повідомлення про користувачів послугами владної установи. </a:t>
            </a:r>
            <a:r>
              <a:rPr lang="uk-UA" dirty="0" smtClean="0"/>
              <a:t>Користувачі теж можуть слугувати інструментом реклами владної установи. Це можуть бути відомі особи, лідери гро </a:t>
            </a:r>
            <a:r>
              <a:rPr lang="uk-UA" dirty="0" err="1" smtClean="0"/>
              <a:t>мадської</a:t>
            </a:r>
            <a:r>
              <a:rPr lang="uk-UA" dirty="0" smtClean="0"/>
              <a:t> думки, державні службовці, посадові особи міністри, мери, депутати. </a:t>
            </a:r>
          </a:p>
          <a:p>
            <a:pPr indent="457200" algn="just"/>
            <a:r>
              <a:rPr lang="uk-UA" b="1" i="1" dirty="0" smtClean="0"/>
              <a:t>7. Зміна назви владної установи. </a:t>
            </a:r>
            <a:r>
              <a:rPr lang="uk-UA" dirty="0" smtClean="0"/>
              <a:t>Якщо відбувається зміна назви інституції, то для того, щоб вона запам’яталася, її треба рекламувати. Нову назву треба постійно повторювати, тоді громадськість дізнається і про нову назву, і про новий імідж владної установи. </a:t>
            </a:r>
          </a:p>
          <a:p>
            <a:pPr indent="457200" algn="just"/>
            <a:r>
              <a:rPr lang="uk-UA" b="1" i="1" dirty="0" smtClean="0"/>
              <a:t>8. Захист «власного імені». </a:t>
            </a:r>
            <a:r>
              <a:rPr lang="uk-UA" dirty="0" smtClean="0"/>
              <a:t>Владні установи повинні піклуватись про громадян, яких вони обслуговують, та за допомогою реклами нагадувати про це споживачам послуг, оскільки тур бота про громадян – це важлива позитивна риса іміджу, на кшталт лозунгу: «Ми працюємо для Вас!». </a:t>
            </a:r>
          </a:p>
          <a:p>
            <a:pPr indent="457200" algn="just"/>
            <a:r>
              <a:rPr lang="uk-UA" b="1" i="1" dirty="0" smtClean="0"/>
              <a:t>9. Надзвичайні ситуації. </a:t>
            </a:r>
            <a:r>
              <a:rPr lang="uk-UA" dirty="0" smtClean="0"/>
              <a:t>Коли виникають кризові ситуації, найкращими кроками керівництва установи, у взаємодії з фахівцями зі зв’язків з громадськістю, буде випередження чуток та не правдивої інформації. Треба обов’язково роз’яснити позицію установи безпосередньо звернув </a:t>
            </a:r>
            <a:r>
              <a:rPr lang="uk-UA" dirty="0" err="1" smtClean="0"/>
              <a:t>шись</a:t>
            </a:r>
            <a:r>
              <a:rPr lang="uk-UA" dirty="0" smtClean="0"/>
              <a:t> до ЗМІ з офіційною заявою, роз’ясненнями, спростуваннями. Це </a:t>
            </a:r>
            <a:r>
              <a:rPr lang="uk-UA" dirty="0" err="1" smtClean="0"/>
              <a:t>надасть</a:t>
            </a:r>
            <a:r>
              <a:rPr lang="uk-UA" dirty="0" smtClean="0"/>
              <a:t> громадськості вичерпну інформацію про причини виникнення проблеми і дозволить зберегти репутацію.</a:t>
            </a:r>
            <a:endParaRPr lang="uk-UA" dirty="0"/>
          </a:p>
        </p:txBody>
      </p:sp>
    </p:spTree>
    <p:extLst>
      <p:ext uri="{BB962C8B-B14F-4D97-AF65-F5344CB8AC3E}">
        <p14:creationId xmlns:p14="http://schemas.microsoft.com/office/powerpoint/2010/main" val="32380351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58265" y="502131"/>
            <a:ext cx="11136430" cy="5632311"/>
          </a:xfrm>
          <a:prstGeom prst="rect">
            <a:avLst/>
          </a:prstGeom>
        </p:spPr>
        <p:txBody>
          <a:bodyPr wrap="square">
            <a:spAutoFit/>
          </a:bodyPr>
          <a:lstStyle/>
          <a:p>
            <a:pPr indent="457200" algn="ctr"/>
            <a:r>
              <a:rPr lang="en-US" b="1" i="1" dirty="0" smtClean="0"/>
              <a:t>PR-</a:t>
            </a:r>
            <a:r>
              <a:rPr lang="uk-UA" b="1" i="1" dirty="0" smtClean="0"/>
              <a:t>реклама іміджу державної установи чи органів місцевого самоврядування повинна від повідати наступним вимогам:</a:t>
            </a:r>
          </a:p>
          <a:p>
            <a:pPr indent="457200" algn="ctr"/>
            <a:endParaRPr lang="uk-UA" b="1" i="1" dirty="0" smtClean="0"/>
          </a:p>
          <a:p>
            <a:pPr marL="285750" indent="-285750" algn="just">
              <a:buFont typeface="Wingdings" panose="05000000000000000000" pitchFamily="2" charset="2"/>
              <a:buChar char="q"/>
            </a:pPr>
            <a:r>
              <a:rPr lang="uk-UA" b="1" i="1" dirty="0" smtClean="0"/>
              <a:t>Вона повинна бути зрозумілою</a:t>
            </a:r>
            <a:r>
              <a:rPr lang="uk-UA" dirty="0" smtClean="0"/>
              <a:t>. Якщо будуть використовуватись складні звороти зі складнопідрядними реченнями, або зміст та мотиви рекламного повідомлення заплутані, громадськість його не зрозуміє, або може зрозуміти не так, як було задумано фахівцями зі зв’язків з громадськістю установи. </a:t>
            </a:r>
          </a:p>
          <a:p>
            <a:pPr marL="285750" indent="-285750" algn="just">
              <a:buFont typeface="Wingdings" panose="05000000000000000000" pitchFamily="2" charset="2"/>
              <a:buChar char="q"/>
            </a:pPr>
            <a:r>
              <a:rPr lang="uk-UA" b="1" i="1" dirty="0" smtClean="0"/>
              <a:t>Вона повинна переконувати, а не лише інформувати.</a:t>
            </a:r>
          </a:p>
          <a:p>
            <a:pPr marL="285750" indent="-285750" algn="just">
              <a:buFont typeface="Wingdings" panose="05000000000000000000" pitchFamily="2" charset="2"/>
              <a:buChar char="q"/>
            </a:pPr>
            <a:r>
              <a:rPr lang="uk-UA" b="1" i="1" dirty="0" smtClean="0"/>
              <a:t>Вона повинна звертатись до переконань</a:t>
            </a:r>
            <a:r>
              <a:rPr lang="uk-UA" dirty="0" smtClean="0"/>
              <a:t>. </a:t>
            </a:r>
            <a:r>
              <a:rPr lang="en-US" dirty="0" smtClean="0"/>
              <a:t>PR-</a:t>
            </a:r>
            <a:r>
              <a:rPr lang="uk-UA" dirty="0" smtClean="0"/>
              <a:t>реклама іміджу владної установи повинна в першу чергу зосереджуватись на тому, чого хоче громадськість, а не установа.</a:t>
            </a:r>
          </a:p>
          <a:p>
            <a:pPr marL="285750" indent="-285750" algn="just">
              <a:buFont typeface="Wingdings" panose="05000000000000000000" pitchFamily="2" charset="2"/>
              <a:buChar char="q"/>
            </a:pPr>
            <a:r>
              <a:rPr lang="uk-UA" b="1" i="1" dirty="0" smtClean="0"/>
              <a:t>Вона повинна бути чесною</a:t>
            </a:r>
            <a:r>
              <a:rPr lang="uk-UA" dirty="0" smtClean="0"/>
              <a:t>. Будь-яка реклама є упередженою. Для того, щоб громадськість повірила владній установі, її реклама повинна бути відвертою і щирою, та не повинна прагнути ввести в оману. </a:t>
            </a:r>
          </a:p>
          <a:p>
            <a:pPr indent="457200" algn="just"/>
            <a:endParaRPr lang="uk-UA" dirty="0" smtClean="0"/>
          </a:p>
          <a:p>
            <a:pPr indent="457200" algn="just"/>
            <a:r>
              <a:rPr lang="uk-UA" dirty="0" smtClean="0"/>
              <a:t>Такий підхід до </a:t>
            </a:r>
            <a:r>
              <a:rPr lang="en-US" dirty="0" smtClean="0"/>
              <a:t>PR-</a:t>
            </a:r>
            <a:r>
              <a:rPr lang="uk-UA" dirty="0" smtClean="0"/>
              <a:t>реклами іміджу державної установи чи органів місцевого самоврядування робить імідж владної інституції соціально орієнтованим. Через проблеми в соціумі, складні взаємозв’язки між владними структурами та громадськістю, низку економічних, соціальних та ін. проблем, серед громадськості поширеною є недовіра та критичне ставлення до влади у різних її проявах. Тому </a:t>
            </a:r>
            <a:r>
              <a:rPr lang="en-US" dirty="0" smtClean="0"/>
              <a:t>PR-</a:t>
            </a:r>
            <a:r>
              <a:rPr lang="uk-UA" dirty="0" smtClean="0"/>
              <a:t>реклама владних установ повинна мати соціально інтегрований підхід щодо комунікації з громадськістю та поєднувати соціально корисні функції маркетингу, пабліситі та зв’язків з громадськістю (</a:t>
            </a:r>
            <a:r>
              <a:rPr lang="en-US" dirty="0" smtClean="0"/>
              <a:t>PR). </a:t>
            </a:r>
            <a:r>
              <a:rPr lang="uk-UA" dirty="0" smtClean="0"/>
              <a:t>Фахівці, які працюють у сфері державного менеджменту та управління повинні розуміти переваги зосередження на довгострокових соціальних взаємозв’язках з громадськістю.</a:t>
            </a:r>
            <a:endParaRPr lang="uk-UA" dirty="0"/>
          </a:p>
        </p:txBody>
      </p:sp>
    </p:spTree>
    <p:extLst>
      <p:ext uri="{BB962C8B-B14F-4D97-AF65-F5344CB8AC3E}">
        <p14:creationId xmlns:p14="http://schemas.microsoft.com/office/powerpoint/2010/main" val="37328299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b="3499"/>
          <a:stretch/>
        </p:blipFill>
        <p:spPr>
          <a:xfrm>
            <a:off x="221381" y="240631"/>
            <a:ext cx="11742822" cy="6381550"/>
          </a:xfrm>
          <a:prstGeom prst="rect">
            <a:avLst/>
          </a:prstGeom>
        </p:spPr>
      </p:pic>
    </p:spTree>
    <p:extLst>
      <p:ext uri="{BB962C8B-B14F-4D97-AF65-F5344CB8AC3E}">
        <p14:creationId xmlns:p14="http://schemas.microsoft.com/office/powerpoint/2010/main" val="38648811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10139" y="521381"/>
            <a:ext cx="11242307" cy="5355312"/>
          </a:xfrm>
          <a:prstGeom prst="rect">
            <a:avLst/>
          </a:prstGeom>
        </p:spPr>
        <p:txBody>
          <a:bodyPr wrap="square">
            <a:spAutoFit/>
          </a:bodyPr>
          <a:lstStyle/>
          <a:p>
            <a:pPr indent="457200" algn="ctr"/>
            <a:r>
              <a:rPr lang="uk-UA" b="1" i="1" dirty="0" smtClean="0"/>
              <a:t>Проте існують і негативні прояви </a:t>
            </a:r>
            <a:r>
              <a:rPr lang="en-US" b="1" i="1" dirty="0" smtClean="0"/>
              <a:t>PR-</a:t>
            </a:r>
            <a:r>
              <a:rPr lang="uk-UA" b="1" i="1" dirty="0" smtClean="0"/>
              <a:t>реклами іміджу владних структур.</a:t>
            </a:r>
          </a:p>
          <a:p>
            <a:pPr indent="457200" algn="ctr"/>
            <a:r>
              <a:rPr lang="uk-UA" b="1" i="1" dirty="0" smtClean="0"/>
              <a:t> </a:t>
            </a:r>
          </a:p>
          <a:p>
            <a:pPr marL="342900" indent="457200" algn="just">
              <a:buAutoNum type="arabicPeriod"/>
            </a:pPr>
            <a:r>
              <a:rPr lang="uk-UA" dirty="0" smtClean="0"/>
              <a:t>Це стосується зокрема </a:t>
            </a:r>
            <a:r>
              <a:rPr lang="en-US" dirty="0" smtClean="0"/>
              <a:t>PR-</a:t>
            </a:r>
            <a:r>
              <a:rPr lang="uk-UA" dirty="0" smtClean="0"/>
              <a:t>програм, які реалізують на виконання чиїхось замовних інтересів, незважаючи на наслідки в результаті цього для громадськості. </a:t>
            </a:r>
          </a:p>
          <a:p>
            <a:pPr marL="342900" indent="457200" algn="just">
              <a:buAutoNum type="arabicPeriod"/>
            </a:pPr>
            <a:r>
              <a:rPr lang="uk-UA" dirty="0" smtClean="0"/>
              <a:t>Також </a:t>
            </a:r>
            <a:r>
              <a:rPr lang="en-US" dirty="0" smtClean="0"/>
              <a:t>PR-</a:t>
            </a:r>
            <a:r>
              <a:rPr lang="uk-UA" dirty="0" smtClean="0"/>
              <a:t>діяльність може засмічувати канали комунікації брудом псевдоподій, пабліситі, які вводять громадськість в оману, а не допомагають їй розібратись в ситуації. </a:t>
            </a:r>
          </a:p>
          <a:p>
            <a:pPr marL="342900" indent="457200" algn="just">
              <a:buAutoNum type="arabicPeriod"/>
            </a:pPr>
            <a:r>
              <a:rPr lang="uk-UA" dirty="0" smtClean="0"/>
              <a:t>На додачу до всього вищезазначеного, </a:t>
            </a:r>
            <a:r>
              <a:rPr lang="en-US" dirty="0" smtClean="0"/>
              <a:t>PR-</a:t>
            </a:r>
            <a:r>
              <a:rPr lang="uk-UA" dirty="0" smtClean="0"/>
              <a:t>акції здатні наповнювати традиційні канали спілкування цинізмом та недовірою. Як результат отримуємо ситуацію, коли громадськість перестає довіряти справді гарним намірам, чесній, прозорій, якісній діяльності владної установи, а вбачати в цьому щось підозріле на зразок «добре виконаних» </a:t>
            </a:r>
            <a:r>
              <a:rPr lang="en-US" dirty="0" smtClean="0"/>
              <a:t>PR-</a:t>
            </a:r>
            <a:r>
              <a:rPr lang="uk-UA" dirty="0" smtClean="0"/>
              <a:t>дій. </a:t>
            </a:r>
          </a:p>
          <a:p>
            <a:pPr indent="457200" algn="just"/>
            <a:endParaRPr lang="uk-UA" dirty="0" smtClean="0"/>
          </a:p>
          <a:p>
            <a:pPr indent="457200" algn="just"/>
            <a:r>
              <a:rPr lang="uk-UA" dirty="0" smtClean="0"/>
              <a:t>Часто фахівців зі зв’язків з громадськістю звинувачують у тому, що вони забруднюють ка нали комунікації інформаційним сміттям та сфабрикованими матеріалами. Псевдоподії здатні викривляти соціальні проблеми. Однак, події, які плануються </a:t>
            </a:r>
            <a:r>
              <a:rPr lang="en-US" dirty="0" smtClean="0"/>
              <a:t>PR-</a:t>
            </a:r>
            <a:r>
              <a:rPr lang="uk-UA" dirty="0" smtClean="0"/>
              <a:t>структурами владних установ з метою забезпечення взаємних інтересів громадськості та владної установи є легітимними. Тільки ті зв’язки з громадськістю (</a:t>
            </a:r>
            <a:r>
              <a:rPr lang="en-US" dirty="0" smtClean="0"/>
              <a:t>PR-</a:t>
            </a:r>
            <a:r>
              <a:rPr lang="uk-UA" dirty="0" smtClean="0"/>
              <a:t>структури), які керуються високими етичними та моральними принципами здатні привернути увагу до проблем суспільства, а не до їх ігнорування чи приховування. Керівники та фахівців зі зв’язків з громадськістю державної установи чи органів місцевого самоврядування повинні розуміти та нести соціальну відповідальність перед громадськістю, інтересам якої вони покликані слугувати перш за все.</a:t>
            </a:r>
            <a:endParaRPr lang="uk-UA" dirty="0"/>
          </a:p>
        </p:txBody>
      </p:sp>
    </p:spTree>
    <p:extLst>
      <p:ext uri="{BB962C8B-B14F-4D97-AF65-F5344CB8AC3E}">
        <p14:creationId xmlns:p14="http://schemas.microsoft.com/office/powerpoint/2010/main" val="23299791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1106" y="368969"/>
            <a:ext cx="11360216" cy="766812"/>
          </a:xfrm>
        </p:spPr>
        <p:txBody>
          <a:bodyPr>
            <a:noAutofit/>
          </a:bodyPr>
          <a:lstStyle/>
          <a:p>
            <a:pPr algn="ctr"/>
            <a:r>
              <a:rPr lang="uk-UA" sz="2800" dirty="0" smtClean="0"/>
              <a:t>3. </a:t>
            </a:r>
            <a:r>
              <a:rPr lang="ru-RU" sz="2800" dirty="0" err="1"/>
              <a:t>Публічна</a:t>
            </a:r>
            <a:r>
              <a:rPr lang="ru-RU" sz="2800" dirty="0"/>
              <a:t> </a:t>
            </a:r>
            <a:r>
              <a:rPr lang="ru-RU" sz="2800" dirty="0" err="1"/>
              <a:t>політика</a:t>
            </a:r>
            <a:r>
              <a:rPr lang="ru-RU" sz="2800" dirty="0"/>
              <a:t> </a:t>
            </a:r>
            <a:r>
              <a:rPr lang="ru-RU" sz="2800" dirty="0" err="1"/>
              <a:t>держави</a:t>
            </a:r>
            <a:r>
              <a:rPr lang="ru-RU" sz="2800" dirty="0"/>
              <a:t> </a:t>
            </a:r>
            <a:r>
              <a:rPr lang="ru-RU" sz="2800" dirty="0" err="1"/>
              <a:t>щодо</a:t>
            </a:r>
            <a:r>
              <a:rPr lang="ru-RU" sz="2800" dirty="0"/>
              <a:t> управління </a:t>
            </a:r>
            <a:r>
              <a:rPr lang="ru-RU" sz="2800" dirty="0" err="1"/>
              <a:t>конфліктами</a:t>
            </a:r>
            <a:r>
              <a:rPr lang="ru-RU" sz="2800" dirty="0"/>
              <a:t> в </a:t>
            </a:r>
            <a:r>
              <a:rPr lang="ru-RU" sz="2800" dirty="0" err="1"/>
              <a:t>соціумі</a:t>
            </a:r>
            <a:r>
              <a:rPr lang="ru-RU" sz="2800" dirty="0"/>
              <a:t> як </a:t>
            </a:r>
            <a:r>
              <a:rPr lang="ru-RU" sz="2800" dirty="0" err="1"/>
              <a:t>засіб</a:t>
            </a:r>
            <a:r>
              <a:rPr lang="ru-RU" sz="2800" dirty="0"/>
              <a:t> </a:t>
            </a:r>
            <a:r>
              <a:rPr lang="ru-RU" sz="2800" dirty="0" err="1"/>
              <a:t>подолання</a:t>
            </a:r>
            <a:r>
              <a:rPr lang="ru-RU" sz="2800" dirty="0"/>
              <a:t> </a:t>
            </a:r>
            <a:r>
              <a:rPr lang="ru-RU" sz="2800" dirty="0" err="1"/>
              <a:t>кризових</a:t>
            </a:r>
            <a:r>
              <a:rPr lang="ru-RU" sz="2800" dirty="0"/>
              <a:t> </a:t>
            </a:r>
            <a:r>
              <a:rPr lang="ru-RU" sz="2800" dirty="0" err="1"/>
              <a:t>явищ</a:t>
            </a:r>
            <a:r>
              <a:rPr lang="ru-RU" sz="2800" dirty="0"/>
              <a:t> в </a:t>
            </a:r>
            <a:r>
              <a:rPr lang="ru-RU" sz="2800" dirty="0" err="1"/>
              <a:t>адміністративному</a:t>
            </a:r>
            <a:r>
              <a:rPr lang="ru-RU" sz="2800" dirty="0"/>
              <a:t> </a:t>
            </a:r>
            <a:r>
              <a:rPr lang="ru-RU" sz="2800" dirty="0" err="1"/>
              <a:t>менеджменті</a:t>
            </a:r>
            <a:endParaRPr lang="uk-UA" sz="2800" dirty="0"/>
          </a:p>
        </p:txBody>
      </p:sp>
      <p:pic>
        <p:nvPicPr>
          <p:cNvPr id="3" name="Рисунок 2"/>
          <p:cNvPicPr>
            <a:picLocks noChangeAspect="1"/>
          </p:cNvPicPr>
          <p:nvPr/>
        </p:nvPicPr>
        <p:blipFill rotWithShape="1">
          <a:blip r:embed="rId3"/>
          <a:srcRect b="2933"/>
          <a:stretch/>
        </p:blipFill>
        <p:spPr>
          <a:xfrm>
            <a:off x="211756" y="1135781"/>
            <a:ext cx="11752446" cy="5496025"/>
          </a:xfrm>
          <a:prstGeom prst="rect">
            <a:avLst/>
          </a:prstGeom>
        </p:spPr>
      </p:pic>
    </p:spTree>
    <p:extLst>
      <p:ext uri="{BB962C8B-B14F-4D97-AF65-F5344CB8AC3E}">
        <p14:creationId xmlns:p14="http://schemas.microsoft.com/office/powerpoint/2010/main" val="41581403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28629" y="279753"/>
            <a:ext cx="6235938" cy="400110"/>
          </a:xfrm>
          <a:prstGeom prst="rect">
            <a:avLst/>
          </a:prstGeom>
        </p:spPr>
        <p:txBody>
          <a:bodyPr wrap="none">
            <a:spAutoFit/>
          </a:bodyPr>
          <a:lstStyle/>
          <a:p>
            <a:r>
              <a:rPr lang="ru-RU" sz="2000" dirty="0" smtClean="0"/>
              <a:t>1. </a:t>
            </a:r>
            <a:r>
              <a:rPr lang="ru-RU" sz="2000" dirty="0" err="1" smtClean="0"/>
              <a:t>Публічна</a:t>
            </a:r>
            <a:r>
              <a:rPr lang="ru-RU" sz="2000" dirty="0" smtClean="0"/>
              <a:t> </a:t>
            </a:r>
            <a:r>
              <a:rPr lang="ru-RU" sz="2000" dirty="0" err="1" smtClean="0"/>
              <a:t>комунікація</a:t>
            </a:r>
            <a:r>
              <a:rPr lang="ru-RU" sz="2000" dirty="0" smtClean="0"/>
              <a:t> та PR в </a:t>
            </a:r>
            <a:r>
              <a:rPr lang="ru-RU" sz="2000" dirty="0" err="1" smtClean="0"/>
              <a:t>публічному</a:t>
            </a:r>
            <a:r>
              <a:rPr lang="ru-RU" sz="2000" dirty="0" smtClean="0"/>
              <a:t> </a:t>
            </a:r>
            <a:r>
              <a:rPr lang="ru-RU" sz="2000" dirty="0" err="1" smtClean="0"/>
              <a:t>управлінні</a:t>
            </a:r>
            <a:endParaRPr lang="uk-UA" sz="2000" dirty="0"/>
          </a:p>
        </p:txBody>
      </p:sp>
      <p:sp>
        <p:nvSpPr>
          <p:cNvPr id="4" name="Прямоугольник 3"/>
          <p:cNvSpPr/>
          <p:nvPr/>
        </p:nvSpPr>
        <p:spPr>
          <a:xfrm>
            <a:off x="596765" y="956699"/>
            <a:ext cx="10838047" cy="2308324"/>
          </a:xfrm>
          <a:prstGeom prst="rect">
            <a:avLst/>
          </a:prstGeom>
        </p:spPr>
        <p:txBody>
          <a:bodyPr wrap="square">
            <a:spAutoFit/>
          </a:bodyPr>
          <a:lstStyle/>
          <a:p>
            <a:pPr indent="457200" algn="ctr"/>
            <a:r>
              <a:rPr lang="uk-UA" dirty="0" smtClean="0"/>
              <a:t>Для налагодження ефективної двосторонньої взаємодії між демократичною, правовою дер </a:t>
            </a:r>
            <a:r>
              <a:rPr lang="uk-UA" dirty="0" err="1" smtClean="0"/>
              <a:t>жавою</a:t>
            </a:r>
            <a:r>
              <a:rPr lang="uk-UA" dirty="0" smtClean="0"/>
              <a:t> та громадянським суспільством важливе значення має ефективна робота структур зі зв’язків з громадськістю (</a:t>
            </a:r>
            <a:r>
              <a:rPr lang="en-US" dirty="0" smtClean="0"/>
              <a:t>PR-</a:t>
            </a:r>
            <a:r>
              <a:rPr lang="uk-UA" dirty="0" smtClean="0"/>
              <a:t>служби) в органах державної влади та місцевого самоврядування.</a:t>
            </a:r>
          </a:p>
          <a:p>
            <a:pPr indent="457200" algn="ctr"/>
            <a:r>
              <a:rPr lang="uk-UA" dirty="0" smtClean="0"/>
              <a:t> Важливість цих структур часто недооцінюється, а подекуди не розуміється цільове </a:t>
            </a:r>
            <a:r>
              <a:rPr lang="uk-UA" dirty="0" err="1" smtClean="0"/>
              <a:t>призна</a:t>
            </a:r>
            <a:r>
              <a:rPr lang="uk-UA" dirty="0" smtClean="0"/>
              <a:t> </a:t>
            </a:r>
            <a:r>
              <a:rPr lang="uk-UA" dirty="0" err="1" smtClean="0"/>
              <a:t>чення</a:t>
            </a:r>
            <a:r>
              <a:rPr lang="uk-UA" dirty="0" smtClean="0"/>
              <a:t> цих структур, або розуміється доволі вузько суто в межах однієї </a:t>
            </a:r>
            <a:r>
              <a:rPr lang="uk-UA" dirty="0" err="1" smtClean="0"/>
              <a:t>іміджформуючої</a:t>
            </a:r>
            <a:r>
              <a:rPr lang="uk-UA" dirty="0" smtClean="0"/>
              <a:t> функції </a:t>
            </a:r>
            <a:r>
              <a:rPr lang="en-US" dirty="0" smtClean="0"/>
              <a:t>PR. </a:t>
            </a:r>
            <a:r>
              <a:rPr lang="uk-UA" dirty="0" smtClean="0"/>
              <a:t>Але зв’язки з громадськістю (далі - </a:t>
            </a:r>
            <a:r>
              <a:rPr lang="en-US" dirty="0" smtClean="0"/>
              <a:t>PR) </a:t>
            </a:r>
            <a:r>
              <a:rPr lang="uk-UA" dirty="0" smtClean="0"/>
              <a:t>особливо в публічному управлінні та державному менеджменті покликані виконувати набагато ширший спектр функцій та вирішувати багато на </a:t>
            </a:r>
            <a:r>
              <a:rPr lang="uk-UA" dirty="0" err="1" smtClean="0"/>
              <a:t>гальних</a:t>
            </a:r>
            <a:r>
              <a:rPr lang="uk-UA" dirty="0" smtClean="0"/>
              <a:t> проблем і запобігати потенційним ризикам. </a:t>
            </a:r>
            <a:endParaRPr lang="uk-UA" dirty="0"/>
          </a:p>
        </p:txBody>
      </p:sp>
      <p:pic>
        <p:nvPicPr>
          <p:cNvPr id="5" name="Рисунок 4"/>
          <p:cNvPicPr>
            <a:picLocks noChangeAspect="1"/>
          </p:cNvPicPr>
          <p:nvPr/>
        </p:nvPicPr>
        <p:blipFill>
          <a:blip r:embed="rId2"/>
          <a:stretch>
            <a:fillRect/>
          </a:stretch>
        </p:blipFill>
        <p:spPr>
          <a:xfrm>
            <a:off x="232761" y="3265023"/>
            <a:ext cx="11731441" cy="3369090"/>
          </a:xfrm>
          <a:prstGeom prst="rect">
            <a:avLst/>
          </a:prstGeom>
        </p:spPr>
      </p:pic>
    </p:spTree>
    <p:extLst>
      <p:ext uri="{BB962C8B-B14F-4D97-AF65-F5344CB8AC3E}">
        <p14:creationId xmlns:p14="http://schemas.microsoft.com/office/powerpoint/2010/main" val="37427224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7472" y="395835"/>
            <a:ext cx="7077456" cy="6186309"/>
          </a:xfrm>
          <a:prstGeom prst="rect">
            <a:avLst/>
          </a:prstGeom>
        </p:spPr>
        <p:txBody>
          <a:bodyPr wrap="square">
            <a:spAutoFit/>
          </a:bodyPr>
          <a:lstStyle/>
          <a:p>
            <a:pPr indent="457200" algn="just"/>
            <a:r>
              <a:rPr lang="uk-UA" dirty="0" smtClean="0"/>
              <a:t>У громадянському суспільстві існує безліч соціальних протиріч, які здатні призвести до конфліктів всередині соціуму. Але замість того, щоб набувати руйнівного характеру, ці конфлікти приборкуються громадськими організаціями, державними та політичними інститутами, за допомогою яких вони можуть знайти своє вираження в межах конституційного ладу. Політичні партії, вибори і парламенти роблять можливими конфлікти в соціумі без революцій. </a:t>
            </a:r>
          </a:p>
          <a:p>
            <a:pPr indent="457200" algn="just"/>
            <a:r>
              <a:rPr lang="uk-UA" dirty="0" smtClean="0"/>
              <a:t>У демократичних суспільствах соціальний діалог та політичний консенсус є залежними від партнерства, ефективної двосторонньої комунікації політичних суб’єктів та представників громадянського суспільства. Вони зумовлені багатьма взаємозалежними складовими, до яких належать ринкові структури, ефективно працюючі та стабільні політичні інститути, діалогова політична культура, яка базується на принципах толерантності. Тому для подолання конфліктів у соціумі та їх наслідків важливою є також й активна роль та соціальна відповідальність громадянського суспільства, а не лише залежність в усьому від державних інституцій. Важливою та відповідальною є роль громадянського суспільства, під час формування суспільно-політичного середовища, яке буде в змозі запобігти/подолати негативні прояви, наслідки конфліктів у соціумі, залишивши тільки інноваційний потенціал конфлікту. </a:t>
            </a:r>
            <a:endParaRPr lang="uk-UA" dirty="0"/>
          </a:p>
        </p:txBody>
      </p:sp>
      <p:pic>
        <p:nvPicPr>
          <p:cNvPr id="3" name="Рисунок 2"/>
          <p:cNvPicPr>
            <a:picLocks noChangeAspect="1"/>
          </p:cNvPicPr>
          <p:nvPr/>
        </p:nvPicPr>
        <p:blipFill>
          <a:blip r:embed="rId2"/>
          <a:stretch>
            <a:fillRect/>
          </a:stretch>
        </p:blipFill>
        <p:spPr>
          <a:xfrm>
            <a:off x="7488937" y="512064"/>
            <a:ext cx="4468368" cy="6070080"/>
          </a:xfrm>
          <a:prstGeom prst="rect">
            <a:avLst/>
          </a:prstGeom>
        </p:spPr>
      </p:pic>
    </p:spTree>
    <p:extLst>
      <p:ext uri="{BB962C8B-B14F-4D97-AF65-F5344CB8AC3E}">
        <p14:creationId xmlns:p14="http://schemas.microsoft.com/office/powerpoint/2010/main" val="17963143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7368" y="360599"/>
            <a:ext cx="4724400" cy="4016484"/>
          </a:xfrm>
          <a:prstGeom prst="rect">
            <a:avLst/>
          </a:prstGeom>
        </p:spPr>
        <p:txBody>
          <a:bodyPr wrap="square">
            <a:spAutoFit/>
          </a:bodyPr>
          <a:lstStyle/>
          <a:p>
            <a:pPr indent="457200" algn="just"/>
            <a:r>
              <a:rPr lang="uk-UA" sz="1700" dirty="0" smtClean="0"/>
              <a:t>Для ефективної взаємодії громадянського суспільства та держави важливе значення має й політична культура, коли органічно поєднаними виявляються ціннісний консенсус і соціальний діалог. Історичний досвід розв’язання політичних конфліктів в західних демократіях доводить, що цього можна досягти спільними зусиллями держави та громадянського суспільства з урахуванням конкретних соціально-історичних, політичних, культурних передумов. Варто виокремити також об’єктивні принципи регулювання та пом’якшення конфронтації в соціумі з боку держави під час реалізації публічної політики та проведення переговорів. </a:t>
            </a:r>
            <a:endParaRPr lang="uk-UA" sz="1700" dirty="0"/>
          </a:p>
        </p:txBody>
      </p:sp>
      <p:sp>
        <p:nvSpPr>
          <p:cNvPr id="3" name="Прямоугольник 2"/>
          <p:cNvSpPr/>
          <p:nvPr/>
        </p:nvSpPr>
        <p:spPr>
          <a:xfrm>
            <a:off x="6300216" y="360599"/>
            <a:ext cx="5586984" cy="4016484"/>
          </a:xfrm>
          <a:prstGeom prst="rect">
            <a:avLst/>
          </a:prstGeom>
        </p:spPr>
        <p:txBody>
          <a:bodyPr wrap="square">
            <a:spAutoFit/>
          </a:bodyPr>
          <a:lstStyle/>
          <a:p>
            <a:pPr indent="457200" algn="just"/>
            <a:r>
              <a:rPr lang="uk-UA" sz="1700" dirty="0" smtClean="0"/>
              <a:t>До них належать: </a:t>
            </a:r>
          </a:p>
          <a:p>
            <a:pPr marL="285750" indent="457200" algn="just">
              <a:buFont typeface="Wingdings" panose="05000000000000000000" pitchFamily="2" charset="2"/>
              <a:buChar char="Ø"/>
            </a:pPr>
            <a:r>
              <a:rPr lang="uk-UA" sz="1700" dirty="0" smtClean="0"/>
              <a:t>дотримання прав і свобод людини і громадянина;</a:t>
            </a:r>
          </a:p>
          <a:p>
            <a:pPr marL="285750" indent="457200" algn="just">
              <a:buFont typeface="Wingdings" panose="05000000000000000000" pitchFamily="2" charset="2"/>
              <a:buChar char="Ø"/>
            </a:pPr>
            <a:r>
              <a:rPr lang="uk-UA" sz="1700" dirty="0" smtClean="0"/>
              <a:t>правове, контрольоване державою застосування засобів примусу;</a:t>
            </a:r>
          </a:p>
          <a:p>
            <a:pPr marL="285750" indent="457200" algn="just">
              <a:buFont typeface="Wingdings" panose="05000000000000000000" pitchFamily="2" charset="2"/>
              <a:buChar char="Ø"/>
            </a:pPr>
            <a:r>
              <a:rPr lang="uk-UA" sz="1700" dirty="0" smtClean="0"/>
              <a:t>перетворення політичних конфліктів на врегульовану конкуренцію партій у межах парламентаризму і партійного представництва; </a:t>
            </a:r>
          </a:p>
          <a:p>
            <a:pPr marL="285750" indent="457200" algn="just">
              <a:buFont typeface="Wingdings" panose="05000000000000000000" pitchFamily="2" charset="2"/>
              <a:buChar char="Ø"/>
            </a:pPr>
            <a:r>
              <a:rPr lang="uk-UA" sz="1700" dirty="0" smtClean="0"/>
              <a:t>спадковість у політиці;</a:t>
            </a:r>
          </a:p>
          <a:p>
            <a:pPr marL="285750" indent="457200" algn="just">
              <a:buFont typeface="Wingdings" panose="05000000000000000000" pitchFamily="2" charset="2"/>
              <a:buChar char="Ø"/>
            </a:pPr>
            <a:r>
              <a:rPr lang="uk-UA" sz="1700" dirty="0" smtClean="0"/>
              <a:t>розширення політичної участі громадян як способу перетворення невдоволення на легальну політичну дію;</a:t>
            </a:r>
          </a:p>
          <a:p>
            <a:pPr marL="285750" indent="457200" algn="just">
              <a:buFont typeface="Wingdings" panose="05000000000000000000" pitchFamily="2" charset="2"/>
              <a:buChar char="Ø"/>
            </a:pPr>
            <a:r>
              <a:rPr lang="uk-UA" sz="1700" dirty="0" smtClean="0"/>
              <a:t>перерозподіл суспільних благ на користь соціально незахищених верств населення та груп;</a:t>
            </a:r>
          </a:p>
          <a:p>
            <a:pPr marL="285750" indent="457200" algn="just">
              <a:buFont typeface="Wingdings" panose="05000000000000000000" pitchFamily="2" charset="2"/>
              <a:buChar char="Ø"/>
            </a:pPr>
            <a:r>
              <a:rPr lang="uk-UA" sz="1700" dirty="0" smtClean="0"/>
              <a:t>світоглядна толерантність, гарантована основними правами людини. </a:t>
            </a:r>
          </a:p>
        </p:txBody>
      </p:sp>
      <p:sp>
        <p:nvSpPr>
          <p:cNvPr id="4" name="Прямоугольник 3"/>
          <p:cNvSpPr/>
          <p:nvPr/>
        </p:nvSpPr>
        <p:spPr>
          <a:xfrm>
            <a:off x="277368" y="4934421"/>
            <a:ext cx="11646408" cy="1661993"/>
          </a:xfrm>
          <a:prstGeom prst="rect">
            <a:avLst/>
          </a:prstGeom>
        </p:spPr>
        <p:txBody>
          <a:bodyPr wrap="square">
            <a:spAutoFit/>
          </a:bodyPr>
          <a:lstStyle/>
          <a:p>
            <a:pPr indent="457200" algn="just"/>
            <a:r>
              <a:rPr lang="uk-UA" sz="1700" dirty="0" smtClean="0"/>
              <a:t>Таким чином, у демократичних суспільствах соціальний діалог та політичний консенсус є залежними від партнерства, ефективної двосторонньої комунікації політичних суб’єктів та представників громадянського суспільства. Вони зумовлені багатьма взаємозалежними складовими, до яких належать ринкові структури, ефективно працюючі та стабільні політичні інститути, діалогова політична культура, яка базується на принципах толерантності. Тому для подолання конфліктів у соціумі та їх наслідків важливою у цьому є не лише одноосібна роль держави, а також активна роль та соціальна відповідальність громадянського суспільства.</a:t>
            </a:r>
            <a:endParaRPr lang="uk-UA" sz="1700" dirty="0"/>
          </a:p>
        </p:txBody>
      </p:sp>
      <p:sp>
        <p:nvSpPr>
          <p:cNvPr id="5" name="Нашивка 4"/>
          <p:cNvSpPr/>
          <p:nvPr/>
        </p:nvSpPr>
        <p:spPr>
          <a:xfrm>
            <a:off x="5477256" y="1523021"/>
            <a:ext cx="694944" cy="169164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Tree>
    <p:extLst>
      <p:ext uri="{BB962C8B-B14F-4D97-AF65-F5344CB8AC3E}">
        <p14:creationId xmlns:p14="http://schemas.microsoft.com/office/powerpoint/2010/main" val="801789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b="2835"/>
          <a:stretch/>
        </p:blipFill>
        <p:spPr>
          <a:xfrm>
            <a:off x="210312" y="237744"/>
            <a:ext cx="11750040" cy="6391656"/>
          </a:xfrm>
          <a:prstGeom prst="rect">
            <a:avLst/>
          </a:prstGeom>
        </p:spPr>
      </p:pic>
    </p:spTree>
    <p:extLst>
      <p:ext uri="{BB962C8B-B14F-4D97-AF65-F5344CB8AC3E}">
        <p14:creationId xmlns:p14="http://schemas.microsoft.com/office/powerpoint/2010/main" val="1103542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b="3103"/>
          <a:stretch/>
        </p:blipFill>
        <p:spPr>
          <a:xfrm>
            <a:off x="210312" y="228600"/>
            <a:ext cx="11750040" cy="6391656"/>
          </a:xfrm>
          <a:prstGeom prst="rect">
            <a:avLst/>
          </a:prstGeom>
        </p:spPr>
      </p:pic>
    </p:spTree>
    <p:extLst>
      <p:ext uri="{BB962C8B-B14F-4D97-AF65-F5344CB8AC3E}">
        <p14:creationId xmlns:p14="http://schemas.microsoft.com/office/powerpoint/2010/main" val="2653294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66813" y="779177"/>
            <a:ext cx="6096000" cy="5262979"/>
          </a:xfrm>
          <a:prstGeom prst="rect">
            <a:avLst/>
          </a:prstGeom>
        </p:spPr>
        <p:txBody>
          <a:bodyPr>
            <a:spAutoFit/>
          </a:bodyPr>
          <a:lstStyle/>
          <a:p>
            <a:pPr algn="ctr"/>
            <a:r>
              <a:rPr lang="uk-UA" sz="2400" i="1" dirty="0" smtClean="0"/>
              <a:t>«</a:t>
            </a:r>
            <a:r>
              <a:rPr lang="uk-UA" sz="2400" i="1" dirty="0" err="1" smtClean="0"/>
              <a:t>Паблік</a:t>
            </a:r>
            <a:r>
              <a:rPr lang="uk-UA" sz="2400" i="1" dirty="0" smtClean="0"/>
              <a:t> </a:t>
            </a:r>
            <a:r>
              <a:rPr lang="uk-UA" sz="2400" i="1" dirty="0" err="1" smtClean="0"/>
              <a:t>рілейшнз</a:t>
            </a:r>
            <a:r>
              <a:rPr lang="uk-UA" sz="2400" i="1" dirty="0" smtClean="0"/>
              <a:t>» в публічному управлінні – це: </a:t>
            </a:r>
          </a:p>
          <a:p>
            <a:pPr marL="457200" indent="-457200" algn="just">
              <a:buAutoNum type="arabicParenR"/>
            </a:pPr>
            <a:r>
              <a:rPr lang="uk-UA" sz="2400" dirty="0" smtClean="0"/>
              <a:t>особливий різновид управлінської діяльності, спрямований на створення сприятливих умов для двосторонньої взаємодії, позитивного ставлення до установи, </a:t>
            </a:r>
            <a:r>
              <a:rPr lang="uk-UA" sz="2400" dirty="0" err="1" smtClean="0"/>
              <a:t>узгодженності</a:t>
            </a:r>
            <a:r>
              <a:rPr lang="uk-UA" sz="2400" dirty="0" smtClean="0"/>
              <a:t> інтересів; </a:t>
            </a:r>
          </a:p>
          <a:p>
            <a:pPr marL="457200" indent="-457200" algn="just">
              <a:buAutoNum type="arabicParenR"/>
            </a:pPr>
            <a:r>
              <a:rPr lang="uk-UA" sz="2400" dirty="0" smtClean="0"/>
              <a:t>спеціально організована комунікація, спрямована на формування спільних інтересів, до </a:t>
            </a:r>
            <a:r>
              <a:rPr lang="uk-UA" sz="2400" dirty="0" err="1" smtClean="0"/>
              <a:t>сягнення</a:t>
            </a:r>
            <a:r>
              <a:rPr lang="uk-UA" sz="2400" dirty="0" smtClean="0"/>
              <a:t> взаєморозуміння владної установи та громадськості; </a:t>
            </a:r>
          </a:p>
          <a:p>
            <a:pPr marL="457200" indent="-457200" algn="just">
              <a:buAutoNum type="arabicParenR"/>
            </a:pPr>
            <a:r>
              <a:rPr lang="uk-UA" sz="2400" dirty="0" smtClean="0"/>
              <a:t>мистецтво уникнення, запобігання та врегулювання конфліктів в публічному управлінні</a:t>
            </a:r>
            <a:endParaRPr lang="uk-UA" sz="2400" dirty="0"/>
          </a:p>
        </p:txBody>
      </p:sp>
      <p:pic>
        <p:nvPicPr>
          <p:cNvPr id="3" name="Рисунок 2"/>
          <p:cNvPicPr>
            <a:picLocks noChangeAspect="1"/>
          </p:cNvPicPr>
          <p:nvPr/>
        </p:nvPicPr>
        <p:blipFill>
          <a:blip r:embed="rId2"/>
          <a:stretch>
            <a:fillRect/>
          </a:stretch>
        </p:blipFill>
        <p:spPr>
          <a:xfrm>
            <a:off x="7279906" y="596297"/>
            <a:ext cx="4508353" cy="5262980"/>
          </a:xfrm>
          <a:prstGeom prst="rect">
            <a:avLst/>
          </a:prstGeom>
        </p:spPr>
      </p:pic>
    </p:spTree>
    <p:extLst>
      <p:ext uri="{BB962C8B-B14F-4D97-AF65-F5344CB8AC3E}">
        <p14:creationId xmlns:p14="http://schemas.microsoft.com/office/powerpoint/2010/main" val="41608644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22434" y="369036"/>
            <a:ext cx="10745002" cy="3785652"/>
          </a:xfrm>
          <a:prstGeom prst="rect">
            <a:avLst/>
          </a:prstGeom>
        </p:spPr>
        <p:txBody>
          <a:bodyPr wrap="square">
            <a:spAutoFit/>
          </a:bodyPr>
          <a:lstStyle/>
          <a:p>
            <a:pPr indent="457200" algn="just"/>
            <a:r>
              <a:rPr lang="uk-UA" sz="2400" i="1" u="sng" dirty="0" smtClean="0"/>
              <a:t>Базові принципи </a:t>
            </a:r>
            <a:r>
              <a:rPr lang="en-US" sz="2400" i="1" u="sng" dirty="0" smtClean="0"/>
              <a:t>PR-</a:t>
            </a:r>
            <a:r>
              <a:rPr lang="uk-UA" sz="2400" i="1" u="sng" dirty="0" smtClean="0"/>
              <a:t>діяльності в публічному управлінні: </a:t>
            </a:r>
          </a:p>
          <a:p>
            <a:pPr marL="342900" indent="-342900" algn="just">
              <a:buFont typeface="Wingdings" panose="05000000000000000000" pitchFamily="2" charset="2"/>
              <a:buChar char="q"/>
            </a:pPr>
            <a:r>
              <a:rPr lang="uk-UA" sz="2400" dirty="0" smtClean="0"/>
              <a:t>демократичність; </a:t>
            </a:r>
          </a:p>
          <a:p>
            <a:pPr marL="342900" indent="-342900" algn="just">
              <a:buFont typeface="Wingdings" panose="05000000000000000000" pitchFamily="2" charset="2"/>
              <a:buChar char="q"/>
            </a:pPr>
            <a:r>
              <a:rPr lang="uk-UA" sz="2400" dirty="0" smtClean="0"/>
              <a:t>узгодження інтересів владної установи та громадськості; </a:t>
            </a:r>
          </a:p>
          <a:p>
            <a:pPr marL="342900" indent="-342900" algn="just">
              <a:buFont typeface="Wingdings" panose="05000000000000000000" pitchFamily="2" charset="2"/>
              <a:buChar char="q"/>
            </a:pPr>
            <a:r>
              <a:rPr lang="uk-UA" sz="2400" dirty="0" smtClean="0"/>
              <a:t>відмова від </a:t>
            </a:r>
            <a:r>
              <a:rPr lang="uk-UA" sz="2400" dirty="0" err="1" smtClean="0"/>
              <a:t>навʼязування</a:t>
            </a:r>
            <a:r>
              <a:rPr lang="uk-UA" sz="2400" dirty="0" smtClean="0"/>
              <a:t> та дезінформації; </a:t>
            </a:r>
          </a:p>
          <a:p>
            <a:pPr marL="342900" indent="-342900" algn="just">
              <a:buFont typeface="Wingdings" panose="05000000000000000000" pitchFamily="2" charset="2"/>
              <a:buChar char="q"/>
            </a:pPr>
            <a:r>
              <a:rPr lang="uk-UA" sz="2400" dirty="0" smtClean="0"/>
              <a:t>невпинний саморозвиток. </a:t>
            </a:r>
          </a:p>
          <a:p>
            <a:pPr algn="just"/>
            <a:endParaRPr lang="uk-UA" sz="2400" dirty="0" smtClean="0"/>
          </a:p>
          <a:p>
            <a:pPr indent="457200" algn="just"/>
            <a:r>
              <a:rPr lang="uk-UA" sz="2400" dirty="0" smtClean="0"/>
              <a:t>Ці принципи не позбавлені методів психологічного тиску на </a:t>
            </a:r>
            <a:r>
              <a:rPr lang="uk-UA" sz="2400" dirty="0" err="1" smtClean="0"/>
              <a:t>субʼєктів</a:t>
            </a:r>
            <a:r>
              <a:rPr lang="uk-UA" sz="2400" dirty="0" smtClean="0"/>
              <a:t> взаємодії. Їх </a:t>
            </a:r>
            <a:r>
              <a:rPr lang="uk-UA" sz="2400" dirty="0" err="1" smtClean="0"/>
              <a:t>застосу</a:t>
            </a:r>
            <a:r>
              <a:rPr lang="uk-UA" sz="2400" dirty="0" smtClean="0"/>
              <a:t> </a:t>
            </a:r>
            <a:r>
              <a:rPr lang="uk-UA" sz="2400" dirty="0" err="1" smtClean="0"/>
              <a:t>вання</a:t>
            </a:r>
            <a:r>
              <a:rPr lang="uk-UA" sz="2400" dirty="0" smtClean="0"/>
              <a:t> можливе з урахуванням орієнтації на </a:t>
            </a:r>
            <a:r>
              <a:rPr lang="uk-UA" sz="2400" dirty="0" err="1" smtClean="0"/>
              <a:t>рівноправʼя</a:t>
            </a:r>
            <a:r>
              <a:rPr lang="uk-UA" sz="2400" dirty="0" smtClean="0"/>
              <a:t> та взаємоповагу у відносинах, інакше вони будуть маніпулятивними та неетичними.</a:t>
            </a:r>
            <a:endParaRPr lang="uk-UA" sz="2400" dirty="0"/>
          </a:p>
        </p:txBody>
      </p:sp>
      <p:pic>
        <p:nvPicPr>
          <p:cNvPr id="3" name="Рисунок 2"/>
          <p:cNvPicPr>
            <a:picLocks noChangeAspect="1"/>
          </p:cNvPicPr>
          <p:nvPr/>
        </p:nvPicPr>
        <p:blipFill>
          <a:blip r:embed="rId2"/>
          <a:stretch>
            <a:fillRect/>
          </a:stretch>
        </p:blipFill>
        <p:spPr>
          <a:xfrm>
            <a:off x="234215" y="4154688"/>
            <a:ext cx="11720362" cy="2467493"/>
          </a:xfrm>
          <a:prstGeom prst="rect">
            <a:avLst/>
          </a:prstGeom>
        </p:spPr>
      </p:pic>
    </p:spTree>
    <p:extLst>
      <p:ext uri="{BB962C8B-B14F-4D97-AF65-F5344CB8AC3E}">
        <p14:creationId xmlns:p14="http://schemas.microsoft.com/office/powerpoint/2010/main" val="24906247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90888" y="369558"/>
            <a:ext cx="11126803" cy="2031325"/>
          </a:xfrm>
          <a:prstGeom prst="rect">
            <a:avLst/>
          </a:prstGeom>
        </p:spPr>
        <p:txBody>
          <a:bodyPr wrap="square">
            <a:spAutoFit/>
          </a:bodyPr>
          <a:lstStyle/>
          <a:p>
            <a:pPr indent="457200" algn="just"/>
            <a:r>
              <a:rPr lang="uk-UA" dirty="0" smtClean="0"/>
              <a:t>Основою успішної діяльності ПР-структур в публічному управлінні повинні бути правдивість, ретельне планування і виконання програм, головною метою яких є задоволення суспіль них інтересів. Знаходячись між владою в широкому розумінні та громадськістю фахівці з </a:t>
            </a:r>
            <a:r>
              <a:rPr lang="uk-UA" dirty="0" err="1" smtClean="0"/>
              <a:t>паблік</a:t>
            </a:r>
            <a:r>
              <a:rPr lang="uk-UA" dirty="0" smtClean="0"/>
              <a:t> </a:t>
            </a:r>
            <a:r>
              <a:rPr lang="uk-UA" dirty="0" err="1" smtClean="0"/>
              <a:t>рілейшнз</a:t>
            </a:r>
            <a:r>
              <a:rPr lang="uk-UA" dirty="0" smtClean="0"/>
              <a:t> повинні бути ефективними комунікаторами та передавати інформацію в обох напрямках доти, доки не буде досягнуто порозуміння між суб’єктами комунікації. Працівники ПР в публічному управлінні повинні використовувати в своїй діяльності наукові методи вивчення громадської думки і повинні пояснювати громадськості сутність проблем завчасно, до того як вони переростуть у кризу.</a:t>
            </a:r>
            <a:endParaRPr lang="uk-UA" dirty="0"/>
          </a:p>
        </p:txBody>
      </p:sp>
      <p:sp>
        <p:nvSpPr>
          <p:cNvPr id="3" name="Прямоугольник 2"/>
          <p:cNvSpPr/>
          <p:nvPr/>
        </p:nvSpPr>
        <p:spPr>
          <a:xfrm>
            <a:off x="490888" y="5345298"/>
            <a:ext cx="11126803" cy="1200329"/>
          </a:xfrm>
          <a:prstGeom prst="rect">
            <a:avLst/>
          </a:prstGeom>
        </p:spPr>
        <p:txBody>
          <a:bodyPr wrap="square">
            <a:spAutoFit/>
          </a:bodyPr>
          <a:lstStyle/>
          <a:p>
            <a:pPr indent="457200" algn="just"/>
            <a:r>
              <a:rPr lang="uk-UA" dirty="0" smtClean="0"/>
              <a:t>Для ефективної комунікації між владою та громадськістю інформаційні служби в публічному управлінні варто поділяти на </a:t>
            </a:r>
            <a:r>
              <a:rPr lang="uk-UA" b="1" u="sng" dirty="0" smtClean="0"/>
              <a:t>дві структури</a:t>
            </a:r>
            <a:r>
              <a:rPr lang="uk-UA" dirty="0" smtClean="0"/>
              <a:t>: одна має вирішувати поточні завдання, зазвичай нею є прес-служба, інша повинна опікуватись довготривалим плануванням, це може бути служба аналізу громадської думки і планування комунікацій. Їх також можна класифікувати за принципом тактичних і стратегічних комунікацій.</a:t>
            </a:r>
            <a:endParaRPr lang="uk-UA" dirty="0"/>
          </a:p>
        </p:txBody>
      </p:sp>
      <p:pic>
        <p:nvPicPr>
          <p:cNvPr id="4" name="Рисунок 3"/>
          <p:cNvPicPr>
            <a:picLocks noChangeAspect="1"/>
          </p:cNvPicPr>
          <p:nvPr/>
        </p:nvPicPr>
        <p:blipFill>
          <a:blip r:embed="rId2"/>
          <a:stretch>
            <a:fillRect/>
          </a:stretch>
        </p:blipFill>
        <p:spPr>
          <a:xfrm>
            <a:off x="490887" y="2400882"/>
            <a:ext cx="11049803" cy="2944415"/>
          </a:xfrm>
          <a:prstGeom prst="rect">
            <a:avLst/>
          </a:prstGeom>
        </p:spPr>
      </p:pic>
    </p:spTree>
    <p:extLst>
      <p:ext uri="{BB962C8B-B14F-4D97-AF65-F5344CB8AC3E}">
        <p14:creationId xmlns:p14="http://schemas.microsoft.com/office/powerpoint/2010/main" val="18224651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3137" y="480225"/>
            <a:ext cx="11377061" cy="5847755"/>
          </a:xfrm>
          <a:prstGeom prst="rect">
            <a:avLst/>
          </a:prstGeom>
        </p:spPr>
        <p:txBody>
          <a:bodyPr wrap="square">
            <a:spAutoFit/>
          </a:bodyPr>
          <a:lstStyle/>
          <a:p>
            <a:pPr indent="457200" algn="ctr">
              <a:lnSpc>
                <a:spcPct val="110000"/>
              </a:lnSpc>
            </a:pPr>
            <a:r>
              <a:rPr lang="uk-UA" sz="2000" b="1" i="1" u="sng" dirty="0" smtClean="0"/>
              <a:t>Функції та завдання ПР в публічному управлінні під час здійснення публічної комунікації: </a:t>
            </a:r>
          </a:p>
          <a:p>
            <a:pPr indent="457200" algn="ctr">
              <a:lnSpc>
                <a:spcPct val="110000"/>
              </a:lnSpc>
            </a:pPr>
            <a:endParaRPr lang="uk-UA" sz="2000" b="1" i="1" u="sng" dirty="0" smtClean="0"/>
          </a:p>
          <a:p>
            <a:pPr marL="285750" indent="-285750" algn="just">
              <a:lnSpc>
                <a:spcPct val="110000"/>
              </a:lnSpc>
              <a:buFont typeface="Wingdings" panose="05000000000000000000" pitchFamily="2" charset="2"/>
              <a:buChar char="v"/>
            </a:pPr>
            <a:r>
              <a:rPr lang="uk-UA" sz="2000" dirty="0" smtClean="0"/>
              <a:t>довгострокове планування роботи владних ПР-структур; </a:t>
            </a:r>
          </a:p>
          <a:p>
            <a:pPr marL="285750" indent="-285750" algn="just">
              <a:lnSpc>
                <a:spcPct val="110000"/>
              </a:lnSpc>
              <a:buFont typeface="Wingdings" panose="05000000000000000000" pitchFamily="2" charset="2"/>
              <a:buChar char="v"/>
            </a:pPr>
            <a:r>
              <a:rPr lang="uk-UA" sz="2000" dirty="0" smtClean="0"/>
              <a:t>інформаційний супровід органів державної влади та місцевого самоврядування (підготовка щоденних звернень, </a:t>
            </a:r>
            <a:r>
              <a:rPr lang="uk-UA" sz="2000" dirty="0" err="1" smtClean="0"/>
              <a:t>теле</a:t>
            </a:r>
            <a:r>
              <a:rPr lang="uk-UA" sz="2000" dirty="0" smtClean="0"/>
              <a:t>- та радіоповідомлень, огляд преси); </a:t>
            </a:r>
          </a:p>
          <a:p>
            <a:pPr marL="285750" indent="-285750" algn="just">
              <a:lnSpc>
                <a:spcPct val="110000"/>
              </a:lnSpc>
              <a:buFont typeface="Wingdings" panose="05000000000000000000" pitchFamily="2" charset="2"/>
              <a:buChar char="v"/>
            </a:pPr>
            <a:r>
              <a:rPr lang="uk-UA" sz="2000" dirty="0" smtClean="0"/>
              <a:t>визначення порядку денного, поширення актуального контенту від влади громадськості; </a:t>
            </a:r>
          </a:p>
          <a:p>
            <a:pPr marL="285750" indent="-285750" algn="just">
              <a:lnSpc>
                <a:spcPct val="110000"/>
              </a:lnSpc>
              <a:buFont typeface="Wingdings" panose="05000000000000000000" pitchFamily="2" charset="2"/>
              <a:buChar char="v"/>
            </a:pPr>
            <a:r>
              <a:rPr lang="uk-UA" sz="2000" dirty="0" smtClean="0"/>
              <a:t>підготовка повідомлень для ЗМІ (прес-релізи, звіти, презентації, звернення); </a:t>
            </a:r>
          </a:p>
          <a:p>
            <a:pPr marL="285750" indent="-285750" algn="just">
              <a:lnSpc>
                <a:spcPct val="110000"/>
              </a:lnSpc>
              <a:buFont typeface="Wingdings" panose="05000000000000000000" pitchFamily="2" charset="2"/>
              <a:buChar char="v"/>
            </a:pPr>
            <a:r>
              <a:rPr lang="uk-UA" sz="2000" dirty="0" smtClean="0"/>
              <a:t>організація впливу на місцеву аудиторію через місцеву пресу (важливо не лише для місце </a:t>
            </a:r>
            <a:r>
              <a:rPr lang="uk-UA" sz="2000" dirty="0" err="1" smtClean="0"/>
              <a:t>вих</a:t>
            </a:r>
            <a:r>
              <a:rPr lang="uk-UA" sz="2000" dirty="0" smtClean="0"/>
              <a:t> органів влади, а й для центральних) (додатково бажано використовувати поїздки, виступи, супутникові технології, готові статті); </a:t>
            </a:r>
          </a:p>
          <a:p>
            <a:pPr marL="285750" indent="-285750" algn="just">
              <a:lnSpc>
                <a:spcPct val="110000"/>
              </a:lnSpc>
              <a:buFont typeface="Wingdings" panose="05000000000000000000" pitchFamily="2" charset="2"/>
              <a:buChar char="v"/>
            </a:pPr>
            <a:r>
              <a:rPr lang="uk-UA" sz="2000" dirty="0" smtClean="0"/>
              <a:t>забезпечення суспільної підтримки проведення реформ; </a:t>
            </a:r>
          </a:p>
          <a:p>
            <a:pPr marL="285750" indent="-285750" algn="just">
              <a:lnSpc>
                <a:spcPct val="110000"/>
              </a:lnSpc>
              <a:buFont typeface="Wingdings" panose="05000000000000000000" pitchFamily="2" charset="2"/>
              <a:buChar char="v"/>
            </a:pPr>
            <a:r>
              <a:rPr lang="uk-UA" sz="2000" dirty="0" smtClean="0"/>
              <a:t>організація та висвітлення в ЗМІ та на офіційних державних сайтах заходів представників органів державної влади та місцевого самоврядування; </a:t>
            </a:r>
          </a:p>
          <a:p>
            <a:pPr marL="285750" indent="-285750" algn="just">
              <a:lnSpc>
                <a:spcPct val="110000"/>
              </a:lnSpc>
              <a:buFont typeface="Wingdings" panose="05000000000000000000" pitchFamily="2" charset="2"/>
              <a:buChar char="v"/>
            </a:pPr>
            <a:r>
              <a:rPr lang="uk-UA" sz="2000" dirty="0" smtClean="0"/>
              <a:t>моніторинг громадської думки за допомогою соціологів; </a:t>
            </a:r>
          </a:p>
          <a:p>
            <a:pPr marL="285750" indent="-285750" algn="just">
              <a:lnSpc>
                <a:spcPct val="110000"/>
              </a:lnSpc>
              <a:buFont typeface="Wingdings" panose="05000000000000000000" pitchFamily="2" charset="2"/>
              <a:buChar char="v"/>
            </a:pPr>
            <a:r>
              <a:rPr lang="uk-UA" sz="2000" dirty="0" smtClean="0"/>
              <a:t>організація виступу офіційних осіб на підтримку стратегічного курсу реформ; </a:t>
            </a:r>
          </a:p>
          <a:p>
            <a:pPr marL="285750" indent="-285750" algn="just">
              <a:lnSpc>
                <a:spcPct val="110000"/>
              </a:lnSpc>
              <a:buFont typeface="Wingdings" panose="05000000000000000000" pitchFamily="2" charset="2"/>
              <a:buChar char="v"/>
            </a:pPr>
            <a:r>
              <a:rPr lang="uk-UA" sz="2000" dirty="0" smtClean="0"/>
              <a:t>розробка та корекція іміджу представників органів державної влади та місцевого </a:t>
            </a:r>
            <a:r>
              <a:rPr lang="uk-UA" sz="2000" dirty="0" err="1" smtClean="0"/>
              <a:t>самов</a:t>
            </a:r>
            <a:r>
              <a:rPr lang="uk-UA" sz="2000" dirty="0" smtClean="0"/>
              <a:t> </a:t>
            </a:r>
            <a:r>
              <a:rPr lang="uk-UA" sz="2000" dirty="0" err="1" smtClean="0"/>
              <a:t>рядування</a:t>
            </a:r>
            <a:r>
              <a:rPr lang="uk-UA" sz="2000" dirty="0" smtClean="0"/>
              <a:t>; </a:t>
            </a:r>
          </a:p>
          <a:p>
            <a:pPr marL="285750" indent="-285750" algn="just">
              <a:lnSpc>
                <a:spcPct val="110000"/>
              </a:lnSpc>
              <a:buFont typeface="Wingdings" panose="05000000000000000000" pitchFamily="2" charset="2"/>
              <a:buChar char="v"/>
            </a:pPr>
            <a:r>
              <a:rPr lang="uk-UA" sz="2000" dirty="0" smtClean="0"/>
              <a:t>проведення ПР-кампаній на підтримку владних рішень</a:t>
            </a:r>
            <a:endParaRPr lang="uk-UA" sz="2000" dirty="0"/>
          </a:p>
        </p:txBody>
      </p:sp>
    </p:spTree>
    <p:extLst>
      <p:ext uri="{BB962C8B-B14F-4D97-AF65-F5344CB8AC3E}">
        <p14:creationId xmlns:p14="http://schemas.microsoft.com/office/powerpoint/2010/main" val="37270331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35267" y="431008"/>
            <a:ext cx="10992050" cy="5909310"/>
          </a:xfrm>
          <a:prstGeom prst="rect">
            <a:avLst/>
          </a:prstGeom>
        </p:spPr>
        <p:txBody>
          <a:bodyPr wrap="square">
            <a:spAutoFit/>
          </a:bodyPr>
          <a:lstStyle/>
          <a:p>
            <a:pPr algn="ctr"/>
            <a:r>
              <a:rPr lang="uk-UA" b="1" i="1" u="sng" dirty="0" smtClean="0"/>
              <a:t>Принципи та технології діяльності ПР-служб в публічному управлінні: </a:t>
            </a:r>
          </a:p>
          <a:p>
            <a:pPr marL="342900" indent="-342900" algn="just">
              <a:buFont typeface="+mj-lt"/>
              <a:buAutoNum type="arabicPeriod"/>
            </a:pPr>
            <a:r>
              <a:rPr lang="uk-UA" dirty="0" smtClean="0"/>
              <a:t>плановість та системність – планування роботи, з урахуванням аналізу даних </a:t>
            </a:r>
            <a:r>
              <a:rPr lang="uk-UA" dirty="0" err="1" smtClean="0"/>
              <a:t>соціоло</a:t>
            </a:r>
            <a:r>
              <a:rPr lang="uk-UA" dirty="0" smtClean="0"/>
              <a:t> </a:t>
            </a:r>
            <a:r>
              <a:rPr lang="uk-UA" dirty="0" err="1" smtClean="0"/>
              <a:t>гічних</a:t>
            </a:r>
            <a:r>
              <a:rPr lang="uk-UA" dirty="0" smtClean="0"/>
              <a:t> досліджень, що дозволяє об’єктивно оцінити роботу влади; </a:t>
            </a:r>
          </a:p>
          <a:p>
            <a:pPr marL="342900" indent="-342900" algn="just">
              <a:buFont typeface="+mj-lt"/>
              <a:buAutoNum type="arabicPeriod"/>
            </a:pPr>
            <a:r>
              <a:rPr lang="uk-UA" dirty="0" smtClean="0"/>
              <a:t>регулярність ПР-заходів (стратегічне планування); </a:t>
            </a:r>
          </a:p>
          <a:p>
            <a:pPr marL="342900" indent="-342900" algn="just">
              <a:buFont typeface="+mj-lt"/>
              <a:buAutoNum type="arabicPeriod"/>
            </a:pPr>
            <a:r>
              <a:rPr lang="uk-UA" dirty="0" smtClean="0"/>
              <a:t>правдивість – зобов’язання чесно інформувати громадськість про свої дії; </a:t>
            </a:r>
          </a:p>
          <a:p>
            <a:pPr marL="342900" indent="-342900" algn="just">
              <a:buFont typeface="+mj-lt"/>
              <a:buAutoNum type="arabicPeriod"/>
            </a:pPr>
            <a:r>
              <a:rPr lang="uk-UA" dirty="0" smtClean="0"/>
              <a:t>повнота інформації – відкрита інформація для обговорення і критики; </a:t>
            </a:r>
          </a:p>
          <a:p>
            <a:pPr marL="342900" indent="-342900" algn="just">
              <a:buFont typeface="+mj-lt"/>
              <a:buAutoNum type="arabicPeriod"/>
            </a:pPr>
            <a:r>
              <a:rPr lang="uk-UA" dirty="0" smtClean="0"/>
              <a:t>координація дій – всі владні структури повинні забезпечувати злагоджену комунікацію; </a:t>
            </a:r>
          </a:p>
          <a:p>
            <a:pPr marL="342900" indent="-342900" algn="just">
              <a:buFont typeface="+mj-lt"/>
              <a:buAutoNum type="arabicPeriod"/>
            </a:pPr>
            <a:r>
              <a:rPr lang="uk-UA" dirty="0" smtClean="0"/>
              <a:t>врахування стереотипів громадської думки (виявити їх методами наукових досліджень і не суперечити їм); </a:t>
            </a:r>
          </a:p>
          <a:p>
            <a:pPr marL="342900" indent="-342900" algn="just">
              <a:buFont typeface="+mj-lt"/>
              <a:buAutoNum type="arabicPeriod"/>
            </a:pPr>
            <a:r>
              <a:rPr lang="uk-UA" dirty="0" smtClean="0"/>
              <a:t>врахування інтересів тих груп громадськості, до кого буде безпосередньо адресоване повідомлення (адресність повідомлення); </a:t>
            </a:r>
          </a:p>
          <a:p>
            <a:pPr marL="342900" indent="-342900" algn="just">
              <a:buFont typeface="+mj-lt"/>
              <a:buAutoNum type="arabicPeriod"/>
            </a:pPr>
            <a:r>
              <a:rPr lang="uk-UA" dirty="0" smtClean="0"/>
              <a:t>гнучкість та мобільність – здатність швидко і кардинально змінити стратегію у разі необхідності;</a:t>
            </a:r>
          </a:p>
          <a:p>
            <a:pPr marL="342900" indent="-342900" algn="just">
              <a:buFont typeface="+mj-lt"/>
              <a:buAutoNum type="arabicPeriod"/>
            </a:pPr>
            <a:r>
              <a:rPr lang="uk-UA" dirty="0" smtClean="0"/>
              <a:t>конструктивна взаємодія зі ЗМІ;</a:t>
            </a:r>
          </a:p>
          <a:p>
            <a:pPr marL="342900" indent="-342900" algn="just">
              <a:buFont typeface="+mj-lt"/>
              <a:buAutoNum type="arabicPeriod"/>
            </a:pPr>
            <a:r>
              <a:rPr lang="uk-UA" dirty="0" smtClean="0"/>
              <a:t>активна комунікативна кампанія в Інтернет-ресурсі; </a:t>
            </a:r>
          </a:p>
          <a:p>
            <a:pPr marL="342900" indent="-342900" algn="just">
              <a:buFont typeface="+mj-lt"/>
              <a:buAutoNum type="arabicPeriod"/>
            </a:pPr>
            <a:r>
              <a:rPr lang="uk-UA" dirty="0" smtClean="0"/>
              <a:t>доступний, зрозумілий, постійно оновлюваний адресний контент на офіційних сайтах органів державної влади та місцевого самоврядування; </a:t>
            </a:r>
          </a:p>
          <a:p>
            <a:pPr marL="342900" indent="-342900" algn="just">
              <a:buFont typeface="+mj-lt"/>
              <a:buAutoNum type="arabicPeriod"/>
            </a:pPr>
            <a:r>
              <a:rPr lang="uk-UA" dirty="0" smtClean="0"/>
              <a:t>моніторинг та вихід на нові форми комунікативної взаємодії завдяки використанню ре </a:t>
            </a:r>
            <a:r>
              <a:rPr lang="uk-UA" dirty="0" err="1" smtClean="0"/>
              <a:t>сурсів</a:t>
            </a:r>
            <a:r>
              <a:rPr lang="uk-UA" dirty="0" smtClean="0"/>
              <a:t> соціальних мереж (</a:t>
            </a:r>
            <a:r>
              <a:rPr lang="en-US" dirty="0" smtClean="0"/>
              <a:t>Facebook – </a:t>
            </a:r>
            <a:r>
              <a:rPr lang="uk-UA" dirty="0" smtClean="0"/>
              <a:t>діловий і розважальний контент, орієнтований на ділову аудиторію, бізнес-середовище. Основна аудиторія – люди віком від 30 до 45 років, найбільша платоспроможна аудиторія, жителі великих міст. </a:t>
            </a:r>
            <a:r>
              <a:rPr lang="en-US" dirty="0" smtClean="0"/>
              <a:t>Instagram – </a:t>
            </a:r>
            <a:r>
              <a:rPr lang="uk-UA" dirty="0" smtClean="0"/>
              <a:t>основний контент – фото і відео. Близько 90% користувачів – люди віком до 35 років, молода аудиторія. </a:t>
            </a:r>
            <a:r>
              <a:rPr lang="en-US" dirty="0" smtClean="0"/>
              <a:t>Twitter – </a:t>
            </a:r>
            <a:r>
              <a:rPr lang="uk-UA" dirty="0" smtClean="0"/>
              <a:t>це інтернет сервіс </a:t>
            </a:r>
            <a:r>
              <a:rPr lang="uk-UA" dirty="0" err="1" smtClean="0"/>
              <a:t>мікроблогінгу</a:t>
            </a:r>
            <a:r>
              <a:rPr lang="uk-UA" dirty="0" smtClean="0"/>
              <a:t>. Подаються новини в реальному часі, досить платоспроможна аудиторія). </a:t>
            </a:r>
            <a:endParaRPr lang="uk-UA" dirty="0"/>
          </a:p>
        </p:txBody>
      </p:sp>
    </p:spTree>
    <p:extLst>
      <p:ext uri="{BB962C8B-B14F-4D97-AF65-F5344CB8AC3E}">
        <p14:creationId xmlns:p14="http://schemas.microsoft.com/office/powerpoint/2010/main" val="14697724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67890" y="740107"/>
            <a:ext cx="11174931" cy="4862870"/>
          </a:xfrm>
          <a:prstGeom prst="rect">
            <a:avLst/>
          </a:prstGeom>
        </p:spPr>
        <p:txBody>
          <a:bodyPr wrap="square">
            <a:spAutoFit/>
          </a:bodyPr>
          <a:lstStyle/>
          <a:p>
            <a:pPr algn="ctr"/>
            <a:r>
              <a:rPr lang="uk-UA" sz="2000" b="1" i="1" u="sng" dirty="0" smtClean="0"/>
              <a:t>Правила </a:t>
            </a:r>
            <a:r>
              <a:rPr lang="en-US" sz="2000" b="1" i="1" u="sng" dirty="0" smtClean="0"/>
              <a:t>PR </a:t>
            </a:r>
            <a:r>
              <a:rPr lang="uk-UA" sz="2000" b="1" i="1" u="sng" dirty="0" smtClean="0"/>
              <a:t>в публічному управлінні: </a:t>
            </a:r>
          </a:p>
          <a:p>
            <a:pPr algn="ctr"/>
            <a:endParaRPr lang="uk-UA" sz="2000" b="1" i="1" u="sng" dirty="0" smtClean="0"/>
          </a:p>
          <a:p>
            <a:pPr marL="342900" indent="-342900" algn="just">
              <a:buFont typeface="+mj-lt"/>
              <a:buAutoNum type="arabicPeriod"/>
            </a:pPr>
            <a:r>
              <a:rPr lang="uk-UA" dirty="0" smtClean="0"/>
              <a:t>позитивне ставлення до владної установи, її діяльності, керівництва та співробітників формується на основі позитивного досвіду взаємодії; </a:t>
            </a:r>
          </a:p>
          <a:p>
            <a:pPr marL="342900" indent="-342900" algn="just">
              <a:buFont typeface="+mj-lt"/>
              <a:buAutoNum type="arabicPeriod"/>
            </a:pPr>
            <a:r>
              <a:rPr lang="uk-UA" dirty="0" smtClean="0"/>
              <a:t>особистісні характеристики фахівців зі </a:t>
            </a:r>
            <a:r>
              <a:rPr lang="uk-UA" dirty="0" err="1" smtClean="0"/>
              <a:t>звʼязків</a:t>
            </a:r>
            <a:r>
              <a:rPr lang="uk-UA" dirty="0" smtClean="0"/>
              <a:t> з громадськістю, їх поведінка, діяльність, спілкування повинні справляти сприятливе враження; </a:t>
            </a:r>
          </a:p>
          <a:p>
            <a:pPr marL="342900" indent="-342900" algn="just">
              <a:buFont typeface="+mj-lt"/>
              <a:buAutoNum type="arabicPeriod"/>
            </a:pPr>
            <a:r>
              <a:rPr lang="uk-UA" dirty="0" smtClean="0"/>
              <a:t>фахівці зі </a:t>
            </a:r>
            <a:r>
              <a:rPr lang="uk-UA" dirty="0" err="1" smtClean="0"/>
              <a:t>звʼязків</a:t>
            </a:r>
            <a:r>
              <a:rPr lang="uk-UA" dirty="0" smtClean="0"/>
              <a:t> з громадськістю в публічному управлінні повинні мати комунікативну компетентність та комунікативні вміння, в процесі спілкування повинні бути психологічно ініціативними, активними, організовувати діалог з громадськістю за інтересами на рівних; </a:t>
            </a:r>
          </a:p>
          <a:p>
            <a:pPr marL="342900" indent="-342900" algn="just">
              <a:buFont typeface="+mj-lt"/>
              <a:buAutoNum type="arabicPeriod"/>
            </a:pPr>
            <a:r>
              <a:rPr lang="uk-UA" dirty="0" smtClean="0"/>
              <a:t>інтерес до владної установи формується у громадськості при дотриманні наступних умов: </a:t>
            </a:r>
          </a:p>
          <a:p>
            <a:pPr marL="285750" indent="-285750" algn="just">
              <a:buFont typeface="Wingdings" panose="05000000000000000000" pitchFamily="2" charset="2"/>
              <a:buChar char="§"/>
            </a:pPr>
            <a:r>
              <a:rPr lang="uk-UA" dirty="0" smtClean="0"/>
              <a:t>якщо установа у своїй діяльності безпосередньо взаємодіє з громадськістю; </a:t>
            </a:r>
          </a:p>
          <a:p>
            <a:pPr marL="285750" indent="-285750" algn="just">
              <a:buFont typeface="Wingdings" panose="05000000000000000000" pitchFamily="2" charset="2"/>
              <a:buChar char="§"/>
            </a:pPr>
            <a:r>
              <a:rPr lang="uk-UA" dirty="0" smtClean="0"/>
              <a:t>якщо поширюється інформація, яка цікавить громадян; </a:t>
            </a:r>
          </a:p>
          <a:p>
            <a:pPr marL="285750" indent="-285750" algn="just">
              <a:buFont typeface="Wingdings" panose="05000000000000000000" pitchFamily="2" charset="2"/>
              <a:buChar char="§"/>
            </a:pPr>
            <a:r>
              <a:rPr lang="uk-UA" dirty="0" smtClean="0"/>
              <a:t>якщо наочно </a:t>
            </a:r>
            <a:r>
              <a:rPr lang="uk-UA" dirty="0" err="1" smtClean="0"/>
              <a:t>співставляється</a:t>
            </a:r>
            <a:r>
              <a:rPr lang="uk-UA" dirty="0" smtClean="0"/>
              <a:t> те, що пропонується, з тим, що є, для розуміння ситуації громадянами; </a:t>
            </a:r>
          </a:p>
          <a:p>
            <a:pPr marL="342900" indent="-342900" algn="just">
              <a:buFont typeface="+mj-lt"/>
              <a:buAutoNum type="arabicPeriod"/>
            </a:pPr>
            <a:r>
              <a:rPr lang="uk-UA" dirty="0" smtClean="0"/>
              <a:t>взаєморозуміння може бути досягнуто лише на основі спільних цінностей та ціннісного обміну, ціннісного регулювання, які сприймаються як справедливі; </a:t>
            </a:r>
          </a:p>
          <a:p>
            <a:pPr marL="342900" indent="-342900" algn="just">
              <a:buFont typeface="+mj-lt"/>
              <a:buAutoNum type="arabicPeriod"/>
            </a:pPr>
            <a:r>
              <a:rPr lang="uk-UA" dirty="0" smtClean="0"/>
              <a:t>фахівці зі </a:t>
            </a:r>
            <a:r>
              <a:rPr lang="uk-UA" dirty="0" err="1" smtClean="0"/>
              <a:t>звʼязків</a:t>
            </a:r>
            <a:r>
              <a:rPr lang="uk-UA" dirty="0" smtClean="0"/>
              <a:t> з громадськістю, які працюють у владній установі повинні мати </a:t>
            </a:r>
            <a:r>
              <a:rPr lang="uk-UA" dirty="0" err="1" smtClean="0"/>
              <a:t>висо</a:t>
            </a:r>
            <a:r>
              <a:rPr lang="uk-UA" dirty="0" smtClean="0"/>
              <a:t> </a:t>
            </a:r>
            <a:r>
              <a:rPr lang="uk-UA" dirty="0" err="1" smtClean="0"/>
              <a:t>кий</a:t>
            </a:r>
            <a:r>
              <a:rPr lang="uk-UA" dirty="0" smtClean="0"/>
              <a:t> рівень </a:t>
            </a:r>
            <a:r>
              <a:rPr lang="uk-UA" dirty="0" err="1" smtClean="0"/>
              <a:t>кофліктологічної</a:t>
            </a:r>
            <a:r>
              <a:rPr lang="uk-UA" dirty="0" smtClean="0"/>
              <a:t> компетентності.</a:t>
            </a:r>
            <a:endParaRPr lang="uk-UA" dirty="0"/>
          </a:p>
        </p:txBody>
      </p:sp>
    </p:spTree>
    <p:extLst>
      <p:ext uri="{BB962C8B-B14F-4D97-AF65-F5344CB8AC3E}">
        <p14:creationId xmlns:p14="http://schemas.microsoft.com/office/powerpoint/2010/main" val="3539957899"/>
      </p:ext>
    </p:extLst>
  </p:cSld>
  <p:clrMapOvr>
    <a:masterClrMapping/>
  </p:clrMapOvr>
  <p:timing>
    <p:tnLst>
      <p:par>
        <p:cTn id="1" dur="indefinite" restart="never" nodeType="tmRoot"/>
      </p:par>
    </p:tnLst>
  </p:timing>
</p:sld>
</file>

<file path=ppt/theme/theme1.xml><?xml version="1.0" encoding="utf-8"?>
<a:theme xmlns:a="http://schemas.openxmlformats.org/drawingml/2006/main" name="Базис">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Другая 1">
      <a:majorFont>
        <a:latin typeface="Times New Roman"/>
        <a:ea typeface=""/>
        <a:cs typeface=""/>
      </a:majorFont>
      <a:minorFont>
        <a:latin typeface="Times New Roman"/>
        <a:ea typeface=""/>
        <a:cs typeface=""/>
      </a:minorFont>
    </a:fontScheme>
    <a:fmtScheme name="Базис">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Базис</Template>
  <TotalTime>1651</TotalTime>
  <Words>4848</Words>
  <Application>Microsoft Office PowerPoint</Application>
  <PresentationFormat>Широкоэкранный</PresentationFormat>
  <Paragraphs>179</Paragraphs>
  <Slides>33</Slides>
  <Notes>7</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33</vt:i4>
      </vt:variant>
    </vt:vector>
  </HeadingPairs>
  <TitlesOfParts>
    <vt:vector size="38" baseType="lpstr">
      <vt:lpstr>Calibri</vt:lpstr>
      <vt:lpstr>Corbel</vt:lpstr>
      <vt:lpstr>Times New Roman</vt:lpstr>
      <vt:lpstr>Wingdings</vt:lpstr>
      <vt:lpstr>Базис</vt:lpstr>
      <vt:lpstr>ТЕМА 6. ЗВ’ЯЗКИ З ГРОМАДСЬКІСТЮ В ПУБЛІЧНОМУ УПРАВЛІННІ ТА АДМІНІСТРАТИВНОМУ МЕНЕДЖМЕНТІ</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PR-реклама та фактори, що впливають на формування іміджу та розвитку управлінської компетентності державних службовців та посадових осіб місцевого самоврядування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3. Публічна політика держави щодо управління конфліктами в соціумі як засіб подолання кризових явищ в адміністративному менеджменті</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6. ЗВ’ЯЗКИ З ГРОМАДСЬКІСТЮ В ПУБЛІЧНОМУ УПРАВЛІННІ ТА АДМІНІСТРАТИВНОМУ МЕНЕДЖМЕНТІ</dc:title>
  <dc:creator>Учетная запись Майкрософт</dc:creator>
  <cp:lastModifiedBy>Учетная запись Майкрософт</cp:lastModifiedBy>
  <cp:revision>34</cp:revision>
  <dcterms:created xsi:type="dcterms:W3CDTF">2026-02-28T14:26:26Z</dcterms:created>
  <dcterms:modified xsi:type="dcterms:W3CDTF">2026-03-05T12:55:19Z</dcterms:modified>
</cp:coreProperties>
</file>