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6.xml"/><Relationship Id="rId22" Type="http://schemas.openxmlformats.org/officeDocument/2006/relationships/font" Target="fonts/Roboto-italic.fntdata"/><Relationship Id="rId10" Type="http://schemas.openxmlformats.org/officeDocument/2006/relationships/slide" Target="slides/slide5.xml"/><Relationship Id="rId21" Type="http://schemas.openxmlformats.org/officeDocument/2006/relationships/font" Target="fonts/Robo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96faf3b67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96faf3b67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96faf3b67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96faf3b67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96faf3b67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96faf3b67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96faf3b675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96faf3b675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96faf3b675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96faf3b675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96cb1dc1f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96cb1dc1f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96cb1dc1f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96cb1dc1f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96cb1dc1f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96cb1dc1f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96faf3b67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96faf3b67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96cb1dc1f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96cb1dc1f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96faf3b675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96faf3b675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96faf3b675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96faf3b675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96faf3b675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96faf3b675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uk"/>
              <a:t>Менеджмент в тестуванні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uk"/>
              <a:t>Лекція 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35000"/>
              </a:lnSpc>
              <a:spcBef>
                <a:spcPts val="0"/>
              </a:spcBef>
              <a:spcAft>
                <a:spcPts val="0"/>
              </a:spcAft>
              <a:buNone/>
            </a:pPr>
            <a:r>
              <a:rPr b="1" lang="uk" sz="2500">
                <a:solidFill>
                  <a:srgbClr val="0D0D0D"/>
                </a:solidFill>
                <a:highlight>
                  <a:srgbClr val="FFFFFF"/>
                </a:highlight>
                <a:latin typeface="Roboto"/>
                <a:ea typeface="Roboto"/>
                <a:cs typeface="Roboto"/>
                <a:sym typeface="Roboto"/>
              </a:rPr>
              <a:t>V модель — розробка через тестування</a:t>
            </a:r>
            <a:endParaRPr sz="2500"/>
          </a:p>
        </p:txBody>
      </p:sp>
      <p:sp>
        <p:nvSpPr>
          <p:cNvPr id="117" name="Google Shape;117;p22"/>
          <p:cNvSpPr txBox="1"/>
          <p:nvPr>
            <p:ph idx="1" type="body"/>
          </p:nvPr>
        </p:nvSpPr>
        <p:spPr>
          <a:xfrm>
            <a:off x="311700" y="1160125"/>
            <a:ext cx="47478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uk"/>
              <a:t>V-модель (V-Model) - це методологія розробки програмного забезпечення, яка використовується для забезпечення високої якості та надійності продукту шляхом поєднання розробки та тестування. Вона називається "V-моделлю" через свою графічну форму, яка виглядає як літера "V", де вершина "V" представляє початковий етап розробки, а дві сторони "V" відображають відповідні етапи тестування.</a:t>
            </a:r>
            <a:endParaRPr/>
          </a:p>
        </p:txBody>
      </p:sp>
      <p:pic>
        <p:nvPicPr>
          <p:cNvPr id="118" name="Google Shape;118;p22"/>
          <p:cNvPicPr preferRelativeResize="0"/>
          <p:nvPr/>
        </p:nvPicPr>
        <p:blipFill>
          <a:blip r:embed="rId3">
            <a:alphaModFix/>
          </a:blip>
          <a:stretch>
            <a:fillRect/>
          </a:stretch>
        </p:blipFill>
        <p:spPr>
          <a:xfrm>
            <a:off x="4823000" y="1831050"/>
            <a:ext cx="4221800" cy="2844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uk" sz="2500">
                <a:solidFill>
                  <a:srgbClr val="0D0D0D"/>
                </a:solidFill>
                <a:highlight>
                  <a:srgbClr val="FFFFFF"/>
                </a:highlight>
                <a:latin typeface="Roboto"/>
                <a:ea typeface="Roboto"/>
                <a:cs typeface="Roboto"/>
                <a:sym typeface="Roboto"/>
              </a:rPr>
              <a:t>Agile</a:t>
            </a:r>
            <a:endParaRPr sz="2500"/>
          </a:p>
        </p:txBody>
      </p:sp>
      <p:sp>
        <p:nvSpPr>
          <p:cNvPr id="124" name="Google Shape;124;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uk"/>
              <a:t>Agile - це набір методологій(принципів) та підходів до розробки програмного забезпечення, які сприяють гнучкому та ітеративному підходу до проектів. Agile був розроблений з метою полегшення реагування на зміни в вимогах та забезпечення більшої взаємодії з клієнтом або користувачем. Agile включає різні методології та практики, які розвиваються з часом і можуть використовуватися в різних контекстах.</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4"/>
          <p:cNvPicPr preferRelativeResize="0"/>
          <p:nvPr/>
        </p:nvPicPr>
        <p:blipFill>
          <a:blip r:embed="rId3">
            <a:alphaModFix/>
          </a:blip>
          <a:stretch>
            <a:fillRect/>
          </a:stretch>
        </p:blipFill>
        <p:spPr>
          <a:xfrm>
            <a:off x="3533725" y="1968875"/>
            <a:ext cx="6075825" cy="3174625"/>
          </a:xfrm>
          <a:prstGeom prst="rect">
            <a:avLst/>
          </a:prstGeom>
          <a:noFill/>
          <a:ln>
            <a:noFill/>
          </a:ln>
        </p:spPr>
      </p:pic>
      <p:sp>
        <p:nvSpPr>
          <p:cNvPr id="130" name="Google Shape;130;p2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35000"/>
              </a:lnSpc>
              <a:spcBef>
                <a:spcPts val="0"/>
              </a:spcBef>
              <a:spcAft>
                <a:spcPts val="0"/>
              </a:spcAft>
              <a:buNone/>
            </a:pPr>
            <a:r>
              <a:rPr b="1" lang="uk" sz="2400">
                <a:solidFill>
                  <a:srgbClr val="0D0D0D"/>
                </a:solidFill>
                <a:highlight>
                  <a:srgbClr val="FFFFFF"/>
                </a:highlight>
                <a:latin typeface="Roboto"/>
                <a:ea typeface="Roboto"/>
                <a:cs typeface="Roboto"/>
                <a:sym typeface="Roboto"/>
              </a:rPr>
              <a:t>SCRUM</a:t>
            </a:r>
            <a:endParaRPr sz="2400"/>
          </a:p>
        </p:txBody>
      </p:sp>
      <p:sp>
        <p:nvSpPr>
          <p:cNvPr id="131" name="Google Shape;131;p24"/>
          <p:cNvSpPr txBox="1"/>
          <p:nvPr>
            <p:ph idx="1" type="body"/>
          </p:nvPr>
        </p:nvSpPr>
        <p:spPr>
          <a:xfrm>
            <a:off x="311700" y="1152475"/>
            <a:ext cx="50532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uk" sz="1500">
                <a:solidFill>
                  <a:srgbClr val="0D0D0D"/>
                </a:solidFill>
                <a:highlight>
                  <a:srgbClr val="FFFFFF"/>
                </a:highlight>
                <a:latin typeface="Roboto"/>
                <a:ea typeface="Roboto"/>
                <a:cs typeface="Roboto"/>
                <a:sym typeface="Roboto"/>
              </a:rPr>
              <a:t>Це не абревіатура, цей термін був запозичений з регбі і означає групову сутичку навколо м’яча.</a:t>
            </a:r>
            <a:br>
              <a:rPr lang="uk" sz="1500">
                <a:solidFill>
                  <a:srgbClr val="0D0D0D"/>
                </a:solidFill>
                <a:highlight>
                  <a:srgbClr val="FFFFFF"/>
                </a:highlight>
                <a:latin typeface="Roboto"/>
                <a:ea typeface="Roboto"/>
                <a:cs typeface="Roboto"/>
                <a:sym typeface="Roboto"/>
              </a:rPr>
            </a:br>
            <a:r>
              <a:rPr lang="uk" sz="1500">
                <a:solidFill>
                  <a:srgbClr val="0D0D0D"/>
                </a:solidFill>
                <a:highlight>
                  <a:srgbClr val="FFFFFF"/>
                </a:highlight>
                <a:latin typeface="Roboto"/>
                <a:ea typeface="Roboto"/>
                <a:cs typeface="Roboto"/>
                <a:sym typeface="Roboto"/>
              </a:rPr>
              <a:t>Scrum — це методологія управління проектами, яка ґрунтується на принципах тайм-менеджменту. Основною її особливістю є залученість усіх учасників до процесу, при цьому кожен учасник має свою визначену роль. Суть полягає в тому, що не лише команда працює над вирішенням завдання, але всі, кому цікаве вирішення завдання, не просто поставили його і розслабилися, а постійно «працюють» з командою, і ця робота не означає лише постійний контроль.</a:t>
            </a:r>
            <a:endParaRPr sz="1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uk"/>
              <a:t>Kanban</a:t>
            </a:r>
            <a:endParaRPr b="1"/>
          </a:p>
        </p:txBody>
      </p:sp>
      <p:pic>
        <p:nvPicPr>
          <p:cNvPr id="137" name="Google Shape;137;p25"/>
          <p:cNvPicPr preferRelativeResize="0"/>
          <p:nvPr/>
        </p:nvPicPr>
        <p:blipFill>
          <a:blip r:embed="rId3">
            <a:alphaModFix/>
          </a:blip>
          <a:stretch>
            <a:fillRect/>
          </a:stretch>
        </p:blipFill>
        <p:spPr>
          <a:xfrm>
            <a:off x="0" y="1208275"/>
            <a:ext cx="9178368" cy="3935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26"/>
          <p:cNvPicPr preferRelativeResize="0"/>
          <p:nvPr/>
        </p:nvPicPr>
        <p:blipFill>
          <a:blip r:embed="rId3">
            <a:alphaModFix/>
          </a:blip>
          <a:stretch>
            <a:fillRect/>
          </a:stretch>
        </p:blipFill>
        <p:spPr>
          <a:xfrm>
            <a:off x="1548300" y="0"/>
            <a:ext cx="5882775" cy="3294350"/>
          </a:xfrm>
          <a:prstGeom prst="rect">
            <a:avLst/>
          </a:prstGeom>
          <a:noFill/>
          <a:ln>
            <a:noFill/>
          </a:ln>
        </p:spPr>
      </p:pic>
      <p:sp>
        <p:nvSpPr>
          <p:cNvPr id="143" name="Google Shape;143;p26"/>
          <p:cNvSpPr txBox="1"/>
          <p:nvPr>
            <p:ph idx="1" type="body"/>
          </p:nvPr>
        </p:nvSpPr>
        <p:spPr>
          <a:xfrm>
            <a:off x="311700" y="863550"/>
            <a:ext cx="8520600" cy="34164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b="1" i="1" lang="uk" sz="2300"/>
              <a:t>Які є ще ?</a:t>
            </a:r>
            <a:endParaRPr b="1" i="1" sz="23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Менеджмент в тестуванні.</a:t>
            </a:r>
            <a:endParaRPr/>
          </a:p>
        </p:txBody>
      </p:sp>
      <p:sp>
        <p:nvSpPr>
          <p:cNvPr id="61" name="Google Shape;61;p14"/>
          <p:cNvSpPr txBox="1"/>
          <p:nvPr>
            <p:ph idx="1" type="body"/>
          </p:nvPr>
        </p:nvSpPr>
        <p:spPr>
          <a:xfrm>
            <a:off x="38150" y="1274550"/>
            <a:ext cx="5868600" cy="3416400"/>
          </a:xfrm>
          <a:prstGeom prst="rect">
            <a:avLst/>
          </a:prstGeom>
        </p:spPr>
        <p:txBody>
          <a:bodyPr anchorCtr="0" anchor="t" bIns="91425" lIns="91425" spcFirstLastPara="1" rIns="91425" wrap="square" tIns="91425">
            <a:normAutofit lnSpcReduction="10000"/>
          </a:bodyPr>
          <a:lstStyle/>
          <a:p>
            <a:pPr indent="0" lvl="0" marL="457200" rtl="0" algn="l">
              <a:spcBef>
                <a:spcPts val="1200"/>
              </a:spcBef>
              <a:spcAft>
                <a:spcPts val="0"/>
              </a:spcAft>
              <a:buNone/>
            </a:pPr>
            <a:r>
              <a:rPr b="1" lang="uk" sz="1500"/>
              <a:t>Планування тестування:</a:t>
            </a:r>
            <a:r>
              <a:rPr lang="uk" sz="1500"/>
              <a:t> Менеджмент тестування починається з розробки плану тестування. У цьому плані визначаються обсяг, стратегія, завдання та ресурси, які потрібні для успішного проведення тестування. План також містить графік, призначений для визначення термінів тестування.</a:t>
            </a:r>
            <a:endParaRPr sz="1500"/>
          </a:p>
          <a:p>
            <a:pPr indent="0" lvl="0" marL="457200" rtl="0" algn="l">
              <a:spcBef>
                <a:spcPts val="1200"/>
              </a:spcBef>
              <a:spcAft>
                <a:spcPts val="0"/>
              </a:spcAft>
              <a:buNone/>
            </a:pPr>
            <a:r>
              <a:rPr b="1" lang="uk" sz="1500"/>
              <a:t>Управління ресурсами:</a:t>
            </a:r>
            <a:r>
              <a:rPr lang="uk" sz="1500"/>
              <a:t> Менеджери тестування відповідають за забезпечення необхідних ресурсів, включаючи інфраструктуру, обладнання, інструменти та команду тестувальників. Вони також визначають потреби у навчанні та розвитку команди.</a:t>
            </a:r>
            <a:endParaRPr sz="1500"/>
          </a:p>
          <a:p>
            <a:pPr indent="0" lvl="0" marL="0" rtl="0" algn="l">
              <a:spcBef>
                <a:spcPts val="1200"/>
              </a:spcBef>
              <a:spcAft>
                <a:spcPts val="1200"/>
              </a:spcAft>
              <a:buNone/>
            </a:pPr>
            <a:r>
              <a:t/>
            </a:r>
            <a:endParaRPr sz="1400"/>
          </a:p>
        </p:txBody>
      </p:sp>
      <p:pic>
        <p:nvPicPr>
          <p:cNvPr id="62" name="Google Shape;62;p14"/>
          <p:cNvPicPr preferRelativeResize="0"/>
          <p:nvPr/>
        </p:nvPicPr>
        <p:blipFill>
          <a:blip r:embed="rId3">
            <a:alphaModFix/>
          </a:blip>
          <a:stretch>
            <a:fillRect/>
          </a:stretch>
        </p:blipFill>
        <p:spPr>
          <a:xfrm>
            <a:off x="5418225" y="1345625"/>
            <a:ext cx="3603676" cy="2187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8" name="Google Shape;68;p15"/>
          <p:cNvSpPr txBox="1"/>
          <p:nvPr>
            <p:ph idx="1" type="body"/>
          </p:nvPr>
        </p:nvSpPr>
        <p:spPr>
          <a:xfrm>
            <a:off x="4379175" y="625925"/>
            <a:ext cx="4541700" cy="3899400"/>
          </a:xfrm>
          <a:prstGeom prst="rect">
            <a:avLst/>
          </a:prstGeom>
        </p:spPr>
        <p:txBody>
          <a:bodyPr anchorCtr="0" anchor="t" bIns="91425" lIns="91425" spcFirstLastPara="1" rIns="91425" wrap="square" tIns="91425">
            <a:normAutofit lnSpcReduction="10000"/>
          </a:bodyPr>
          <a:lstStyle/>
          <a:p>
            <a:pPr indent="0" lvl="0" marL="457200" rtl="0" algn="l">
              <a:spcBef>
                <a:spcPts val="1200"/>
              </a:spcBef>
              <a:spcAft>
                <a:spcPts val="0"/>
              </a:spcAft>
              <a:buNone/>
            </a:pPr>
            <a:r>
              <a:rPr b="1" lang="uk" sz="1500"/>
              <a:t>Визначення тестових сценаріїв та тестових вимог: </a:t>
            </a:r>
            <a:r>
              <a:rPr lang="uk" sz="1500"/>
              <a:t>Менеджери тестування працюють разом із стейкхолдерами для визначення тестових сценаріїв та вимог. Це включає в себе розробку тестових кейсів та сценаріїв, які будуть використовуватися для тестування програмного забезпечення.</a:t>
            </a:r>
            <a:endParaRPr sz="1500"/>
          </a:p>
          <a:p>
            <a:pPr indent="0" lvl="0" marL="457200" rtl="0" algn="l">
              <a:spcBef>
                <a:spcPts val="1200"/>
              </a:spcBef>
              <a:spcAft>
                <a:spcPts val="1200"/>
              </a:spcAft>
              <a:buNone/>
            </a:pPr>
            <a:r>
              <a:rPr b="1" lang="uk" sz="1500"/>
              <a:t>Управління тестовими середовищами:</a:t>
            </a:r>
            <a:r>
              <a:rPr lang="uk" sz="1500"/>
              <a:t> Менеджери тестування відповідають за створення та підтримку тестових середовищ, на яких проводяться тести. Це може включати в себе налаштування апаратного та програмного забезпечення, а також встановлення тестових даних.</a:t>
            </a:r>
            <a:endParaRPr sz="1500"/>
          </a:p>
        </p:txBody>
      </p:sp>
      <p:pic>
        <p:nvPicPr>
          <p:cNvPr id="69" name="Google Shape;69;p15"/>
          <p:cNvPicPr preferRelativeResize="0"/>
          <p:nvPr/>
        </p:nvPicPr>
        <p:blipFill>
          <a:blip r:embed="rId3">
            <a:alphaModFix/>
          </a:blip>
          <a:stretch>
            <a:fillRect/>
          </a:stretch>
        </p:blipFill>
        <p:spPr>
          <a:xfrm>
            <a:off x="0" y="2235974"/>
            <a:ext cx="4777450" cy="29075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6"/>
          <p:cNvPicPr preferRelativeResize="0"/>
          <p:nvPr/>
        </p:nvPicPr>
        <p:blipFill>
          <a:blip r:embed="rId3">
            <a:alphaModFix/>
          </a:blip>
          <a:stretch>
            <a:fillRect/>
          </a:stretch>
        </p:blipFill>
        <p:spPr>
          <a:xfrm>
            <a:off x="4197225" y="1457575"/>
            <a:ext cx="4946775" cy="3685923"/>
          </a:xfrm>
          <a:prstGeom prst="rect">
            <a:avLst/>
          </a:prstGeom>
          <a:noFill/>
          <a:ln>
            <a:noFill/>
          </a:ln>
        </p:spPr>
      </p:pic>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6" name="Google Shape;76;p16"/>
          <p:cNvSpPr txBox="1"/>
          <p:nvPr>
            <p:ph idx="1" type="body"/>
          </p:nvPr>
        </p:nvSpPr>
        <p:spPr>
          <a:xfrm>
            <a:off x="311700" y="1152475"/>
            <a:ext cx="47172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1100"/>
              <a:buFont typeface="Arial"/>
              <a:buNone/>
            </a:pPr>
            <a:r>
              <a:rPr b="1" lang="uk" sz="1500"/>
              <a:t>Управління дефектами:</a:t>
            </a:r>
            <a:r>
              <a:rPr lang="uk" sz="1500"/>
              <a:t> Менеджери тестування відслідковують та управляють дефектами, виявленими під час тестування. Вони допомагають визначити серйозність дефектів та визначають їх пріоритети для виправлення.</a:t>
            </a:r>
            <a:endParaRPr sz="1500"/>
          </a:p>
          <a:p>
            <a:pPr indent="0" lvl="0" marL="0" rtl="0" algn="l">
              <a:spcBef>
                <a:spcPts val="1200"/>
              </a:spcBef>
              <a:spcAft>
                <a:spcPts val="0"/>
              </a:spcAft>
              <a:buClr>
                <a:schemeClr val="dk1"/>
              </a:buClr>
              <a:buSzPts val="1100"/>
              <a:buFont typeface="Arial"/>
              <a:buNone/>
            </a:pPr>
            <a:r>
              <a:rPr b="1" lang="uk" sz="1500"/>
              <a:t>Звітність та зворотний зв'язок:</a:t>
            </a:r>
            <a:r>
              <a:rPr lang="uk" sz="1500"/>
              <a:t> Менеджери тестування готують звіти про хід тестування, які надсилають стейкхолдерам та команді розробників. Вони також сприяють підтримці зворотного зв'язку між командами та вирішенню проблем, які виникають під час тестування.</a:t>
            </a:r>
            <a:endParaRPr sz="1500"/>
          </a:p>
          <a:p>
            <a:pPr indent="0" lvl="0" marL="0" rtl="0" algn="l">
              <a:spcBef>
                <a:spcPts val="1200"/>
              </a:spcBef>
              <a:spcAft>
                <a:spcPts val="1200"/>
              </a:spcAft>
              <a:buNone/>
            </a:pPr>
            <a:r>
              <a:t/>
            </a:r>
            <a:endParaRPr sz="1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2" name="Google Shape;82;p17"/>
          <p:cNvSpPr txBox="1"/>
          <p:nvPr>
            <p:ph idx="1" type="body"/>
          </p:nvPr>
        </p:nvSpPr>
        <p:spPr>
          <a:xfrm>
            <a:off x="311700" y="1152475"/>
            <a:ext cx="4656300" cy="34164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0"/>
              </a:spcAft>
              <a:buClr>
                <a:schemeClr val="dk1"/>
              </a:buClr>
              <a:buSzPts val="1018"/>
              <a:buFont typeface="Arial"/>
              <a:buNone/>
            </a:pPr>
            <a:r>
              <a:rPr b="1" lang="uk" sz="1500"/>
              <a:t>Автоматизація тестування:</a:t>
            </a:r>
            <a:r>
              <a:rPr lang="uk" sz="1500"/>
              <a:t> Менеджери тестування приймають рішення про те, які тести автоматизувати, і визначають відповідні інструменти для автоматизації. Вони також слідкують за результатами автоматизованих тестів.</a:t>
            </a:r>
            <a:endParaRPr sz="1500"/>
          </a:p>
          <a:p>
            <a:pPr indent="0" lvl="0" marL="0" rtl="0" algn="l">
              <a:lnSpc>
                <a:spcPct val="95000"/>
              </a:lnSpc>
              <a:spcBef>
                <a:spcPts val="1200"/>
              </a:spcBef>
              <a:spcAft>
                <a:spcPts val="0"/>
              </a:spcAft>
              <a:buClr>
                <a:schemeClr val="dk1"/>
              </a:buClr>
              <a:buSzPts val="1018"/>
              <a:buFont typeface="Arial"/>
              <a:buNone/>
            </a:pPr>
            <a:r>
              <a:rPr b="1" lang="uk" sz="1500"/>
              <a:t>Управління ризиками тестування:</a:t>
            </a:r>
            <a:r>
              <a:rPr lang="uk" sz="1500"/>
              <a:t> Менеджери тестування визначають потенційні ризики та розробляють стратегії їх управління, щоб забезпечити вчасне та якісне завершення тестування.</a:t>
            </a:r>
            <a:endParaRPr sz="1500"/>
          </a:p>
          <a:p>
            <a:pPr indent="0" lvl="0" marL="0" rtl="0" algn="l">
              <a:lnSpc>
                <a:spcPct val="95000"/>
              </a:lnSpc>
              <a:spcBef>
                <a:spcPts val="1200"/>
              </a:spcBef>
              <a:spcAft>
                <a:spcPts val="1200"/>
              </a:spcAft>
              <a:buSzPts val="1018"/>
              <a:buNone/>
            </a:pPr>
            <a:r>
              <a:t/>
            </a:r>
            <a:endParaRPr sz="1500"/>
          </a:p>
        </p:txBody>
      </p:sp>
      <p:pic>
        <p:nvPicPr>
          <p:cNvPr id="83" name="Google Shape;83;p17"/>
          <p:cNvPicPr preferRelativeResize="0"/>
          <p:nvPr/>
        </p:nvPicPr>
        <p:blipFill>
          <a:blip r:embed="rId3">
            <a:alphaModFix/>
          </a:blip>
          <a:stretch>
            <a:fillRect/>
          </a:stretch>
        </p:blipFill>
        <p:spPr>
          <a:xfrm>
            <a:off x="4647475" y="1929175"/>
            <a:ext cx="4222025" cy="2563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8"/>
          <p:cNvPicPr preferRelativeResize="0"/>
          <p:nvPr/>
        </p:nvPicPr>
        <p:blipFill>
          <a:blip r:embed="rId3">
            <a:alphaModFix/>
          </a:blip>
          <a:stretch>
            <a:fillRect/>
          </a:stretch>
        </p:blipFill>
        <p:spPr>
          <a:xfrm>
            <a:off x="4181975" y="1454151"/>
            <a:ext cx="5855975" cy="3903001"/>
          </a:xfrm>
          <a:prstGeom prst="rect">
            <a:avLst/>
          </a:prstGeom>
          <a:noFill/>
          <a:ln>
            <a:noFill/>
          </a:ln>
        </p:spPr>
      </p:pic>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35000"/>
              </a:lnSpc>
              <a:spcBef>
                <a:spcPts val="0"/>
              </a:spcBef>
              <a:spcAft>
                <a:spcPts val="0"/>
              </a:spcAft>
              <a:buNone/>
            </a:pPr>
            <a:r>
              <a:rPr b="1" lang="uk" sz="1950">
                <a:solidFill>
                  <a:srgbClr val="0D0D0D"/>
                </a:solidFill>
                <a:highlight>
                  <a:srgbClr val="FFFFFF"/>
                </a:highlight>
                <a:latin typeface="Roboto"/>
                <a:ea typeface="Roboto"/>
                <a:cs typeface="Roboto"/>
                <a:sym typeface="Roboto"/>
              </a:rPr>
              <a:t>Види методологій розробки програмного забезпечення</a:t>
            </a:r>
            <a:endParaRPr/>
          </a:p>
        </p:txBody>
      </p:sp>
      <p:sp>
        <p:nvSpPr>
          <p:cNvPr id="90" name="Google Shape;90;p18"/>
          <p:cNvSpPr txBox="1"/>
          <p:nvPr>
            <p:ph idx="1" type="body"/>
          </p:nvPr>
        </p:nvSpPr>
        <p:spPr>
          <a:xfrm>
            <a:off x="311700" y="1152475"/>
            <a:ext cx="5549100" cy="34164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1200"/>
              </a:spcAft>
              <a:buNone/>
            </a:pPr>
            <a:r>
              <a:rPr lang="uk" sz="1600"/>
              <a:t>Методології розробки програмного забезпечення - це набір принципів, правил, практик та процесів, які визначають спосіб організації та ведення розробки програмного забезпечення. Ці методології допомагають розробникам та командам програмістів ефективно керувати проектами, визначати завдання, розподіляти ресурси та впроваджувати кращі практики для досягнення успішних результатів у розробці програмного забезпечення.</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uk" sz="2400">
                <a:solidFill>
                  <a:srgbClr val="0D0D0D"/>
                </a:solidFill>
                <a:highlight>
                  <a:srgbClr val="FFFFFF"/>
                </a:highlight>
                <a:latin typeface="Roboto"/>
                <a:ea typeface="Roboto"/>
                <a:cs typeface="Roboto"/>
                <a:sym typeface="Roboto"/>
              </a:rPr>
              <a:t>Каскадна або поетапна розробка</a:t>
            </a:r>
            <a:r>
              <a:rPr lang="uk" sz="2400">
                <a:solidFill>
                  <a:srgbClr val="0D0D0D"/>
                </a:solidFill>
                <a:highlight>
                  <a:srgbClr val="FFFFFF"/>
                </a:highlight>
                <a:latin typeface="Roboto"/>
                <a:ea typeface="Roboto"/>
                <a:cs typeface="Roboto"/>
                <a:sym typeface="Roboto"/>
              </a:rPr>
              <a:t> </a:t>
            </a:r>
            <a:endParaRPr sz="2400"/>
          </a:p>
        </p:txBody>
      </p:sp>
      <p:sp>
        <p:nvSpPr>
          <p:cNvPr id="96" name="Google Shape;96;p19"/>
          <p:cNvSpPr txBox="1"/>
          <p:nvPr>
            <p:ph idx="1" type="body"/>
          </p:nvPr>
        </p:nvSpPr>
        <p:spPr>
          <a:xfrm>
            <a:off x="311700" y="1152475"/>
            <a:ext cx="5228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uk"/>
              <a:t>Waterfall</a:t>
            </a:r>
            <a:r>
              <a:rPr lang="uk"/>
              <a:t> - це традиційна методологія розробки програмного забезпечення, яка передбачає послідовний ступінчастий процес розробки, де кожен етап завершується перед початком наступного.</a:t>
            </a:r>
            <a:endParaRPr/>
          </a:p>
        </p:txBody>
      </p:sp>
      <p:pic>
        <p:nvPicPr>
          <p:cNvPr id="97" name="Google Shape;97;p19"/>
          <p:cNvPicPr preferRelativeResize="0"/>
          <p:nvPr/>
        </p:nvPicPr>
        <p:blipFill>
          <a:blip r:embed="rId3">
            <a:alphaModFix/>
          </a:blip>
          <a:stretch>
            <a:fillRect/>
          </a:stretch>
        </p:blipFill>
        <p:spPr>
          <a:xfrm>
            <a:off x="3495999" y="672825"/>
            <a:ext cx="7075051" cy="39657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437400"/>
            <a:ext cx="8520600" cy="572700"/>
          </a:xfrm>
          <a:prstGeom prst="rect">
            <a:avLst/>
          </a:prstGeom>
        </p:spPr>
        <p:txBody>
          <a:bodyPr anchorCtr="0" anchor="t" bIns="91425" lIns="91425" spcFirstLastPara="1" rIns="91425" wrap="square" tIns="91425">
            <a:normAutofit/>
          </a:bodyPr>
          <a:lstStyle/>
          <a:p>
            <a:pPr indent="0" lvl="0" marL="0" rtl="0" algn="l">
              <a:lnSpc>
                <a:spcPct val="135000"/>
              </a:lnSpc>
              <a:spcBef>
                <a:spcPts val="0"/>
              </a:spcBef>
              <a:spcAft>
                <a:spcPts val="0"/>
              </a:spcAft>
              <a:buNone/>
            </a:pPr>
            <a:r>
              <a:rPr b="1" lang="uk" sz="2400">
                <a:solidFill>
                  <a:srgbClr val="0D0D0D"/>
                </a:solidFill>
                <a:highlight>
                  <a:srgbClr val="FFFFFF"/>
                </a:highlight>
                <a:latin typeface="Roboto"/>
                <a:ea typeface="Roboto"/>
                <a:cs typeface="Roboto"/>
                <a:sym typeface="Roboto"/>
              </a:rPr>
              <a:t>Ітеративна модель</a:t>
            </a:r>
            <a:endParaRPr sz="2400"/>
          </a:p>
        </p:txBody>
      </p:sp>
      <p:sp>
        <p:nvSpPr>
          <p:cNvPr id="103" name="Google Shape;103;p20"/>
          <p:cNvSpPr txBox="1"/>
          <p:nvPr>
            <p:ph idx="1" type="body"/>
          </p:nvPr>
        </p:nvSpPr>
        <p:spPr>
          <a:xfrm>
            <a:off x="311700" y="1152475"/>
            <a:ext cx="43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uk"/>
              <a:t>Ц</a:t>
            </a:r>
            <a:r>
              <a:rPr lang="uk"/>
              <a:t>е методологія, яка передбачає послідовну розробку продукту через повторювані ітерації або цикли. Кожна ітерація є повним циклом розробки, який включає в себе фази визначення вимог, проектування, реалізації, тестування та оцінки. Ітеративна модель дозволяє поступово розширювати та удосконалювати продукт, відповідаючи на змінювані потреби клієнта та ринку.</a:t>
            </a:r>
            <a:endParaRPr/>
          </a:p>
        </p:txBody>
      </p:sp>
      <p:pic>
        <p:nvPicPr>
          <p:cNvPr id="104" name="Google Shape;104;p20"/>
          <p:cNvPicPr preferRelativeResize="0"/>
          <p:nvPr/>
        </p:nvPicPr>
        <p:blipFill>
          <a:blip r:embed="rId3">
            <a:alphaModFix/>
          </a:blip>
          <a:stretch>
            <a:fillRect/>
          </a:stretch>
        </p:blipFill>
        <p:spPr>
          <a:xfrm>
            <a:off x="4853375" y="2001950"/>
            <a:ext cx="4206900" cy="180489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35000"/>
              </a:lnSpc>
              <a:spcBef>
                <a:spcPts val="0"/>
              </a:spcBef>
              <a:spcAft>
                <a:spcPts val="0"/>
              </a:spcAft>
              <a:buNone/>
            </a:pPr>
            <a:r>
              <a:rPr b="1" lang="uk" sz="2100">
                <a:solidFill>
                  <a:srgbClr val="0D0D0D"/>
                </a:solidFill>
                <a:highlight>
                  <a:srgbClr val="FFFFFF"/>
                </a:highlight>
                <a:latin typeface="Roboto"/>
                <a:ea typeface="Roboto"/>
                <a:cs typeface="Roboto"/>
                <a:sym typeface="Roboto"/>
              </a:rPr>
              <a:t>Спіральна модель життєвого циклу програмного забезпечення</a:t>
            </a:r>
            <a:endParaRPr b="1" sz="2100">
              <a:solidFill>
                <a:srgbClr val="0D0D0D"/>
              </a:solidFill>
              <a:highlight>
                <a:srgbClr val="FFFFFF"/>
              </a:highlight>
              <a:latin typeface="Roboto"/>
              <a:ea typeface="Roboto"/>
              <a:cs typeface="Roboto"/>
              <a:sym typeface="Roboto"/>
            </a:endParaRPr>
          </a:p>
        </p:txBody>
      </p:sp>
      <p:sp>
        <p:nvSpPr>
          <p:cNvPr id="110" name="Google Shape;110;p21"/>
          <p:cNvSpPr txBox="1"/>
          <p:nvPr>
            <p:ph idx="1" type="body"/>
          </p:nvPr>
        </p:nvSpPr>
        <p:spPr>
          <a:xfrm>
            <a:off x="311700" y="1152475"/>
            <a:ext cx="3923700" cy="3416400"/>
          </a:xfrm>
          <a:prstGeom prst="rect">
            <a:avLst/>
          </a:prstGeom>
        </p:spPr>
        <p:txBody>
          <a:bodyPr anchorCtr="0" anchor="t" bIns="91425" lIns="91425" spcFirstLastPara="1" rIns="91425" wrap="square" tIns="91425">
            <a:normAutofit fontScale="77500" lnSpcReduction="20000"/>
          </a:bodyPr>
          <a:lstStyle/>
          <a:p>
            <a:pPr indent="457200" lvl="0" marL="0" rtl="0" algn="l">
              <a:spcBef>
                <a:spcPts val="0"/>
              </a:spcBef>
              <a:spcAft>
                <a:spcPts val="1200"/>
              </a:spcAft>
              <a:buNone/>
            </a:pPr>
            <a:r>
              <a:rPr lang="uk"/>
              <a:t>Ц</a:t>
            </a:r>
            <a:r>
              <a:rPr lang="uk"/>
              <a:t>е модель розробки програмного забезпечення, яка поєднує елементи інших методологій, такі як каскадна, ітеративна і інкрементна розробка, та додає елементи аналізу ризиків. </a:t>
            </a:r>
            <a:br>
              <a:rPr lang="uk"/>
            </a:br>
            <a:r>
              <a:rPr lang="uk"/>
              <a:t>	Спіральна модель дозволяє враховувати зміни в вимогах, ефективно управляти ризиками, покращувати процес розробки та забезпечувати високу якість програмного забезпечення. Вона особливо корисна для проектів, де ризики великі або вимоги можуть змінюватися під час розробки. Однак спіральна модель вимагає більшої уваги до управління проектом і ризиками порівняно з іншими моделями розробки. </a:t>
            </a:r>
            <a:endParaRPr/>
          </a:p>
        </p:txBody>
      </p:sp>
      <p:pic>
        <p:nvPicPr>
          <p:cNvPr id="111" name="Google Shape;111;p21"/>
          <p:cNvPicPr preferRelativeResize="0"/>
          <p:nvPr/>
        </p:nvPicPr>
        <p:blipFill>
          <a:blip r:embed="rId3">
            <a:alphaModFix/>
          </a:blip>
          <a:stretch>
            <a:fillRect/>
          </a:stretch>
        </p:blipFill>
        <p:spPr>
          <a:xfrm>
            <a:off x="4792450" y="1048775"/>
            <a:ext cx="4107350" cy="3974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