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6"/>
  </p:notesMasterIdLst>
  <p:sldIdLst>
    <p:sldId id="259" r:id="rId2"/>
    <p:sldId id="306" r:id="rId3"/>
    <p:sldId id="307" r:id="rId4"/>
    <p:sldId id="258" r:id="rId5"/>
    <p:sldId id="257" r:id="rId6"/>
    <p:sldId id="308" r:id="rId7"/>
    <p:sldId id="313" r:id="rId8"/>
    <p:sldId id="309" r:id="rId9"/>
    <p:sldId id="310" r:id="rId10"/>
    <p:sldId id="305" r:id="rId11"/>
    <p:sldId id="311" r:id="rId12"/>
    <p:sldId id="312" r:id="rId13"/>
    <p:sldId id="262" r:id="rId14"/>
    <p:sldId id="263" r:id="rId1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7B71E0-0E2E-459E-9234-1C84837293D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19577B-5721-4C3B-90A3-AC15A9DECA0D}">
      <dgm:prSet phldrT="[Текст]"/>
      <dgm:spPr/>
      <dgm:t>
        <a:bodyPr/>
        <a:lstStyle/>
        <a:p>
          <a:r>
            <a:rPr lang="uk-UA" dirty="0"/>
            <a:t>Природні</a:t>
          </a:r>
          <a:endParaRPr lang="ru-RU" dirty="0"/>
        </a:p>
      </dgm:t>
    </dgm:pt>
    <dgm:pt modelId="{B25B8059-15AE-48A9-BB4D-DE22FC61A9EF}" type="parTrans" cxnId="{121A2169-9552-427D-8172-6EE023275F21}">
      <dgm:prSet/>
      <dgm:spPr/>
      <dgm:t>
        <a:bodyPr/>
        <a:lstStyle/>
        <a:p>
          <a:endParaRPr lang="ru-RU"/>
        </a:p>
      </dgm:t>
    </dgm:pt>
    <dgm:pt modelId="{2DD89F23-C4C9-4B38-8D9A-22670876658C}" type="sibTrans" cxnId="{121A2169-9552-427D-8172-6EE023275F21}">
      <dgm:prSet/>
      <dgm:spPr/>
      <dgm:t>
        <a:bodyPr/>
        <a:lstStyle/>
        <a:p>
          <a:endParaRPr lang="ru-RU"/>
        </a:p>
      </dgm:t>
    </dgm:pt>
    <dgm:pt modelId="{47C4A7C2-2159-4C01-AC02-BBC930B6FF95}">
      <dgm:prSet phldrT="[Текст]"/>
      <dgm:spPr/>
      <dgm:t>
        <a:bodyPr/>
        <a:lstStyle/>
        <a:p>
          <a:r>
            <a:rPr lang="uk-UA" dirty="0"/>
            <a:t>Трудові</a:t>
          </a:r>
          <a:endParaRPr lang="ru-RU" dirty="0"/>
        </a:p>
      </dgm:t>
    </dgm:pt>
    <dgm:pt modelId="{724D6D04-B801-48E5-8A4F-B2C6AE1EF8E7}" type="parTrans" cxnId="{DE26E610-FB1D-4F5D-8D07-AC135C873C54}">
      <dgm:prSet/>
      <dgm:spPr/>
      <dgm:t>
        <a:bodyPr/>
        <a:lstStyle/>
        <a:p>
          <a:endParaRPr lang="ru-RU"/>
        </a:p>
      </dgm:t>
    </dgm:pt>
    <dgm:pt modelId="{985FB19A-C0D4-4A6C-9CDC-6D0E33D3514B}" type="sibTrans" cxnId="{DE26E610-FB1D-4F5D-8D07-AC135C873C54}">
      <dgm:prSet/>
      <dgm:spPr/>
      <dgm:t>
        <a:bodyPr/>
        <a:lstStyle/>
        <a:p>
          <a:endParaRPr lang="ru-RU"/>
        </a:p>
      </dgm:t>
    </dgm:pt>
    <dgm:pt modelId="{7DCED05A-FEF9-4D84-B7D2-C550AAE34A11}">
      <dgm:prSet phldrT="[Текст]"/>
      <dgm:spPr/>
      <dgm:t>
        <a:bodyPr/>
        <a:lstStyle/>
        <a:p>
          <a:r>
            <a:rPr lang="uk-UA" dirty="0"/>
            <a:t>Матеріальні</a:t>
          </a:r>
          <a:endParaRPr lang="ru-RU" dirty="0"/>
        </a:p>
      </dgm:t>
    </dgm:pt>
    <dgm:pt modelId="{F1C5347C-0901-4829-9075-9819B604F051}" type="parTrans" cxnId="{A3848FE9-6101-4557-9616-FFC64355E5B5}">
      <dgm:prSet/>
      <dgm:spPr/>
      <dgm:t>
        <a:bodyPr/>
        <a:lstStyle/>
        <a:p>
          <a:endParaRPr lang="ru-RU"/>
        </a:p>
      </dgm:t>
    </dgm:pt>
    <dgm:pt modelId="{A8952C6C-D530-4C1B-AB1E-648B7788EB6E}" type="sibTrans" cxnId="{A3848FE9-6101-4557-9616-FFC64355E5B5}">
      <dgm:prSet/>
      <dgm:spPr/>
      <dgm:t>
        <a:bodyPr/>
        <a:lstStyle/>
        <a:p>
          <a:endParaRPr lang="ru-RU"/>
        </a:p>
      </dgm:t>
    </dgm:pt>
    <dgm:pt modelId="{AB6C5BB6-95A9-4EFB-83ED-15D5E1141A6B}">
      <dgm:prSet phldrT="[Текст]"/>
      <dgm:spPr/>
      <dgm:t>
        <a:bodyPr/>
        <a:lstStyle/>
        <a:p>
          <a:r>
            <a:rPr lang="uk-UA" dirty="0"/>
            <a:t>Фінансові</a:t>
          </a:r>
          <a:endParaRPr lang="ru-RU" dirty="0"/>
        </a:p>
      </dgm:t>
    </dgm:pt>
    <dgm:pt modelId="{464E4968-28B0-4906-AE11-D4DBC108C7B1}" type="parTrans" cxnId="{EEF95A88-53B0-4E87-BDD9-9177F6791F7C}">
      <dgm:prSet/>
      <dgm:spPr/>
      <dgm:t>
        <a:bodyPr/>
        <a:lstStyle/>
        <a:p>
          <a:endParaRPr lang="ru-RU"/>
        </a:p>
      </dgm:t>
    </dgm:pt>
    <dgm:pt modelId="{7A4B4414-65ED-4A4B-AE58-66637DC2FC68}" type="sibTrans" cxnId="{EEF95A88-53B0-4E87-BDD9-9177F6791F7C}">
      <dgm:prSet/>
      <dgm:spPr/>
      <dgm:t>
        <a:bodyPr/>
        <a:lstStyle/>
        <a:p>
          <a:endParaRPr lang="ru-RU"/>
        </a:p>
      </dgm:t>
    </dgm:pt>
    <dgm:pt modelId="{80261E2A-96E2-49CC-9D99-8CE69A41B971}">
      <dgm:prSet phldrT="[Текст]"/>
      <dgm:spPr/>
      <dgm:t>
        <a:bodyPr/>
        <a:lstStyle/>
        <a:p>
          <a:r>
            <a:rPr lang="uk-UA" dirty="0"/>
            <a:t>Ресурси</a:t>
          </a:r>
          <a:endParaRPr lang="ru-RU" dirty="0"/>
        </a:p>
      </dgm:t>
    </dgm:pt>
    <dgm:pt modelId="{408FC93D-DE10-4141-B750-C969587D049C}" type="parTrans" cxnId="{C762203C-3337-4048-A259-F858BB15BD3F}">
      <dgm:prSet/>
      <dgm:spPr/>
      <dgm:t>
        <a:bodyPr/>
        <a:lstStyle/>
        <a:p>
          <a:endParaRPr lang="ru-RU"/>
        </a:p>
      </dgm:t>
    </dgm:pt>
    <dgm:pt modelId="{CA327715-CD82-41DE-AFC9-984BDC4EA5E1}" type="sibTrans" cxnId="{C762203C-3337-4048-A259-F858BB15BD3F}">
      <dgm:prSet/>
      <dgm:spPr/>
      <dgm:t>
        <a:bodyPr/>
        <a:lstStyle/>
        <a:p>
          <a:endParaRPr lang="ru-RU"/>
        </a:p>
      </dgm:t>
    </dgm:pt>
    <dgm:pt modelId="{64A02F98-9AA0-4486-B274-FD003E2740C7}" type="pres">
      <dgm:prSet presAssocID="{F67B71E0-0E2E-459E-9234-1C84837293D0}" presName="diagram" presStyleCnt="0">
        <dgm:presLayoutVars>
          <dgm:dir/>
          <dgm:resizeHandles val="exact"/>
        </dgm:presLayoutVars>
      </dgm:prSet>
      <dgm:spPr/>
    </dgm:pt>
    <dgm:pt modelId="{D01F39B5-1D65-4173-B295-D30F188B000E}" type="pres">
      <dgm:prSet presAssocID="{5219577B-5721-4C3B-90A3-AC15A9DECA0D}" presName="node" presStyleLbl="node1" presStyleIdx="0" presStyleCnt="5">
        <dgm:presLayoutVars>
          <dgm:bulletEnabled val="1"/>
        </dgm:presLayoutVars>
      </dgm:prSet>
      <dgm:spPr/>
    </dgm:pt>
    <dgm:pt modelId="{7550494E-5293-437D-8B3F-7B4CE2309ACA}" type="pres">
      <dgm:prSet presAssocID="{2DD89F23-C4C9-4B38-8D9A-22670876658C}" presName="sibTrans" presStyleCnt="0"/>
      <dgm:spPr/>
    </dgm:pt>
    <dgm:pt modelId="{A9ED9C31-1762-4E66-9211-B02EF01C1A12}" type="pres">
      <dgm:prSet presAssocID="{47C4A7C2-2159-4C01-AC02-BBC930B6FF95}" presName="node" presStyleLbl="node1" presStyleIdx="1" presStyleCnt="5">
        <dgm:presLayoutVars>
          <dgm:bulletEnabled val="1"/>
        </dgm:presLayoutVars>
      </dgm:prSet>
      <dgm:spPr/>
    </dgm:pt>
    <dgm:pt modelId="{73E178C3-159A-4C51-B40F-A1E11F626E3C}" type="pres">
      <dgm:prSet presAssocID="{985FB19A-C0D4-4A6C-9CDC-6D0E33D3514B}" presName="sibTrans" presStyleCnt="0"/>
      <dgm:spPr/>
    </dgm:pt>
    <dgm:pt modelId="{48437ED1-53EE-49F9-9F0D-E4D56BF9CE6D}" type="pres">
      <dgm:prSet presAssocID="{7DCED05A-FEF9-4D84-B7D2-C550AAE34A11}" presName="node" presStyleLbl="node1" presStyleIdx="2" presStyleCnt="5">
        <dgm:presLayoutVars>
          <dgm:bulletEnabled val="1"/>
        </dgm:presLayoutVars>
      </dgm:prSet>
      <dgm:spPr/>
    </dgm:pt>
    <dgm:pt modelId="{1024BA74-96DD-4A63-BB83-783B6DBC0ADD}" type="pres">
      <dgm:prSet presAssocID="{A8952C6C-D530-4C1B-AB1E-648B7788EB6E}" presName="sibTrans" presStyleCnt="0"/>
      <dgm:spPr/>
    </dgm:pt>
    <dgm:pt modelId="{9645DEF6-731B-42ED-A1AB-CFB686F593A0}" type="pres">
      <dgm:prSet presAssocID="{AB6C5BB6-95A9-4EFB-83ED-15D5E1141A6B}" presName="node" presStyleLbl="node1" presStyleIdx="3" presStyleCnt="5">
        <dgm:presLayoutVars>
          <dgm:bulletEnabled val="1"/>
        </dgm:presLayoutVars>
      </dgm:prSet>
      <dgm:spPr/>
    </dgm:pt>
    <dgm:pt modelId="{D244BF41-E199-4563-836D-FC3C1504C1F3}" type="pres">
      <dgm:prSet presAssocID="{7A4B4414-65ED-4A4B-AE58-66637DC2FC68}" presName="sibTrans" presStyleCnt="0"/>
      <dgm:spPr/>
    </dgm:pt>
    <dgm:pt modelId="{374DE9E4-80C6-4E2A-9C0E-877D248EE095}" type="pres">
      <dgm:prSet presAssocID="{80261E2A-96E2-49CC-9D99-8CE69A41B971}" presName="node" presStyleLbl="node1" presStyleIdx="4" presStyleCnt="5">
        <dgm:presLayoutVars>
          <dgm:bulletEnabled val="1"/>
        </dgm:presLayoutVars>
      </dgm:prSet>
      <dgm:spPr/>
    </dgm:pt>
  </dgm:ptLst>
  <dgm:cxnLst>
    <dgm:cxn modelId="{DE26E610-FB1D-4F5D-8D07-AC135C873C54}" srcId="{F67B71E0-0E2E-459E-9234-1C84837293D0}" destId="{47C4A7C2-2159-4C01-AC02-BBC930B6FF95}" srcOrd="1" destOrd="0" parTransId="{724D6D04-B801-48E5-8A4F-B2C6AE1EF8E7}" sibTransId="{985FB19A-C0D4-4A6C-9CDC-6D0E33D3514B}"/>
    <dgm:cxn modelId="{C762203C-3337-4048-A259-F858BB15BD3F}" srcId="{F67B71E0-0E2E-459E-9234-1C84837293D0}" destId="{80261E2A-96E2-49CC-9D99-8CE69A41B971}" srcOrd="4" destOrd="0" parTransId="{408FC93D-DE10-4141-B750-C969587D049C}" sibTransId="{CA327715-CD82-41DE-AFC9-984BDC4EA5E1}"/>
    <dgm:cxn modelId="{39A73F46-695B-4617-92DF-C14C002A8130}" type="presOf" srcId="{F67B71E0-0E2E-459E-9234-1C84837293D0}" destId="{64A02F98-9AA0-4486-B274-FD003E2740C7}" srcOrd="0" destOrd="0" presId="urn:microsoft.com/office/officeart/2005/8/layout/default"/>
    <dgm:cxn modelId="{121A2169-9552-427D-8172-6EE023275F21}" srcId="{F67B71E0-0E2E-459E-9234-1C84837293D0}" destId="{5219577B-5721-4C3B-90A3-AC15A9DECA0D}" srcOrd="0" destOrd="0" parTransId="{B25B8059-15AE-48A9-BB4D-DE22FC61A9EF}" sibTransId="{2DD89F23-C4C9-4B38-8D9A-22670876658C}"/>
    <dgm:cxn modelId="{EEF95A88-53B0-4E87-BDD9-9177F6791F7C}" srcId="{F67B71E0-0E2E-459E-9234-1C84837293D0}" destId="{AB6C5BB6-95A9-4EFB-83ED-15D5E1141A6B}" srcOrd="3" destOrd="0" parTransId="{464E4968-28B0-4906-AE11-D4DBC108C7B1}" sibTransId="{7A4B4414-65ED-4A4B-AE58-66637DC2FC68}"/>
    <dgm:cxn modelId="{C16AF89E-C4B9-4981-9209-0A07C5392D19}" type="presOf" srcId="{AB6C5BB6-95A9-4EFB-83ED-15D5E1141A6B}" destId="{9645DEF6-731B-42ED-A1AB-CFB686F593A0}" srcOrd="0" destOrd="0" presId="urn:microsoft.com/office/officeart/2005/8/layout/default"/>
    <dgm:cxn modelId="{F11528C4-2B2A-4867-AE42-FD5DA3DBB448}" type="presOf" srcId="{80261E2A-96E2-49CC-9D99-8CE69A41B971}" destId="{374DE9E4-80C6-4E2A-9C0E-877D248EE095}" srcOrd="0" destOrd="0" presId="urn:microsoft.com/office/officeart/2005/8/layout/default"/>
    <dgm:cxn modelId="{4E6AA8C5-12E6-428F-BD54-291F7B3181FE}" type="presOf" srcId="{5219577B-5721-4C3B-90A3-AC15A9DECA0D}" destId="{D01F39B5-1D65-4173-B295-D30F188B000E}" srcOrd="0" destOrd="0" presId="urn:microsoft.com/office/officeart/2005/8/layout/default"/>
    <dgm:cxn modelId="{955C2ED8-DB69-4244-817C-4B7199EEE41D}" type="presOf" srcId="{47C4A7C2-2159-4C01-AC02-BBC930B6FF95}" destId="{A9ED9C31-1762-4E66-9211-B02EF01C1A12}" srcOrd="0" destOrd="0" presId="urn:microsoft.com/office/officeart/2005/8/layout/default"/>
    <dgm:cxn modelId="{A3848FE9-6101-4557-9616-FFC64355E5B5}" srcId="{F67B71E0-0E2E-459E-9234-1C84837293D0}" destId="{7DCED05A-FEF9-4D84-B7D2-C550AAE34A11}" srcOrd="2" destOrd="0" parTransId="{F1C5347C-0901-4829-9075-9819B604F051}" sibTransId="{A8952C6C-D530-4C1B-AB1E-648B7788EB6E}"/>
    <dgm:cxn modelId="{A915ECEA-5CAE-47E0-9744-885F54CD846A}" type="presOf" srcId="{7DCED05A-FEF9-4D84-B7D2-C550AAE34A11}" destId="{48437ED1-53EE-49F9-9F0D-E4D56BF9CE6D}" srcOrd="0" destOrd="0" presId="urn:microsoft.com/office/officeart/2005/8/layout/default"/>
    <dgm:cxn modelId="{50BEC623-55A7-4275-A572-3921003179B4}" type="presParOf" srcId="{64A02F98-9AA0-4486-B274-FD003E2740C7}" destId="{D01F39B5-1D65-4173-B295-D30F188B000E}" srcOrd="0" destOrd="0" presId="urn:microsoft.com/office/officeart/2005/8/layout/default"/>
    <dgm:cxn modelId="{A79AB0B9-2966-4993-8F7C-FFEBB1B98ECB}" type="presParOf" srcId="{64A02F98-9AA0-4486-B274-FD003E2740C7}" destId="{7550494E-5293-437D-8B3F-7B4CE2309ACA}" srcOrd="1" destOrd="0" presId="urn:microsoft.com/office/officeart/2005/8/layout/default"/>
    <dgm:cxn modelId="{F689A429-8B18-41FD-A6D2-3FB9B4C24DAC}" type="presParOf" srcId="{64A02F98-9AA0-4486-B274-FD003E2740C7}" destId="{A9ED9C31-1762-4E66-9211-B02EF01C1A12}" srcOrd="2" destOrd="0" presId="urn:microsoft.com/office/officeart/2005/8/layout/default"/>
    <dgm:cxn modelId="{1AA53C2E-2CF7-4219-9D00-594A0D1953CA}" type="presParOf" srcId="{64A02F98-9AA0-4486-B274-FD003E2740C7}" destId="{73E178C3-159A-4C51-B40F-A1E11F626E3C}" srcOrd="3" destOrd="0" presId="urn:microsoft.com/office/officeart/2005/8/layout/default"/>
    <dgm:cxn modelId="{BFBD7F4B-91E8-43E5-A8D9-B9AF59874CAA}" type="presParOf" srcId="{64A02F98-9AA0-4486-B274-FD003E2740C7}" destId="{48437ED1-53EE-49F9-9F0D-E4D56BF9CE6D}" srcOrd="4" destOrd="0" presId="urn:microsoft.com/office/officeart/2005/8/layout/default"/>
    <dgm:cxn modelId="{88F2C01B-EB31-4D41-B64F-0ADA5D71B24C}" type="presParOf" srcId="{64A02F98-9AA0-4486-B274-FD003E2740C7}" destId="{1024BA74-96DD-4A63-BB83-783B6DBC0ADD}" srcOrd="5" destOrd="0" presId="urn:microsoft.com/office/officeart/2005/8/layout/default"/>
    <dgm:cxn modelId="{4CB3C889-6BAA-4D04-9FE1-AACAA6733B89}" type="presParOf" srcId="{64A02F98-9AA0-4486-B274-FD003E2740C7}" destId="{9645DEF6-731B-42ED-A1AB-CFB686F593A0}" srcOrd="6" destOrd="0" presId="urn:microsoft.com/office/officeart/2005/8/layout/default"/>
    <dgm:cxn modelId="{545D40E9-9D7A-4610-BB02-A1D37A1892E9}" type="presParOf" srcId="{64A02F98-9AA0-4486-B274-FD003E2740C7}" destId="{D244BF41-E199-4563-836D-FC3C1504C1F3}" srcOrd="7" destOrd="0" presId="urn:microsoft.com/office/officeart/2005/8/layout/default"/>
    <dgm:cxn modelId="{4F8D369F-2F11-4BCB-B449-E6976DCDCCAD}" type="presParOf" srcId="{64A02F98-9AA0-4486-B274-FD003E2740C7}" destId="{374DE9E4-80C6-4E2A-9C0E-877D248EE09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F39B5-1D65-4173-B295-D30F188B000E}">
      <dsp:nvSpPr>
        <dsp:cNvPr id="0" name=""/>
        <dsp:cNvSpPr/>
      </dsp:nvSpPr>
      <dsp:spPr>
        <a:xfrm>
          <a:off x="947737" y="13"/>
          <a:ext cx="2000249" cy="1200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Природні</a:t>
          </a:r>
          <a:endParaRPr lang="ru-RU" sz="2500" kern="1200" dirty="0"/>
        </a:p>
      </dsp:txBody>
      <dsp:txXfrm>
        <a:off x="947737" y="13"/>
        <a:ext cx="2000249" cy="1200150"/>
      </dsp:txXfrm>
    </dsp:sp>
    <dsp:sp modelId="{A9ED9C31-1762-4E66-9211-B02EF01C1A12}">
      <dsp:nvSpPr>
        <dsp:cNvPr id="0" name=""/>
        <dsp:cNvSpPr/>
      </dsp:nvSpPr>
      <dsp:spPr>
        <a:xfrm>
          <a:off x="3148012" y="13"/>
          <a:ext cx="2000249" cy="1200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Трудові</a:t>
          </a:r>
          <a:endParaRPr lang="ru-RU" sz="2500" kern="1200" dirty="0"/>
        </a:p>
      </dsp:txBody>
      <dsp:txXfrm>
        <a:off x="3148012" y="13"/>
        <a:ext cx="2000249" cy="1200150"/>
      </dsp:txXfrm>
    </dsp:sp>
    <dsp:sp modelId="{48437ED1-53EE-49F9-9F0D-E4D56BF9CE6D}">
      <dsp:nvSpPr>
        <dsp:cNvPr id="0" name=""/>
        <dsp:cNvSpPr/>
      </dsp:nvSpPr>
      <dsp:spPr>
        <a:xfrm>
          <a:off x="947737" y="1400188"/>
          <a:ext cx="2000249" cy="1200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Матеріальні</a:t>
          </a:r>
          <a:endParaRPr lang="ru-RU" sz="2500" kern="1200" dirty="0"/>
        </a:p>
      </dsp:txBody>
      <dsp:txXfrm>
        <a:off x="947737" y="1400188"/>
        <a:ext cx="2000249" cy="1200150"/>
      </dsp:txXfrm>
    </dsp:sp>
    <dsp:sp modelId="{9645DEF6-731B-42ED-A1AB-CFB686F593A0}">
      <dsp:nvSpPr>
        <dsp:cNvPr id="0" name=""/>
        <dsp:cNvSpPr/>
      </dsp:nvSpPr>
      <dsp:spPr>
        <a:xfrm>
          <a:off x="3148012" y="1400188"/>
          <a:ext cx="2000249" cy="1200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Фінансові</a:t>
          </a:r>
          <a:endParaRPr lang="ru-RU" sz="2500" kern="1200" dirty="0"/>
        </a:p>
      </dsp:txBody>
      <dsp:txXfrm>
        <a:off x="3148012" y="1400188"/>
        <a:ext cx="2000249" cy="1200150"/>
      </dsp:txXfrm>
    </dsp:sp>
    <dsp:sp modelId="{374DE9E4-80C6-4E2A-9C0E-877D248EE095}">
      <dsp:nvSpPr>
        <dsp:cNvPr id="0" name=""/>
        <dsp:cNvSpPr/>
      </dsp:nvSpPr>
      <dsp:spPr>
        <a:xfrm>
          <a:off x="2047875" y="2800364"/>
          <a:ext cx="2000249" cy="1200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Ресурси</a:t>
          </a:r>
          <a:endParaRPr lang="ru-RU" sz="2500" kern="1200" dirty="0"/>
        </a:p>
      </dsp:txBody>
      <dsp:txXfrm>
        <a:off x="2047875" y="2800364"/>
        <a:ext cx="2000249" cy="12001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18.09.2024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18.09.2024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ru-RU" dirty="0" err="1"/>
              <a:t>ф</a:t>
            </a:r>
            <a:r>
              <a:rPr lang="uk-UA" dirty="0" err="1"/>
              <a:t>ІНАНСОВі</a:t>
            </a:r>
            <a:r>
              <a:rPr lang="uk-UA" dirty="0"/>
              <a:t> ресурси  </a:t>
            </a:r>
            <a:br>
              <a:rPr lang="uk-UA" dirty="0"/>
            </a:br>
            <a:r>
              <a:rPr lang="uk-UA" dirty="0"/>
              <a:t>підприємств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1071538" y="1571612"/>
          <a:ext cx="6286544" cy="3286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74" name="Picture" r:id="rId4" imgW="5810400" imgH="2324160" progId="Word.Picture.8">
                  <p:embed/>
                </p:oleObj>
              </mc:Choice>
              <mc:Fallback>
                <p:oleObj name="Picture" r:id="rId4" imgW="5810400" imgH="2324160" progId="Word.Picture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1571612"/>
                        <a:ext cx="6286544" cy="32861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4292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Основним функціями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фінансової служби підприємницької фірми, як правило, є: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управління ліквідністю активів підприємства;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організація ефективних взаємовідносин з банками та іншими інвесторами;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управління позиковими коштами;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управління фінансовими ризиками;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формування оптимальної структури капіталу фірми;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пошук нових джерел фінансування;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оцінка та реалізація інвестиційних проектів;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контроль за валютними операціями;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Rectangle 1"/>
          <p:cNvSpPr>
            <a:spLocks noChangeArrowheads="1"/>
          </p:cNvSpPr>
          <p:nvPr/>
        </p:nvSpPr>
        <p:spPr bwMode="auto">
          <a:xfrm>
            <a:off x="714348" y="857232"/>
            <a:ext cx="700092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проведення операцій з цінними паперами і формування портфелю цінних паперів, здатного забезпечити фінансову стійкість та стабільність фірми;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проведення обґрунтованої дивідендної політики;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диверсифікація інвестиційної діяльності;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прогнозування фінансових станів (ситуацій);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планування фінансової діяльності;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регулювання грошового обігу;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облік витрат і результатів виробничої, інвестиційної та фінансової діяльності;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5105" name="Object 1"/>
          <p:cNvGraphicFramePr>
            <a:graphicFrameLocks noChangeAspect="1"/>
          </p:cNvGraphicFramePr>
          <p:nvPr/>
        </p:nvGraphicFramePr>
        <p:xfrm>
          <a:off x="500034" y="457200"/>
          <a:ext cx="7358114" cy="482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5" name="Picture" r:id="rId4" imgW="3581400" imgH="3534156" progId="Word.Picture.8">
                  <p:embed/>
                </p:oleObj>
              </mc:Choice>
              <mc:Fallback>
                <p:oleObj name="Picture" r:id="rId4" imgW="3581400" imgH="3534156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457200"/>
                        <a:ext cx="7358114" cy="4829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0" y="537007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Рис.</a:t>
            </a: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Функції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фінансового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менеджера на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підприємстві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Rectangle 1"/>
          <p:cNvSpPr>
            <a:spLocks noChangeArrowheads="1"/>
          </p:cNvSpPr>
          <p:nvPr/>
        </p:nvSpPr>
        <p:spPr bwMode="auto">
          <a:xfrm>
            <a:off x="428596" y="857232"/>
            <a:ext cx="721523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960563" algn="l"/>
              </a:tabLst>
            </a:pP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Обов’язки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фінансового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персоналу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наступними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960563" algn="l"/>
              </a:tabLst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450850" algn="l"/>
                <a:tab pos="1960563" algn="l"/>
              </a:tabLst>
            </a:pP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прогнозування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планування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450850" algn="l"/>
                <a:tab pos="1960563" algn="l"/>
              </a:tabLst>
            </a:pPr>
            <a:r>
              <a:rPr lang="uk-UA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дійснення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основних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інвестиції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прийняття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фінансових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рішень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450850" algn="l"/>
                <a:tab pos="1960563" algn="l"/>
              </a:tabLst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заємодія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450850" algn="l"/>
                <a:tab pos="1960563" algn="l"/>
              </a:tabLst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lang="ru-RU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іяльність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фінансовому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ринку.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360000" algn="ctr">
              <a:buNone/>
            </a:pPr>
            <a:r>
              <a:rPr lang="uk-UA" u="sng" dirty="0"/>
              <a:t>Питання лекції</a:t>
            </a:r>
            <a:r>
              <a:rPr lang="uk-UA" dirty="0"/>
              <a:t>:</a:t>
            </a:r>
          </a:p>
          <a:p>
            <a:pPr marL="514350" indent="-514350">
              <a:buAutoNum type="arabicPeriod"/>
            </a:pPr>
            <a:r>
              <a:rPr lang="uk-UA" b="1" dirty="0"/>
              <a:t>Поняття фінансових ресурсів підприємства. Джерела формування фінансових ресурсів</a:t>
            </a:r>
          </a:p>
          <a:p>
            <a:pPr marL="514350" indent="-514350">
              <a:buAutoNum type="arabicPeriod"/>
            </a:pPr>
            <a:r>
              <a:rPr lang="uk-UA" b="1" dirty="0"/>
              <a:t>Організація фінансової роботи на підприємстві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928670"/>
            <a:ext cx="692948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uk-UA" sz="3200" dirty="0" err="1">
                <a:latin typeface="Times New Roman" pitchFamily="18" charset="0"/>
                <a:cs typeface="Times New Roman" pitchFamily="18" charset="0"/>
              </a:rPr>
              <a:t>“ресурси”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, походить від французького 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ressource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”, що означає – допоміжний засіб, тобто, щось таке, що може бути використане з певного джерела (запаси, кошти, матеріали тощо) на певні цілі.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7239000" cy="4846320"/>
          </a:xfrm>
        </p:spPr>
        <p:txBody>
          <a:bodyPr>
            <a:normAutofit fontScale="85000" lnSpcReduction="20000"/>
          </a:bodyPr>
          <a:lstStyle/>
          <a:p>
            <a:pPr marL="0" indent="360000" algn="just">
              <a:lnSpc>
                <a:spcPct val="120000"/>
              </a:lnSpc>
              <a:buNone/>
            </a:pPr>
            <a:endParaRPr lang="uk-UA" i="1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 algn="ctr">
              <a:buNone/>
            </a:pPr>
            <a:r>
              <a:rPr lang="uk-UA" b="1" i="1" dirty="0"/>
              <a:t>Рис. 1. </a:t>
            </a:r>
            <a:r>
              <a:rPr lang="uk-UA" i="1" dirty="0"/>
              <a:t>Складові ресурсів виробництва</a:t>
            </a:r>
            <a:endParaRPr lang="ru-RU" dirty="0"/>
          </a:p>
          <a:p>
            <a:pPr marL="0" indent="360000">
              <a:lnSpc>
                <a:spcPct val="120000"/>
              </a:lnSpc>
              <a:buNone/>
            </a:pPr>
            <a:endParaRPr lang="uk-UA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524000" y="857232"/>
          <a:ext cx="6096000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7239000" cy="5500726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uk-UA" sz="5100" dirty="0">
                <a:latin typeface="Times New Roman" pitchFamily="18" charset="0"/>
                <a:cs typeface="Times New Roman" pitchFamily="18" charset="0"/>
              </a:rPr>
              <a:t>Характерні ознаки фінансових ресурсів:</a:t>
            </a: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5100" dirty="0">
                <a:latin typeface="Times New Roman" pitchFamily="18" charset="0"/>
                <a:cs typeface="Times New Roman" pitchFamily="18" charset="0"/>
              </a:rPr>
              <a:t>фінансові ресурси як у статичному плані, так і під час руху завжди виражають відношення власності, тобто вони належать або державі, або підприємствам, або приватному сектору економіки, або населенню;</a:t>
            </a: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5100" dirty="0">
                <a:latin typeface="Times New Roman" pitchFamily="18" charset="0"/>
                <a:cs typeface="Times New Roman" pitchFamily="18" charset="0"/>
              </a:rPr>
              <a:t>фінансові ресурси завжди мають певне джерело створення і певне цільове призначення;</a:t>
            </a: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5100" dirty="0">
                <a:latin typeface="Times New Roman" pitchFamily="18" charset="0"/>
                <a:cs typeface="Times New Roman" pitchFamily="18" charset="0"/>
              </a:rPr>
              <a:t>формування й використання фінансових ресурсів завжди має свою правову сторону і регламентується законодавчими та нормативними актами.</a:t>
            </a: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1000101" y="1142984"/>
            <a:ext cx="614366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Грошовий фонд 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це кошти, що мають цільове призначення.</a:t>
            </a:r>
            <a:r>
              <a:rPr kumimoji="0" lang="uk-UA" sz="2400" b="0" i="0" u="none" strike="noStrike" cap="none" normalizeH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Фінансові ресурси </a:t>
            </a:r>
            <a:r>
              <a:rPr lang="uk-UA" sz="24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це частина грошових надходжень і доходи, що призначені для виконання фінансових зобов’язань і здійснення витрат по забезпеченню розширеного відтворення. </a:t>
            </a:r>
            <a:endParaRPr kumimoji="0" lang="uk-UA" sz="2400" b="0" i="0" u="none" strike="noStrike" cap="none" normalizeH="0" dirty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Джерелами створення фінансових ресурсів  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підприємств є внески засновників, прибуток, амортизаційні відрахування, цільове  надходження, кредити всіх форм, кредиторська заборгованість підприємства.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370" name="Picture 2" descr="Формування фінансових ресурсів підприємств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142852"/>
            <a:ext cx="7916887" cy="6500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Організаційне забезпечення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фінансової діяльності підприємств складається з процедур різного рівня складності та відповідальності. Зазвичай виділяють два рівні.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Перший рівень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ставить наступні задачі: а) прийняття фінансових рішень по перспективах розвитку підприємства і поточній діяльності; б)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залучення джерел інвестування та їх використання; в) проведення фінансової політики.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ставить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задачі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а)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б)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в)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286412"/>
          </a:xfrm>
        </p:spPr>
        <p:txBody>
          <a:bodyPr/>
          <a:lstStyle/>
          <a:p>
            <a:pPr algn="just"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Під фінансовою службою підприємства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розуміють самостійний структурний підрозділ, який виконує визначені функції управління фінансами в системі управління підприємством. Як правило, таким підрозділом є фінансовий відділ. Його структура і чисельність залежать від організаційно-правової форми підприємства, характеру господарської діяльності, обсягу виробництва та загальної кількості працівників підприємства.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628</TotalTime>
  <Words>495</Words>
  <Application>Microsoft Office PowerPoint</Application>
  <PresentationFormat>Экран (4:3)</PresentationFormat>
  <Paragraphs>59</Paragraphs>
  <Slides>14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Arial Narrow</vt:lpstr>
      <vt:lpstr>Calibri</vt:lpstr>
      <vt:lpstr>Times New Roman</vt:lpstr>
      <vt:lpstr>Trebuchet MS</vt:lpstr>
      <vt:lpstr>Wingdings</vt:lpstr>
      <vt:lpstr>Wingdings 2</vt:lpstr>
      <vt:lpstr>Изящная</vt:lpstr>
      <vt:lpstr>Picture</vt:lpstr>
      <vt:lpstr>фІНАНСОВі ресурси   підприємств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Користувач</cp:lastModifiedBy>
  <cp:revision>123</cp:revision>
  <dcterms:created xsi:type="dcterms:W3CDTF">2013-11-10T19:44:41Z</dcterms:created>
  <dcterms:modified xsi:type="dcterms:W3CDTF">2024-09-18T08:19:33Z</dcterms:modified>
</cp:coreProperties>
</file>