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6"/>
  </p:notesMasterIdLst>
  <p:sldIdLst>
    <p:sldId id="290" r:id="rId2"/>
    <p:sldId id="356" r:id="rId3"/>
    <p:sldId id="358" r:id="rId4"/>
    <p:sldId id="527" r:id="rId5"/>
    <p:sldId id="530" r:id="rId6"/>
    <p:sldId id="359" r:id="rId7"/>
    <p:sldId id="361" r:id="rId8"/>
    <p:sldId id="531" r:id="rId9"/>
    <p:sldId id="532" r:id="rId10"/>
    <p:sldId id="533" r:id="rId11"/>
    <p:sldId id="534" r:id="rId12"/>
    <p:sldId id="535" r:id="rId13"/>
    <p:sldId id="536" r:id="rId14"/>
    <p:sldId id="537" r:id="rId15"/>
    <p:sldId id="367" r:id="rId16"/>
    <p:sldId id="538" r:id="rId17"/>
    <p:sldId id="539" r:id="rId18"/>
    <p:sldId id="368" r:id="rId19"/>
    <p:sldId id="524" r:id="rId20"/>
    <p:sldId id="369" r:id="rId21"/>
    <p:sldId id="370" r:id="rId22"/>
    <p:sldId id="526" r:id="rId23"/>
    <p:sldId id="540" r:id="rId24"/>
    <p:sldId id="541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0DA3"/>
    <a:srgbClr val="9933FF"/>
    <a:srgbClr val="D60093"/>
    <a:srgbClr val="357B5F"/>
    <a:srgbClr val="19972E"/>
    <a:srgbClr val="89275F"/>
    <a:srgbClr val="FF6600"/>
    <a:srgbClr val="0066FF"/>
    <a:srgbClr val="FF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90" autoAdjust="0"/>
    <p:restoredTop sz="94660"/>
  </p:normalViewPr>
  <p:slideViewPr>
    <p:cSldViewPr>
      <p:cViewPr>
        <p:scale>
          <a:sx n="85" d="100"/>
          <a:sy n="85" d="100"/>
        </p:scale>
        <p:origin x="-123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AE646-D5CC-4B09-981B-B0FD0742BBBE}" type="datetimeFigureOut">
              <a:rPr lang="uk-UA" smtClean="0"/>
              <a:pPr/>
              <a:t>19.02.2023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6A5D4-AD22-432C-9C14-E38029AF05E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18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19.02.2023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19.02.2023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19.02.2023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19.02.2023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19.02.2023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19.02.2023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19.02.2023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19.02.2023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19.02.2023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19.02.2023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19.02.2023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AA3B5FA-B3DE-4EA4-9989-6BF48FD4F6EE}" type="datetimeFigureOut">
              <a:rPr lang="uk-UA" smtClean="0"/>
              <a:pPr/>
              <a:t>19.02.2023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7844408" cy="1584176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uk-UA" sz="6000" b="1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«Вступ до мовознавства</a:t>
            </a:r>
            <a:r>
              <a:rPr lang="uk-UA" sz="6000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»</a:t>
            </a:r>
            <a:endParaRPr lang="uk-UA" sz="6000" dirty="0">
              <a:ln w="5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3068960"/>
            <a:ext cx="5713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 smtClean="0">
                <a:latin typeface="Monotype Corsiva" pitchFamily="66" charset="0"/>
              </a:rPr>
              <a:t>Arbeit gibt Brot, Faulheit bringt Not</a:t>
            </a:r>
            <a:r>
              <a:rPr lang="de-DE" sz="3200" dirty="0" smtClean="0"/>
              <a:t>.</a:t>
            </a:r>
            <a:endParaRPr lang="ru-RU" sz="3200" dirty="0"/>
          </a:p>
        </p:txBody>
      </p:sp>
      <p:pic>
        <p:nvPicPr>
          <p:cNvPr id="3" name="Picture 2" descr="Книги и цветы - 53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53735"/>
            <a:ext cx="3686066" cy="2467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7" t="57415" r="25000" b="17279"/>
          <a:stretch/>
        </p:blipFill>
        <p:spPr bwMode="auto">
          <a:xfrm>
            <a:off x="1691680" y="404664"/>
            <a:ext cx="6112114" cy="3324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Старинные Книги Старые - Бесплатное фото на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46038"/>
            <a:ext cx="3519475" cy="2346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644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0" t="40544" r="24464" b="37279"/>
          <a:stretch/>
        </p:blipFill>
        <p:spPr bwMode="auto">
          <a:xfrm>
            <a:off x="971600" y="404664"/>
            <a:ext cx="708549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Картинки старинных книг - 61 фото - картинки и рисунки: скачать бесплат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3456384" cy="2455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82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7" t="53605" r="24311" b="16599"/>
          <a:stretch/>
        </p:blipFill>
        <p:spPr bwMode="auto">
          <a:xfrm>
            <a:off x="323528" y="476672"/>
            <a:ext cx="7032241" cy="4350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Найкращі книжки світу, або Що має прочитати кожен | Українська правда _Житт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94" y="4869160"/>
            <a:ext cx="2764096" cy="1895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022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7" t="27055" r="25016" b="67346"/>
          <a:stretch/>
        </p:blipFill>
        <p:spPr bwMode="auto">
          <a:xfrm>
            <a:off x="437129" y="1988840"/>
            <a:ext cx="5376409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7" t="47566" r="25016" b="20456"/>
          <a:stretch/>
        </p:blipFill>
        <p:spPr bwMode="auto">
          <a:xfrm>
            <a:off x="467544" y="2780928"/>
            <a:ext cx="541333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15 художніх книг, які сучасному християнину варто прочитати - ДивенСві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874" y="476672"/>
            <a:ext cx="3166168" cy="1985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049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692696"/>
            <a:ext cx="5082770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ТЕОРІЯ ПОЛІГЕНЕЗУ (ВІД гр. </a:t>
            </a:r>
            <a:r>
              <a:rPr lang="en-US" sz="2000" dirty="0"/>
              <a:t>poly "</a:t>
            </a:r>
            <a:r>
              <a:rPr lang="ru-RU" sz="2000" dirty="0" err="1"/>
              <a:t>багато</a:t>
            </a:r>
            <a:r>
              <a:rPr lang="ru-RU" sz="2000" dirty="0"/>
              <a:t>" і </a:t>
            </a:r>
            <a:r>
              <a:rPr lang="en-US" sz="2000" dirty="0"/>
              <a:t>genesis "</a:t>
            </a:r>
            <a:r>
              <a:rPr lang="ru-RU" sz="2000" dirty="0" err="1"/>
              <a:t>народження</a:t>
            </a:r>
            <a:r>
              <a:rPr lang="ru-RU" sz="2000" dirty="0"/>
              <a:t>, </a:t>
            </a:r>
            <a:r>
              <a:rPr lang="ru-RU" sz="2000" dirty="0" err="1"/>
              <a:t>походження</a:t>
            </a:r>
            <a:r>
              <a:rPr lang="ru-RU" sz="2000" dirty="0"/>
              <a:t>") — </a:t>
            </a:r>
            <a:r>
              <a:rPr lang="ru-RU" sz="2000" dirty="0" err="1"/>
              <a:t>протилежний</a:t>
            </a:r>
            <a:r>
              <a:rPr lang="ru-RU" sz="2000" dirty="0"/>
              <a:t> </a:t>
            </a:r>
            <a:r>
              <a:rPr lang="ru-RU" sz="2000" dirty="0" err="1"/>
              <a:t>моногенезові</a:t>
            </a:r>
            <a:r>
              <a:rPr lang="ru-RU" sz="2000" dirty="0"/>
              <a:t> </a:t>
            </a:r>
            <a:r>
              <a:rPr lang="ru-RU" sz="2000" dirty="0" err="1"/>
              <a:t>погляд</a:t>
            </a:r>
            <a:r>
              <a:rPr lang="ru-RU" sz="2000" dirty="0"/>
              <a:t>. </a:t>
            </a:r>
            <a:r>
              <a:rPr lang="ru-RU" sz="2000" dirty="0" err="1"/>
              <a:t>Пов'язана</a:t>
            </a:r>
            <a:r>
              <a:rPr lang="ru-RU" sz="2000" dirty="0"/>
              <a:t> з </a:t>
            </a:r>
            <a:r>
              <a:rPr lang="ru-RU" sz="2000" dirty="0" err="1"/>
              <a:t>ідеєю</a:t>
            </a:r>
            <a:r>
              <a:rPr lang="ru-RU" sz="2000" dirty="0"/>
              <a:t> </a:t>
            </a:r>
            <a:r>
              <a:rPr lang="ru-RU" sz="2000" dirty="0" err="1"/>
              <a:t>декількох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центрів</a:t>
            </a:r>
            <a:r>
              <a:rPr lang="ru-RU" sz="2000" dirty="0"/>
              <a:t> </a:t>
            </a:r>
            <a:r>
              <a:rPr lang="ru-RU" sz="2000" dirty="0" err="1"/>
              <a:t>походження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і </a:t>
            </a:r>
            <a:r>
              <a:rPr lang="ru-RU" sz="2000" dirty="0" err="1"/>
              <a:t>відповідно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мов</a:t>
            </a:r>
            <a:r>
              <a:rPr lang="ru-RU" sz="2000" dirty="0"/>
              <a:t>. </a:t>
            </a:r>
            <a:r>
              <a:rPr lang="ru-RU" sz="2000" dirty="0" err="1"/>
              <a:t>Цей</a:t>
            </a:r>
            <a:r>
              <a:rPr lang="ru-RU" sz="2000" dirty="0"/>
              <a:t> </a:t>
            </a:r>
            <a:r>
              <a:rPr lang="ru-RU" sz="2000" dirty="0" err="1"/>
              <a:t>погляд</a:t>
            </a:r>
            <a:r>
              <a:rPr lang="ru-RU" sz="2000" dirty="0"/>
              <a:t> зараз </a:t>
            </a:r>
            <a:r>
              <a:rPr lang="ru-RU" sz="2000" dirty="0" err="1"/>
              <a:t>вважається</a:t>
            </a:r>
            <a:r>
              <a:rPr lang="ru-RU" sz="2000" dirty="0"/>
              <a:t> </a:t>
            </a:r>
            <a:r>
              <a:rPr lang="ru-RU" sz="2000" dirty="0" err="1"/>
              <a:t>менш</a:t>
            </a:r>
            <a:r>
              <a:rPr lang="ru-RU" sz="2000" dirty="0"/>
              <a:t> </a:t>
            </a:r>
            <a:r>
              <a:rPr lang="ru-RU" sz="2000" dirty="0" err="1"/>
              <a:t>імовірним</a:t>
            </a:r>
            <a:r>
              <a:rPr lang="ru-RU" sz="2000" dirty="0"/>
              <a:t>.</a:t>
            </a:r>
          </a:p>
        </p:txBody>
      </p:sp>
      <p:pic>
        <p:nvPicPr>
          <p:cNvPr id="14338" name="Picture 2" descr="Картинки книги (10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56992"/>
            <a:ext cx="4058307" cy="2708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222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633" y="214290"/>
            <a:ext cx="8861367" cy="882869"/>
          </a:xfrm>
        </p:spPr>
        <p:txBody>
          <a:bodyPr>
            <a:noAutofit/>
          </a:bodyPr>
          <a:lstStyle/>
          <a:p>
            <a:pPr algn="ctr"/>
            <a:r>
              <a:rPr lang="uk-UA" sz="32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     </a:t>
            </a:r>
            <a:r>
              <a:rPr lang="uk-UA" sz="36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Загальна характеристика мов світу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1214422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Кожен етнос розмовляє своєю мовою, але вони мають </a:t>
            </a:r>
            <a:r>
              <a:rPr lang="uk-UA" sz="2400" dirty="0" err="1" smtClean="0"/>
              <a:t>універсалії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5984" y="3714752"/>
            <a:ext cx="3184635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uk-UA" b="1" u="sng" dirty="0" smtClean="0"/>
              <a:t>Кількість мовців(носіїв) </a:t>
            </a:r>
            <a:r>
              <a:rPr lang="uk-UA" b="1" dirty="0" smtClean="0"/>
              <a:t>(від 1 000 000 000 до кількох десятків)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5000636"/>
            <a:ext cx="3510455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uk-UA" b="1" u="sng" dirty="0" smtClean="0"/>
              <a:t>Наявність писемності </a:t>
            </a:r>
            <a:r>
              <a:rPr lang="uk-UA" b="1" dirty="0" smtClean="0"/>
              <a:t>(мови, що її мають та ні, мови з давньою писемністю, молодописемні мови)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14282" y="2643182"/>
            <a:ext cx="3079531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uk-UA" b="1" u="sng" dirty="0" smtClean="0"/>
              <a:t>Структура </a:t>
            </a:r>
            <a:r>
              <a:rPr lang="uk-UA" b="1" dirty="0" smtClean="0"/>
              <a:t>(закінчення, корені, суфікси, префікси, частини мови)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215074" y="4500570"/>
            <a:ext cx="2186151" cy="20313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uk-UA" b="1" u="sng" dirty="0" smtClean="0"/>
              <a:t>Функціональне навантаження </a:t>
            </a:r>
            <a:r>
              <a:rPr lang="uk-UA" b="1" dirty="0" smtClean="0"/>
              <a:t>(мови, що обслуговують декілька націй, міжнародні мови)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786447" y="2928934"/>
            <a:ext cx="2643206" cy="121444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uk-UA" b="1" u="sng" dirty="0" smtClean="0"/>
              <a:t>Ступінь вивчення </a:t>
            </a:r>
            <a:r>
              <a:rPr lang="uk-UA" b="1" dirty="0" smtClean="0"/>
              <a:t>(живі та мертві мови, ті мови, що не розшифровані)</a:t>
            </a:r>
            <a:endParaRPr lang="ru-RU" dirty="0"/>
          </a:p>
        </p:txBody>
      </p:sp>
      <p:sp>
        <p:nvSpPr>
          <p:cNvPr id="31" name="Стрелка вниз 30"/>
          <p:cNvSpPr/>
          <p:nvPr/>
        </p:nvSpPr>
        <p:spPr>
          <a:xfrm>
            <a:off x="1428728" y="1785926"/>
            <a:ext cx="714380" cy="7776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4143372" y="2643182"/>
            <a:ext cx="785818" cy="9286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6858016" y="1928802"/>
            <a:ext cx="714380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Субстрат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лат. </a:t>
            </a:r>
            <a:r>
              <a:rPr lang="en-US" dirty="0"/>
              <a:t>sub "</a:t>
            </a:r>
            <a:r>
              <a:rPr lang="ru-RU" dirty="0" err="1"/>
              <a:t>під</a:t>
            </a:r>
            <a:r>
              <a:rPr lang="ru-RU" dirty="0"/>
              <a:t>" і </a:t>
            </a:r>
            <a:r>
              <a:rPr lang="en-US" dirty="0"/>
              <a:t>stratum "</a:t>
            </a:r>
            <a:r>
              <a:rPr lang="ru-RU" dirty="0"/>
              <a:t>шар, пласт", </a:t>
            </a:r>
            <a:r>
              <a:rPr lang="ru-RU" dirty="0" err="1"/>
              <a:t>звідки</a:t>
            </a:r>
            <a:r>
              <a:rPr lang="ru-RU" dirty="0"/>
              <a:t> </a:t>
            </a:r>
            <a:r>
              <a:rPr lang="en-US" dirty="0"/>
              <a:t>substratum "</a:t>
            </a:r>
            <a:r>
              <a:rPr lang="ru-RU" dirty="0" err="1"/>
              <a:t>підкладка</a:t>
            </a:r>
            <a:r>
              <a:rPr lang="ru-RU" dirty="0"/>
              <a:t>") —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переможеної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автохтонного народу в </a:t>
            </a:r>
            <a:r>
              <a:rPr lang="ru-RU" dirty="0" err="1"/>
              <a:t>мові-переможниці</a:t>
            </a:r>
            <a:r>
              <a:rPr lang="ru-RU" dirty="0"/>
              <a:t> </a:t>
            </a:r>
            <a:r>
              <a:rPr lang="ru-RU" dirty="0" err="1"/>
              <a:t>прийшлого</a:t>
            </a:r>
            <a:r>
              <a:rPr lang="ru-RU" dirty="0"/>
              <a:t> народу-</a:t>
            </a:r>
            <a:r>
              <a:rPr lang="ru-RU" dirty="0" err="1"/>
              <a:t>завойовника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Як </a:t>
            </a:r>
            <a:r>
              <a:rPr lang="ru-RU" dirty="0"/>
              <a:t>приклад </a:t>
            </a:r>
            <a:r>
              <a:rPr lang="ru-RU" dirty="0" err="1"/>
              <a:t>можна</a:t>
            </a:r>
            <a:r>
              <a:rPr lang="ru-RU" dirty="0"/>
              <a:t> навести </a:t>
            </a:r>
            <a:r>
              <a:rPr lang="ru-RU" dirty="0" err="1"/>
              <a:t>кельтський</a:t>
            </a:r>
            <a:r>
              <a:rPr lang="ru-RU" dirty="0"/>
              <a:t> субстрат в </a:t>
            </a:r>
            <a:r>
              <a:rPr lang="ru-RU" dirty="0" err="1"/>
              <a:t>англійській</a:t>
            </a:r>
            <a:r>
              <a:rPr lang="ru-RU" dirty="0"/>
              <a:t> </a:t>
            </a:r>
            <a:r>
              <a:rPr lang="ru-RU" dirty="0" err="1"/>
              <a:t>мові</a:t>
            </a:r>
            <a:r>
              <a:rPr lang="ru-RU" dirty="0"/>
              <a:t> і </a:t>
            </a:r>
            <a:r>
              <a:rPr lang="ru-RU" dirty="0" err="1"/>
              <a:t>галльський</a:t>
            </a:r>
            <a:r>
              <a:rPr lang="ru-RU" dirty="0"/>
              <a:t> у </a:t>
            </a:r>
            <a:r>
              <a:rPr lang="ru-RU" dirty="0" err="1"/>
              <a:t>французькій</a:t>
            </a:r>
            <a:r>
              <a:rPr lang="ru-RU" dirty="0"/>
              <a:t>. У </a:t>
            </a:r>
            <a:r>
              <a:rPr lang="en-US" dirty="0"/>
              <a:t>V—VI </a:t>
            </a:r>
            <a:r>
              <a:rPr lang="ru-RU" dirty="0"/>
              <a:t>ст. з континенту в </a:t>
            </a:r>
            <a:r>
              <a:rPr lang="ru-RU" dirty="0" err="1"/>
              <a:t>Британію</a:t>
            </a:r>
            <a:r>
              <a:rPr lang="ru-RU" dirty="0"/>
              <a:t> </a:t>
            </a:r>
            <a:r>
              <a:rPr lang="ru-RU" dirty="0" err="1"/>
              <a:t>переселилися</a:t>
            </a:r>
            <a:r>
              <a:rPr lang="ru-RU" dirty="0"/>
              <a:t> </a:t>
            </a:r>
            <a:r>
              <a:rPr lang="ru-RU" dirty="0" err="1"/>
              <a:t>германські</a:t>
            </a:r>
            <a:r>
              <a:rPr lang="ru-RU" dirty="0"/>
              <a:t> племена </a:t>
            </a:r>
            <a:r>
              <a:rPr lang="ru-RU" dirty="0" err="1"/>
              <a:t>англів</a:t>
            </a:r>
            <a:r>
              <a:rPr lang="ru-RU" dirty="0"/>
              <a:t>, </a:t>
            </a:r>
            <a:r>
              <a:rPr lang="ru-RU" dirty="0" err="1"/>
              <a:t>саксів</a:t>
            </a:r>
            <a:r>
              <a:rPr lang="ru-RU" dirty="0"/>
              <a:t> і </a:t>
            </a:r>
            <a:r>
              <a:rPr lang="ru-RU" dirty="0" err="1"/>
              <a:t>ютів</a:t>
            </a:r>
            <a:r>
              <a:rPr lang="ru-RU" dirty="0"/>
              <a:t>. До </a:t>
            </a:r>
            <a:r>
              <a:rPr lang="ru-RU" dirty="0" err="1"/>
              <a:t>цього</a:t>
            </a:r>
            <a:r>
              <a:rPr lang="ru-RU" dirty="0"/>
              <a:t> тут жили </a:t>
            </a:r>
            <a:r>
              <a:rPr lang="ru-RU" dirty="0" err="1"/>
              <a:t>кельти</a:t>
            </a:r>
            <a:r>
              <a:rPr lang="ru-RU" dirty="0"/>
              <a:t>. </a:t>
            </a:r>
            <a:r>
              <a:rPr lang="ru-RU" dirty="0" err="1"/>
              <a:t>Кельтська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асимілювалася</a:t>
            </a:r>
            <a:r>
              <a:rPr lang="ru-RU" dirty="0"/>
              <a:t> </a:t>
            </a:r>
            <a:r>
              <a:rPr lang="ru-RU" dirty="0" err="1"/>
              <a:t>германською</a:t>
            </a:r>
            <a:r>
              <a:rPr lang="ru-RU" dirty="0"/>
              <a:t> (</a:t>
            </a:r>
            <a:r>
              <a:rPr lang="ru-RU" dirty="0" err="1"/>
              <a:t>англійською</a:t>
            </a:r>
            <a:r>
              <a:rPr lang="ru-RU" dirty="0"/>
              <a:t>), але в </a:t>
            </a:r>
            <a:r>
              <a:rPr lang="ru-RU" dirty="0" err="1"/>
              <a:t>останню</a:t>
            </a:r>
            <a:r>
              <a:rPr lang="ru-RU" dirty="0"/>
              <a:t> проникало </a:t>
            </a:r>
            <a:r>
              <a:rPr lang="ru-RU" dirty="0" err="1"/>
              <a:t>чимало</a:t>
            </a:r>
            <a:r>
              <a:rPr lang="ru-RU" dirty="0"/>
              <a:t> </a:t>
            </a:r>
            <a:r>
              <a:rPr lang="ru-RU" dirty="0" err="1"/>
              <a:t>кельтських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.</a:t>
            </a:r>
          </a:p>
        </p:txBody>
      </p:sp>
      <p:sp>
        <p:nvSpPr>
          <p:cNvPr id="4" name="AutoShape 2" descr="Пустий старовинні книги: картинки, стокові Пустий старовинні книги  фотографії, зображення | Скачати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Стол заказ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53136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590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48680"/>
            <a:ext cx="6606480" cy="37856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Суперстрат</a:t>
            </a:r>
            <a:r>
              <a:rPr lang="ru-RU" sz="2400" dirty="0"/>
              <a:t> (</a:t>
            </a:r>
            <a:r>
              <a:rPr lang="ru-RU" sz="2400" dirty="0" err="1"/>
              <a:t>від</a:t>
            </a:r>
            <a:r>
              <a:rPr lang="ru-RU" sz="2400" dirty="0"/>
              <a:t> лат. </a:t>
            </a:r>
            <a:r>
              <a:rPr lang="en-US" sz="2400" dirty="0"/>
              <a:t>super "</a:t>
            </a:r>
            <a:r>
              <a:rPr lang="ru-RU" sz="2400" dirty="0"/>
              <a:t>над" і </a:t>
            </a:r>
            <a:r>
              <a:rPr lang="en-US" sz="2400" dirty="0"/>
              <a:t>stratum "</a:t>
            </a:r>
            <a:r>
              <a:rPr lang="ru-RU" sz="2400" dirty="0"/>
              <a:t>шар, пласт", </a:t>
            </a:r>
            <a:r>
              <a:rPr lang="ru-RU" sz="2400" dirty="0" err="1"/>
              <a:t>звідки</a:t>
            </a:r>
            <a:r>
              <a:rPr lang="ru-RU" sz="2400" dirty="0"/>
              <a:t> </a:t>
            </a:r>
            <a:r>
              <a:rPr lang="en-US" sz="2400" dirty="0" err="1"/>
              <a:t>superstratum</a:t>
            </a:r>
            <a:r>
              <a:rPr lang="en-US" sz="2400" dirty="0"/>
              <a:t> "</a:t>
            </a:r>
            <a:r>
              <a:rPr lang="ru-RU" sz="2400" dirty="0"/>
              <a:t>накладка") - </a:t>
            </a:r>
            <a:r>
              <a:rPr lang="ru-RU" sz="2400" dirty="0" err="1"/>
              <a:t>елементи</a:t>
            </a:r>
            <a:r>
              <a:rPr lang="ru-RU" sz="2400" dirty="0"/>
              <a:t> </a:t>
            </a:r>
            <a:r>
              <a:rPr lang="ru-RU" sz="2400" dirty="0" err="1"/>
              <a:t>переможеної</a:t>
            </a:r>
            <a:r>
              <a:rPr lang="ru-RU" sz="2400" dirty="0"/>
              <a:t> </a:t>
            </a:r>
            <a:r>
              <a:rPr lang="ru-RU" sz="2400" dirty="0" err="1"/>
              <a:t>прийшлої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 народу-</a:t>
            </a:r>
            <a:r>
              <a:rPr lang="ru-RU" sz="2400" dirty="0" err="1"/>
              <a:t>завойовника</a:t>
            </a:r>
            <a:r>
              <a:rPr lang="ru-RU" sz="2400" dirty="0"/>
              <a:t> в </a:t>
            </a:r>
            <a:r>
              <a:rPr lang="ru-RU" sz="2400" dirty="0" err="1"/>
              <a:t>мові-переможниці</a:t>
            </a:r>
            <a:r>
              <a:rPr lang="ru-RU" sz="2400" dirty="0"/>
              <a:t> </a:t>
            </a:r>
            <a:r>
              <a:rPr lang="ru-RU" sz="2400" dirty="0" err="1"/>
              <a:t>місцевого</a:t>
            </a:r>
            <a:r>
              <a:rPr lang="ru-RU" sz="2400" dirty="0"/>
              <a:t> </a:t>
            </a:r>
            <a:r>
              <a:rPr lang="ru-RU" sz="2400" dirty="0" err="1"/>
              <a:t>населення</a:t>
            </a:r>
            <a:r>
              <a:rPr lang="ru-RU" sz="2400" dirty="0"/>
              <a:t>. Прикладом суперстрату є </a:t>
            </a:r>
            <a:r>
              <a:rPr lang="ru-RU" sz="2400" dirty="0" err="1"/>
              <a:t>тюркські</a:t>
            </a:r>
            <a:r>
              <a:rPr lang="ru-RU" sz="2400" dirty="0"/>
              <a:t> (</a:t>
            </a:r>
            <a:r>
              <a:rPr lang="ru-RU" sz="2400" dirty="0" err="1"/>
              <a:t>булгарські</a:t>
            </a:r>
            <a:r>
              <a:rPr lang="ru-RU" sz="2400" dirty="0"/>
              <a:t>) </a:t>
            </a:r>
            <a:r>
              <a:rPr lang="ru-RU" sz="2400" dirty="0" err="1"/>
              <a:t>елементи</a:t>
            </a:r>
            <a:r>
              <a:rPr lang="ru-RU" sz="2400" dirty="0"/>
              <a:t> в </a:t>
            </a:r>
            <a:r>
              <a:rPr lang="ru-RU" sz="2400" dirty="0" err="1"/>
              <a:t>слов'янській</a:t>
            </a:r>
            <a:r>
              <a:rPr lang="ru-RU" sz="2400" dirty="0"/>
              <a:t> </a:t>
            </a:r>
            <a:r>
              <a:rPr lang="ru-RU" sz="2400" dirty="0" err="1"/>
              <a:t>болгарській</a:t>
            </a:r>
            <a:r>
              <a:rPr lang="ru-RU" sz="2400" dirty="0"/>
              <a:t> </a:t>
            </a:r>
            <a:r>
              <a:rPr lang="ru-RU" sz="2400" dirty="0" err="1"/>
              <a:t>мові</a:t>
            </a:r>
            <a:r>
              <a:rPr lang="ru-RU" sz="2400" dirty="0"/>
              <a:t> і </a:t>
            </a:r>
            <a:r>
              <a:rPr lang="ru-RU" sz="2400" dirty="0" err="1"/>
              <a:t>германські</a:t>
            </a:r>
            <a:r>
              <a:rPr lang="ru-RU" sz="2400" dirty="0"/>
              <a:t> (</a:t>
            </a:r>
            <a:r>
              <a:rPr lang="ru-RU" sz="2400" dirty="0" err="1"/>
              <a:t>франкські</a:t>
            </a:r>
            <a:r>
              <a:rPr lang="ru-RU" sz="2400" dirty="0"/>
              <a:t>) </a:t>
            </a:r>
            <a:r>
              <a:rPr lang="ru-RU" sz="2400" dirty="0" err="1"/>
              <a:t>елементи</a:t>
            </a:r>
            <a:r>
              <a:rPr lang="ru-RU" sz="2400" dirty="0"/>
              <a:t> в </a:t>
            </a:r>
            <a:r>
              <a:rPr lang="ru-RU" sz="2400" dirty="0" err="1"/>
              <a:t>романській</a:t>
            </a:r>
            <a:r>
              <a:rPr lang="ru-RU" sz="2400" dirty="0"/>
              <a:t> </a:t>
            </a:r>
            <a:r>
              <a:rPr lang="ru-RU" sz="2400" dirty="0" err="1"/>
              <a:t>французькій</a:t>
            </a:r>
            <a:r>
              <a:rPr lang="ru-RU" sz="2400" dirty="0"/>
              <a:t> </a:t>
            </a:r>
            <a:r>
              <a:rPr lang="ru-RU" sz="2400" dirty="0" err="1"/>
              <a:t>мові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французькі</a:t>
            </a:r>
            <a:r>
              <a:rPr lang="ru-RU" sz="2400" dirty="0"/>
              <a:t> (</a:t>
            </a:r>
            <a:r>
              <a:rPr lang="ru-RU" sz="2400" dirty="0" err="1"/>
              <a:t>норманські</a:t>
            </a:r>
            <a:r>
              <a:rPr lang="ru-RU" sz="2400" dirty="0"/>
              <a:t>) </a:t>
            </a:r>
            <a:r>
              <a:rPr lang="ru-RU" sz="2400" dirty="0" err="1"/>
              <a:t>елементи</a:t>
            </a:r>
            <a:r>
              <a:rPr lang="ru-RU" sz="2400" dirty="0"/>
              <a:t> в </a:t>
            </a:r>
            <a:r>
              <a:rPr lang="ru-RU" sz="2400" dirty="0" err="1"/>
              <a:t>англійській</a:t>
            </a:r>
            <a:r>
              <a:rPr lang="ru-RU" sz="2400" dirty="0"/>
              <a:t> </a:t>
            </a:r>
            <a:r>
              <a:rPr lang="ru-RU" sz="2400" dirty="0" err="1"/>
              <a:t>мові</a:t>
            </a:r>
            <a:r>
              <a:rPr lang="ru-RU" sz="2400" dirty="0"/>
              <a:t>.</a:t>
            </a:r>
          </a:p>
        </p:txBody>
      </p:sp>
      <p:pic>
        <p:nvPicPr>
          <p:cNvPr id="16386" name="Picture 2" descr="Історія книги: картинки, стокові Історія книги фотографії, зображення |  Скачати з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25144"/>
            <a:ext cx="2590800" cy="1762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543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221" y="0"/>
            <a:ext cx="8229600" cy="914400"/>
          </a:xfrm>
        </p:spPr>
        <p:txBody>
          <a:bodyPr numCol="1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cap="all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Порівняльне вивчення мов</a:t>
            </a:r>
            <a:endParaRPr lang="ru-RU" sz="3600" b="1" cap="all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857232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Генеалогічна класифікація мов – </a:t>
            </a:r>
            <a:r>
              <a:rPr lang="uk-UA" sz="2000" dirty="0" smtClean="0"/>
              <a:t>вивчення і групування мов світу на основі споріднених </a:t>
            </a:r>
            <a:r>
              <a:rPr lang="uk-UA" sz="2000" dirty="0" err="1" smtClean="0"/>
              <a:t>зв</a:t>
            </a:r>
            <a:r>
              <a:rPr lang="en-US" sz="2000" dirty="0" smtClean="0"/>
              <a:t>’</a:t>
            </a:r>
            <a:r>
              <a:rPr lang="uk-UA" sz="2000" dirty="0" err="1" smtClean="0"/>
              <a:t>язків</a:t>
            </a:r>
            <a:r>
              <a:rPr lang="uk-UA" sz="2000" dirty="0" smtClean="0"/>
              <a:t> між ними.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1702565" y="3226601"/>
            <a:ext cx="1060892" cy="8941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6666439" y="3549139"/>
            <a:ext cx="907509" cy="66723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4309240"/>
            <a:ext cx="3405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 </a:t>
            </a:r>
            <a:r>
              <a:rPr lang="ru-RU" sz="2000" dirty="0" err="1" smtClean="0"/>
              <a:t>встановленні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спорідненості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мов</a:t>
            </a:r>
            <a:r>
              <a:rPr lang="ru-RU" sz="2000" dirty="0" smtClean="0"/>
              <a:t>,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походження</a:t>
            </a:r>
            <a:r>
              <a:rPr lang="ru-RU" sz="2000" dirty="0" smtClean="0"/>
              <a:t> шляхом </a:t>
            </a:r>
            <a:r>
              <a:rPr lang="ru-RU" sz="2000" dirty="0" err="1" smtClean="0"/>
              <a:t>порівняння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слів</a:t>
            </a:r>
            <a:r>
              <a:rPr lang="ru-RU" sz="2000" dirty="0" smtClean="0"/>
              <a:t>, </a:t>
            </a:r>
            <a:r>
              <a:rPr lang="ru-RU" sz="2000" dirty="0" err="1" smtClean="0"/>
              <a:t>звуків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граматичних</a:t>
            </a:r>
            <a:r>
              <a:rPr lang="ru-RU" sz="2000" dirty="0" smtClean="0"/>
              <a:t> форм</a:t>
            </a:r>
            <a:r>
              <a:rPr lang="uk-UA" sz="2000" dirty="0" smtClean="0"/>
              <a:t> 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000760" y="4429132"/>
            <a:ext cx="2921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у </a:t>
            </a:r>
            <a:r>
              <a:rPr lang="ru-RU" sz="2000" dirty="0" err="1" smtClean="0"/>
              <a:t>реконструюванні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слів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граматичних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значень</a:t>
            </a:r>
            <a:r>
              <a:rPr lang="ru-RU" sz="2000" dirty="0" smtClean="0"/>
              <a:t> </a:t>
            </a:r>
            <a:r>
              <a:rPr lang="ru-RU" sz="2000" dirty="0" err="1" smtClean="0"/>
              <a:t>у</a:t>
            </a:r>
            <a:r>
              <a:rPr lang="ru-RU" sz="2000" dirty="0" smtClean="0"/>
              <a:t> </a:t>
            </a:r>
            <a:r>
              <a:rPr lang="ru-RU" sz="2000" dirty="0" err="1" smtClean="0"/>
              <a:t>мові-предку</a:t>
            </a:r>
            <a:endParaRPr lang="ru-RU" sz="20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3929852" y="3999710"/>
            <a:ext cx="114300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86116" y="4643446"/>
            <a:ext cx="2490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 </a:t>
            </a:r>
            <a:r>
              <a:rPr lang="ru-RU" sz="2000" dirty="0" err="1" smtClean="0"/>
              <a:t>встановленні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закономірностей</a:t>
            </a:r>
            <a:r>
              <a:rPr lang="ru-RU" sz="2000" dirty="0" smtClean="0"/>
              <a:t> </a:t>
            </a:r>
            <a:r>
              <a:rPr lang="ru-RU" sz="2000" dirty="0" err="1" smtClean="0"/>
              <a:t>у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слів</a:t>
            </a:r>
            <a:r>
              <a:rPr lang="ru-RU" sz="2000" dirty="0" smtClean="0"/>
              <a:t>, </a:t>
            </a:r>
            <a:r>
              <a:rPr lang="ru-RU" sz="2000" dirty="0" err="1" smtClean="0"/>
              <a:t>звуків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граматичних</a:t>
            </a:r>
            <a:r>
              <a:rPr lang="ru-RU" sz="2000" dirty="0" smtClean="0"/>
              <a:t> форм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розходження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мов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1785926"/>
            <a:ext cx="70723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Базується на порівняльно-історичному методі, мета якого полягає</a:t>
            </a:r>
            <a:r>
              <a:rPr lang="en-US" sz="3200" b="1" dirty="0" smtClean="0">
                <a:solidFill>
                  <a:srgbClr val="002060"/>
                </a:solidFill>
              </a:rPr>
              <a:t>: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68"/>
          <a:stretch>
            <a:fillRect/>
          </a:stretch>
        </p:blipFill>
        <p:spPr bwMode="auto">
          <a:xfrm rot="247622">
            <a:off x="4731154" y="2930124"/>
            <a:ext cx="4096755" cy="258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"/>
            <a:ext cx="7094592" cy="29249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err="1" smtClean="0">
                <a:solidFill>
                  <a:srgbClr val="C00000"/>
                </a:solidFill>
              </a:rPr>
              <a:t>Справжнім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поштовхом</a:t>
            </a:r>
            <a:r>
              <a:rPr lang="ru-RU" sz="3600" b="1" dirty="0">
                <a:solidFill>
                  <a:srgbClr val="C00000"/>
                </a:solidFill>
              </a:rPr>
              <a:t> для </a:t>
            </a:r>
            <a:r>
              <a:rPr lang="ru-RU" sz="3600" b="1" dirty="0" err="1">
                <a:solidFill>
                  <a:srgbClr val="C00000"/>
                </a:solidFill>
              </a:rPr>
              <a:t>порівняльно-історичного</a:t>
            </a:r>
            <a:r>
              <a:rPr lang="ru-RU" sz="3600" b="1" dirty="0">
                <a:solidFill>
                  <a:srgbClr val="C00000"/>
                </a:solidFill>
              </a:rPr>
              <a:t> методу стало </a:t>
            </a:r>
            <a:r>
              <a:rPr lang="ru-RU" sz="3600" b="1" dirty="0" err="1">
                <a:solidFill>
                  <a:srgbClr val="C00000"/>
                </a:solidFill>
              </a:rPr>
              <a:t>відкриття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європейцями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санскриту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500306"/>
            <a:ext cx="42833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/>
              <a:t>Італійський</a:t>
            </a:r>
            <a:r>
              <a:rPr lang="ru-RU" sz="2400" b="1" i="1" dirty="0"/>
              <a:t> </a:t>
            </a:r>
            <a:r>
              <a:rPr lang="ru-RU" sz="2400" b="1" i="1" dirty="0" err="1"/>
              <a:t>мандрівник</a:t>
            </a:r>
            <a:r>
              <a:rPr lang="ru-RU" sz="2400" b="1" i="1" dirty="0"/>
              <a:t> </a:t>
            </a:r>
            <a:endParaRPr lang="ru-RU" sz="2400" b="1" i="1" dirty="0" smtClean="0"/>
          </a:p>
          <a:p>
            <a:pPr algn="ctr"/>
            <a:r>
              <a:rPr lang="ru-RU" sz="2400" b="1" i="1" dirty="0" smtClean="0"/>
              <a:t>Ф</a:t>
            </a:r>
            <a:r>
              <a:rPr lang="ru-RU" sz="2400" b="1" i="1" dirty="0"/>
              <a:t>. </a:t>
            </a:r>
            <a:r>
              <a:rPr lang="ru-RU" sz="2400" b="1" i="1" dirty="0" err="1"/>
              <a:t>Сассеті</a:t>
            </a:r>
            <a:r>
              <a:rPr lang="ru-RU" sz="2400" b="1" i="1" dirty="0"/>
              <a:t>, </a:t>
            </a:r>
            <a:r>
              <a:rPr lang="ru-RU" sz="2400" b="1" i="1" dirty="0" err="1"/>
              <a:t>який</a:t>
            </a:r>
            <a:r>
              <a:rPr lang="ru-RU" sz="2400" b="1" i="1" dirty="0"/>
              <a:t> проживав в </a:t>
            </a:r>
            <a:r>
              <a:rPr lang="ru-RU" sz="2400" b="1" i="1" dirty="0" err="1"/>
              <a:t>Індії</a:t>
            </a:r>
            <a:r>
              <a:rPr lang="ru-RU" sz="2400" b="1" i="1" dirty="0"/>
              <a:t> у 80-х роках </a:t>
            </a:r>
            <a:r>
              <a:rPr lang="en-US" sz="2400" b="1" i="1" dirty="0"/>
              <a:t>XVI </a:t>
            </a:r>
            <a:r>
              <a:rPr lang="ru-RU" sz="2400" b="1" i="1" dirty="0"/>
              <a:t>ст., де й </a:t>
            </a:r>
            <a:r>
              <a:rPr lang="ru-RU" sz="2400" b="1" i="1" dirty="0" err="1"/>
              <a:t>ознайомився</a:t>
            </a:r>
            <a:r>
              <a:rPr lang="ru-RU" sz="2400" b="1" i="1" dirty="0"/>
              <a:t> з </a:t>
            </a:r>
            <a:r>
              <a:rPr lang="ru-RU" sz="2400" b="1" i="1" dirty="0" err="1"/>
              <a:t>цією</a:t>
            </a:r>
            <a:r>
              <a:rPr lang="ru-RU" sz="2400" b="1" i="1" dirty="0"/>
              <a:t> </a:t>
            </a:r>
            <a:r>
              <a:rPr lang="ru-RU" sz="2400" b="1" i="1" dirty="0" err="1"/>
              <a:t>давньою</a:t>
            </a:r>
            <a:r>
              <a:rPr lang="ru-RU" sz="2400" b="1" i="1" dirty="0"/>
              <a:t> </a:t>
            </a:r>
            <a:r>
              <a:rPr lang="ru-RU" sz="2400" b="1" i="1" dirty="0" err="1"/>
              <a:t>мовою</a:t>
            </a:r>
            <a:r>
              <a:rPr lang="ru-RU" sz="2400" b="1" i="1" dirty="0"/>
              <a:t>, у </a:t>
            </a:r>
            <a:r>
              <a:rPr lang="ru-RU" sz="2400" b="1" i="1" dirty="0" err="1"/>
              <a:t>своїх</a:t>
            </a:r>
            <a:r>
              <a:rPr lang="ru-RU" sz="2400" b="1" i="1" dirty="0"/>
              <a:t> листах у </a:t>
            </a:r>
            <a:r>
              <a:rPr lang="ru-RU" sz="2400" b="1" i="1" dirty="0" err="1"/>
              <a:t>Європу</a:t>
            </a:r>
            <a:r>
              <a:rPr lang="ru-RU" sz="2400" b="1" i="1" dirty="0"/>
              <a:t> </a:t>
            </a:r>
            <a:r>
              <a:rPr lang="ru-RU" sz="2400" b="1" i="1" dirty="0" err="1"/>
              <a:t>висловив</a:t>
            </a:r>
            <a:r>
              <a:rPr lang="ru-RU" sz="2400" b="1" i="1" dirty="0"/>
              <a:t> </a:t>
            </a:r>
            <a:r>
              <a:rPr lang="ru-RU" sz="2400" b="1" i="1" dirty="0" err="1"/>
              <a:t>припущення</a:t>
            </a:r>
            <a:r>
              <a:rPr lang="ru-RU" sz="2400" b="1" i="1" dirty="0"/>
              <a:t> про </a:t>
            </a:r>
            <a:r>
              <a:rPr lang="ru-RU" sz="2400" b="1" i="1" dirty="0" err="1"/>
              <a:t>спорідненість</a:t>
            </a:r>
            <a:r>
              <a:rPr lang="ru-RU" sz="2400" b="1" i="1" dirty="0"/>
              <a:t> санскриту з </a:t>
            </a:r>
            <a:r>
              <a:rPr lang="ru-RU" sz="2400" b="1" i="1" dirty="0" err="1"/>
              <a:t>італійською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мовою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666756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14356"/>
            <a:ext cx="8286808" cy="17319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6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Походження і розвиток мови</a:t>
            </a:r>
            <a:endParaRPr lang="ru-RU" sz="660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429000"/>
            <a:ext cx="5214974" cy="264320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300" i="1" dirty="0" err="1" smtClean="0"/>
              <a:t>Мова</a:t>
            </a:r>
            <a:r>
              <a:rPr lang="ru-RU" sz="3300" i="1" dirty="0" smtClean="0"/>
              <a:t> — </a:t>
            </a:r>
            <a:r>
              <a:rPr lang="ru-RU" sz="3300" i="1" dirty="0" err="1" smtClean="0"/>
              <a:t>це</a:t>
            </a:r>
            <a:r>
              <a:rPr lang="ru-RU" sz="3300" i="1" dirty="0" smtClean="0"/>
              <a:t> форма </a:t>
            </a:r>
            <a:r>
              <a:rPr lang="ru-RU" sz="3300" i="1" dirty="0" err="1" smtClean="0"/>
              <a:t>нашого</a:t>
            </a:r>
            <a:r>
              <a:rPr lang="ru-RU" sz="3300" i="1" dirty="0" smtClean="0"/>
              <a:t> </a:t>
            </a:r>
            <a:r>
              <a:rPr lang="ru-RU" sz="3300" i="1" dirty="0" err="1" smtClean="0"/>
              <a:t>життя</a:t>
            </a:r>
            <a:r>
              <a:rPr lang="ru-RU" sz="3300" i="1" dirty="0" smtClean="0"/>
              <a:t>, </a:t>
            </a:r>
            <a:r>
              <a:rPr lang="ru-RU" sz="3300" i="1" dirty="0" err="1" smtClean="0"/>
              <a:t>життя</a:t>
            </a:r>
            <a:r>
              <a:rPr lang="ru-RU" sz="3300" i="1" dirty="0" smtClean="0"/>
              <a:t> культурного </a:t>
            </a:r>
            <a:r>
              <a:rPr lang="ru-RU" sz="3300" i="1" dirty="0" err="1" smtClean="0"/>
              <a:t>й</a:t>
            </a:r>
            <a:r>
              <a:rPr lang="ru-RU" sz="3300" i="1" dirty="0" smtClean="0"/>
              <a:t> </a:t>
            </a:r>
            <a:r>
              <a:rPr lang="ru-RU" sz="3300" i="1" dirty="0" err="1" smtClean="0"/>
              <a:t>національного</a:t>
            </a:r>
            <a:r>
              <a:rPr lang="ru-RU" sz="3300" i="1" dirty="0" smtClean="0"/>
              <a:t>. </a:t>
            </a:r>
            <a:r>
              <a:rPr lang="ru-RU" sz="3300" i="1" dirty="0" err="1" smtClean="0"/>
              <a:t>Мова</a:t>
            </a:r>
            <a:r>
              <a:rPr lang="ru-RU" sz="3300" i="1" dirty="0" smtClean="0"/>
              <a:t> — душа </a:t>
            </a:r>
            <a:r>
              <a:rPr lang="ru-RU" sz="3300" i="1" dirty="0" err="1" smtClean="0"/>
              <a:t>кожної</a:t>
            </a:r>
            <a:r>
              <a:rPr lang="ru-RU" sz="3300" i="1" dirty="0" smtClean="0"/>
              <a:t> </a:t>
            </a:r>
            <a:r>
              <a:rPr lang="ru-RU" sz="3300" i="1" dirty="0" err="1" smtClean="0"/>
              <a:t>національності</a:t>
            </a:r>
            <a:r>
              <a:rPr lang="ru-RU" sz="3300" i="1" dirty="0" smtClean="0"/>
              <a:t>, </a:t>
            </a:r>
            <a:r>
              <a:rPr lang="ru-RU" sz="3300" i="1" dirty="0" err="1" smtClean="0"/>
              <a:t>її</a:t>
            </a:r>
            <a:r>
              <a:rPr lang="ru-RU" sz="3300" i="1" dirty="0" smtClean="0"/>
              <a:t> </a:t>
            </a:r>
            <a:r>
              <a:rPr lang="ru-RU" sz="3300" i="1" dirty="0" err="1" smtClean="0"/>
              <a:t>святощі</a:t>
            </a:r>
            <a:r>
              <a:rPr lang="ru-RU" sz="3300" i="1" dirty="0" smtClean="0"/>
              <a:t>, </a:t>
            </a:r>
            <a:r>
              <a:rPr lang="ru-RU" sz="3300" i="1" dirty="0" err="1" smtClean="0"/>
              <a:t>її</a:t>
            </a:r>
            <a:r>
              <a:rPr lang="ru-RU" sz="3300" i="1" dirty="0" smtClean="0"/>
              <a:t> </a:t>
            </a:r>
            <a:r>
              <a:rPr lang="ru-RU" sz="3300" i="1" dirty="0" err="1" smtClean="0"/>
              <a:t>найцінніший</a:t>
            </a:r>
            <a:r>
              <a:rPr lang="ru-RU" sz="3300" i="1" dirty="0" smtClean="0"/>
              <a:t> скарб…</a:t>
            </a:r>
          </a:p>
          <a:p>
            <a:pPr algn="r"/>
            <a:r>
              <a:rPr lang="uk-UA" sz="3600" i="1" dirty="0" smtClean="0"/>
              <a:t>Іван Огієнко</a:t>
            </a:r>
            <a:endParaRPr lang="ru-RU" sz="3600" i="1" dirty="0" smtClean="0"/>
          </a:p>
          <a:p>
            <a:endParaRPr lang="ru-RU" dirty="0"/>
          </a:p>
        </p:txBody>
      </p:sp>
      <p:pic>
        <p:nvPicPr>
          <p:cNvPr id="7170" name="Picture 2" descr="14 книг до Міжнародного дня рідної мови – UCU 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2708500" cy="2092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93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588824" cy="11734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Вчені у порівняльно-історичному мовознавстві </a:t>
            </a:r>
            <a:endParaRPr lang="ru-RU" sz="4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643050"/>
            <a:ext cx="3962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 </a:t>
            </a:r>
            <a:r>
              <a:rPr lang="ru-RU" sz="1600" b="1" dirty="0" smtClean="0"/>
              <a:t>1538</a:t>
            </a:r>
            <a:r>
              <a:rPr lang="ru-RU" sz="1600" dirty="0" smtClean="0"/>
              <a:t> р. </a:t>
            </a:r>
            <a:r>
              <a:rPr lang="ru-RU" sz="1600" dirty="0" err="1" smtClean="0"/>
              <a:t>французький</a:t>
            </a:r>
            <a:r>
              <a:rPr lang="ru-RU" sz="1600" dirty="0" smtClean="0"/>
              <a:t> учений </a:t>
            </a:r>
            <a:r>
              <a:rPr lang="ru-RU" sz="1600" b="1" dirty="0" err="1" smtClean="0"/>
              <a:t>Постеллус</a:t>
            </a:r>
            <a:r>
              <a:rPr lang="ru-RU" sz="1600" dirty="0" smtClean="0"/>
              <a:t> у </a:t>
            </a:r>
            <a:r>
              <a:rPr lang="ru-RU" sz="1600" dirty="0" err="1" smtClean="0"/>
              <a:t>книзі</a:t>
            </a:r>
            <a:r>
              <a:rPr lang="ru-RU" sz="1600" dirty="0" smtClean="0"/>
              <a:t> "Про </a:t>
            </a:r>
            <a:r>
              <a:rPr lang="ru-RU" sz="1600" dirty="0" err="1" smtClean="0"/>
              <a:t>спорідненість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мов</a:t>
            </a:r>
            <a:r>
              <a:rPr lang="ru-RU" sz="1600" dirty="0" smtClean="0"/>
              <a:t>" </a:t>
            </a:r>
            <a:r>
              <a:rPr lang="ru-RU" sz="1600" dirty="0" err="1" smtClean="0"/>
              <a:t>намагався</a:t>
            </a:r>
            <a:r>
              <a:rPr lang="ru-RU" sz="1600" dirty="0" smtClean="0"/>
              <a:t> довести </a:t>
            </a:r>
            <a:r>
              <a:rPr lang="ru-RU" sz="1600" dirty="0" err="1" smtClean="0"/>
              <a:t>походження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всіх</a:t>
            </a:r>
            <a:r>
              <a:rPr lang="ru-RU" sz="1600" dirty="0" smtClean="0"/>
              <a:t> </a:t>
            </a:r>
            <a:r>
              <a:rPr lang="ru-RU" sz="1600" dirty="0" err="1" smtClean="0"/>
              <a:t>мов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давньоєврейської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000628" y="1714488"/>
            <a:ext cx="3867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1610 </a:t>
            </a:r>
            <a:r>
              <a:rPr lang="ru-RU" sz="1600" dirty="0" smtClean="0"/>
              <a:t>р. </a:t>
            </a:r>
            <a:r>
              <a:rPr lang="ru-RU" sz="1600" b="1" dirty="0" err="1" smtClean="0"/>
              <a:t>Скалігер</a:t>
            </a:r>
            <a:r>
              <a:rPr lang="ru-RU" sz="1600" dirty="0" smtClean="0"/>
              <a:t> </a:t>
            </a:r>
            <a:r>
              <a:rPr lang="ru-RU" sz="1600" dirty="0" err="1" smtClean="0"/>
              <a:t>зробив</a:t>
            </a:r>
            <a:r>
              <a:rPr lang="ru-RU" sz="1600" dirty="0" smtClean="0"/>
              <a:t> першу </a:t>
            </a:r>
            <a:r>
              <a:rPr lang="ru-RU" sz="1600" dirty="0" err="1" smtClean="0"/>
              <a:t>класифікацію</a:t>
            </a:r>
            <a:r>
              <a:rPr lang="ru-RU" sz="1600" dirty="0" smtClean="0"/>
              <a:t> </a:t>
            </a:r>
            <a:r>
              <a:rPr lang="ru-RU" sz="1600" dirty="0" err="1" smtClean="0"/>
              <a:t>мов</a:t>
            </a:r>
            <a:r>
              <a:rPr lang="ru-RU" sz="1600" dirty="0" smtClean="0"/>
              <a:t> у </a:t>
            </a:r>
            <a:r>
              <a:rPr lang="ru-RU" sz="1600" dirty="0" err="1" smtClean="0"/>
              <a:t>праці</a:t>
            </a:r>
            <a:r>
              <a:rPr lang="ru-RU" sz="1600" dirty="0" smtClean="0"/>
              <a:t> "Думки про </a:t>
            </a:r>
            <a:r>
              <a:rPr lang="ru-RU" sz="1600" dirty="0" err="1" smtClean="0"/>
              <a:t>європейські</a:t>
            </a:r>
            <a:r>
              <a:rPr lang="ru-RU" sz="1600" dirty="0" smtClean="0"/>
              <a:t> </a:t>
            </a:r>
            <a:r>
              <a:rPr lang="ru-RU" sz="1600" dirty="0" err="1" smtClean="0"/>
              <a:t>мови</a:t>
            </a:r>
            <a:r>
              <a:rPr lang="ru-RU" sz="1600" dirty="0" smtClean="0"/>
              <a:t>"</a:t>
            </a:r>
            <a:r>
              <a:rPr lang="uk-UA" sz="1600" b="1" dirty="0" smtClean="0"/>
              <a:t> 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71604" y="2857496"/>
            <a:ext cx="232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Відкриття санскриту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6314" y="3000372"/>
            <a:ext cx="32582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1666</a:t>
            </a:r>
            <a:r>
              <a:rPr lang="ru-RU" sz="1600" dirty="0" smtClean="0"/>
              <a:t> р. хорват </a:t>
            </a:r>
            <a:r>
              <a:rPr lang="ru-RU" sz="1600" b="1" dirty="0" err="1" smtClean="0"/>
              <a:t>Крижанич</a:t>
            </a:r>
            <a:r>
              <a:rPr lang="ru-RU" sz="1600" b="1" dirty="0" smtClean="0"/>
              <a:t> </a:t>
            </a:r>
            <a:r>
              <a:rPr lang="ru-RU" sz="1600" dirty="0" err="1" smtClean="0"/>
              <a:t>опублікував</a:t>
            </a:r>
            <a:r>
              <a:rPr lang="ru-RU" sz="1600" dirty="0" smtClean="0"/>
              <a:t> "</a:t>
            </a:r>
            <a:r>
              <a:rPr lang="ru-RU" sz="1600" dirty="0" err="1" smtClean="0"/>
              <a:t>Граматичні</a:t>
            </a:r>
            <a:r>
              <a:rPr lang="ru-RU" sz="1600" dirty="0" smtClean="0"/>
              <a:t> </a:t>
            </a:r>
            <a:r>
              <a:rPr lang="ru-RU" sz="1600" dirty="0" err="1" smtClean="0"/>
              <a:t>дослідження</a:t>
            </a:r>
            <a:r>
              <a:rPr lang="ru-RU" sz="1600" dirty="0" smtClean="0"/>
              <a:t> про </a:t>
            </a:r>
            <a:r>
              <a:rPr lang="ru-RU" sz="1600" dirty="0" err="1" smtClean="0"/>
              <a:t>російську</a:t>
            </a:r>
            <a:r>
              <a:rPr lang="ru-RU" sz="1600" dirty="0" smtClean="0"/>
              <a:t> </a:t>
            </a:r>
            <a:r>
              <a:rPr lang="ru-RU" sz="1600" dirty="0" err="1" smtClean="0"/>
              <a:t>мову</a:t>
            </a:r>
            <a:r>
              <a:rPr lang="ru-RU" sz="1600" dirty="0" smtClean="0"/>
              <a:t>", де </a:t>
            </a:r>
            <a:r>
              <a:rPr lang="ru-RU" sz="1600" dirty="0" err="1" smtClean="0"/>
              <a:t>навів</a:t>
            </a:r>
            <a:r>
              <a:rPr lang="ru-RU" sz="1600" dirty="0" smtClean="0"/>
              <a:t> </a:t>
            </a:r>
            <a:r>
              <a:rPr lang="ru-RU" sz="1600" dirty="0" err="1" smtClean="0"/>
              <a:t>фонетичні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відповідники</a:t>
            </a:r>
            <a:r>
              <a:rPr lang="ru-RU" sz="1600" dirty="0" smtClean="0"/>
              <a:t> </a:t>
            </a:r>
            <a:r>
              <a:rPr lang="ru-RU" sz="1600" dirty="0" err="1" smtClean="0"/>
              <a:t>між</a:t>
            </a:r>
            <a:r>
              <a:rPr lang="ru-RU" sz="1600" dirty="0" smtClean="0"/>
              <a:t> </a:t>
            </a:r>
            <a:r>
              <a:rPr lang="ru-RU" sz="1600" dirty="0" err="1" smtClean="0"/>
              <a:t>слов'янськими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мовами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на </a:t>
            </a:r>
            <a:r>
              <a:rPr lang="ru-RU" sz="1600" dirty="0" err="1" smtClean="0"/>
              <a:t>цій</a:t>
            </a:r>
            <a:r>
              <a:rPr lang="ru-RU" sz="1600" dirty="0" smtClean="0"/>
              <a:t> </a:t>
            </a:r>
            <a:r>
              <a:rPr lang="ru-RU" sz="1600" dirty="0" err="1" smtClean="0"/>
              <a:t>основі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зробив</a:t>
            </a:r>
            <a:r>
              <a:rPr lang="ru-RU" sz="1600" dirty="0" smtClean="0"/>
              <a:t>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класифікацію</a:t>
            </a:r>
            <a:endParaRPr lang="ru-RU" sz="16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6766303" y="2592019"/>
            <a:ext cx="465559" cy="4250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3357554" y="3643314"/>
            <a:ext cx="1529096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000496" y="2071678"/>
            <a:ext cx="92869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7158" y="3786190"/>
            <a:ext cx="2795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80 роки </a:t>
            </a:r>
            <a:r>
              <a:rPr lang="en-US" sz="1600" b="1" dirty="0" smtClean="0"/>
              <a:t>XVI </a:t>
            </a:r>
            <a:r>
              <a:rPr lang="ru-RU" sz="1600" dirty="0" smtClean="0"/>
              <a:t>ст.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Сассеті</a:t>
            </a:r>
            <a:r>
              <a:rPr lang="ru-RU" sz="1600" dirty="0" smtClean="0"/>
              <a:t>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висловив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припущення</a:t>
            </a:r>
            <a:r>
              <a:rPr lang="ru-RU" sz="1600" dirty="0" smtClean="0"/>
              <a:t> про </a:t>
            </a:r>
            <a:r>
              <a:rPr lang="ru-RU" sz="1600" dirty="0" err="1" smtClean="0"/>
              <a:t>спорідненість</a:t>
            </a:r>
            <a:r>
              <a:rPr lang="ru-RU" sz="1600" dirty="0" smtClean="0"/>
              <a:t> санскриту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італійською</a:t>
            </a:r>
            <a:r>
              <a:rPr lang="ru-RU" sz="1600" dirty="0" smtClean="0"/>
              <a:t> </a:t>
            </a:r>
            <a:r>
              <a:rPr lang="ru-RU" sz="1600" dirty="0" err="1" smtClean="0"/>
              <a:t>мовою</a:t>
            </a:r>
            <a:endParaRPr lang="ru-RU" sz="16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rot="16200000" flipH="1">
            <a:off x="857224" y="4929198"/>
            <a:ext cx="785820" cy="64294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81655" y="5391807"/>
            <a:ext cx="35630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друга половина </a:t>
            </a:r>
            <a:r>
              <a:rPr lang="ru-RU" sz="1600" b="1" dirty="0" smtClean="0"/>
              <a:t>XVIII</a:t>
            </a:r>
            <a:r>
              <a:rPr lang="ru-RU" sz="1600" dirty="0" smtClean="0"/>
              <a:t> ст. </a:t>
            </a:r>
            <a:r>
              <a:rPr lang="ru-RU" sz="1600" b="1" dirty="0" smtClean="0"/>
              <a:t>Джонс</a:t>
            </a:r>
            <a:r>
              <a:rPr lang="ru-RU" sz="1600" dirty="0" smtClean="0"/>
              <a:t> (Джоунз), </a:t>
            </a:r>
            <a:r>
              <a:rPr lang="ru-RU" sz="1600" dirty="0" err="1" smtClean="0"/>
              <a:t>вивчивши</a:t>
            </a:r>
            <a:r>
              <a:rPr lang="ru-RU" sz="1600" dirty="0" smtClean="0"/>
              <a:t> санскрит, першим </a:t>
            </a:r>
            <a:r>
              <a:rPr lang="ru-RU" sz="1600" dirty="0" err="1" smtClean="0"/>
              <a:t>дійшов</a:t>
            </a:r>
            <a:r>
              <a:rPr lang="ru-RU" sz="1600" dirty="0" smtClean="0"/>
              <a:t> </a:t>
            </a:r>
            <a:r>
              <a:rPr lang="ru-RU" sz="1600" dirty="0" err="1" smtClean="0"/>
              <a:t>висновку</a:t>
            </a:r>
            <a:r>
              <a:rPr lang="ru-RU" sz="1600" dirty="0" smtClean="0"/>
              <a:t> про </a:t>
            </a:r>
            <a:r>
              <a:rPr lang="ru-RU" sz="1600" dirty="0" err="1" smtClean="0"/>
              <a:t>існування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прамови</a:t>
            </a:r>
            <a:endParaRPr lang="ru-RU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6074979" y="4960883"/>
            <a:ext cx="3069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/>
              <a:t>Фрідріх</a:t>
            </a:r>
            <a:r>
              <a:rPr lang="ru-RU" sz="1600" b="1" dirty="0" smtClean="0"/>
              <a:t> Шлегель (1767-1845) </a:t>
            </a:r>
            <a:r>
              <a:rPr lang="ru-RU" sz="1600" dirty="0" smtClean="0"/>
              <a:t>у </a:t>
            </a:r>
            <a:r>
              <a:rPr lang="ru-RU" sz="1600" dirty="0" err="1" smtClean="0"/>
              <a:t>праці</a:t>
            </a:r>
            <a:r>
              <a:rPr lang="ru-RU" sz="1600" dirty="0" smtClean="0"/>
              <a:t> "Про </a:t>
            </a:r>
            <a:r>
              <a:rPr lang="ru-RU" sz="1600" dirty="0" err="1" smtClean="0"/>
              <a:t>мову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мудрість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індійців</a:t>
            </a:r>
            <a:r>
              <a:rPr lang="ru-RU" sz="1600" dirty="0" smtClean="0"/>
              <a:t>"</a:t>
            </a:r>
            <a:endParaRPr lang="ru-RU" sz="1600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5102775" y="5318234"/>
            <a:ext cx="888122" cy="3731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трелка вниз 31"/>
          <p:cNvSpPr/>
          <p:nvPr/>
        </p:nvSpPr>
        <p:spPr>
          <a:xfrm>
            <a:off x="7000892" y="5857892"/>
            <a:ext cx="1285884" cy="85608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072362" cy="11734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Вчені в порівняльно-історичному мовознавстві </a:t>
            </a:r>
            <a:endParaRPr lang="ru-RU" sz="4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85860"/>
            <a:ext cx="40719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     </a:t>
            </a:r>
            <a:r>
              <a:rPr lang="ru-RU" sz="1600" b="1" dirty="0" smtClean="0"/>
              <a:t>Франц </a:t>
            </a:r>
            <a:r>
              <a:rPr lang="ru-RU" sz="1600" b="1" dirty="0" err="1" smtClean="0"/>
              <a:t>Бопп</a:t>
            </a:r>
            <a:r>
              <a:rPr lang="ru-RU" sz="1600" b="1" dirty="0" smtClean="0"/>
              <a:t> (1791-1867) </a:t>
            </a:r>
            <a:r>
              <a:rPr lang="ru-RU" sz="1600" dirty="0" err="1" smtClean="0"/>
              <a:t>порівняв</a:t>
            </a:r>
            <a:r>
              <a:rPr lang="ru-RU" sz="1600" dirty="0" smtClean="0"/>
              <a:t> </a:t>
            </a:r>
            <a:r>
              <a:rPr lang="ru-RU" sz="1600" dirty="0" err="1" smtClean="0"/>
              <a:t>дієвідмінювання</a:t>
            </a:r>
            <a:r>
              <a:rPr lang="ru-RU" sz="1600" dirty="0" smtClean="0"/>
              <a:t> в </a:t>
            </a:r>
            <a:r>
              <a:rPr lang="ru-RU" sz="1600" dirty="0" err="1" smtClean="0"/>
              <a:t>санскриті</a:t>
            </a:r>
            <a:r>
              <a:rPr lang="ru-RU" sz="1600" dirty="0" smtClean="0"/>
              <a:t>, </a:t>
            </a:r>
            <a:r>
              <a:rPr lang="ru-RU" sz="1600" dirty="0" err="1" smtClean="0"/>
              <a:t>грецькій</a:t>
            </a:r>
            <a:r>
              <a:rPr lang="ru-RU" sz="1600" dirty="0" smtClean="0"/>
              <a:t>, </a:t>
            </a:r>
            <a:r>
              <a:rPr lang="ru-RU" sz="1600" dirty="0" err="1" smtClean="0"/>
              <a:t>латинській</a:t>
            </a:r>
            <a:r>
              <a:rPr lang="ru-RU" sz="1600" dirty="0" smtClean="0"/>
              <a:t>, </a:t>
            </a:r>
            <a:r>
              <a:rPr lang="ru-RU" sz="1600" dirty="0" err="1" smtClean="0"/>
              <a:t>готській</a:t>
            </a:r>
            <a:r>
              <a:rPr lang="ru-RU" sz="1600" dirty="0" smtClean="0"/>
              <a:t> </a:t>
            </a:r>
            <a:r>
              <a:rPr lang="ru-RU" sz="1600" dirty="0" err="1" smtClean="0"/>
              <a:t>мовах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встановив</a:t>
            </a:r>
            <a:r>
              <a:rPr lang="ru-RU" sz="1600" dirty="0" smtClean="0"/>
              <a:t> </a:t>
            </a:r>
            <a:r>
              <a:rPr lang="ru-RU" sz="1600" dirty="0" err="1" smtClean="0"/>
              <a:t>регулярні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відповідники</a:t>
            </a:r>
            <a:r>
              <a:rPr lang="ru-RU" sz="1600" dirty="0" smtClean="0"/>
              <a:t> як </a:t>
            </a:r>
            <a:r>
              <a:rPr lang="ru-RU" sz="1600" dirty="0" err="1" smtClean="0"/>
              <a:t>між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коренями</a:t>
            </a:r>
            <a:r>
              <a:rPr lang="ru-RU" sz="1600" dirty="0" smtClean="0"/>
              <a:t>, так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закінченнями</a:t>
            </a:r>
            <a:r>
              <a:rPr lang="ru-RU" sz="1600" dirty="0" smtClean="0"/>
              <a:t> </a:t>
            </a:r>
            <a:r>
              <a:rPr lang="ru-RU" sz="1600" dirty="0" err="1" smtClean="0"/>
              <a:t>цих</a:t>
            </a:r>
            <a:r>
              <a:rPr lang="ru-RU" sz="1600" dirty="0" smtClean="0"/>
              <a:t> </a:t>
            </a:r>
            <a:r>
              <a:rPr lang="ru-RU" sz="1600" dirty="0" err="1" smtClean="0"/>
              <a:t>дієслів</a:t>
            </a:r>
            <a:endParaRPr lang="ru-RU" sz="1600" dirty="0" smtClean="0"/>
          </a:p>
          <a:p>
            <a:pPr algn="ctr"/>
            <a:r>
              <a:rPr lang="ru-RU" sz="1600" dirty="0" smtClean="0"/>
              <a:t>"</a:t>
            </a:r>
            <a:r>
              <a:rPr lang="ru-RU" sz="1600" dirty="0" err="1" smtClean="0"/>
              <a:t>Порівняльної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граматики</a:t>
            </a:r>
            <a:r>
              <a:rPr lang="ru-RU" sz="1600" dirty="0" smtClean="0"/>
              <a:t> </a:t>
            </a:r>
            <a:r>
              <a:rPr lang="ru-RU" sz="1600" dirty="0" err="1" smtClean="0"/>
              <a:t>індогерманських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мов</a:t>
            </a:r>
            <a:r>
              <a:rPr lang="ru-RU" sz="1600" dirty="0" smtClean="0"/>
              <a:t>" (</a:t>
            </a:r>
            <a:r>
              <a:rPr lang="ru-RU" sz="1600" b="1" dirty="0" smtClean="0"/>
              <a:t>1833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429256" y="1357298"/>
            <a:ext cx="28676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        </a:t>
            </a:r>
            <a:r>
              <a:rPr lang="ru-RU" sz="1600" b="1" dirty="0" err="1" smtClean="0"/>
              <a:t>Расмус-Крістіан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Раск</a:t>
            </a:r>
            <a:r>
              <a:rPr lang="ru-RU" sz="1600" b="1" dirty="0" smtClean="0"/>
              <a:t>    (1787- 1832)    </a:t>
            </a:r>
            <a:r>
              <a:rPr lang="ru-RU" sz="1600" dirty="0" smtClean="0"/>
              <a:t>"</a:t>
            </a:r>
            <a:r>
              <a:rPr lang="ru-RU" sz="1600" dirty="0" err="1" smtClean="0"/>
              <a:t>Дослідження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давньопівнічної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мови</a:t>
            </a:r>
            <a:r>
              <a:rPr lang="ru-RU" sz="1600" dirty="0" smtClean="0"/>
              <a:t>» </a:t>
            </a:r>
            <a:r>
              <a:rPr lang="ru-RU" sz="1600" b="1" dirty="0" smtClean="0"/>
              <a:t>(1815)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29256" y="3286124"/>
            <a:ext cx="3258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 </a:t>
            </a:r>
            <a:r>
              <a:rPr lang="ru-RU" sz="1600" b="1" dirty="0" err="1" smtClean="0"/>
              <a:t>Якоб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Грімм</a:t>
            </a:r>
            <a:r>
              <a:rPr lang="ru-RU" sz="1600" b="1" dirty="0" smtClean="0"/>
              <a:t> (1785-1863)  </a:t>
            </a:r>
            <a:r>
              <a:rPr lang="ru-RU" sz="1600" dirty="0" smtClean="0"/>
              <a:t>"</a:t>
            </a:r>
            <a:r>
              <a:rPr lang="ru-RU" sz="1600" dirty="0" err="1" smtClean="0"/>
              <a:t>Граматика</a:t>
            </a:r>
            <a:r>
              <a:rPr lang="ru-RU" sz="1600" dirty="0" smtClean="0"/>
              <a:t> </a:t>
            </a:r>
            <a:r>
              <a:rPr lang="ru-RU" sz="1600" dirty="0" err="1" smtClean="0"/>
              <a:t>німецької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мови</a:t>
            </a:r>
            <a:r>
              <a:rPr lang="ru-RU" sz="1600" dirty="0" smtClean="0"/>
              <a:t>" </a:t>
            </a:r>
            <a:r>
              <a:rPr lang="ru-RU" sz="1600" b="1" dirty="0" smtClean="0"/>
              <a:t>(1819-1837)</a:t>
            </a:r>
            <a:endParaRPr lang="ru-RU" sz="16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6889306" y="2754768"/>
            <a:ext cx="678903" cy="3128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3786182" y="3571876"/>
            <a:ext cx="1572284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000496" y="1857364"/>
            <a:ext cx="1500198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57224" y="3143248"/>
            <a:ext cx="2795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Август </a:t>
            </a:r>
            <a:r>
              <a:rPr lang="ru-RU" sz="1600" b="1" dirty="0" err="1" smtClean="0"/>
              <a:t>Шлейхер</a:t>
            </a:r>
            <a:r>
              <a:rPr lang="ru-RU" sz="1600" b="1" dirty="0" smtClean="0"/>
              <a:t> </a:t>
            </a:r>
          </a:p>
          <a:p>
            <a:pPr algn="ctr"/>
            <a:r>
              <a:rPr lang="ru-RU" sz="1600" b="1" dirty="0" smtClean="0"/>
              <a:t>(1821-1868) </a:t>
            </a:r>
            <a:r>
              <a:rPr lang="ru-RU" sz="1600" dirty="0" err="1" smtClean="0"/>
              <a:t>досліджує</a:t>
            </a:r>
            <a:r>
              <a:rPr lang="ru-RU" sz="1600" dirty="0" smtClean="0"/>
              <a:t> </a:t>
            </a:r>
            <a:r>
              <a:rPr lang="ru-RU" sz="1600" dirty="0" err="1" smtClean="0"/>
              <a:t>балтійські</a:t>
            </a:r>
            <a:r>
              <a:rPr lang="ru-RU" sz="1600" dirty="0" smtClean="0"/>
              <a:t> та </a:t>
            </a:r>
            <a:r>
              <a:rPr lang="ru-RU" sz="1600" dirty="0" err="1" smtClean="0"/>
              <a:t>германські</a:t>
            </a:r>
            <a:r>
              <a:rPr lang="ru-RU" sz="1600" dirty="0" smtClean="0"/>
              <a:t> </a:t>
            </a:r>
            <a:r>
              <a:rPr lang="ru-RU" sz="1600" dirty="0" err="1" smtClean="0"/>
              <a:t>мови</a:t>
            </a:r>
            <a:r>
              <a:rPr lang="ru-RU" sz="1600" dirty="0" smtClean="0"/>
              <a:t>, </a:t>
            </a:r>
            <a:r>
              <a:rPr lang="ru-RU" sz="1600" dirty="0" err="1" smtClean="0"/>
              <a:t>обґрунтовує</a:t>
            </a:r>
            <a:r>
              <a:rPr lang="ru-RU" sz="1600" dirty="0" smtClean="0"/>
              <a:t> </a:t>
            </a:r>
            <a:r>
              <a:rPr lang="ru-RU" sz="1600" dirty="0" err="1" smtClean="0"/>
              <a:t>поняття</a:t>
            </a:r>
            <a:r>
              <a:rPr lang="ru-RU" sz="1600" dirty="0" smtClean="0"/>
              <a:t> </a:t>
            </a:r>
            <a:r>
              <a:rPr lang="ru-RU" sz="1600" dirty="0" err="1" smtClean="0"/>
              <a:t>родовідного</a:t>
            </a:r>
            <a:r>
              <a:rPr lang="ru-RU" sz="1600" dirty="0" smtClean="0"/>
              <a:t> дерева</a:t>
            </a:r>
            <a:endParaRPr lang="ru-RU" sz="16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3714744" y="4286256"/>
            <a:ext cx="1334817" cy="5465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72066" y="4714884"/>
            <a:ext cx="35630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/>
              <a:t>Йоганн-Каспар</a:t>
            </a:r>
            <a:r>
              <a:rPr lang="ru-RU" sz="1600" b="1" dirty="0" smtClean="0"/>
              <a:t> Цейс (1806-1856) </a:t>
            </a:r>
            <a:r>
              <a:rPr lang="ru-RU" sz="1600" dirty="0" err="1" smtClean="0"/>
              <a:t>досліджує</a:t>
            </a:r>
            <a:r>
              <a:rPr lang="ru-RU" sz="1600" dirty="0" smtClean="0"/>
              <a:t> </a:t>
            </a:r>
            <a:r>
              <a:rPr lang="ru-RU" sz="1600" dirty="0" err="1" smtClean="0"/>
              <a:t>кельтські</a:t>
            </a:r>
            <a:r>
              <a:rPr lang="ru-RU" sz="1600" dirty="0" smtClean="0"/>
              <a:t> </a:t>
            </a:r>
            <a:r>
              <a:rPr lang="ru-RU" sz="1600" dirty="0" err="1" smtClean="0"/>
              <a:t>мови</a:t>
            </a:r>
            <a:r>
              <a:rPr lang="ru-RU" sz="1600" dirty="0" smtClean="0"/>
              <a:t>, </a:t>
            </a:r>
            <a:r>
              <a:rPr lang="ru-RU" sz="1600" b="1" dirty="0" err="1" smtClean="0"/>
              <a:t>Фрідріх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Діц</a:t>
            </a:r>
            <a:r>
              <a:rPr lang="ru-RU" sz="1600" b="1" dirty="0" smtClean="0"/>
              <a:t> (1794-1876)</a:t>
            </a:r>
            <a:r>
              <a:rPr lang="ru-RU" sz="1600" dirty="0" smtClean="0"/>
              <a:t> - </a:t>
            </a:r>
            <a:r>
              <a:rPr lang="ru-RU" sz="1600" dirty="0" err="1" smtClean="0"/>
              <a:t>романські</a:t>
            </a:r>
            <a:r>
              <a:rPr lang="ru-RU" sz="1600" dirty="0" smtClean="0"/>
              <a:t>, </a:t>
            </a:r>
            <a:r>
              <a:rPr lang="ru-RU" sz="1600" b="1" dirty="0" err="1" smtClean="0"/>
              <a:t>Франьо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Міклошич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(1813-1891) </a:t>
            </a:r>
            <a:r>
              <a:rPr lang="ru-RU" sz="1600" dirty="0" smtClean="0"/>
              <a:t>- </a:t>
            </a:r>
            <a:r>
              <a:rPr lang="ru-RU" sz="1600" dirty="0" err="1" smtClean="0"/>
              <a:t>слов'янські</a:t>
            </a:r>
            <a:r>
              <a:rPr lang="ru-RU" sz="1600" dirty="0" smtClean="0"/>
              <a:t>, </a:t>
            </a:r>
          </a:p>
          <a:p>
            <a:pPr algn="ctr"/>
            <a:r>
              <a:rPr lang="ru-RU" sz="1600" b="1" dirty="0" smtClean="0"/>
              <a:t>Ф. де Соссюр</a:t>
            </a:r>
            <a:r>
              <a:rPr lang="ru-RU" sz="1600" dirty="0" smtClean="0"/>
              <a:t> </a:t>
            </a:r>
            <a:r>
              <a:rPr lang="ru-RU" sz="1600" dirty="0" err="1" smtClean="0"/>
              <a:t>займається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реконструкцією</a:t>
            </a:r>
            <a:r>
              <a:rPr lang="ru-RU" sz="1600" dirty="0" smtClean="0"/>
              <a:t> </a:t>
            </a:r>
            <a:r>
              <a:rPr lang="ru-RU" sz="1600" dirty="0" err="1" smtClean="0"/>
              <a:t>індоєвропейської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прамови</a:t>
            </a:r>
            <a:endParaRPr lang="ru-RU" sz="1600" dirty="0"/>
          </a:p>
        </p:txBody>
      </p:sp>
      <p:pic>
        <p:nvPicPr>
          <p:cNvPr id="1026" name="Picture 2" descr="C:\Users\HP\Desktop\image00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14282" y="4714884"/>
            <a:ext cx="3815183" cy="1937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51520" y="692696"/>
            <a:ext cx="8444785" cy="24102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>
                <a:latin typeface="Monotype Corsiva" pitchFamily="66" charset="0"/>
              </a:rPr>
              <a:t>     </a:t>
            </a:r>
            <a:r>
              <a:rPr lang="ru-RU" sz="3600" dirty="0" smtClean="0">
                <a:latin typeface="Times New Roman"/>
                <a:cs typeface="Times New Roman"/>
              </a:rPr>
              <a:t>В </a:t>
            </a:r>
            <a:r>
              <a:rPr lang="ru-RU" sz="3600" dirty="0" err="1">
                <a:latin typeface="Times New Roman"/>
                <a:cs typeface="Times New Roman"/>
              </a:rPr>
              <a:t>мові</a:t>
            </a:r>
            <a:r>
              <a:rPr lang="ru-RU" sz="3600" dirty="0">
                <a:latin typeface="Times New Roman"/>
                <a:cs typeface="Times New Roman"/>
              </a:rPr>
              <a:t> </a:t>
            </a:r>
            <a:r>
              <a:rPr lang="ru-RU" sz="3600" dirty="0" err="1">
                <a:latin typeface="Times New Roman"/>
                <a:cs typeface="Times New Roman"/>
              </a:rPr>
              <a:t>можуть</a:t>
            </a:r>
            <a:r>
              <a:rPr lang="ru-RU" sz="3600" dirty="0">
                <a:latin typeface="Times New Roman"/>
                <a:cs typeface="Times New Roman"/>
              </a:rPr>
              <a:t> </a:t>
            </a:r>
            <a:r>
              <a:rPr lang="ru-RU" sz="3600" dirty="0" err="1">
                <a:latin typeface="Times New Roman"/>
                <a:cs typeface="Times New Roman"/>
              </a:rPr>
              <a:t>змінюватися</a:t>
            </a:r>
            <a:r>
              <a:rPr lang="ru-RU" sz="3600" dirty="0">
                <a:latin typeface="Times New Roman"/>
                <a:cs typeface="Times New Roman"/>
              </a:rPr>
              <a:t> </a:t>
            </a:r>
            <a:r>
              <a:rPr lang="ru-RU" sz="3600" dirty="0" err="1">
                <a:latin typeface="Times New Roman"/>
                <a:cs typeface="Times New Roman"/>
              </a:rPr>
              <a:t>її</a:t>
            </a:r>
            <a:r>
              <a:rPr lang="ru-RU" sz="3600" dirty="0">
                <a:latin typeface="Times New Roman"/>
                <a:cs typeface="Times New Roman"/>
              </a:rPr>
              <a:t> </a:t>
            </a:r>
            <a:r>
              <a:rPr lang="ru-RU" sz="3600" dirty="0" err="1">
                <a:latin typeface="Times New Roman"/>
                <a:cs typeface="Times New Roman"/>
              </a:rPr>
              <a:t>елементи</a:t>
            </a:r>
            <a:r>
              <a:rPr lang="ru-RU" sz="3600" dirty="0">
                <a:latin typeface="Times New Roman"/>
                <a:cs typeface="Times New Roman"/>
              </a:rPr>
              <a:t>, але структура </a:t>
            </a:r>
            <a:r>
              <a:rPr lang="ru-RU" sz="3600" dirty="0" err="1">
                <a:latin typeface="Times New Roman"/>
                <a:cs typeface="Times New Roman"/>
              </a:rPr>
              <a:t>мови</a:t>
            </a:r>
            <a:r>
              <a:rPr lang="ru-RU" sz="3600" dirty="0">
                <a:latin typeface="Times New Roman"/>
                <a:cs typeface="Times New Roman"/>
              </a:rPr>
              <a:t> не </a:t>
            </a:r>
            <a:r>
              <a:rPr lang="ru-RU" sz="3600" dirty="0" err="1">
                <a:latin typeface="Times New Roman"/>
                <a:cs typeface="Times New Roman"/>
              </a:rPr>
              <a:t>піддається</a:t>
            </a:r>
            <a:r>
              <a:rPr lang="ru-RU" sz="3600" dirty="0">
                <a:latin typeface="Times New Roman"/>
                <a:cs typeface="Times New Roman"/>
              </a:rPr>
              <a:t> </a:t>
            </a:r>
            <a:r>
              <a:rPr lang="ru-RU" sz="3600" dirty="0" err="1">
                <a:latin typeface="Times New Roman"/>
                <a:cs typeface="Times New Roman"/>
              </a:rPr>
              <a:t>швидким</a:t>
            </a:r>
            <a:r>
              <a:rPr lang="ru-RU" sz="3600" dirty="0">
                <a:latin typeface="Times New Roman"/>
                <a:cs typeface="Times New Roman"/>
              </a:rPr>
              <a:t> </a:t>
            </a:r>
            <a:r>
              <a:rPr lang="ru-RU" sz="3600" dirty="0" err="1">
                <a:latin typeface="Times New Roman"/>
                <a:cs typeface="Times New Roman"/>
              </a:rPr>
              <a:t>змінам</a:t>
            </a:r>
            <a:r>
              <a:rPr lang="ru-RU" sz="3600" dirty="0">
                <a:latin typeface="Times New Roman"/>
                <a:cs typeface="Times New Roman"/>
              </a:rPr>
              <a:t>. </a:t>
            </a:r>
            <a:r>
              <a:rPr lang="ru-RU" sz="3600" dirty="0" err="1">
                <a:latin typeface="Times New Roman"/>
                <a:cs typeface="Times New Roman"/>
              </a:rPr>
              <a:t>Стійкість</a:t>
            </a:r>
            <a:r>
              <a:rPr lang="ru-RU" sz="3600" dirty="0">
                <a:latin typeface="Times New Roman"/>
                <a:cs typeface="Times New Roman"/>
              </a:rPr>
              <a:t> </a:t>
            </a:r>
            <a:r>
              <a:rPr lang="ru-RU" sz="3600" dirty="0" err="1">
                <a:latin typeface="Times New Roman"/>
                <a:cs typeface="Times New Roman"/>
              </a:rPr>
              <a:t>мові</a:t>
            </a:r>
            <a:r>
              <a:rPr lang="ru-RU" sz="3600" dirty="0">
                <a:latin typeface="Times New Roman"/>
                <a:cs typeface="Times New Roman"/>
              </a:rPr>
              <a:t> </a:t>
            </a:r>
            <a:r>
              <a:rPr lang="ru-RU" sz="3600" dirty="0" err="1">
                <a:latin typeface="Times New Roman"/>
                <a:cs typeface="Times New Roman"/>
              </a:rPr>
              <a:t>забезпечує</a:t>
            </a:r>
            <a:r>
              <a:rPr lang="ru-RU" sz="3600" dirty="0">
                <a:latin typeface="Times New Roman"/>
                <a:cs typeface="Times New Roman"/>
              </a:rPr>
              <a:t> </a:t>
            </a:r>
            <a:r>
              <a:rPr lang="ru-RU" sz="3600" dirty="0" err="1">
                <a:latin typeface="Times New Roman"/>
                <a:cs typeface="Times New Roman"/>
              </a:rPr>
              <a:t>її</a:t>
            </a:r>
            <a:r>
              <a:rPr lang="ru-RU" sz="3600" dirty="0">
                <a:latin typeface="Times New Roman"/>
                <a:cs typeface="Times New Roman"/>
              </a:rPr>
              <a:t> </a:t>
            </a:r>
            <a:r>
              <a:rPr lang="ru-RU" sz="3600" dirty="0" err="1">
                <a:latin typeface="Times New Roman"/>
                <a:cs typeface="Times New Roman"/>
              </a:rPr>
              <a:t>системний</a:t>
            </a:r>
            <a:r>
              <a:rPr lang="ru-RU" sz="3600" dirty="0">
                <a:latin typeface="Times New Roman"/>
                <a:cs typeface="Times New Roman"/>
              </a:rPr>
              <a:t> характер</a:t>
            </a:r>
            <a:r>
              <a:rPr lang="ru-RU" sz="4000" dirty="0">
                <a:latin typeface="Monotype Corsiva" pitchFamily="66" charset="0"/>
              </a:rPr>
              <a:t>.</a:t>
            </a:r>
          </a:p>
        </p:txBody>
      </p:sp>
      <p:pic>
        <p:nvPicPr>
          <p:cNvPr id="17410" name="Picture 2" descr="Книгу написано: що далі? | Рубр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12976"/>
            <a:ext cx="3843511" cy="2557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99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980728"/>
            <a:ext cx="53482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Список літератури:</a:t>
            </a:r>
            <a:endParaRPr lang="uk-U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8083" y="1988840"/>
            <a:ext cx="8208912" cy="46166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1.Бевзенко С. П.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Короткий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нарис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ВНЗ].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Вища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школа, 2006. 144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2.Білецький А. О. Про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філол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спец.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вищ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закладів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Артек, 1996. 224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3.Вступ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[І.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Голубовська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С. М.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Лучканин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В. Ф.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Чемес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ін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.]; за ред. І.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Голубовської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2016. 320 с. 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Серія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“Альма-матер”).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4.Дорошенко С. І.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Центр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Л-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2006. 288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5.Карпенко Ю.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2006. 336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Серія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“Альма-матер”).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6.Кочерган М. П.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ВНЗ].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2014. 304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Левицький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А. Е.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Центр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літератури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2006. 104с.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Монжалей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Т. К.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Університецька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книга, 2016. 184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Семегин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Т. С.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(за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вимогами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кредитно-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трансферної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навчально-методичний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семінарських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занять.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Хмельницький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ФОП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Цюпак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А. А., 2017. 140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10.Швачко С.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(курс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лекцій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Вінниця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Нова книга,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2006. 224 с.</a:t>
            </a:r>
          </a:p>
        </p:txBody>
      </p:sp>
    </p:spTree>
    <p:extLst>
      <p:ext uri="{BB962C8B-B14F-4D97-AF65-F5344CB8AC3E}">
        <p14:creationId xmlns:p14="http://schemas.microsoft.com/office/powerpoint/2010/main" val="2281493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27322" y="188640"/>
            <a:ext cx="534825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uk-UA" sz="7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uk-UA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Дякую за увагу !</a:t>
            </a:r>
            <a:endParaRPr lang="uk-UA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434" name="Picture 2" descr="Мотивуючі Цитати Українською для друку &quot;Мрій. Плануй. Дій!&quot; | Inspirational  words, Inspirational quotes, Quot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24692"/>
            <a:ext cx="4192677" cy="4192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Жовто-блакитна троянда | JURAM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2537998" cy="1906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390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781800" cy="100811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Причини розвитку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19672" y="877041"/>
            <a:ext cx="7251232" cy="4525963"/>
          </a:xfrm>
        </p:spPr>
        <p:txBody>
          <a:bodyPr>
            <a:no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ru-RU" sz="2400" b="1" dirty="0" err="1">
                <a:latin typeface="Times New Roman"/>
                <a:cs typeface="Times New Roman"/>
              </a:rPr>
              <a:t>Розвиток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cs typeface="Times New Roman"/>
              </a:rPr>
              <a:t>мови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cs typeface="Times New Roman"/>
              </a:rPr>
              <a:t>загалом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cs typeface="Times New Roman"/>
              </a:rPr>
              <a:t>супроводжується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cs typeface="Times New Roman"/>
              </a:rPr>
              <a:t>постійними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cs typeface="Times New Roman"/>
              </a:rPr>
              <a:t>змінами</a:t>
            </a:r>
            <a:r>
              <a:rPr lang="ru-RU" sz="2400" b="1" dirty="0">
                <a:latin typeface="Times New Roman"/>
                <a:cs typeface="Times New Roman"/>
              </a:rPr>
              <a:t>. </a:t>
            </a:r>
            <a:r>
              <a:rPr lang="ru-RU" sz="2400" b="1" dirty="0" err="1">
                <a:latin typeface="Times New Roman"/>
                <a:cs typeface="Times New Roman"/>
              </a:rPr>
              <a:t>Змінюється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cs typeface="Times New Roman"/>
              </a:rPr>
              <a:t>її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cs typeface="Times New Roman"/>
              </a:rPr>
              <a:t>звукова</a:t>
            </a:r>
            <a:r>
              <a:rPr lang="ru-RU" sz="2400" b="1" dirty="0">
                <a:latin typeface="Times New Roman"/>
                <a:cs typeface="Times New Roman"/>
              </a:rPr>
              <a:t>, </a:t>
            </a:r>
            <a:r>
              <a:rPr lang="ru-RU" sz="2400" b="1" dirty="0" err="1">
                <a:latin typeface="Times New Roman"/>
                <a:cs typeface="Times New Roman"/>
              </a:rPr>
              <a:t>лексична</a:t>
            </a:r>
            <a:r>
              <a:rPr lang="ru-RU" sz="2400" b="1" dirty="0">
                <a:latin typeface="Times New Roman"/>
                <a:cs typeface="Times New Roman"/>
              </a:rPr>
              <a:t>, </a:t>
            </a:r>
            <a:r>
              <a:rPr lang="ru-RU" sz="2400" b="1" dirty="0" err="1">
                <a:latin typeface="Times New Roman"/>
                <a:cs typeface="Times New Roman"/>
              </a:rPr>
              <a:t>морфологічна</a:t>
            </a:r>
            <a:r>
              <a:rPr lang="ru-RU" sz="2400" b="1" dirty="0">
                <a:latin typeface="Times New Roman"/>
                <a:cs typeface="Times New Roman"/>
              </a:rPr>
              <a:t> і </a:t>
            </a:r>
            <a:r>
              <a:rPr lang="ru-RU" sz="2400" b="1" dirty="0" err="1">
                <a:latin typeface="Times New Roman"/>
                <a:cs typeface="Times New Roman"/>
              </a:rPr>
              <a:t>синтаксична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  <a:r>
              <a:rPr lang="ru-RU" sz="2400" b="1" dirty="0" err="1" smtClean="0">
                <a:latin typeface="Times New Roman"/>
                <a:cs typeface="Times New Roman"/>
              </a:rPr>
              <a:t>системи</a:t>
            </a:r>
            <a:endParaRPr lang="ru-RU" sz="2400" b="1" dirty="0">
              <a:latin typeface="Times New Roman"/>
              <a:cs typeface="Times New Roman"/>
            </a:endParaRPr>
          </a:p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ru-RU" sz="2400" b="1" dirty="0" err="1">
                <a:latin typeface="Times New Roman"/>
                <a:cs typeface="Times New Roman"/>
              </a:rPr>
              <a:t>Розвивається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cs typeface="Times New Roman"/>
              </a:rPr>
              <a:t>мова</a:t>
            </a:r>
            <a:r>
              <a:rPr lang="ru-RU" sz="2400" b="1" dirty="0">
                <a:latin typeface="Times New Roman"/>
                <a:cs typeface="Times New Roman"/>
              </a:rPr>
              <a:t> за </a:t>
            </a:r>
            <a:r>
              <a:rPr lang="ru-RU" sz="2400" b="1" dirty="0" err="1">
                <a:latin typeface="Times New Roman"/>
                <a:cs typeface="Times New Roman"/>
              </a:rPr>
              <a:t>своїми</a:t>
            </a:r>
            <a:r>
              <a:rPr lang="ru-RU" sz="2400" b="1" dirty="0">
                <a:latin typeface="Times New Roman"/>
                <a:cs typeface="Times New Roman"/>
              </a:rPr>
              <a:t> законами, </a:t>
            </a:r>
            <a:r>
              <a:rPr lang="ru-RU" sz="2400" b="1" dirty="0" err="1">
                <a:latin typeface="Times New Roman"/>
                <a:cs typeface="Times New Roman"/>
              </a:rPr>
              <a:t>які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cs typeface="Times New Roman"/>
              </a:rPr>
              <a:t>мають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cs typeface="Times New Roman"/>
              </a:rPr>
              <a:t>об’єктивний</a:t>
            </a:r>
            <a:r>
              <a:rPr lang="ru-RU" sz="2400" b="1" dirty="0">
                <a:latin typeface="Times New Roman"/>
                <a:cs typeface="Times New Roman"/>
              </a:rPr>
              <a:t> характер, </a:t>
            </a:r>
            <a:r>
              <a:rPr lang="ru-RU" sz="2400" b="1" dirty="0" err="1">
                <a:latin typeface="Times New Roman"/>
                <a:cs typeface="Times New Roman"/>
              </a:rPr>
              <a:t>тобто</a:t>
            </a:r>
            <a:r>
              <a:rPr lang="ru-RU" sz="2400" b="1" dirty="0">
                <a:latin typeface="Times New Roman"/>
                <a:cs typeface="Times New Roman"/>
              </a:rPr>
              <a:t> не </a:t>
            </a:r>
            <a:r>
              <a:rPr lang="ru-RU" sz="2400" b="1" dirty="0" err="1">
                <a:latin typeface="Times New Roman"/>
                <a:cs typeface="Times New Roman"/>
              </a:rPr>
              <a:t>залежать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cs typeface="Times New Roman"/>
              </a:rPr>
              <a:t>від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cs typeface="Times New Roman"/>
              </a:rPr>
              <a:t>волі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  <a:r>
              <a:rPr lang="ru-RU" sz="2400" b="1" dirty="0" smtClean="0">
                <a:latin typeface="Times New Roman"/>
                <a:cs typeface="Times New Roman"/>
              </a:rPr>
              <a:t>людей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endParaRPr lang="uk-UA" sz="1800" dirty="0" smtClean="0">
              <a:latin typeface="Monotype Corsiva" pitchFamily="66" charset="0"/>
            </a:endParaRPr>
          </a:p>
          <a:p>
            <a:pPr>
              <a:buClr>
                <a:schemeClr val="accent2">
                  <a:lumMod val="50000"/>
                </a:schemeClr>
              </a:buClr>
            </a:pP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4572008"/>
            <a:ext cx="578647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50000"/>
                </a:schemeClr>
              </a:buClr>
            </a:pPr>
            <a:r>
              <a:rPr lang="ru-RU" sz="2800" b="1" dirty="0" err="1" smtClean="0">
                <a:latin typeface="Times New Roman"/>
                <a:cs typeface="Times New Roman"/>
              </a:rPr>
              <a:t>Усі</a:t>
            </a:r>
            <a:r>
              <a:rPr lang="ru-RU" sz="2800" b="1" dirty="0" smtClean="0">
                <a:latin typeface="Times New Roman"/>
                <a:cs typeface="Times New Roman"/>
              </a:rPr>
              <a:t>  </a:t>
            </a:r>
            <a:r>
              <a:rPr lang="ru-RU" sz="2800" b="1" dirty="0" err="1" smtClean="0">
                <a:latin typeface="Times New Roman"/>
                <a:cs typeface="Times New Roman"/>
              </a:rPr>
              <a:t>зміни</a:t>
            </a:r>
            <a:r>
              <a:rPr lang="ru-RU" sz="2800" b="1" dirty="0" smtClean="0">
                <a:latin typeface="Times New Roman"/>
                <a:cs typeface="Times New Roman"/>
              </a:rPr>
              <a:t> в </a:t>
            </a:r>
            <a:r>
              <a:rPr lang="ru-RU" sz="2800" b="1" dirty="0" err="1" smtClean="0">
                <a:latin typeface="Times New Roman"/>
                <a:cs typeface="Times New Roman"/>
              </a:rPr>
              <a:t>мові</a:t>
            </a:r>
            <a:r>
              <a:rPr lang="ru-RU" sz="2800" b="1" dirty="0" smtClean="0"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cs typeface="Times New Roman"/>
              </a:rPr>
              <a:t>зумовлені</a:t>
            </a:r>
            <a:r>
              <a:rPr lang="ru-RU" sz="2800" b="1" dirty="0" smtClean="0">
                <a:latin typeface="Times New Roman"/>
                <a:cs typeface="Times New Roman"/>
              </a:rPr>
              <a:t>  </a:t>
            </a:r>
            <a:r>
              <a:rPr lang="ru-RU" sz="2800" b="1" dirty="0" err="1" smtClean="0">
                <a:latin typeface="Times New Roman"/>
                <a:cs typeface="Times New Roman"/>
              </a:rPr>
              <a:t>зовнішніми</a:t>
            </a:r>
            <a:r>
              <a:rPr lang="ru-RU" sz="2800" b="1" dirty="0" smtClean="0">
                <a:latin typeface="Times New Roman"/>
                <a:cs typeface="Times New Roman"/>
              </a:rPr>
              <a:t> і </a:t>
            </a:r>
            <a:r>
              <a:rPr lang="ru-RU" sz="2800" b="1" dirty="0" err="1" smtClean="0">
                <a:latin typeface="Times New Roman"/>
                <a:cs typeface="Times New Roman"/>
              </a:rPr>
              <a:t>внутрішніми</a:t>
            </a:r>
            <a:r>
              <a:rPr lang="ru-RU" sz="2800" b="1" dirty="0" smtClean="0">
                <a:latin typeface="Times New Roman"/>
                <a:cs typeface="Times New Roman"/>
              </a:rPr>
              <a:t> причинами</a:t>
            </a:r>
          </a:p>
          <a:p>
            <a:endParaRPr lang="ru-RU" dirty="0"/>
          </a:p>
        </p:txBody>
      </p:sp>
      <p:pic>
        <p:nvPicPr>
          <p:cNvPr id="2050" name="Picture 2" descr="Книги и цветы - 53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2" y="4017588"/>
            <a:ext cx="1944688" cy="2774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27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3" t="51373" r="26949" b="17059"/>
          <a:stretch/>
        </p:blipFill>
        <p:spPr bwMode="auto">
          <a:xfrm>
            <a:off x="2411760" y="836712"/>
            <a:ext cx="6278651" cy="413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5219908"/>
            <a:ext cx="295232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За </a:t>
            </a:r>
            <a:r>
              <a:rPr lang="uk-UA" dirty="0" err="1" smtClean="0"/>
              <a:t>Кочерганом</a:t>
            </a:r>
            <a:r>
              <a:rPr lang="uk-UA" dirty="0" smtClean="0"/>
              <a:t> </a:t>
            </a:r>
            <a:r>
              <a:rPr lang="uk-UA" dirty="0" err="1" smtClean="0"/>
              <a:t>стор</a:t>
            </a:r>
            <a:r>
              <a:rPr lang="uk-UA" dirty="0" smtClean="0"/>
              <a:t>. 39</a:t>
            </a:r>
            <a:endParaRPr lang="ru-RU" dirty="0"/>
          </a:p>
        </p:txBody>
      </p:sp>
      <p:pic>
        <p:nvPicPr>
          <p:cNvPr id="3076" name="Picture 4" descr="Книги и цветы - 53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2088232" cy="318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4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7154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9972E"/>
                </a:solidFill>
                <a:latin typeface="Comic Sans MS" pitchFamily="66" charset="0"/>
              </a:rPr>
              <a:t>Г</a:t>
            </a:r>
            <a:r>
              <a:rPr lang="uk-UA" sz="4000" b="1" dirty="0" err="1" smtClean="0">
                <a:solidFill>
                  <a:srgbClr val="19972E"/>
                </a:solidFill>
                <a:latin typeface="Comic Sans MS" pitchFamily="66" charset="0"/>
              </a:rPr>
              <a:t>іпотези</a:t>
            </a:r>
            <a:r>
              <a:rPr lang="uk-UA" sz="4000" b="1" dirty="0" smtClean="0">
                <a:solidFill>
                  <a:srgbClr val="19972E"/>
                </a:solidFill>
                <a:latin typeface="Comic Sans MS" pitchFamily="66" charset="0"/>
              </a:rPr>
              <a:t> походження мови: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uk-UA" sz="2400" b="1" dirty="0" smtClean="0"/>
              <a:t>Звуконаслідувальна </a:t>
            </a:r>
            <a:r>
              <a:rPr lang="uk-UA" sz="2400" b="1" dirty="0" smtClean="0"/>
              <a:t>гіпотеза.</a:t>
            </a:r>
            <a:endParaRPr lang="uk-UA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uk-UA" sz="2400" b="1" dirty="0" err="1" smtClean="0"/>
              <a:t>Звукосимволічна</a:t>
            </a:r>
            <a:r>
              <a:rPr lang="uk-UA" sz="2400" b="1" dirty="0" smtClean="0"/>
              <a:t> </a:t>
            </a:r>
            <a:r>
              <a:rPr lang="uk-UA" sz="2400" b="1" dirty="0" smtClean="0"/>
              <a:t>гіпотеза.</a:t>
            </a:r>
            <a:endParaRPr lang="uk-UA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uk-UA" sz="2400" b="1" dirty="0" smtClean="0"/>
              <a:t>Вигукова </a:t>
            </a:r>
            <a:r>
              <a:rPr lang="uk-UA" sz="2400" b="1" dirty="0" smtClean="0"/>
              <a:t>гіпотеза.</a:t>
            </a:r>
            <a:endParaRPr lang="uk-UA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uk-UA" sz="2400" b="1" dirty="0" smtClean="0"/>
              <a:t>Гіпотеза соціального </a:t>
            </a:r>
            <a:r>
              <a:rPr lang="uk-UA" sz="2400" b="1" dirty="0" smtClean="0"/>
              <a:t>договору.</a:t>
            </a:r>
            <a:endParaRPr lang="uk-UA" sz="2000" i="1" dirty="0" smtClean="0"/>
          </a:p>
          <a:p>
            <a:pPr marL="342900" indent="-342900">
              <a:buFont typeface="+mj-lt"/>
              <a:buAutoNum type="arabicPeriod"/>
            </a:pPr>
            <a:r>
              <a:rPr lang="uk-UA" sz="2400" b="1" dirty="0" smtClean="0"/>
              <a:t>Гіпотеза трудових </a:t>
            </a:r>
            <a:r>
              <a:rPr lang="uk-UA" sz="2400" b="1" dirty="0" smtClean="0"/>
              <a:t>вигуків.</a:t>
            </a:r>
            <a:endParaRPr lang="uk-UA" sz="2400" b="1" dirty="0" smtClean="0"/>
          </a:p>
          <a:p>
            <a:pPr marL="342900" indent="-342900">
              <a:buFont typeface="+mj-lt"/>
              <a:buAutoNum type="arabicPeriod"/>
            </a:pPr>
            <a:r>
              <a:rPr lang="uk-UA" sz="2400" b="1" dirty="0" smtClean="0"/>
              <a:t>Гіпотеза </a:t>
            </a:r>
            <a:r>
              <a:rPr lang="uk-UA" sz="2400" b="1" dirty="0" smtClean="0"/>
              <a:t>жестів.</a:t>
            </a:r>
            <a:endParaRPr lang="uk-UA" sz="2000" dirty="0" smtClean="0"/>
          </a:p>
          <a:p>
            <a:pPr marL="342900" indent="-342900"/>
            <a:endParaRPr lang="ru-RU" sz="2400" dirty="0"/>
          </a:p>
        </p:txBody>
      </p:sp>
      <p:pic>
        <p:nvPicPr>
          <p:cNvPr id="5122" name="Picture 2" descr="Теорії про походження мов: результати досліджень - Інформація від компаній  Хмельницьк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20"/>
            <a:ext cx="5572190" cy="3566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2765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71600" y="116632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Теорії виникнення мови: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0" t="31852" r="28417" b="49629"/>
          <a:stretch/>
        </p:blipFill>
        <p:spPr bwMode="auto">
          <a:xfrm>
            <a:off x="467544" y="1052736"/>
            <a:ext cx="8424936" cy="311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3" t="50000" r="24750" b="45185"/>
          <a:stretch/>
        </p:blipFill>
        <p:spPr bwMode="auto">
          <a:xfrm>
            <a:off x="1464254" y="4189792"/>
            <a:ext cx="7428226" cy="7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68144" y="5219908"/>
            <a:ext cx="295232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За </a:t>
            </a:r>
            <a:r>
              <a:rPr lang="uk-UA" dirty="0" err="1" smtClean="0"/>
              <a:t>Кочерганом</a:t>
            </a:r>
            <a:r>
              <a:rPr lang="uk-UA" dirty="0" smtClean="0"/>
              <a:t> </a:t>
            </a:r>
            <a:r>
              <a:rPr lang="uk-UA" dirty="0" err="1" smtClean="0"/>
              <a:t>стор</a:t>
            </a:r>
            <a:r>
              <a:rPr lang="uk-UA" dirty="0" smtClean="0"/>
              <a:t>. 40</a:t>
            </a:r>
            <a:endParaRPr lang="ru-RU" dirty="0"/>
          </a:p>
        </p:txBody>
      </p:sp>
      <p:sp>
        <p:nvSpPr>
          <p:cNvPr id="6" name="AutoShape 6" descr="Звуки: картинки, стокові Звуки фотографії, зображення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Violin heart: картинки, стокові Violin heart фотографії, зображення |  Скачати з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Звук - векторные изображения, Звук картинки |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Примітка квартал: векторна графіка, зображення, Примітка квартал малюнки |  Скачати з Depositphoto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968308"/>
            <a:ext cx="2873896" cy="1241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15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3" t="28889" r="24333" b="40740"/>
          <a:stretch/>
        </p:blipFill>
        <p:spPr bwMode="auto">
          <a:xfrm>
            <a:off x="395536" y="548680"/>
            <a:ext cx="6750439" cy="4297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Божественної краси інфографіка, яка розповідає про походження мов &gt; Бюро  перекладу «Perekladu.com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08432"/>
            <a:ext cx="3344064" cy="2257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84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7" t="43111" r="26542" b="25926"/>
          <a:stretch/>
        </p:blipFill>
        <p:spPr bwMode="auto">
          <a:xfrm>
            <a:off x="2640960" y="385686"/>
            <a:ext cx="6291186" cy="4128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Вигук | Тест з української мови – «На Урок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39" y="3933056"/>
            <a:ext cx="3672408" cy="2766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5219908"/>
            <a:ext cx="295232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За </a:t>
            </a:r>
            <a:r>
              <a:rPr lang="uk-UA" dirty="0" err="1" smtClean="0"/>
              <a:t>Кочерганом</a:t>
            </a:r>
            <a:r>
              <a:rPr lang="uk-UA" dirty="0" smtClean="0"/>
              <a:t> </a:t>
            </a:r>
            <a:r>
              <a:rPr lang="uk-UA" dirty="0" err="1" smtClean="0"/>
              <a:t>стор</a:t>
            </a:r>
            <a:r>
              <a:rPr lang="uk-UA" dirty="0" smtClean="0"/>
              <a:t>. 41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32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7" t="26939" r="25000" b="42040"/>
          <a:stretch/>
        </p:blipFill>
        <p:spPr bwMode="auto">
          <a:xfrm>
            <a:off x="1403648" y="332656"/>
            <a:ext cx="648450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Старинные книги - 46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89242"/>
            <a:ext cx="2448272" cy="1860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8646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1219</TotalTime>
  <Words>993</Words>
  <Application>Microsoft Office PowerPoint</Application>
  <PresentationFormat>Экран (4:3)</PresentationFormat>
  <Paragraphs>84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NewsPrint</vt:lpstr>
      <vt:lpstr> «Вступ до мовознавства»</vt:lpstr>
      <vt:lpstr>Походження і розвиток мови</vt:lpstr>
      <vt:lpstr>Причини розвитку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Загальна характеристика мов світу</vt:lpstr>
      <vt:lpstr>Презентация PowerPoint</vt:lpstr>
      <vt:lpstr>Презентация PowerPoint</vt:lpstr>
      <vt:lpstr>Порівняльне вивчення мов</vt:lpstr>
      <vt:lpstr>Презентация PowerPoint</vt:lpstr>
      <vt:lpstr>Вчені у порівняльно-історичному мовознавстві </vt:lpstr>
      <vt:lpstr>Вчені в порівняльно-історичному мовознавстві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 до мовознавства</dc:title>
  <dc:creator>Студент Ліб-305</dc:creator>
  <cp:lastModifiedBy>suvor</cp:lastModifiedBy>
  <cp:revision>181</cp:revision>
  <dcterms:created xsi:type="dcterms:W3CDTF">2015-10-20T11:06:18Z</dcterms:created>
  <dcterms:modified xsi:type="dcterms:W3CDTF">2023-02-19T16:36:43Z</dcterms:modified>
</cp:coreProperties>
</file>