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97" r:id="rId3"/>
    <p:sldId id="298" r:id="rId4"/>
    <p:sldId id="299" r:id="rId5"/>
    <p:sldId id="300" r:id="rId6"/>
    <p:sldId id="296" r:id="rId7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781"/>
    <p:restoredTop sz="73161"/>
  </p:normalViewPr>
  <p:slideViewPr>
    <p:cSldViewPr snapToGrid="0">
      <p:cViewPr varScale="1">
        <p:scale>
          <a:sx n="115" d="100"/>
          <a:sy n="115" d="100"/>
        </p:scale>
        <p:origin x="91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8C9B2A6-8FEB-8E2F-C3CC-03194768DB3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7B22F5-58B5-BA2D-17C0-C13BA7298F7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233335-5D51-AF44-8FB9-AFA8D4D23CD0}" type="datetimeFigureOut">
              <a:rPr lang="en-US" smtClean="0"/>
              <a:t>9/16/25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31F8F2-8515-EDE4-A883-C3DB6523C1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C14E96-9840-D4C1-D558-28D43BB03E6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68B1CE-8F65-F244-822F-4190B3874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0061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837754-2E7D-EA41-80E8-85D6C5C6D1EE}" type="datetimeFigureOut">
              <a:rPr lang="en-US" smtClean="0"/>
              <a:t>9/16/25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301BA8-DF7F-DB47-A16F-7BDE80B2D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66209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medium.com/%40keshanu425/azure-regions-and-availability-zones-f57732a5dbfd?utm_source=chatgpt.com" TargetMode="External"/><Relationship Id="rId3" Type="http://schemas.openxmlformats.org/officeDocument/2006/relationships/hyperlink" Target="https://learn.microsoft.com/ru-ru/azure/reliability/regions-overview?utm_source=chatgpt.com" TargetMode="External"/><Relationship Id="rId7" Type="http://schemas.openxmlformats.org/officeDocument/2006/relationships/hyperlink" Target="https://www.azurespeed.com/Information/AzureRegions?utm_source=chatgpt.com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www.exam-labs.com/blog/microsoft-azure-regions-and-availability-zones-3-key-insights-you-should-know?utm_source=chatgpt.com" TargetMode="External"/><Relationship Id="rId5" Type="http://schemas.openxmlformats.org/officeDocument/2006/relationships/hyperlink" Target="https://learn.microsoft.com/ru-ru/azure/virtual-machines/regions?utm_source=chatgpt.com" TargetMode="External"/><Relationship Id="rId4" Type="http://schemas.openxmlformats.org/officeDocument/2006/relationships/hyperlink" Target="https://learn.microsoft.com/en-us/azure/reliability/availability-zones-overview?utm_source=chatgpt.com" TargetMode="Externa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Регіон </a:t>
            </a:r>
            <a:r>
              <a:rPr lang="en-US" dirty="0"/>
              <a:t>Azure — </a:t>
            </a:r>
            <a:r>
              <a:rPr lang="uk-UA" dirty="0"/>
              <a:t>це </a:t>
            </a:r>
            <a:r>
              <a:rPr lang="uk-UA" b="1" dirty="0"/>
              <a:t>географічно ізольована зона</a:t>
            </a:r>
            <a:r>
              <a:rPr lang="uk-UA" dirty="0"/>
              <a:t>, що складається з одного або кількох центрів обробки даних, з’єднаних високошвидкісною, </a:t>
            </a:r>
            <a:r>
              <a:rPr lang="uk-UA" dirty="0" err="1"/>
              <a:t>відмовостійкою</a:t>
            </a:r>
            <a:r>
              <a:rPr lang="uk-UA" dirty="0"/>
              <a:t>, </a:t>
            </a:r>
            <a:r>
              <a:rPr lang="uk-UA" dirty="0" err="1"/>
              <a:t>низькозатримковою</a:t>
            </a:r>
            <a:r>
              <a:rPr lang="uk-UA" dirty="0"/>
              <a:t> мережею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uk-UA" b="1" dirty="0"/>
              <a:t>Основні характеристики:</a:t>
            </a:r>
          </a:p>
          <a:p>
            <a:r>
              <a:rPr lang="uk-UA" b="1" dirty="0"/>
              <a:t>Географія (</a:t>
            </a:r>
            <a:r>
              <a:rPr lang="en-US" b="1" dirty="0"/>
              <a:t>Geography)</a:t>
            </a:r>
            <a:r>
              <a:rPr lang="en-US" dirty="0"/>
              <a:t>: </a:t>
            </a:r>
            <a:r>
              <a:rPr lang="uk-UA" dirty="0"/>
              <a:t>кожен регіон входить до ширшої географії, яка встановлює межі розміщення даних (наприклад, Європа, США) </a:t>
            </a:r>
            <a:r>
              <a:rPr lang="en-US" dirty="0">
                <a:hlinkClick r:id="rId3"/>
              </a:rPr>
              <a:t>Microsoft Learn+1</a:t>
            </a:r>
            <a:r>
              <a:rPr lang="en-US" dirty="0"/>
              <a:t>.</a:t>
            </a:r>
          </a:p>
          <a:p>
            <a:r>
              <a:rPr lang="uk-UA" b="1" dirty="0"/>
              <a:t>Зони доступності (</a:t>
            </a:r>
            <a:r>
              <a:rPr lang="en-US" b="1" dirty="0"/>
              <a:t>Availability Zones)</a:t>
            </a:r>
            <a:r>
              <a:rPr lang="en-US" dirty="0"/>
              <a:t>: </a:t>
            </a:r>
            <a:r>
              <a:rPr lang="uk-UA" dirty="0"/>
              <a:t>у багатьох регіонах </a:t>
            </a:r>
            <a:r>
              <a:rPr lang="en-US" dirty="0"/>
              <a:t>Azure </a:t>
            </a:r>
            <a:r>
              <a:rPr lang="uk-UA" dirty="0"/>
              <a:t>є кілька фізично розділених центрів, кожен із незалежним живленням, охолодженням і мережевим підключенням. Це дає змогу підтримувати високу доступність та стійкість до збоїв </a:t>
            </a:r>
            <a:r>
              <a:rPr lang="en-US" dirty="0">
                <a:hlinkClick r:id="rId4"/>
              </a:rPr>
              <a:t>Exam-Labs+10Microsoft Learn+10blog.consoleconnect.com+10</a:t>
            </a:r>
            <a:r>
              <a:rPr lang="en-US" dirty="0"/>
              <a:t>.</a:t>
            </a:r>
          </a:p>
          <a:p>
            <a:r>
              <a:rPr lang="uk-UA" b="1" dirty="0"/>
              <a:t>Пари регіонів (</a:t>
            </a:r>
            <a:r>
              <a:rPr lang="en-US" b="1" dirty="0"/>
              <a:t>Paired Regions)</a:t>
            </a:r>
            <a:r>
              <a:rPr lang="en-US" dirty="0"/>
              <a:t>: </a:t>
            </a:r>
            <a:r>
              <a:rPr lang="uk-UA" dirty="0"/>
              <a:t>деякі регіони пов’язані в пари для забезпечення </a:t>
            </a:r>
            <a:r>
              <a:rPr lang="uk-UA" dirty="0" err="1"/>
              <a:t>геореплікації</a:t>
            </a:r>
            <a:r>
              <a:rPr lang="uk-UA" dirty="0"/>
              <a:t>, резервування та аварійного відновлення. Пари формуються </a:t>
            </a:r>
            <a:r>
              <a:rPr lang="en-US" dirty="0"/>
              <a:t>Microsoft </a:t>
            </a:r>
            <a:r>
              <a:rPr lang="uk-UA" dirty="0"/>
              <a:t>і не вибираються клієнтами. Наприклад, "Східна США" приєднано до "Центральної США" </a:t>
            </a:r>
            <a:r>
              <a:rPr lang="en-US" dirty="0">
                <a:hlinkClick r:id="rId5"/>
              </a:rPr>
              <a:t>Microsoft Learn+1</a:t>
            </a:r>
            <a:r>
              <a:rPr lang="en-US" dirty="0">
                <a:hlinkClick r:id="rId6"/>
              </a:rPr>
              <a:t>Exam-Labs</a:t>
            </a:r>
            <a:r>
              <a:rPr lang="en-US" dirty="0"/>
              <a:t>.</a:t>
            </a:r>
          </a:p>
          <a:p>
            <a:r>
              <a:rPr lang="uk-UA" b="1" dirty="0"/>
              <a:t>Спеціальні (суверенні) регіони</a:t>
            </a:r>
            <a:r>
              <a:rPr lang="uk-UA" dirty="0"/>
              <a:t>: існують області, обмежені правовими або нормативними вимогами — наприклад, </a:t>
            </a:r>
            <a:r>
              <a:rPr lang="en-US" dirty="0"/>
              <a:t>Azure China (</a:t>
            </a:r>
            <a:r>
              <a:rPr lang="uk-UA" dirty="0"/>
              <a:t>оперується через 21</a:t>
            </a:r>
            <a:r>
              <a:rPr lang="en-US" dirty="0"/>
              <a:t>Vianet) </a:t>
            </a:r>
            <a:r>
              <a:rPr lang="uk-UA" dirty="0"/>
              <a:t>або </a:t>
            </a:r>
            <a:r>
              <a:rPr lang="en-US" dirty="0"/>
              <a:t>Azure Government </a:t>
            </a:r>
            <a:r>
              <a:rPr lang="en-US" dirty="0">
                <a:hlinkClick r:id="rId7"/>
              </a:rPr>
              <a:t>Microsoft Learn+3azurespeed.com+3docs.azure.cn+3</a:t>
            </a:r>
            <a:r>
              <a:rPr lang="en-US" dirty="0"/>
              <a:t>.</a:t>
            </a:r>
          </a:p>
          <a:p>
            <a:r>
              <a:rPr lang="uk-UA" b="1" dirty="0"/>
              <a:t>Навіщо це потрібно?</a:t>
            </a:r>
          </a:p>
          <a:p>
            <a:r>
              <a:rPr lang="uk-UA" b="1" dirty="0"/>
              <a:t>Низька затримка</a:t>
            </a:r>
            <a:r>
              <a:rPr lang="uk-UA" dirty="0"/>
              <a:t> — внутрішня мережа між дата-центрами мінімізує час відповіді.</a:t>
            </a:r>
          </a:p>
          <a:p>
            <a:r>
              <a:rPr lang="uk-UA" b="1" dirty="0"/>
              <a:t>Відповідність нормативам (</a:t>
            </a:r>
            <a:r>
              <a:rPr lang="en-US" b="1" dirty="0"/>
              <a:t>compliance)</a:t>
            </a:r>
            <a:r>
              <a:rPr lang="en-US" dirty="0"/>
              <a:t> — </a:t>
            </a:r>
            <a:r>
              <a:rPr lang="uk-UA" dirty="0"/>
              <a:t>вибір регіону впливає на юрисдикцію та регуляторні вимоги.</a:t>
            </a:r>
          </a:p>
          <a:p>
            <a:r>
              <a:rPr lang="uk-UA" b="1" dirty="0"/>
              <a:t>Висока доступність і стійкість</a:t>
            </a:r>
            <a:r>
              <a:rPr lang="uk-UA" dirty="0"/>
              <a:t> — через зони доступності і </a:t>
            </a:r>
            <a:r>
              <a:rPr lang="uk-UA" dirty="0" err="1"/>
              <a:t>георезервування</a:t>
            </a:r>
            <a:r>
              <a:rPr lang="uk-UA" dirty="0"/>
              <a:t> (пари регіонів).</a:t>
            </a:r>
          </a:p>
          <a:p>
            <a:r>
              <a:rPr lang="uk-UA" b="1" dirty="0"/>
              <a:t>Глобальне масштабування</a:t>
            </a:r>
            <a:r>
              <a:rPr lang="uk-UA" dirty="0"/>
              <a:t> — сервіс працює у десятках регіонів по всьому світу </a:t>
            </a:r>
            <a:r>
              <a:rPr lang="en-US" dirty="0" err="1">
                <a:hlinkClick r:id="rId8"/>
              </a:rPr>
              <a:t>Medium</a:t>
            </a:r>
            <a:r>
              <a:rPr lang="en-US" dirty="0" err="1">
                <a:hlinkClick r:id="rId3"/>
              </a:rPr>
              <a:t>Microsoft</a:t>
            </a:r>
            <a:r>
              <a:rPr lang="en-US" dirty="0">
                <a:hlinkClick r:id="rId3"/>
              </a:rPr>
              <a:t> Learn</a:t>
            </a:r>
            <a:r>
              <a:rPr lang="en-US" dirty="0"/>
              <a:t>.</a:t>
            </a:r>
          </a:p>
          <a:p>
            <a:br>
              <a:rPr lang="en-US" dirty="0"/>
            </a:br>
            <a:endParaRPr lang="en-US" dirty="0"/>
          </a:p>
          <a:p>
            <a:r>
              <a:rPr lang="uk-UA" b="1" dirty="0"/>
              <a:t>Коротко:</a:t>
            </a:r>
            <a:endParaRPr lang="uk-UA" dirty="0"/>
          </a:p>
          <a:p>
            <a:r>
              <a:rPr lang="uk-UA" i="1" dirty="0"/>
              <a:t>Регіон </a:t>
            </a:r>
            <a:r>
              <a:rPr lang="en-US" i="1" dirty="0"/>
              <a:t>Azure</a:t>
            </a:r>
            <a:r>
              <a:rPr lang="en-US" dirty="0"/>
              <a:t> — </a:t>
            </a:r>
            <a:r>
              <a:rPr lang="uk-UA" dirty="0"/>
              <a:t>це група дата-центрів у певній географічній локації.</a:t>
            </a:r>
          </a:p>
          <a:p>
            <a:r>
              <a:rPr lang="uk-UA" dirty="0"/>
              <a:t>Має зони доступності, інколи включає регіони-пари.</a:t>
            </a:r>
          </a:p>
          <a:p>
            <a:r>
              <a:rPr lang="uk-UA" dirty="0"/>
              <a:t>Важливий для продуктивності, надійності та відповідності вимогам.</a:t>
            </a:r>
          </a:p>
          <a:p>
            <a:r>
              <a:rPr lang="uk-UA" dirty="0"/>
              <a:t>Якщо потрібна інформація щодо конкретного регіону, наявності зон або пар, можу швидко уточнити — скажи, що саме цікавить.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301BA8-DF7F-DB47-A16F-7BDE80B2DA7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3323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Availability Zone (AZ)</a:t>
            </a:r>
            <a:r>
              <a:rPr lang="en-US" dirty="0"/>
              <a:t> </a:t>
            </a:r>
            <a:r>
              <a:rPr lang="uk-UA" dirty="0"/>
              <a:t>в </a:t>
            </a:r>
            <a:r>
              <a:rPr lang="en-US" dirty="0"/>
              <a:t>Azure — </a:t>
            </a:r>
            <a:r>
              <a:rPr lang="uk-UA" dirty="0"/>
              <a:t>це </a:t>
            </a:r>
            <a:r>
              <a:rPr lang="uk-UA" b="1" dirty="0"/>
              <a:t>фізично відокремлений дата-центр усередині одного регіону</a:t>
            </a:r>
            <a:r>
              <a:rPr lang="uk-UA" dirty="0"/>
              <a:t>, який має власні:</a:t>
            </a:r>
          </a:p>
          <a:p>
            <a:r>
              <a:rPr lang="uk-UA" dirty="0"/>
              <a:t>незалежне живлення,</a:t>
            </a:r>
          </a:p>
          <a:p>
            <a:r>
              <a:rPr lang="uk-UA" dirty="0"/>
              <a:t>власне охолодження,</a:t>
            </a:r>
          </a:p>
          <a:p>
            <a:r>
              <a:rPr lang="uk-UA" dirty="0"/>
              <a:t>окрему мережеву інфраструктуру.</a:t>
            </a:r>
          </a:p>
          <a:p>
            <a:r>
              <a:rPr lang="uk-UA" dirty="0"/>
              <a:t>У кожному регіоні з підтримкою </a:t>
            </a:r>
            <a:r>
              <a:rPr lang="en-US" dirty="0"/>
              <a:t>AZ </a:t>
            </a:r>
            <a:r>
              <a:rPr lang="uk-UA" dirty="0"/>
              <a:t>є </a:t>
            </a:r>
            <a:r>
              <a:rPr lang="uk-UA" b="1" dirty="0"/>
              <a:t>мінімум три зони</a:t>
            </a:r>
            <a:r>
              <a:rPr lang="uk-UA" dirty="0"/>
              <a:t>, з’єднані високошвидкісною і </a:t>
            </a:r>
            <a:r>
              <a:rPr lang="uk-UA" dirty="0" err="1"/>
              <a:t>низькозатримковою</a:t>
            </a:r>
            <a:r>
              <a:rPr lang="uk-UA" dirty="0"/>
              <a:t> мережею </a:t>
            </a:r>
            <a:r>
              <a:rPr lang="en-US" dirty="0"/>
              <a:t>Microsoft.</a:t>
            </a:r>
          </a:p>
          <a:p>
            <a:r>
              <a:rPr lang="uk-UA" b="1" dirty="0"/>
              <a:t>Навіщо потрібні </a:t>
            </a:r>
            <a:r>
              <a:rPr lang="en-US" b="1" dirty="0"/>
              <a:t>AZ:</a:t>
            </a:r>
          </a:p>
          <a:p>
            <a:r>
              <a:rPr lang="uk-UA" b="1" dirty="0"/>
              <a:t>Захист від відмови</a:t>
            </a:r>
            <a:r>
              <a:rPr lang="uk-UA" dirty="0"/>
              <a:t>: якщо одна зона виходить з ладу (наприклад, аварія з живленням), сервіси в інших зонах продовжують працювати.</a:t>
            </a:r>
          </a:p>
          <a:p>
            <a:r>
              <a:rPr lang="uk-UA" b="1" dirty="0"/>
              <a:t>Висока доступність</a:t>
            </a:r>
            <a:r>
              <a:rPr lang="uk-UA" dirty="0"/>
              <a:t>: розміщуючи ресурси (наприклад, ВМ, бази даних, диски) у кількох зонах, можна досягти </a:t>
            </a:r>
            <a:r>
              <a:rPr lang="en-US" dirty="0"/>
              <a:t>SLA </a:t>
            </a:r>
            <a:r>
              <a:rPr lang="uk-UA" dirty="0"/>
              <a:t>до 99.99% і вище.</a:t>
            </a:r>
          </a:p>
          <a:p>
            <a:r>
              <a:rPr lang="uk-UA" b="1" dirty="0"/>
              <a:t>Стійкість до катастроф</a:t>
            </a:r>
            <a:r>
              <a:rPr lang="uk-UA" dirty="0"/>
              <a:t>: забезпечується безперервність бізнесу без потреби виходити за межі регіону.</a:t>
            </a:r>
          </a:p>
          <a:p>
            <a:r>
              <a:rPr lang="uk-UA" b="1" dirty="0"/>
              <a:t>Приклади використання:</a:t>
            </a:r>
          </a:p>
          <a:p>
            <a:r>
              <a:rPr lang="uk-UA" b="1" dirty="0"/>
              <a:t>Віртуальні машини</a:t>
            </a:r>
            <a:r>
              <a:rPr lang="uk-UA" dirty="0"/>
              <a:t>: можна створити </a:t>
            </a:r>
            <a:r>
              <a:rPr lang="en-US" dirty="0"/>
              <a:t>VM Scale Set, </a:t>
            </a:r>
            <a:r>
              <a:rPr lang="uk-UA" dirty="0"/>
              <a:t>що розгортається відразу у кількох зонах.</a:t>
            </a:r>
          </a:p>
          <a:p>
            <a:r>
              <a:rPr lang="en-US" b="1" dirty="0"/>
              <a:t>Azure Kubernetes Service (AKS)</a:t>
            </a:r>
            <a:r>
              <a:rPr lang="en-US" dirty="0"/>
              <a:t>: </a:t>
            </a:r>
            <a:r>
              <a:rPr lang="uk-UA" dirty="0"/>
              <a:t>вузли кластера розподіляються між зонами, щоб витримувати відмови.</a:t>
            </a:r>
          </a:p>
          <a:p>
            <a:r>
              <a:rPr lang="uk-UA" b="1" dirty="0"/>
              <a:t>Бази даних (</a:t>
            </a:r>
            <a:r>
              <a:rPr lang="en-US" b="1" dirty="0"/>
              <a:t>Azure SQL, Cosmos DB)</a:t>
            </a:r>
            <a:r>
              <a:rPr lang="en-US" dirty="0"/>
              <a:t>: </a:t>
            </a:r>
            <a:r>
              <a:rPr lang="uk-UA" dirty="0"/>
              <a:t>можуть </a:t>
            </a:r>
            <a:r>
              <a:rPr lang="uk-UA" dirty="0" err="1"/>
              <a:t>реплікуватися</a:t>
            </a:r>
            <a:r>
              <a:rPr lang="uk-UA" dirty="0"/>
              <a:t> між зонами автоматично.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301BA8-DF7F-DB47-A16F-7BDE80B2DA7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4400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Paired Region</a:t>
            </a:r>
            <a:r>
              <a:rPr lang="en-US" dirty="0"/>
              <a:t> </a:t>
            </a:r>
            <a:r>
              <a:rPr lang="uk-UA" dirty="0"/>
              <a:t>в </a:t>
            </a:r>
            <a:r>
              <a:rPr lang="en-US" dirty="0"/>
              <a:t>Azure — </a:t>
            </a:r>
            <a:r>
              <a:rPr lang="uk-UA" dirty="0"/>
              <a:t>це </a:t>
            </a:r>
            <a:r>
              <a:rPr lang="uk-UA" b="1" dirty="0"/>
              <a:t>пара регіонів усередині однієї географії</a:t>
            </a:r>
            <a:r>
              <a:rPr lang="uk-UA" dirty="0"/>
              <a:t>, які </a:t>
            </a:r>
            <a:r>
              <a:rPr lang="en-US" dirty="0"/>
              <a:t>Microsoft </a:t>
            </a:r>
            <a:r>
              <a:rPr lang="uk-UA" dirty="0"/>
              <a:t>заздалегідь визначає як «парні».</a:t>
            </a:r>
          </a:p>
          <a:p>
            <a:r>
              <a:rPr lang="uk-UA" b="1" dirty="0"/>
              <a:t>Основні властивості:</a:t>
            </a:r>
          </a:p>
          <a:p>
            <a:r>
              <a:rPr lang="uk-UA" b="1" dirty="0"/>
              <a:t>Географічна близькість</a:t>
            </a:r>
            <a:r>
              <a:rPr lang="uk-UA" dirty="0"/>
              <a:t>: обидва регіони розташовані в межах однієї географії (наприклад, Європа), але на достатній відстані один від одного, щоб зменшити ризик одночасної відмови.</a:t>
            </a:r>
          </a:p>
          <a:p>
            <a:r>
              <a:rPr lang="uk-UA" b="1" dirty="0"/>
              <a:t>Гарантоване оновлення</a:t>
            </a:r>
            <a:r>
              <a:rPr lang="uk-UA" dirty="0"/>
              <a:t>: </a:t>
            </a:r>
            <a:r>
              <a:rPr lang="en-US" dirty="0"/>
              <a:t>Microsoft </a:t>
            </a:r>
            <a:r>
              <a:rPr lang="uk-UA" dirty="0"/>
              <a:t>ніколи не виконує планові оновлення одночасно в обох регіонах пари.</a:t>
            </a:r>
          </a:p>
          <a:p>
            <a:r>
              <a:rPr lang="uk-UA" b="1" dirty="0"/>
              <a:t>Аварійне відновлення (</a:t>
            </a:r>
            <a:r>
              <a:rPr lang="en-US" b="1" dirty="0"/>
              <a:t>DR)</a:t>
            </a:r>
            <a:r>
              <a:rPr lang="en-US" dirty="0"/>
              <a:t>: </a:t>
            </a:r>
            <a:r>
              <a:rPr lang="uk-UA" dirty="0"/>
              <a:t>сервіси </a:t>
            </a:r>
            <a:r>
              <a:rPr lang="en-US" dirty="0"/>
              <a:t>Azure (</a:t>
            </a:r>
            <a:r>
              <a:rPr lang="uk-UA" dirty="0"/>
              <a:t>наприклад, </a:t>
            </a:r>
            <a:r>
              <a:rPr lang="en-US" dirty="0"/>
              <a:t>Azure Storage, SQL Database) </a:t>
            </a:r>
            <a:r>
              <a:rPr lang="uk-UA" dirty="0"/>
              <a:t>автоматично використовують реплікацію у </a:t>
            </a:r>
            <a:r>
              <a:rPr lang="en-US" dirty="0"/>
              <a:t>paired region </a:t>
            </a:r>
            <a:r>
              <a:rPr lang="uk-UA" dirty="0"/>
              <a:t>для захисту від катастроф.</a:t>
            </a:r>
          </a:p>
          <a:p>
            <a:r>
              <a:rPr lang="uk-UA" b="1" dirty="0"/>
              <a:t>Юридичні та нормативні межі</a:t>
            </a:r>
            <a:r>
              <a:rPr lang="uk-UA" dirty="0"/>
              <a:t>: пара завжди лишається в одній географії, що допомагає дотримуватись вимог до зберігання даних.</a:t>
            </a:r>
          </a:p>
          <a:p>
            <a:r>
              <a:rPr lang="uk-UA" b="1" dirty="0"/>
              <a:t>Приклади:</a:t>
            </a:r>
          </a:p>
          <a:p>
            <a:r>
              <a:rPr lang="en-US" b="1" dirty="0"/>
              <a:t>North Europe ↔ West Europe</a:t>
            </a:r>
            <a:endParaRPr lang="en-US" dirty="0"/>
          </a:p>
          <a:p>
            <a:r>
              <a:rPr lang="en-US" b="1" dirty="0"/>
              <a:t>East US ↔ West US</a:t>
            </a:r>
            <a:endParaRPr lang="en-US" dirty="0"/>
          </a:p>
          <a:p>
            <a:r>
              <a:rPr lang="en-US" b="1" dirty="0"/>
              <a:t>France Central ↔ France South</a:t>
            </a:r>
            <a:endParaRPr lang="en-US" dirty="0"/>
          </a:p>
          <a:p>
            <a:r>
              <a:rPr lang="uk-UA" b="1" dirty="0"/>
              <a:t>Практичне значення:</a:t>
            </a:r>
          </a:p>
          <a:p>
            <a:r>
              <a:rPr lang="uk-UA" dirty="0"/>
              <a:t>Якщо ти зберігаєш дані в </a:t>
            </a:r>
            <a:r>
              <a:rPr lang="en-US" i="1" dirty="0"/>
              <a:t>West Europe</a:t>
            </a:r>
            <a:r>
              <a:rPr lang="en-US" dirty="0"/>
              <a:t>, </a:t>
            </a:r>
            <a:r>
              <a:rPr lang="uk-UA" dirty="0"/>
              <a:t>то при використанні </a:t>
            </a:r>
            <a:r>
              <a:rPr lang="en-US" b="1" dirty="0"/>
              <a:t>Geo-Redundant Storage (GRS)</a:t>
            </a:r>
            <a:r>
              <a:rPr lang="en-US" dirty="0"/>
              <a:t> </a:t>
            </a:r>
            <a:r>
              <a:rPr lang="uk-UA" dirty="0"/>
              <a:t>вони будуть </a:t>
            </a:r>
            <a:r>
              <a:rPr lang="uk-UA" dirty="0" err="1"/>
              <a:t>репліковані</a:t>
            </a:r>
            <a:r>
              <a:rPr lang="uk-UA" dirty="0"/>
              <a:t> в </a:t>
            </a:r>
            <a:r>
              <a:rPr lang="en-US" i="1" dirty="0"/>
              <a:t>North Europe</a:t>
            </a:r>
            <a:r>
              <a:rPr lang="en-US" dirty="0"/>
              <a:t>.</a:t>
            </a:r>
          </a:p>
          <a:p>
            <a:r>
              <a:rPr lang="uk-UA" dirty="0"/>
              <a:t>При аварії в одному регіоні можна швидко відновити роботу сервісів у парному.</a:t>
            </a:r>
          </a:p>
          <a:p>
            <a:r>
              <a:rPr lang="uk-UA" dirty="0"/>
              <a:t>При плануванні високої доступності та </a:t>
            </a:r>
            <a:r>
              <a:rPr lang="en-US" dirty="0"/>
              <a:t>DR </a:t>
            </a:r>
            <a:r>
              <a:rPr lang="uk-UA" dirty="0"/>
              <a:t>потрібно враховувати саме </a:t>
            </a:r>
            <a:r>
              <a:rPr lang="en-US" b="1" dirty="0"/>
              <a:t>paired region</a:t>
            </a:r>
            <a:r>
              <a:rPr lang="en-US" dirty="0"/>
              <a:t>, </a:t>
            </a:r>
            <a:r>
              <a:rPr lang="uk-UA" dirty="0"/>
              <a:t>а не довільну пару регіонів.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301BA8-DF7F-DB47-A16F-7BDE80B2DA7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085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96ED3-AB67-4F9E-C353-6C2056525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2" y="1360968"/>
            <a:ext cx="11522075" cy="1780607"/>
          </a:xfrm>
        </p:spPr>
        <p:txBody>
          <a:bodyPr>
            <a:normAutofit fontScale="90000"/>
          </a:bodyPr>
          <a:lstStyle/>
          <a:p>
            <a:r>
              <a:rPr lang="uk-UA" sz="4400" b="1" dirty="0"/>
              <a:t>Лекція №</a:t>
            </a:r>
            <a:r>
              <a:rPr lang="en-US" sz="4400" b="1" dirty="0"/>
              <a:t>2</a:t>
            </a:r>
            <a:br>
              <a:rPr lang="uk-UA" sz="3000" b="1" dirty="0"/>
            </a:br>
            <a:br>
              <a:rPr lang="uk-UA" sz="3000" b="1" dirty="0"/>
            </a:br>
            <a:br>
              <a:rPr lang="uk-UA" sz="3000" b="1" dirty="0"/>
            </a:br>
            <a:r>
              <a:rPr lang="uk-UA" sz="4000" b="1" dirty="0"/>
              <a:t>«</a:t>
            </a:r>
            <a:r>
              <a:rPr lang="uk-UA" b="1" dirty="0"/>
              <a:t>Знайомство з хмарою </a:t>
            </a:r>
            <a:r>
              <a:rPr lang="en-US" b="1"/>
              <a:t>Azure</a:t>
            </a:r>
            <a:r>
              <a:rPr lang="uk-UA" sz="4000" b="1"/>
              <a:t>»</a:t>
            </a:r>
            <a:endParaRPr lang="en-US" sz="3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1C8DB8-A080-545C-F444-820BD984E258}"/>
              </a:ext>
            </a:extLst>
          </p:cNvPr>
          <p:cNvSpPr txBox="1"/>
          <p:nvPr/>
        </p:nvSpPr>
        <p:spPr>
          <a:xfrm>
            <a:off x="334962" y="3716426"/>
            <a:ext cx="903767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b="1" dirty="0">
                <a:solidFill>
                  <a:schemeClr val="bg1"/>
                </a:solidFill>
              </a:rPr>
              <a:t>«Розподілені системи та хмарні технології»</a:t>
            </a:r>
          </a:p>
          <a:p>
            <a:endParaRPr lang="uk-UA" sz="1600" b="1" dirty="0">
              <a:solidFill>
                <a:schemeClr val="bg1"/>
              </a:solidFill>
            </a:endParaRPr>
          </a:p>
          <a:p>
            <a:r>
              <a:rPr lang="uk-UA" sz="1600" b="1" dirty="0">
                <a:solidFill>
                  <a:schemeClr val="bg1"/>
                </a:solidFill>
              </a:rPr>
              <a:t>Старший викладач кафедри комп'ютерної інженерії та кібербезпеки</a:t>
            </a:r>
          </a:p>
          <a:p>
            <a:r>
              <a:rPr lang="uk-UA" sz="1600" b="1" dirty="0">
                <a:solidFill>
                  <a:schemeClr val="bg1"/>
                </a:solidFill>
              </a:rPr>
              <a:t>Миколайчук Вадим Володимирович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6026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4EC7F-AE82-FECB-A1C0-9D0469E4B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2" y="384883"/>
            <a:ext cx="11522075" cy="1405108"/>
          </a:xfrm>
        </p:spPr>
        <p:txBody>
          <a:bodyPr/>
          <a:lstStyle/>
          <a:p>
            <a:pPr algn="ctr"/>
            <a:r>
              <a:rPr lang="en-US" dirty="0"/>
              <a:t>Azure Region</a:t>
            </a:r>
          </a:p>
        </p:txBody>
      </p:sp>
      <p:pic>
        <p:nvPicPr>
          <p:cNvPr id="1026" name="Picture 2" descr="Image depicting high availability via asynchronous replication of applications and data across other Azure regions for disaster recovery protection.">
            <a:extLst>
              <a:ext uri="{FF2B5EF4-FFF2-40B4-BE49-F238E27FC236}">
                <a16:creationId xmlns:a16="http://schemas.microsoft.com/office/drawing/2014/main" id="{F419E78F-A9CB-F64B-9887-177EE4C96E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0352" y="1520456"/>
            <a:ext cx="6411294" cy="3817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1521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102FE-FEE1-939F-EBA4-C5C01D1DA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Availability Zone</a:t>
            </a:r>
          </a:p>
        </p:txBody>
      </p:sp>
      <p:pic>
        <p:nvPicPr>
          <p:cNvPr id="2050" name="Picture 2" descr="What are Azure availability zones? | Microsoft Learn">
            <a:extLst>
              <a:ext uri="{FF2B5EF4-FFF2-40B4-BE49-F238E27FC236}">
                <a16:creationId xmlns:a16="http://schemas.microsoft.com/office/drawing/2014/main" id="{E18D1937-8F63-0ED5-CAB5-9144F72C14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" y="1187450"/>
            <a:ext cx="11074400" cy="448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9281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34C9A-15C2-B9C2-BF22-C400C265C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Azure Paired Region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FB2B3210-9B0B-987D-88E8-D677CEC3F6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1208" y="891468"/>
            <a:ext cx="4369580" cy="4476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3913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D5623-030D-8E95-F06A-C7257932F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Shared Responsibility Model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52185B6-9914-E7F3-9267-CE6B92BFC1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27348" y="1562100"/>
            <a:ext cx="6337300" cy="373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373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8F9EB4-CC3F-4C09-C676-5F64F3C48F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4962" y="3121611"/>
            <a:ext cx="11522075" cy="614778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/>
              <a:t>Дякую за увагу!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197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791</TotalTime>
  <Words>706</Words>
  <Application>Microsoft Macintosh PowerPoint</Application>
  <PresentationFormat>Widescreen</PresentationFormat>
  <Paragraphs>59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Aptos</vt:lpstr>
      <vt:lpstr>Arial</vt:lpstr>
      <vt:lpstr>Тема Office</vt:lpstr>
      <vt:lpstr>Лекція №2   «Знайомство з хмарою Azure»</vt:lpstr>
      <vt:lpstr>Azure Region</vt:lpstr>
      <vt:lpstr>Availability Zone</vt:lpstr>
      <vt:lpstr>Azure Paired Region</vt:lpstr>
      <vt:lpstr>Shared Responsibility Model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Vadym Mykolaichuk</cp:lastModifiedBy>
  <cp:revision>26</cp:revision>
  <dcterms:created xsi:type="dcterms:W3CDTF">2023-01-12T09:20:21Z</dcterms:created>
  <dcterms:modified xsi:type="dcterms:W3CDTF">2025-09-16T06:08:06Z</dcterms:modified>
</cp:coreProperties>
</file>