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27"/>
  </p:notesMasterIdLst>
  <p:sldIdLst>
    <p:sldId id="256" r:id="rId2"/>
    <p:sldId id="257" r:id="rId3"/>
    <p:sldId id="281" r:id="rId4"/>
    <p:sldId id="324" r:id="rId5"/>
    <p:sldId id="326" r:id="rId6"/>
    <p:sldId id="335" r:id="rId7"/>
    <p:sldId id="336" r:id="rId8"/>
    <p:sldId id="337" r:id="rId9"/>
    <p:sldId id="325" r:id="rId10"/>
    <p:sldId id="338" r:id="rId11"/>
    <p:sldId id="339" r:id="rId12"/>
    <p:sldId id="340" r:id="rId13"/>
    <p:sldId id="346" r:id="rId14"/>
    <p:sldId id="347" r:id="rId15"/>
    <p:sldId id="341" r:id="rId16"/>
    <p:sldId id="309" r:id="rId17"/>
    <p:sldId id="342" r:id="rId18"/>
    <p:sldId id="343" r:id="rId19"/>
    <p:sldId id="344" r:id="rId20"/>
    <p:sldId id="345" r:id="rId21"/>
    <p:sldId id="348" r:id="rId22"/>
    <p:sldId id="349" r:id="rId23"/>
    <p:sldId id="350" r:id="rId24"/>
    <p:sldId id="351" r:id="rId25"/>
    <p:sldId id="35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26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6856D-DDD3-4545-9DC2-D12DFA553DF1}" type="datetimeFigureOut">
              <a:rPr lang="x-none" smtClean="0"/>
              <a:t>09.12.2020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58D90-75EB-4358-AF9C-184D6CFD78D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5005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6037-61B7-4D2B-B5DF-92DD8AE78211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973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DF03-C629-4C16-8793-E1BA555C0823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740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F44-EB79-4BCF-BC44-C1C00CAC3AD3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5243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52C8-5320-4142-BD65-58E9A1EBA71B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179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668C-9D69-41FB-BB37-5D9570617C37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807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A6A9F-C1FE-4A27-BACD-97CF89309C3C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9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B0C7-3CDF-4950-A5C5-5AD88751DFF2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229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BC8EC-3A34-4092-BF0A-03B8E2D72648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32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877F-3CBD-4B09-8BAD-F3F68C44076F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48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51FB2-CC72-4025-ADCA-1218D144E863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66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882F1-E70A-4AE1-BC6C-465D7020A77C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6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DB43-BA22-4E48-8598-63D1D8AF261B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89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822B-A040-4707-A4CC-AA745F265899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2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FD99-ECA5-4ED3-89F0-786B3850223C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039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967A-7BE3-41AC-AEF7-B602CBCF97B0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67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954E-500A-4C1B-8414-960A14EB7822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976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0572D-2141-4301-87DB-9CC67905DEAC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428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462FFA08-9BC7-4E8F-9749-E1B5BD4C4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1050" y="536006"/>
            <a:ext cx="7766936" cy="241472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і контроль на підприємстві</a:t>
            </a:r>
          </a:p>
          <a:p>
            <a:pPr algn="ctr"/>
            <a:endParaRPr lang="uk-UA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uk-UA" sz="3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 операційної діяльності виробничою потужністю</a:t>
            </a:r>
            <a:endParaRPr lang="x-none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xmlns="" id="{3E271608-9726-4B03-8461-E5827A8C9861}"/>
              </a:ext>
            </a:extLst>
          </p:cNvPr>
          <p:cNvSpPr txBox="1">
            <a:spLocks/>
          </p:cNvSpPr>
          <p:nvPr/>
        </p:nvSpPr>
        <p:spPr>
          <a:xfrm>
            <a:off x="1699224" y="3429000"/>
            <a:ext cx="7766936" cy="19911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Поняття виробничої потужності та фактори впливу на неї</a:t>
            </a:r>
          </a:p>
          <a:p>
            <a:pPr algn="l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Методика розрахунку виробничої потужності</a:t>
            </a:r>
            <a:endParaRPr lang="x-none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Показники виробничої потужності </a:t>
            </a:r>
            <a:endParaRPr lang="x-none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842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Виробнича потужність. Серійне виробництво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8525F5A-0493-4EE7-900E-81BC9D75C663}"/>
              </a:ext>
            </a:extLst>
          </p:cNvPr>
          <p:cNvSpPr txBox="1"/>
          <p:nvPr/>
        </p:nvSpPr>
        <p:spPr>
          <a:xfrm>
            <a:off x="594804" y="1123167"/>
            <a:ext cx="830505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серійному виробництві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кожним робочим місцем закріплюється певна кількість деталей-операцій. При цьому як вимір виробничої потужності використовується типовий виріб-представник (виріб з найбільшою виробничою програмою). Базовий виріб об’єднує ряд близьких за технологічними особливостями виробів у групу. Базовий виріб-представник одержують шляхом збільшення номенклатури, об’єднуючи різні найменування виробів у групи за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конструктивно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-технологічною подібністю. При цьому вироби підбирають таким чином, щоб структура їх трудомісткості наближалася до структури трудомісткості виробу-представника і щоб останнє мало у групі найбільший випуск і найбільшу сумарну трудомісткість.</a:t>
            </a:r>
            <a:endParaRPr lang="x-non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94" y="3939047"/>
            <a:ext cx="4935343" cy="2528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339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823" y="130205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Виробнича потужність. Одиничне виробництво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F860EEE5-4D99-4F76-95C1-BA37CA05863F}"/>
                  </a:ext>
                </a:extLst>
              </p:cNvPr>
              <p:cNvSpPr txBox="1"/>
              <p:nvPr/>
            </p:nvSpPr>
            <p:spPr>
              <a:xfrm>
                <a:off x="257452" y="746534"/>
                <a:ext cx="9428086" cy="59749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50215" algn="just"/>
                <a:r>
                  <a:rPr lang="uk-UA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У дрібносерійному й одиничному виробництвах</a:t>
                </a:r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де на кожному робочому місці обробляється велика кількість найменувань деталей, при складанні плану виробництва виконуються об’ємні розрахунки, тобто розрахунки щодо завантаження й пропускної здатності устаткування. При цьому обсяг робіт, передбачений виробничою програмою для кожної групи верстатів, порівнюється з фондом часу.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Обсяг робіт (</a:t>
                </a:r>
                <a14:m>
                  <m:oMath xmlns:m="http://schemas.openxmlformats.org/officeDocument/2006/math"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𝑄</m:t>
                    </m:r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), передбачений виробничою програмою для кожної групи устаткування, визначається за формулою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ctr"/>
                <a14:m>
                  <m:oMath xmlns:m="http://schemas.openxmlformats.org/officeDocument/2006/math"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𝑄</m:t>
                    </m:r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𝑗</m:t>
                        </m:r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sup>
                      <m:e>
                        <m:f>
                          <m:fPr>
                            <m:ctrlPr>
                              <a:rPr lang="x-none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x-none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uk-UA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вир. </m:t>
                                </m:r>
                                <m:r>
                                  <a:rPr lang="uk-UA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uk-UA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mbria Math" panose="02040503050406030204" pitchFamily="18" charset="0"/>
                              </a:rPr>
                              <m:t>⋅</m:t>
                            </m:r>
                            <m:sSub>
                              <m:sSubPr>
                                <m:ctrlPr>
                                  <a:rPr lang="x-none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uk-UA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x-none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uk-UA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в.н</m:t>
                                </m:r>
                              </m:sub>
                            </m:sSub>
                          </m:den>
                        </m:f>
                      </m:e>
                    </m:nary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вир. </m:t>
                        </m:r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кількість продукції </a:t>
                </a:r>
                <a:r>
                  <a:rPr lang="uk-UA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j-го</a:t>
                </a:r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найменування за виробничою програмою, од.;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трудомісткість робіт для виробництва </a:t>
                </a:r>
                <a:r>
                  <a:rPr lang="uk-UA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j-го </a:t>
                </a:r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виду продукції на даній групі устаткування, </a:t>
                </a:r>
                <a:r>
                  <a:rPr lang="uk-UA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верстато</a:t>
                </a:r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-годин;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𝐾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в.н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середній коефіцієнт виконання норм часу;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14:m>
                  <m:oMath xmlns:m="http://schemas.openxmlformats.org/officeDocument/2006/math"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п</m:t>
                    </m:r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кількість найменувань виробів.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Пропускна здатність групи устаткування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ctr"/>
                <a14:m>
                  <m:oMath xmlns:m="http://schemas.openxmlformats.org/officeDocument/2006/math"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П=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𝑛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ус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еф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Далі визначаємо коефіцієнт завантаження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ctr"/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з.ус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𝑄</m:t>
                    </m:r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/П</m:t>
                    </m:r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з.ус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1 устаткування використане повністю.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з.ус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.&lt; 1 устаткування недовантажене.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з.ус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&gt; 1 устаткування перевантажене.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860EEE5-4D99-4F76-95C1-BA37CA0586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452" y="746534"/>
                <a:ext cx="9428086" cy="5974969"/>
              </a:xfrm>
              <a:prstGeom prst="rect">
                <a:avLst/>
              </a:prstGeom>
              <a:blipFill>
                <a:blip r:embed="rId2"/>
                <a:stretch>
                  <a:fillRect l="-517" t="-510" r="-517" b="-102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8722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823" y="130205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Виробнича потужність. Розрахунок за площею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E8570F82-992E-4A73-B875-D79BC1085607}"/>
                  </a:ext>
                </a:extLst>
              </p:cNvPr>
              <p:cNvSpPr txBox="1"/>
              <p:nvPr/>
            </p:nvSpPr>
            <p:spPr>
              <a:xfrm>
                <a:off x="537100" y="883470"/>
                <a:ext cx="8491490" cy="19933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50215" algn="just"/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У ряді виробництв виробнича потужність визначається за виробничою площею (складальні, формувальні, ливарні цехи):</a:t>
                </a:r>
                <a:endParaRPr lang="x-none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ctr"/>
                <a14:m>
                  <m:oMath xmlns:m="http://schemas.openxmlformats.org/officeDocument/2006/math">
                    <m:r>
                      <a:rPr lang="uk-UA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В</m:t>
                    </m:r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ск</m:t>
                        </m:r>
                      </m:sub>
                    </m:sSub>
                    <m:r>
                      <a:rPr lang="uk-UA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x-none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кор</m:t>
                            </m:r>
                          </m:sub>
                        </m:s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x-none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Ф</m:t>
                            </m:r>
                          </m:e>
                          <m:sub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реж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x-none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од</m:t>
                            </m:r>
                          </m:sub>
                        </m:s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x-none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Т</m:t>
                            </m:r>
                          </m:e>
                          <m:sub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кал</m:t>
                            </m:r>
                          </m:sub>
                        </m:sSub>
                      </m:den>
                    </m:f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endParaRPr lang="x-none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𝐹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кор</m:t>
                        </m:r>
                      </m:sub>
                    </m:sSub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корисна площа цеху, ділянки, м</a:t>
                </a:r>
                <a:r>
                  <a:rPr lang="uk-UA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;</a:t>
                </a:r>
                <a:endParaRPr lang="x-none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𝐹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од</m:t>
                        </m:r>
                      </m:sub>
                    </m:sSub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площа, необхідна для складання одного виробу, м</a:t>
                </a:r>
                <a:r>
                  <a:rPr lang="uk-UA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/од.;</a:t>
                </a:r>
                <a:endParaRPr lang="x-none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Т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кал</m:t>
                        </m:r>
                      </m:sub>
                    </m:sSub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календарна тривалість етапу складання одного виробу, год.</a:t>
                </a:r>
                <a:endParaRPr lang="x-none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8570F82-992E-4A73-B875-D79BC10856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100" y="883470"/>
                <a:ext cx="8491490" cy="1993366"/>
              </a:xfrm>
              <a:prstGeom prst="rect">
                <a:avLst/>
              </a:prstGeom>
              <a:blipFill>
                <a:blip r:embed="rId2"/>
                <a:stretch>
                  <a:fillRect l="-574" t="-1835" r="-646" b="-3976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6837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309" y="586154"/>
            <a:ext cx="6428958" cy="587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460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333" y="1371601"/>
            <a:ext cx="7893720" cy="436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622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823" y="130205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Аналіз виробничих </a:t>
            </a:r>
            <a:r>
              <a:rPr lang="uk-UA" sz="2400" dirty="0" err="1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потужностей</a:t>
            </a:r>
            <a:endParaRPr lang="uk-UA" sz="24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D949E18-EFF3-4508-A882-F88E53A8126D}"/>
              </a:ext>
            </a:extLst>
          </p:cNvPr>
          <p:cNvSpPr txBox="1"/>
          <p:nvPr/>
        </p:nvSpPr>
        <p:spPr>
          <a:xfrm>
            <a:off x="554855" y="963123"/>
            <a:ext cx="851812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потужностей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може здійснюватися на основі балансу виробничих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потужностей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 основі балансу й у ході його розроблення визначають: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можливу виробничу програму;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ступінь забезпеченості різних програм і робіт виробничими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потужностями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коефіцієнт використання виробничої потужності й основних засобів;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внутрішньовиробничі диспропорції й можливості їх усунення;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капіталовкладення для нарощування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потужностей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ліквідації “вузьких місць”;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потребу в устаткуванні.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610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642151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Показники виробничої потужності</a:t>
            </a: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xmlns="" id="{472B4F0F-1107-46C2-8A45-DF2C2EAC5734}"/>
              </a:ext>
            </a:extLst>
          </p:cNvPr>
          <p:cNvSpPr/>
          <p:nvPr/>
        </p:nvSpPr>
        <p:spPr>
          <a:xfrm>
            <a:off x="4031125" y="1044606"/>
            <a:ext cx="2369675" cy="6421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показників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Прямокутник 4">
            <a:extLst>
              <a:ext uri="{FF2B5EF4-FFF2-40B4-BE49-F238E27FC236}">
                <a16:creationId xmlns:a16="http://schemas.microsoft.com/office/drawing/2014/main" xmlns="" id="{12420CBC-AEED-4811-B10B-ABA5D9E5BF84}"/>
              </a:ext>
            </a:extLst>
          </p:cNvPr>
          <p:cNvSpPr/>
          <p:nvPr/>
        </p:nvSpPr>
        <p:spPr>
          <a:xfrm>
            <a:off x="2258547" y="1846556"/>
            <a:ext cx="6069496" cy="8770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показники, які характеризують рівень освоєння проектної та використання середньорічної виробничої потужності підприємства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4">
            <a:extLst>
              <a:ext uri="{FF2B5EF4-FFF2-40B4-BE49-F238E27FC236}">
                <a16:creationId xmlns:a16="http://schemas.microsoft.com/office/drawing/2014/main" xmlns="" id="{9E034D7E-B1DF-412F-9717-708BC75DD968}"/>
              </a:ext>
            </a:extLst>
          </p:cNvPr>
          <p:cNvSpPr/>
          <p:nvPr/>
        </p:nvSpPr>
        <p:spPr>
          <a:xfrm>
            <a:off x="2258547" y="2883397"/>
            <a:ext cx="6069496" cy="8770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показники, які характеризують використання устаткування у часі та у потужності (коефіцієнти екстенсивної та інтенсивної завантаженості)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19CCC6B-B4DA-4D66-ACD1-DB5D123CFF56}"/>
              </a:ext>
            </a:extLst>
          </p:cNvPr>
          <p:cNvSpPr/>
          <p:nvPr/>
        </p:nvSpPr>
        <p:spPr>
          <a:xfrm>
            <a:off x="2258547" y="3920238"/>
            <a:ext cx="6069496" cy="8770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 використання устаткування і площ у вартісних і натуральних вимірниках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Стрелка: шеврон 6">
            <a:extLst>
              <a:ext uri="{FF2B5EF4-FFF2-40B4-BE49-F238E27FC236}">
                <a16:creationId xmlns:a16="http://schemas.microsoft.com/office/drawing/2014/main" xmlns="" id="{66639C93-5A78-4FEE-BA8D-22F5310E0755}"/>
              </a:ext>
            </a:extLst>
          </p:cNvPr>
          <p:cNvSpPr/>
          <p:nvPr/>
        </p:nvSpPr>
        <p:spPr>
          <a:xfrm>
            <a:off x="1837677" y="2121763"/>
            <a:ext cx="408373" cy="38174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tx1"/>
              </a:solidFill>
            </a:endParaRPr>
          </a:p>
        </p:txBody>
      </p:sp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xmlns="" id="{7021B27F-A0D0-44F7-9088-B31FF9CA82E2}"/>
              </a:ext>
            </a:extLst>
          </p:cNvPr>
          <p:cNvSpPr/>
          <p:nvPr/>
        </p:nvSpPr>
        <p:spPr>
          <a:xfrm>
            <a:off x="1837677" y="3131048"/>
            <a:ext cx="408373" cy="38174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tx1"/>
              </a:solidFill>
            </a:endParaRPr>
          </a:p>
        </p:txBody>
      </p:sp>
      <p:sp>
        <p:nvSpPr>
          <p:cNvPr id="10" name="Стрелка: шеврон 9">
            <a:extLst>
              <a:ext uri="{FF2B5EF4-FFF2-40B4-BE49-F238E27FC236}">
                <a16:creationId xmlns:a16="http://schemas.microsoft.com/office/drawing/2014/main" xmlns="" id="{BADF89C1-9F58-4CE3-97FF-B4B7883FB51A}"/>
              </a:ext>
            </a:extLst>
          </p:cNvPr>
          <p:cNvSpPr/>
          <p:nvPr/>
        </p:nvSpPr>
        <p:spPr>
          <a:xfrm>
            <a:off x="1837676" y="4163628"/>
            <a:ext cx="408373" cy="38174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632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642151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Показники виробничої потужності</a:t>
            </a:r>
          </a:p>
        </p:txBody>
      </p:sp>
      <p:sp>
        <p:nvSpPr>
          <p:cNvPr id="11" name="Прямокутник 4">
            <a:extLst>
              <a:ext uri="{FF2B5EF4-FFF2-40B4-BE49-F238E27FC236}">
                <a16:creationId xmlns:a16="http://schemas.microsoft.com/office/drawing/2014/main" xmlns="" id="{12420CBC-AEED-4811-B10B-ABA5D9E5BF84}"/>
              </a:ext>
            </a:extLst>
          </p:cNvPr>
          <p:cNvSpPr/>
          <p:nvPr/>
        </p:nvSpPr>
        <p:spPr>
          <a:xfrm>
            <a:off x="1438183" y="1162975"/>
            <a:ext cx="7413643" cy="8770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оказники, які характеризують рівень освоєння проектної та використання середньорічної виробничої потужності підприємства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84BC9697-03AE-43F7-BC1D-B719029CEABA}"/>
                  </a:ext>
                </a:extLst>
              </p:cNvPr>
              <p:cNvSpPr txBox="1"/>
              <p:nvPr/>
            </p:nvSpPr>
            <p:spPr>
              <a:xfrm>
                <a:off x="1305018" y="2308195"/>
                <a:ext cx="8389398" cy="40200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1.1 Коефіцієнт освоєння проектної потужності – характеризує рівень використання введеної в дію нової потужності з метою досягнення стабільного випуску продукції не нижче чим передбачено проектом: </a:t>
                </a:r>
                <a:endParaRPr lang="x-none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𝐾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𝐵</m:t>
                    </m:r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/В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В</m:t>
                    </m:r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фактичний випуск продукції;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проектна потужність.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1.2 Коефіцієнт використання середньорічної виробничої потужності - характеризує рівень використання діючої виробничої потужності, яка за розміром може значно відрізнятись від проектної: </a:t>
                </a:r>
                <a:endParaRPr lang="x-none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=В/В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сер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сер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середньорічна виробнича потужність.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4BC9697-03AE-43F7-BC1D-B719029CEA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018" y="2308195"/>
                <a:ext cx="8389398" cy="4020075"/>
              </a:xfrm>
              <a:prstGeom prst="rect">
                <a:avLst/>
              </a:prstGeom>
              <a:blipFill>
                <a:blip r:embed="rId2"/>
                <a:stretch>
                  <a:fillRect l="-581" t="-910" r="-654" b="-910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8143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642151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Показники виробничої потужності</a:t>
            </a:r>
          </a:p>
        </p:txBody>
      </p:sp>
      <p:sp>
        <p:nvSpPr>
          <p:cNvPr id="3" name="Прямокутник 4">
            <a:extLst>
              <a:ext uri="{FF2B5EF4-FFF2-40B4-BE49-F238E27FC236}">
                <a16:creationId xmlns:a16="http://schemas.microsoft.com/office/drawing/2014/main" xmlns="" id="{9E034D7E-B1DF-412F-9717-708BC75DD968}"/>
              </a:ext>
            </a:extLst>
          </p:cNvPr>
          <p:cNvSpPr/>
          <p:nvPr/>
        </p:nvSpPr>
        <p:spPr>
          <a:xfrm>
            <a:off x="2462733" y="1012053"/>
            <a:ext cx="6069496" cy="8770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Показники, які характеризують використання устаткування у часі та у потужності (коефіцієнти екстенсивної та інтенсивної завантаженості)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9D46398B-AB32-47C2-A5CE-352ED6966952}"/>
                  </a:ext>
                </a:extLst>
              </p:cNvPr>
              <p:cNvSpPr txBox="1"/>
              <p:nvPr/>
            </p:nvSpPr>
            <p:spPr>
              <a:xfrm>
                <a:off x="677334" y="1915727"/>
                <a:ext cx="9818703" cy="48370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2.1  Коефіцієнт екстенсивного завантаження устаткування - визначається співвідношенням часу фактичної роботи обладнання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Фф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(в зміну, добу, місяць, рік) до планового фонду часу роботи об- ладнання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Фпл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за цей же період: </a:t>
                </a:r>
                <a:endParaRPr lang="x-none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ctr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е.з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Фф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фактичний час роботи устаткування;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Фп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плановий, ефективний фонд часу.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2.2  Коефіцієнт інтенсивного завантаження устаткування -  визначається співвідношенням фактичного обсягу випуску продукції в одиницю часу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Вф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до встановленої норми виробітку продукції за цей же період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Вп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(або максимально можливому випуску продукції): </a:t>
                </a:r>
                <a:endParaRPr lang="x-none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і.з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фактичний обсяг випуску продукції за одиницю часу;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встановлена норма виробітку продукції за цей самий період.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2.3 Коефіцієнт змінності – визначається співвідношенням відпрацьованих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верстато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-годин за всі зміни до числа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верстато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-годин, які можуть бути відпрацьовані в найбільшу зміну </a:t>
                </a:r>
                <a:endParaRPr lang="x-none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Кзм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tф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в-г /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tм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в-г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tф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в-г – кількість фактично відпрацьованих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верстато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-годин; /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tм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в-г – максимально можлива кількість </a:t>
                </a:r>
                <a:r>
                  <a:rPr lang="uk-UA" sz="16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верстато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-годин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2.4.  Інтегральний коефіцієнт завантаження устаткування дає сумарну характеристику рівня використання обладнання як за продуктивністю, так і за часом: </a:t>
                </a:r>
                <a:endParaRPr lang="x-none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ctr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інт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е.з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і.з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D46398B-AB32-47C2-A5CE-352ED69669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1915727"/>
                <a:ext cx="9818703" cy="4837093"/>
              </a:xfrm>
              <a:prstGeom prst="rect">
                <a:avLst/>
              </a:prstGeom>
              <a:blipFill>
                <a:blip r:embed="rId2"/>
                <a:stretch>
                  <a:fillRect l="-310" t="-378" r="-310" b="-630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92398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642151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Показники виробничої потужності</a:t>
            </a:r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19CCC6B-B4DA-4D66-ACD1-DB5D123CFF56}"/>
              </a:ext>
            </a:extLst>
          </p:cNvPr>
          <p:cNvSpPr/>
          <p:nvPr/>
        </p:nvSpPr>
        <p:spPr>
          <a:xfrm>
            <a:off x="1535837" y="1012053"/>
            <a:ext cx="7280478" cy="8770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оказники використання устаткування і площ у вартісних і натуральних вимірниках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5B93B1F5-3E49-483A-96B8-CD39CD0D9EFC}"/>
                  </a:ext>
                </a:extLst>
              </p:cNvPr>
              <p:cNvSpPr txBox="1"/>
              <p:nvPr/>
            </p:nvSpPr>
            <p:spPr>
              <a:xfrm>
                <a:off x="320949" y="2314112"/>
                <a:ext cx="10243477" cy="40907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3.1. Фондовіддача – основний показник ефективності використання основних засобів, що визначає міру їх доходності. Визначається за формулою: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ФВ = </a:t>
                </a:r>
                <a14:m>
                  <m:oMath xmlns:m="http://schemas.openxmlformats.org/officeDocument/2006/math">
                    <m:r>
                      <a:rPr lang="uk-UA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x-none" sz="1600" i="1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Чистий дохід</m:t>
                        </m:r>
                      </m:num>
                      <m:den>
                        <m:r>
                          <a:rPr lang="uk-UA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Середньорічна вартість ОЗ </m:t>
                        </m:r>
                      </m:den>
                    </m:f>
                  </m:oMath>
                </a14:m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>
                  <a:spcBef>
                    <a:spcPts val="600"/>
                  </a:spcBef>
                </a:pPr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Для фондовіддачі не встановлено нормативного значення, адже у різних галузях економіки показник матиме різне значення. Водночас, доцільним є дослідження показника у динаміці з точки зору тенденцій його зміни. Позитивним є зростання показника.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>
                  <a:spcAft>
                    <a:spcPts val="600"/>
                  </a:spcAft>
                </a:pPr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3.2. Фондомісткість – обернений до фондовіддачі показник, що визначає необхідний обсяг залучення основних засобів для формування 1 грн. чистого доходу. Розраховується наступним чином: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ФМ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x-none" sz="1600" i="1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Середньорічна вартість ОЗ</m:t>
                        </m:r>
                      </m:num>
                      <m:den>
                        <m:r>
                          <a:rPr lang="uk-UA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Чистий дохід </m:t>
                        </m:r>
                      </m:den>
                    </m:f>
                  </m:oMath>
                </a14:m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Фондомісткість має позитивну тенденцію до зменшення.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3.3. Фондоозброєність – показник, що характеризує забезпеченість персоналу підприємства основними засобами. Розраховується як: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ФОЗ = </a:t>
                </a:r>
                <a14:m>
                  <m:oMath xmlns:m="http://schemas.openxmlformats.org/officeDocument/2006/math">
                    <m:r>
                      <a:rPr lang="uk-UA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x-none" sz="1600" i="1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Середньорічна вартість ОЗ</m:t>
                        </m:r>
                      </m:num>
                      <m:den>
                        <m:r>
                          <a:rPr lang="uk-UA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Середньооблікова чисельність працівників</m:t>
                        </m:r>
                      </m:den>
                    </m:f>
                  </m:oMath>
                </a14:m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B93B1F5-3E49-483A-96B8-CD39CD0D9E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949" y="2314112"/>
                <a:ext cx="10243477" cy="4090735"/>
              </a:xfrm>
              <a:prstGeom prst="rect">
                <a:avLst/>
              </a:prstGeom>
              <a:blipFill>
                <a:blip r:embed="rId2"/>
                <a:stretch>
                  <a:fillRect l="-357" t="-447" r="-298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2512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848406" cy="642151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Виробнича потужність</a:t>
            </a: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xmlns="" id="{472B4F0F-1107-46C2-8A45-DF2C2EAC5734}"/>
              </a:ext>
            </a:extLst>
          </p:cNvPr>
          <p:cNvSpPr/>
          <p:nvPr/>
        </p:nvSpPr>
        <p:spPr>
          <a:xfrm>
            <a:off x="808532" y="979172"/>
            <a:ext cx="8596667" cy="117810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Виробнича потужність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максимально можливий річний (добовий, змінний) випуск продукції у встановленій номенклатурі, асортименті та якості при повному завантаженні обладнання й виробничих площ, прогресивної технології та організації виробництва.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24BF3DA0-4B58-4291-BCBC-A56686FCF4C4}"/>
              </a:ext>
            </a:extLst>
          </p:cNvPr>
          <p:cNvSpPr/>
          <p:nvPr/>
        </p:nvSpPr>
        <p:spPr>
          <a:xfrm>
            <a:off x="803203" y="2766543"/>
            <a:ext cx="8596667" cy="7578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179705" algn="just">
              <a:tabLst>
                <a:tab pos="270510" algn="l"/>
                <a:tab pos="630555" algn="l"/>
              </a:tabLst>
            </a:pPr>
            <a:r>
              <a:rPr lang="uk-UA" sz="1800" i="1" dirty="0">
                <a:effectLst/>
                <a:latin typeface="Times New Roman" panose="02020603050405020304" pitchFamily="18" charset="0"/>
                <a:ea typeface="TimesNewRoman,Italic"/>
              </a:rPr>
              <a:t>Виробнича програма –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NewRoman,Italic"/>
              </a:rPr>
              <a:t>плановий обсяг виробництва, що обґрунтовується виробничою потужністю</a:t>
            </a:r>
            <a:endParaRPr lang="x-none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Стрелка: вверх-вниз 2">
            <a:extLst>
              <a:ext uri="{FF2B5EF4-FFF2-40B4-BE49-F238E27FC236}">
                <a16:creationId xmlns:a16="http://schemas.microsoft.com/office/drawing/2014/main" xmlns="" id="{ACBC1D2D-42F1-4F4C-B3BA-F20567B05FB4}"/>
              </a:ext>
            </a:extLst>
          </p:cNvPr>
          <p:cNvSpPr/>
          <p:nvPr/>
        </p:nvSpPr>
        <p:spPr>
          <a:xfrm>
            <a:off x="4901788" y="2157274"/>
            <a:ext cx="399495" cy="642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Прямокутник 4">
            <a:extLst>
              <a:ext uri="{FF2B5EF4-FFF2-40B4-BE49-F238E27FC236}">
                <a16:creationId xmlns:a16="http://schemas.microsoft.com/office/drawing/2014/main" xmlns="" id="{E6290D13-798C-415E-9309-B724AF537651}"/>
              </a:ext>
            </a:extLst>
          </p:cNvPr>
          <p:cNvSpPr/>
          <p:nvPr/>
        </p:nvSpPr>
        <p:spPr>
          <a:xfrm>
            <a:off x="803201" y="4133703"/>
            <a:ext cx="8596667" cy="184096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Обґрунтування виробничої програми виробничою потужністю здійснюється два етапи: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1) визначення максимального обсягу випуску виробів, який повинен бути забезпечений наявною виробничою потужністю підприємства;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2) обчислення необхідної кількості введення в дію нових (додаткових)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потужностей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за рахунок технічного переозброєння або розширення підприємства</a:t>
            </a:r>
            <a:endParaRPr lang="x-none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Стрелка: шеврон 7">
            <a:extLst>
              <a:ext uri="{FF2B5EF4-FFF2-40B4-BE49-F238E27FC236}">
                <a16:creationId xmlns:a16="http://schemas.microsoft.com/office/drawing/2014/main" xmlns="" id="{86C418AB-D5BF-4B18-A654-71AA3EFC187B}"/>
              </a:ext>
            </a:extLst>
          </p:cNvPr>
          <p:cNvSpPr/>
          <p:nvPr/>
        </p:nvSpPr>
        <p:spPr>
          <a:xfrm rot="5400000">
            <a:off x="4901785" y="3602688"/>
            <a:ext cx="399496" cy="452761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201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642151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Показники виробничої потужності</a:t>
            </a:r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19CCC6B-B4DA-4D66-ACD1-DB5D123CFF56}"/>
              </a:ext>
            </a:extLst>
          </p:cNvPr>
          <p:cNvSpPr/>
          <p:nvPr/>
        </p:nvSpPr>
        <p:spPr>
          <a:xfrm>
            <a:off x="1535837" y="1012053"/>
            <a:ext cx="7280478" cy="8770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оказники використання устаткування і площ у вартісних і натуральних вимірниках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5B93B1F5-3E49-483A-96B8-CD39CD0D9EFC}"/>
                  </a:ext>
                </a:extLst>
              </p:cNvPr>
              <p:cNvSpPr txBox="1"/>
              <p:nvPr/>
            </p:nvSpPr>
            <p:spPr>
              <a:xfrm>
                <a:off x="428679" y="2223542"/>
                <a:ext cx="9494793" cy="24109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71755" indent="-71755" algn="just">
                  <a:spcBef>
                    <a:spcPts val="600"/>
                  </a:spcBef>
                  <a:spcAft>
                    <a:spcPts val="600"/>
                  </a:spcAft>
                  <a:tabLst>
                    <a:tab pos="71755" algn="l"/>
                    <a:tab pos="457200" algn="l"/>
                  </a:tabLst>
                </a:pPr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4. Рентабельність основних засобів характеризує рівень прибутковості їх використання. Визначається як: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Роз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x-none" sz="1600" i="1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Чистий прибуток</m:t>
                        </m:r>
                      </m:num>
                      <m:den>
                        <m:r>
                          <a:rPr lang="uk-UA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Середньорічна вартість ОЗ </m:t>
                        </m:r>
                      </m:den>
                    </m:f>
                  </m:oMath>
                </a14:m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*100%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71755" indent="-71755" algn="just">
                  <a:spcBef>
                    <a:spcPts val="600"/>
                  </a:spcBef>
                  <a:spcAft>
                    <a:spcPts val="600"/>
                  </a:spcAft>
                  <a:tabLst>
                    <a:tab pos="71755" algn="l"/>
                    <a:tab pos="457200" algn="l"/>
                  </a:tabLst>
                </a:pPr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5. Коефіцієнт використання виробничої потужності характеризує ступінь залучення об’єктів основних засобів до бізнес-процесів і визначається за формулою: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71755" indent="-71755" algn="ctr">
                  <a:tabLst>
                    <a:tab pos="71755" algn="l"/>
                    <a:tab pos="457200" algn="l"/>
                  </a:tabLst>
                </a:pPr>
                <a:r>
                  <a:rPr lang="uk-UA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Кввп</a:t>
                </a:r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x-none" sz="1600" i="1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Обсяг виробленої продукції</m:t>
                        </m:r>
                      </m:num>
                      <m:den>
                        <m:r>
                          <a:rPr lang="uk-UA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Виробнича потужність</m:t>
                        </m:r>
                      </m:den>
                    </m:f>
                  </m:oMath>
                </a14:m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71755" indent="-71755" algn="just">
                  <a:spcBef>
                    <a:spcPts val="600"/>
                  </a:spcBef>
                  <a:spcAft>
                    <a:spcPts val="0"/>
                  </a:spcAft>
                  <a:tabLst>
                    <a:tab pos="71755" algn="l"/>
                    <a:tab pos="457200" algn="l"/>
                  </a:tabLst>
                </a:pPr>
                <a:r>
                  <a:rPr lang="uk-UA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Для оцінки значень коефіцієнта використання виробничої потужності використовується критерій 1. Чим більше показник наближений до 1, тим ефективніше підприємство використовує наявні основні засоби.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B93B1F5-3E49-483A-96B8-CD39CD0D9E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79" y="2223542"/>
                <a:ext cx="9494793" cy="2410916"/>
              </a:xfrm>
              <a:prstGeom prst="rect">
                <a:avLst/>
              </a:prstGeom>
              <a:blipFill>
                <a:blip r:embed="rId2"/>
                <a:stretch>
                  <a:fillRect l="-321" t="-759" r="-321" b="-2532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2064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862" y="574992"/>
            <a:ext cx="87805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 </a:t>
            </a:r>
            <a:r>
              <a:rPr lang="ru-RU" b="1" dirty="0" err="1"/>
              <a:t>Задачі-приклади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dirty="0" smtClean="0"/>
              <a:t>Задача </a:t>
            </a:r>
            <a:r>
              <a:rPr lang="ru-RU" dirty="0"/>
              <a:t>1. </a:t>
            </a:r>
            <a:r>
              <a:rPr lang="ru-RU" dirty="0" err="1"/>
              <a:t>Механічний</a:t>
            </a:r>
            <a:r>
              <a:rPr lang="ru-RU" dirty="0"/>
              <a:t> завод </a:t>
            </a:r>
            <a:r>
              <a:rPr lang="ru-RU" dirty="0" err="1"/>
              <a:t>виготовляє</a:t>
            </a:r>
            <a:r>
              <a:rPr lang="ru-RU" dirty="0"/>
              <a:t> </a:t>
            </a:r>
            <a:r>
              <a:rPr lang="ru-RU" dirty="0" err="1"/>
              <a:t>шестерні</a:t>
            </a:r>
            <a:r>
              <a:rPr lang="ru-RU" dirty="0"/>
              <a:t>. Режим </a:t>
            </a:r>
            <a:r>
              <a:rPr lang="ru-RU" dirty="0" err="1"/>
              <a:t>роботи</a:t>
            </a:r>
            <a:r>
              <a:rPr lang="ru-RU" dirty="0"/>
              <a:t> цеху </a:t>
            </a:r>
            <a:r>
              <a:rPr lang="ru-RU" dirty="0" err="1"/>
              <a:t>двозмінний</a:t>
            </a:r>
            <a:r>
              <a:rPr lang="ru-RU" dirty="0"/>
              <a:t>,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на </a:t>
            </a:r>
            <a:r>
              <a:rPr lang="ru-RU" dirty="0" err="1"/>
              <a:t>тиждень</a:t>
            </a:r>
            <a:r>
              <a:rPr lang="ru-RU" dirty="0"/>
              <a:t>. </a:t>
            </a:r>
            <a:r>
              <a:rPr lang="ru-RU" dirty="0" err="1"/>
              <a:t>Розрахункова</a:t>
            </a:r>
            <a:r>
              <a:rPr lang="ru-RU" dirty="0"/>
              <a:t> 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річного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шестерень</a:t>
            </a:r>
            <a:r>
              <a:rPr lang="ru-RU" dirty="0"/>
              <a:t> 7000 штук. </a:t>
            </a:r>
            <a:endParaRPr lang="ru-RU" dirty="0" smtClean="0"/>
          </a:p>
          <a:p>
            <a:r>
              <a:rPr lang="ru-RU" dirty="0" err="1" smtClean="0"/>
              <a:t>Визначити</a:t>
            </a:r>
            <a:r>
              <a:rPr lang="ru-RU" dirty="0"/>
              <a:t>: 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err="1" smtClean="0"/>
              <a:t>ефективний</a:t>
            </a:r>
            <a:r>
              <a:rPr lang="ru-RU" dirty="0" smtClean="0"/>
              <a:t> </a:t>
            </a:r>
            <a:r>
              <a:rPr lang="ru-RU" dirty="0"/>
              <a:t>фонд часу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 по </a:t>
            </a:r>
            <a:r>
              <a:rPr lang="ru-RU" dirty="0" err="1"/>
              <a:t>групах</a:t>
            </a:r>
            <a:r>
              <a:rPr lang="ru-RU" dirty="0" smtClean="0"/>
              <a:t>;</a:t>
            </a:r>
          </a:p>
          <a:p>
            <a:pPr marL="342900" indent="-342900">
              <a:buAutoNum type="arabicPeriod"/>
            </a:pPr>
            <a:r>
              <a:rPr lang="ru-RU" dirty="0" err="1" smtClean="0"/>
              <a:t>пропускну</a:t>
            </a:r>
            <a:r>
              <a:rPr lang="ru-RU" dirty="0" smtClean="0"/>
              <a:t> </a:t>
            </a:r>
            <a:r>
              <a:rPr lang="ru-RU" dirty="0" err="1"/>
              <a:t>спроможність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; 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err="1" smtClean="0"/>
              <a:t>ведучу</a:t>
            </a:r>
            <a:r>
              <a:rPr lang="ru-RU" dirty="0" smtClean="0"/>
              <a:t> </a:t>
            </a:r>
            <a:r>
              <a:rPr lang="ru-RU" dirty="0" err="1"/>
              <a:t>групу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; 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err="1" smtClean="0"/>
              <a:t>виробничу</a:t>
            </a:r>
            <a:r>
              <a:rPr lang="ru-RU" dirty="0" smtClean="0"/>
              <a:t> </a:t>
            </a:r>
            <a:r>
              <a:rPr lang="ru-RU" dirty="0" err="1"/>
              <a:t>потужність</a:t>
            </a:r>
            <a:r>
              <a:rPr lang="ru-RU" dirty="0"/>
              <a:t> цеху; 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/>
              <a:t>завантаження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. </a:t>
            </a:r>
          </a:p>
        </p:txBody>
      </p:sp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2556" y="3437314"/>
            <a:ext cx="6350183" cy="2959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645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127076"/>
              </p:ext>
            </p:extLst>
          </p:nvPr>
        </p:nvGraphicFramePr>
        <p:xfrm>
          <a:off x="730738" y="1352713"/>
          <a:ext cx="8128001" cy="3830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440"/>
                <a:gridCol w="1953846"/>
                <a:gridCol w="663191"/>
                <a:gridCol w="996462"/>
                <a:gridCol w="1055077"/>
                <a:gridCol w="1828800"/>
                <a:gridCol w="1262185"/>
              </a:tblGrid>
              <a:tr h="1976641">
                <a:tc>
                  <a:txBody>
                    <a:bodyPr/>
                    <a:lstStyle/>
                    <a:p>
                      <a:r>
                        <a:rPr lang="uk-UA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Групи верстатів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Кількість верстатів</a:t>
                      </a:r>
                      <a:endParaRPr lang="ru-RU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Ефективний фонд робочого часу 1 верстата</a:t>
                      </a:r>
                      <a:endParaRPr lang="ru-RU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Пропускна спроможність,</a:t>
                      </a:r>
                      <a:r>
                        <a:rPr lang="uk-UA" baseline="0" dirty="0" smtClean="0"/>
                        <a:t> </a:t>
                      </a:r>
                      <a:r>
                        <a:rPr lang="uk-UA" baseline="0" dirty="0" err="1" smtClean="0"/>
                        <a:t>верстато-год</a:t>
                      </a:r>
                      <a:endParaRPr lang="ru-RU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Трудомісткість виробничої програми з врахуванням </a:t>
                      </a:r>
                      <a:r>
                        <a:rPr lang="uk-UA" dirty="0" err="1" smtClean="0"/>
                        <a:t>Квн</a:t>
                      </a:r>
                      <a:endParaRPr lang="ru-RU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Коефіцієнт виробничої потужності</a:t>
                      </a:r>
                      <a:endParaRPr lang="ru-RU" dirty="0"/>
                    </a:p>
                  </a:txBody>
                  <a:tcPr vert="vert27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5=3*4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6=</a:t>
                      </a:r>
                      <a:r>
                        <a:rPr lang="en-US" dirty="0" smtClean="0"/>
                        <a:t>Q*T1 / </a:t>
                      </a:r>
                      <a:r>
                        <a:rPr lang="uk-UA" dirty="0" err="1" smtClean="0"/>
                        <a:t>Квн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7=5/6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Зуборізні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3868,8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15475,2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15909,1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0,97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Свердлильні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3952,0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11856,0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14583,3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0,81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Токарні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3910,4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11731,2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8750,0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1,34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Шліфувальні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3868,8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3868,8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3181,8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1,22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08185" y="691662"/>
            <a:ext cx="8124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 smtClean="0"/>
              <a:t>Фрч</a:t>
            </a:r>
            <a:r>
              <a:rPr lang="uk-UA" dirty="0" smtClean="0"/>
              <a:t> = 52тижні * 5днів * 8год * 2зміни  - втрати = 4160 – </a:t>
            </a:r>
            <a:r>
              <a:rPr lang="uk-UA" dirty="0" err="1" smtClean="0"/>
              <a:t>втрати</a:t>
            </a:r>
            <a:r>
              <a:rPr lang="uk-UA" dirty="0" smtClean="0"/>
              <a:t> (4 стовпчик)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7262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6154" y="670954"/>
            <a:ext cx="87102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Ведучою</a:t>
            </a:r>
            <a:r>
              <a:rPr lang="ru-RU" dirty="0" smtClean="0"/>
              <a:t> </a:t>
            </a:r>
            <a:r>
              <a:rPr lang="ru-RU" dirty="0" err="1"/>
              <a:t>групою</a:t>
            </a:r>
            <a:r>
              <a:rPr lang="ru-RU" dirty="0"/>
              <a:t> у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прикладі</a:t>
            </a:r>
            <a:r>
              <a:rPr lang="ru-RU" dirty="0"/>
              <a:t> є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зуборізних</a:t>
            </a:r>
            <a:r>
              <a:rPr lang="ru-RU" dirty="0"/>
              <a:t> </a:t>
            </a:r>
            <a:r>
              <a:rPr lang="ru-RU" dirty="0" err="1"/>
              <a:t>верстатів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і </a:t>
            </a:r>
            <a:r>
              <a:rPr lang="ru-RU" dirty="0" err="1"/>
              <a:t>трудомісткість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деталі</a:t>
            </a:r>
            <a:r>
              <a:rPr lang="ru-RU" dirty="0"/>
              <a:t>, і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верстатів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більші</a:t>
            </a:r>
            <a:r>
              <a:rPr lang="ru-RU" dirty="0"/>
              <a:t> за </a:t>
            </a:r>
            <a:r>
              <a:rPr lang="ru-RU" dirty="0" err="1"/>
              <a:t>інших</a:t>
            </a:r>
            <a:r>
              <a:rPr lang="ru-RU" dirty="0"/>
              <a:t>. </a:t>
            </a:r>
            <a:r>
              <a:rPr lang="ru-RU" dirty="0" err="1"/>
              <a:t>Виробнича</a:t>
            </a:r>
            <a:r>
              <a:rPr lang="ru-RU" dirty="0"/>
              <a:t> </a:t>
            </a:r>
            <a:r>
              <a:rPr lang="ru-RU" dirty="0" err="1"/>
              <a:t>потужність</a:t>
            </a:r>
            <a:r>
              <a:rPr lang="ru-RU" dirty="0"/>
              <a:t> цеху </a:t>
            </a:r>
            <a:r>
              <a:rPr lang="ru-RU" dirty="0" err="1"/>
              <a:t>визначається</a:t>
            </a:r>
            <a:r>
              <a:rPr lang="ru-RU" dirty="0"/>
              <a:t> за </a:t>
            </a:r>
            <a:r>
              <a:rPr lang="ru-RU" dirty="0" err="1"/>
              <a:t>прийнятим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 (0,97). </a:t>
            </a:r>
            <a:endParaRPr lang="ru-RU" dirty="0" smtClean="0"/>
          </a:p>
          <a:p>
            <a:endParaRPr lang="ru-RU" dirty="0"/>
          </a:p>
          <a:p>
            <a:r>
              <a:rPr lang="ru-RU" dirty="0" err="1" smtClean="0"/>
              <a:t>Виробнича</a:t>
            </a:r>
            <a:r>
              <a:rPr lang="ru-RU" dirty="0" smtClean="0"/>
              <a:t> </a:t>
            </a:r>
            <a:r>
              <a:rPr lang="ru-RU" dirty="0" err="1"/>
              <a:t>потужність</a:t>
            </a:r>
            <a:r>
              <a:rPr lang="ru-RU" dirty="0"/>
              <a:t> цеху </a:t>
            </a:r>
            <a:r>
              <a:rPr lang="ru-RU" dirty="0" err="1"/>
              <a:t>визначається</a:t>
            </a:r>
            <a:r>
              <a:rPr lang="ru-RU" dirty="0"/>
              <a:t> таким чином: </a:t>
            </a:r>
          </a:p>
          <a:p>
            <a:r>
              <a:rPr lang="ru-RU" dirty="0"/>
              <a:t> </a:t>
            </a:r>
          </a:p>
          <a:p>
            <a:r>
              <a:rPr lang="ru-RU" dirty="0"/>
              <a:t>7000 · 0,97 = 6790 штук.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 err="1" smtClean="0"/>
              <a:t>Вузькими</a:t>
            </a:r>
            <a:r>
              <a:rPr lang="ru-RU" dirty="0" smtClean="0"/>
              <a:t> </a:t>
            </a:r>
            <a:r>
              <a:rPr lang="ru-RU" dirty="0" err="1"/>
              <a:t>місцями</a:t>
            </a:r>
            <a:r>
              <a:rPr lang="ru-RU" dirty="0"/>
              <a:t>» є </a:t>
            </a:r>
            <a:r>
              <a:rPr lang="ru-RU" dirty="0" err="1"/>
              <a:t>свердлильна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верстатів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запропонувати</a:t>
            </a:r>
            <a:r>
              <a:rPr lang="ru-RU" dirty="0"/>
              <a:t> роботу одного </a:t>
            </a:r>
            <a:r>
              <a:rPr lang="ru-RU" dirty="0" err="1"/>
              <a:t>верстата</a:t>
            </a:r>
            <a:r>
              <a:rPr lang="ru-RU" dirty="0"/>
              <a:t> у </a:t>
            </a:r>
            <a:r>
              <a:rPr lang="ru-RU" dirty="0" err="1"/>
              <a:t>третю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буде </a:t>
            </a:r>
            <a:r>
              <a:rPr lang="ru-RU" dirty="0" err="1"/>
              <a:t>забезпечена</a:t>
            </a:r>
            <a:r>
              <a:rPr lang="ru-RU" dirty="0"/>
              <a:t> </a:t>
            </a:r>
            <a:r>
              <a:rPr lang="ru-RU" dirty="0" err="1"/>
              <a:t>обробка</a:t>
            </a:r>
            <a:r>
              <a:rPr lang="ru-RU" dirty="0"/>
              <a:t> 6790 штук деталей на </a:t>
            </a:r>
            <a:r>
              <a:rPr lang="ru-RU" dirty="0" err="1"/>
              <a:t>свердлильній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. </a:t>
            </a:r>
            <a:r>
              <a:rPr lang="ru-RU" dirty="0" err="1"/>
              <a:t>Токарна</a:t>
            </a:r>
            <a:r>
              <a:rPr lang="ru-RU" dirty="0"/>
              <a:t> і </a:t>
            </a:r>
            <a:r>
              <a:rPr lang="ru-RU" dirty="0" err="1"/>
              <a:t>шліфувальна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верстатів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пропускну</a:t>
            </a:r>
            <a:r>
              <a:rPr lang="ru-RU" dirty="0"/>
              <a:t> </a:t>
            </a:r>
            <a:r>
              <a:rPr lang="ru-RU" dirty="0" err="1"/>
              <a:t>спроможність</a:t>
            </a:r>
            <a:r>
              <a:rPr lang="ru-RU" dirty="0"/>
              <a:t>, тому </a:t>
            </a:r>
            <a:r>
              <a:rPr lang="ru-RU" dirty="0" err="1"/>
              <a:t>пропонується</a:t>
            </a:r>
            <a:r>
              <a:rPr lang="ru-RU" dirty="0"/>
              <a:t> </a:t>
            </a:r>
            <a:r>
              <a:rPr lang="ru-RU" dirty="0" err="1"/>
              <a:t>завантажити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обробкою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деталей.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096262"/>
              </p:ext>
            </p:extLst>
          </p:nvPr>
        </p:nvGraphicFramePr>
        <p:xfrm>
          <a:off x="754185" y="4623976"/>
          <a:ext cx="8127999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969"/>
                <a:gridCol w="2965938"/>
                <a:gridCol w="4568092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Групи верстатів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КОЕФІЦІЄНТИ ЗАВАНТАЖЕННЯ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Зуборізні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7000/7000*0,97 = 1,03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Свердлильні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7000 / 7000*0,81 = 1,23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Токарні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7000 / 7000*1,34 = 0,75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Шліфувальні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7000 / 7000*1,22 = 0,83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8235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7416" y="1168129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Задача 2.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, </a:t>
            </a:r>
            <a:r>
              <a:rPr lang="ru-RU" dirty="0" err="1"/>
              <a:t>складених</a:t>
            </a:r>
            <a:r>
              <a:rPr lang="ru-RU" dirty="0"/>
              <a:t> на </a:t>
            </a:r>
            <a:r>
              <a:rPr lang="ru-RU" dirty="0" err="1"/>
              <a:t>протязі</a:t>
            </a:r>
            <a:r>
              <a:rPr lang="ru-RU" dirty="0"/>
              <a:t> року в цеху, </a:t>
            </a:r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5000 м2. </a:t>
            </a:r>
            <a:r>
              <a:rPr lang="ru-RU" dirty="0" err="1"/>
              <a:t>Розміри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- 10 х 2 м. </a:t>
            </a:r>
            <a:r>
              <a:rPr lang="ru-RU" dirty="0" err="1"/>
              <a:t>Робоча</a:t>
            </a:r>
            <a:r>
              <a:rPr lang="ru-RU" dirty="0"/>
              <a:t> зона для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- 40% </a:t>
            </a:r>
            <a:r>
              <a:rPr lang="ru-RU" dirty="0" err="1"/>
              <a:t>площі</a:t>
            </a:r>
            <a:r>
              <a:rPr lang="ru-RU" dirty="0"/>
              <a:t>, яка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виріб</a:t>
            </a:r>
            <a:r>
              <a:rPr lang="ru-RU" dirty="0"/>
              <a:t>. </a:t>
            </a:r>
            <a:r>
              <a:rPr lang="ru-RU" dirty="0" err="1"/>
              <a:t>Виробничий</a:t>
            </a:r>
            <a:r>
              <a:rPr lang="ru-RU" dirty="0"/>
              <a:t> цикл </a:t>
            </a:r>
            <a:r>
              <a:rPr lang="ru-RU" dirty="0" err="1"/>
              <a:t>складання</a:t>
            </a:r>
            <a:r>
              <a:rPr lang="ru-RU" dirty="0"/>
              <a:t> одного </a:t>
            </a:r>
            <a:r>
              <a:rPr lang="ru-RU" dirty="0" err="1"/>
              <a:t>виробу</a:t>
            </a:r>
            <a:r>
              <a:rPr lang="ru-RU" dirty="0"/>
              <a:t> - 16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.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у плановому </a:t>
            </a:r>
            <a:r>
              <a:rPr lang="ru-RU" dirty="0" err="1"/>
              <a:t>році</a:t>
            </a:r>
            <a:r>
              <a:rPr lang="ru-RU" dirty="0"/>
              <a:t> - 254. </a:t>
            </a:r>
            <a:r>
              <a:rPr lang="ru-RU" dirty="0" err="1"/>
              <a:t>Допоміжна</a:t>
            </a:r>
            <a:r>
              <a:rPr lang="ru-RU" dirty="0"/>
              <a:t> </a:t>
            </a:r>
            <a:r>
              <a:rPr lang="ru-RU" dirty="0" err="1"/>
              <a:t>площа</a:t>
            </a:r>
            <a:r>
              <a:rPr lang="ru-RU" dirty="0"/>
              <a:t> (проходи, </a:t>
            </a:r>
            <a:r>
              <a:rPr lang="ru-RU" dirty="0" err="1"/>
              <a:t>обслуговуючі</a:t>
            </a:r>
            <a:r>
              <a:rPr lang="ru-RU" dirty="0"/>
              <a:t> </a:t>
            </a:r>
            <a:r>
              <a:rPr lang="ru-RU" dirty="0" err="1"/>
              <a:t>приміщення</a:t>
            </a:r>
            <a:r>
              <a:rPr lang="ru-RU" dirty="0"/>
              <a:t>) </a:t>
            </a:r>
            <a:r>
              <a:rPr lang="ru-RU" dirty="0" err="1"/>
              <a:t>займає</a:t>
            </a:r>
            <a:r>
              <a:rPr lang="ru-RU" dirty="0"/>
              <a:t> 35% </a:t>
            </a:r>
            <a:r>
              <a:rPr lang="ru-RU" dirty="0" err="1"/>
              <a:t>площі</a:t>
            </a:r>
            <a:r>
              <a:rPr lang="ru-RU" dirty="0"/>
              <a:t> цеху. </a:t>
            </a:r>
          </a:p>
        </p:txBody>
      </p:sp>
    </p:spTree>
    <p:extLst>
      <p:ext uri="{BB962C8B-B14F-4D97-AF65-F5344CB8AC3E}">
        <p14:creationId xmlns:p14="http://schemas.microsoft.com/office/powerpoint/2010/main" val="2827658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99" y="1078523"/>
            <a:ext cx="7775984" cy="3446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983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Фактори впливу на виробничу потужність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AD2E8C89-F86E-43F2-932F-591D33F8F54D}"/>
              </a:ext>
            </a:extLst>
          </p:cNvPr>
          <p:cNvSpPr/>
          <p:nvPr/>
        </p:nvSpPr>
        <p:spPr>
          <a:xfrm>
            <a:off x="3478926" y="1050356"/>
            <a:ext cx="4598633" cy="424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Фактори</a:t>
            </a:r>
            <a:endParaRPr lang="x-none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5B6285D6-C324-4D83-9867-9099255A2CEF}"/>
              </a:ext>
            </a:extLst>
          </p:cNvPr>
          <p:cNvSpPr/>
          <p:nvPr/>
        </p:nvSpPr>
        <p:spPr>
          <a:xfrm>
            <a:off x="677334" y="1803621"/>
            <a:ext cx="4598633" cy="5116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Фактори, що впливають на величину потужності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00AEE60B-7B3B-49BB-B4B7-18450FC49E78}"/>
              </a:ext>
            </a:extLst>
          </p:cNvPr>
          <p:cNvSpPr/>
          <p:nvPr/>
        </p:nvSpPr>
        <p:spPr>
          <a:xfrm>
            <a:off x="6285390" y="1803621"/>
            <a:ext cx="4341181" cy="5116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Фактори, що впливають на ступінь використання виробничої потужності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CF1F8E5C-02DF-4FB2-9766-498C42E8A651}"/>
              </a:ext>
            </a:extLst>
          </p:cNvPr>
          <p:cNvSpPr/>
          <p:nvPr/>
        </p:nvSpPr>
        <p:spPr>
          <a:xfrm>
            <a:off x="677334" y="2388217"/>
            <a:ext cx="5084274" cy="13847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1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Фактори, які впливають на розширення обсягу робіт:</a:t>
            </a:r>
            <a:endParaRPr lang="x-non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кількість технологічного устаткування й виробничих площ;</a:t>
            </a:r>
            <a:endParaRPr lang="x-non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рівень узгодженості продуктивності устаткування і пропускної здатності різних робочих місць;</a:t>
            </a:r>
            <a:endParaRPr lang="x-non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режим роботи підприємства</a:t>
            </a:r>
            <a:endParaRPr lang="x-none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453D306-CB64-4D7E-A287-717F1AFF6782}"/>
              </a:ext>
            </a:extLst>
          </p:cNvPr>
          <p:cNvSpPr/>
          <p:nvPr/>
        </p:nvSpPr>
        <p:spPr>
          <a:xfrm>
            <a:off x="677335" y="3845989"/>
            <a:ext cx="5084274" cy="30120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1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Фактори, які впливають на підвищення продуктивності технологічного устаткування:</a:t>
            </a:r>
            <a:endParaRPr lang="x-non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технічний рівень устаткування;</a:t>
            </a:r>
            <a:endParaRPr lang="x-non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підвищення якості сировини й матеріалів (чим вища якість заготовок, напівфабрикатів, тим менше потрібно часу для їх обробки);</a:t>
            </a:r>
            <a:endParaRPr lang="x-non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впровадження прогресивної технології (інтенсифікує й прискорює виробничий процес);</a:t>
            </a:r>
            <a:endParaRPr lang="x-non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підвищення кваліфікації робітників, зміцнення дисципліни, мотивація;</a:t>
            </a:r>
            <a:endParaRPr lang="x-non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рівень досконалості конструкції виробів, що виготовляють (чим простіша конструктивна схема виробів, тим нижча трудомісткість продукції і вища продуктивність)</a:t>
            </a:r>
            <a:endParaRPr lang="x-none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8469B795-3A7D-4895-BB7B-A035C0597086}"/>
              </a:ext>
            </a:extLst>
          </p:cNvPr>
          <p:cNvCxnSpPr>
            <a:stCxn id="15" idx="1"/>
          </p:cNvCxnSpPr>
          <p:nvPr/>
        </p:nvCxnSpPr>
        <p:spPr>
          <a:xfrm flipH="1" flipV="1">
            <a:off x="337351" y="2036365"/>
            <a:ext cx="3399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D583202E-C10A-4564-B8F9-D44574FD6C2D}"/>
              </a:ext>
            </a:extLst>
          </p:cNvPr>
          <p:cNvCxnSpPr/>
          <p:nvPr/>
        </p:nvCxnSpPr>
        <p:spPr>
          <a:xfrm>
            <a:off x="310718" y="2015231"/>
            <a:ext cx="0" cy="38972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xmlns="" id="{77B3AE06-3EBA-47CF-9E28-0D0AD3774428}"/>
              </a:ext>
            </a:extLst>
          </p:cNvPr>
          <p:cNvCxnSpPr/>
          <p:nvPr/>
        </p:nvCxnSpPr>
        <p:spPr>
          <a:xfrm>
            <a:off x="337351" y="2920753"/>
            <a:ext cx="33998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xmlns="" id="{336A6292-996B-48E1-B103-B705C62C99EF}"/>
              </a:ext>
            </a:extLst>
          </p:cNvPr>
          <p:cNvCxnSpPr/>
          <p:nvPr/>
        </p:nvCxnSpPr>
        <p:spPr>
          <a:xfrm>
            <a:off x="310718" y="5912528"/>
            <a:ext cx="3666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xmlns="" id="{222CBFEB-227D-44DA-92A1-5C7A68BFAD75}"/>
              </a:ext>
            </a:extLst>
          </p:cNvPr>
          <p:cNvCxnSpPr>
            <a:stCxn id="7" idx="2"/>
            <a:endCxn id="15" idx="0"/>
          </p:cNvCxnSpPr>
          <p:nvPr/>
        </p:nvCxnSpPr>
        <p:spPr>
          <a:xfrm flipH="1">
            <a:off x="2976651" y="1475019"/>
            <a:ext cx="2801592" cy="328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xmlns="" id="{E6B663DF-9DDC-4273-88D0-9138B03AA6EA}"/>
              </a:ext>
            </a:extLst>
          </p:cNvPr>
          <p:cNvCxnSpPr>
            <a:stCxn id="7" idx="2"/>
            <a:endCxn id="17" idx="0"/>
          </p:cNvCxnSpPr>
          <p:nvPr/>
        </p:nvCxnSpPr>
        <p:spPr>
          <a:xfrm>
            <a:off x="5778243" y="1475019"/>
            <a:ext cx="2677738" cy="328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1B4C1F49-460E-46EF-8E7F-2BF2514F3549}"/>
              </a:ext>
            </a:extLst>
          </p:cNvPr>
          <p:cNvSpPr/>
          <p:nvPr/>
        </p:nvSpPr>
        <p:spPr>
          <a:xfrm>
            <a:off x="6285390" y="2560221"/>
            <a:ext cx="4341181" cy="104078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зовнішні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(потреба у продукції, діяльність конкурентів, ступінь забезпечення робітничими кадрами)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33503DCA-B4ED-49BC-8CB0-F005F5B2005F}"/>
              </a:ext>
            </a:extLst>
          </p:cNvPr>
          <p:cNvSpPr/>
          <p:nvPr/>
        </p:nvSpPr>
        <p:spPr>
          <a:xfrm>
            <a:off x="6285390" y="3773010"/>
            <a:ext cx="4341181" cy="104078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внутрішні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(удосконалення організації виробництва, праці й управління, мотивація, дисципліна)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xmlns="" id="{2FA2F990-F3B8-4461-9251-E4DB4EA03095}"/>
              </a:ext>
            </a:extLst>
          </p:cNvPr>
          <p:cNvCxnSpPr>
            <a:stCxn id="17" idx="3"/>
          </p:cNvCxnSpPr>
          <p:nvPr/>
        </p:nvCxnSpPr>
        <p:spPr>
          <a:xfrm flipV="1">
            <a:off x="10626571" y="2036365"/>
            <a:ext cx="34622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xmlns="" id="{DA96155E-991C-4AF5-9087-5B547DCCE0F4}"/>
              </a:ext>
            </a:extLst>
          </p:cNvPr>
          <p:cNvCxnSpPr/>
          <p:nvPr/>
        </p:nvCxnSpPr>
        <p:spPr>
          <a:xfrm>
            <a:off x="10990555" y="2059430"/>
            <a:ext cx="0" cy="22339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xmlns="" id="{B3B76B8F-CD2B-458E-B47F-67FFDF761AD9}"/>
              </a:ext>
            </a:extLst>
          </p:cNvPr>
          <p:cNvCxnSpPr>
            <a:endCxn id="34" idx="3"/>
          </p:cNvCxnSpPr>
          <p:nvPr/>
        </p:nvCxnSpPr>
        <p:spPr>
          <a:xfrm flipH="1">
            <a:off x="10626571" y="4293401"/>
            <a:ext cx="346229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xmlns="" id="{C194ED0B-8D52-4FB1-A960-AE6CAA9036D2}"/>
              </a:ext>
            </a:extLst>
          </p:cNvPr>
          <p:cNvCxnSpPr>
            <a:endCxn id="32" idx="3"/>
          </p:cNvCxnSpPr>
          <p:nvPr/>
        </p:nvCxnSpPr>
        <p:spPr>
          <a:xfrm flipH="1">
            <a:off x="10626571" y="2995693"/>
            <a:ext cx="34622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860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Види виробничої потужності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AD2E8C89-F86E-43F2-932F-591D33F8F54D}"/>
              </a:ext>
            </a:extLst>
          </p:cNvPr>
          <p:cNvSpPr/>
          <p:nvPr/>
        </p:nvSpPr>
        <p:spPr>
          <a:xfrm>
            <a:off x="236533" y="1123167"/>
            <a:ext cx="2473395" cy="81821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Виробнича потужність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C6C6BF8E-D876-43AE-BFDB-4B0AD6AE59B9}"/>
              </a:ext>
            </a:extLst>
          </p:cNvPr>
          <p:cNvSpPr/>
          <p:nvPr/>
        </p:nvSpPr>
        <p:spPr>
          <a:xfrm>
            <a:off x="3042470" y="823912"/>
            <a:ext cx="7743898" cy="8983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Перспективна виробнича потужність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відображає очікувані зміни номенклатури продукції, технології й організації виробництва, закладені в плановому періоді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xmlns="" id="{199FA6EC-C982-45BD-A42D-5C94A0F2BA7E}"/>
              </a:ext>
            </a:extLst>
          </p:cNvPr>
          <p:cNvCxnSpPr>
            <a:cxnSpLocks/>
            <a:stCxn id="7" idx="3"/>
            <a:endCxn id="11" idx="1"/>
          </p:cNvCxnSpPr>
          <p:nvPr/>
        </p:nvCxnSpPr>
        <p:spPr>
          <a:xfrm flipV="1">
            <a:off x="2709928" y="1273090"/>
            <a:ext cx="332542" cy="259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101584F9-3557-4195-8D03-46A20FA25B8C}"/>
              </a:ext>
            </a:extLst>
          </p:cNvPr>
          <p:cNvSpPr/>
          <p:nvPr/>
        </p:nvSpPr>
        <p:spPr>
          <a:xfrm>
            <a:off x="3042470" y="1872191"/>
            <a:ext cx="7743898" cy="24956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Проектна виробнича потужність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є величиною можливого випуску продукції умовної номенклатури за одиницю часу, задану при проектуванні чи реконструкції виробничої одиниці. Вона є фіксованою величиною, тому що розрахована на постійну умовну номенклатуру та постійний режим роботи. За період проектування (1–2 роки), будівництва (2–5 років) і освоєння потужності (1–2 роки) значно змінюється номенклатура продукції, що випускається, а також ряд технологічних характеристик устаткування. Тому проектна потужність перестає відображати дійсні можливості підприємства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xmlns="" id="{7696FD34-D757-4D19-B57F-43588FEC6138}"/>
              </a:ext>
            </a:extLst>
          </p:cNvPr>
          <p:cNvCxnSpPr>
            <a:cxnSpLocks/>
            <a:stCxn id="7" idx="3"/>
            <a:endCxn id="19" idx="1"/>
          </p:cNvCxnSpPr>
          <p:nvPr/>
        </p:nvCxnSpPr>
        <p:spPr>
          <a:xfrm>
            <a:off x="2709928" y="1532273"/>
            <a:ext cx="332542" cy="1587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A0F30E2B-F993-4030-B4DC-F14AD2242711}"/>
              </a:ext>
            </a:extLst>
          </p:cNvPr>
          <p:cNvSpPr/>
          <p:nvPr/>
        </p:nvSpPr>
        <p:spPr>
          <a:xfrm>
            <a:off x="3042470" y="4517737"/>
            <a:ext cx="7743898" cy="21777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Діюча потужність підприємства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(цеху, лінії, агрегату) відображає його потенційну здатність виробляти протягом календарного періоду максимально можливу кількість продукції, яка передбачена планом. Вона має динамічний характер і змінюється відповідно до організаційно-технічного розвитку виробництва. Тому її характеризують кілька показників: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· потужність на початок планового періоду (вхідна);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· потужність на кінець планового періоду (вихідна);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· середньорічна потужність.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xmlns="" id="{2E39F317-9828-47AA-AECA-13124B211B18}"/>
              </a:ext>
            </a:extLst>
          </p:cNvPr>
          <p:cNvCxnSpPr>
            <a:cxnSpLocks/>
            <a:stCxn id="7" idx="3"/>
            <a:endCxn id="21" idx="1"/>
          </p:cNvCxnSpPr>
          <p:nvPr/>
        </p:nvCxnSpPr>
        <p:spPr>
          <a:xfrm>
            <a:off x="2709928" y="1532273"/>
            <a:ext cx="332542" cy="40743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413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Види виробничої потужності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AD92A95-EDA7-4A65-A866-D7E3228D68ED}"/>
              </a:ext>
            </a:extLst>
          </p:cNvPr>
          <p:cNvSpPr txBox="1"/>
          <p:nvPr/>
        </p:nvSpPr>
        <p:spPr>
          <a:xfrm>
            <a:off x="554855" y="963200"/>
            <a:ext cx="68846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вхідну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виробничу потужність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беруть відповідно потужність підприємства на початок року, виходячи з наявного обладнання.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8812F6C-CC4C-493A-98AC-33A7D0B2BE77}"/>
              </a:ext>
            </a:extLst>
          </p:cNvPr>
          <p:cNvSpPr txBox="1"/>
          <p:nvPr/>
        </p:nvSpPr>
        <p:spPr>
          <a:xfrm>
            <a:off x="2840854" y="1716465"/>
            <a:ext cx="72552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</a:t>
            </a:r>
            <a:r>
              <a:rPr lang="uk-UA" sz="1800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вихідну</a:t>
            </a:r>
            <a:r>
              <a:rPr lang="uk-UA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виробничу потужність</a:t>
            </a:r>
            <a:r>
              <a:rPr lang="uk-UA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беруть потужність підприємства на кінець планового періоду з урахуванням вибуття та вводу потужностей унаслідок капітального ремонту, проведення організаційно-технічних заходів модернізації обладнання  тощо.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AC773409-25C6-474D-9DC3-6B786E24D0D8}"/>
                  </a:ext>
                </a:extLst>
              </p:cNvPr>
              <p:cNvSpPr txBox="1"/>
              <p:nvPr/>
            </p:nvSpPr>
            <p:spPr>
              <a:xfrm>
                <a:off x="3254408" y="2916794"/>
                <a:ext cx="609895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uk-UA" sz="18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вих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вх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вв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вив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вх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– вхідна виробнича потужність;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вв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– виробнича потужність, що вводиться;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>
                  <a:tabLst>
                    <a:tab pos="114300" algn="l"/>
                  </a:tabLst>
                </a:pPr>
                <a14:m>
                  <m:oMath xmlns:m="http://schemas.openxmlformats.org/officeDocument/2006/math"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вив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– виведена за плановий період виробнича потужність.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C773409-25C6-474D-9DC3-6B786E24D0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4408" y="2916794"/>
                <a:ext cx="6098958" cy="1200329"/>
              </a:xfrm>
              <a:prstGeom prst="rect">
                <a:avLst/>
              </a:prstGeom>
              <a:blipFill>
                <a:blip r:embed="rId2"/>
                <a:stretch>
                  <a:fillRect l="-900" t="-2538" r="-600" b="-7107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CDB68457-077D-4DA0-BCF5-38964F210B57}"/>
                  </a:ext>
                </a:extLst>
              </p:cNvPr>
              <p:cNvSpPr txBox="1"/>
              <p:nvPr/>
            </p:nvSpPr>
            <p:spPr>
              <a:xfrm>
                <a:off x="487533" y="4431894"/>
                <a:ext cx="9269025" cy="20562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Для планових розрахунків використовується показник середньорічної потужності. 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Середньорічна виробнича потужність </a:t>
                </a:r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підприємства обчислюється за формулою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сер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вх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вв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𝑟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/12)−В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вив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((12−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𝑟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)/12)</m:t>
                    </m:r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𝑟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𝑟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– кількість місяців експлуатації відповідних груп устаткування.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Виробнича потужність визначається у тих самих одиницях виміру, в яких планується і враховується виробництво продукції (іноді в одиницях виміру обсягу сировини, що переробляється).</a:t>
                </a:r>
                <a:endParaRPr lang="x-none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DB68457-077D-4DA0-BCF5-38964F210B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533" y="4431894"/>
                <a:ext cx="9269025" cy="2056204"/>
              </a:xfrm>
              <a:prstGeom prst="rect">
                <a:avLst/>
              </a:prstGeom>
              <a:blipFill>
                <a:blip r:embed="rId3"/>
                <a:stretch>
                  <a:fillRect l="-592" t="-1484" r="-526" b="-3858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7123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Порядок визначення виробничої потужності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CC06DDB-7FF9-4032-8688-1B57C0523E71}"/>
              </a:ext>
            </a:extLst>
          </p:cNvPr>
          <p:cNvSpPr txBox="1"/>
          <p:nvPr/>
        </p:nvSpPr>
        <p:spPr>
          <a:xfrm>
            <a:off x="677333" y="863154"/>
            <a:ext cx="899044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Виробнича потужність підприємства визначається за всією номенклатурою продукції та встановлюється, виходячи з потужності провідних підрозділів (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цехів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дільниць, агрегатів). Провідними є ті підрозділи, які виконують головні технологічні операції і мають вирішальне значення у виробництві профільних видів продукції. При наявності декількох провідних підрозділів підприємства його виробнича потужність обчислюється за тими, котрі виконують найбільший за трудомісткістю обсяг робіт, наприклад, у машинобудуванні – це механічні та складальні цехи.</a:t>
            </a:r>
            <a:endParaRPr lang="x-non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16ED00CB-FD5C-4FAC-B858-BB9DBDE998BF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40" t="29059" r="47790" b="22021"/>
          <a:stretch/>
        </p:blipFill>
        <p:spPr bwMode="auto">
          <a:xfrm>
            <a:off x="2862050" y="2432814"/>
            <a:ext cx="5402580" cy="42767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82198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Розрахунок виробничої потужності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3C7A2F3-28E9-4DFD-A287-0256EACEBD5E}"/>
              </a:ext>
            </a:extLst>
          </p:cNvPr>
          <p:cNvSpPr txBox="1"/>
          <p:nvPr/>
        </p:nvSpPr>
        <p:spPr>
          <a:xfrm>
            <a:off x="581488" y="980917"/>
            <a:ext cx="913956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Виробнича потужність підприємства визначається за потужністю провідних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цехів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дільниць, поточних ліній, станків (агрегатів) з урахуванням заходів щодо ліквідації “вузьких місць” та можливої кооперації виробництва. До 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провідних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належать ті виробничі підрозділи підприємства, які виконують головні технологічні процеси (операції) і мають вирішальне значення для забезпечення випуску профільних видів продукції.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92AFB76-0A3C-4E0A-BFC5-B9450DBC25A3}"/>
              </a:ext>
            </a:extLst>
          </p:cNvPr>
          <p:cNvSpPr txBox="1"/>
          <p:nvPr/>
        </p:nvSpPr>
        <p:spPr>
          <a:xfrm>
            <a:off x="2157274" y="3196753"/>
            <a:ext cx="763035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Розрахунок виробничої потужності підприємства здійснюється на основі такої 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інформації: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номенклатура й асортимент виробничої програми;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трудомісткість виготовлення кожного виду продукції;</a:t>
            </a:r>
            <a:endParaRPr lang="x-non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перелік наявного обладнання;</a:t>
            </a:r>
            <a:endParaRPr lang="x-non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розрахунок планового фонду часу корисної роботи обладнання;</a:t>
            </a:r>
            <a:endParaRPr lang="x-non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інформація про планові заходи з підвищення виробничих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потужностей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підприємства (механізація, автоматизація, модернізація обладнання, підвищення змінності його роботи, впровадження наукової організації праці).</a:t>
            </a:r>
            <a:endParaRPr lang="x-non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018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Розрахунок виробничої потужності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B750926-F25E-41C1-955F-C87A9767F954}"/>
              </a:ext>
            </a:extLst>
          </p:cNvPr>
          <p:cNvSpPr/>
          <p:nvPr/>
        </p:nvSpPr>
        <p:spPr>
          <a:xfrm>
            <a:off x="1837678" y="994299"/>
            <a:ext cx="7270811" cy="5149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 часу обладнання</a:t>
            </a:r>
            <a:endParaRPr lang="x-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196199C-0A33-4E57-8552-1BE34D523A2B}"/>
              </a:ext>
            </a:extLst>
          </p:cNvPr>
          <p:cNvSpPr/>
          <p:nvPr/>
        </p:nvSpPr>
        <p:spPr>
          <a:xfrm>
            <a:off x="1837678" y="1662368"/>
            <a:ext cx="8362765" cy="6548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Календарний фонд часу</a:t>
            </a:r>
            <a:r>
              <a:rPr lang="uk-U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максимально можливий час роботи обладнання, що визначається кількістю робочих днів у плановому році, помножених на 24 год</a:t>
            </a:r>
            <a:endParaRPr lang="x-none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B5344817-A6E0-4E1F-9124-4523D333F4EF}"/>
                  </a:ext>
                </a:extLst>
              </p:cNvPr>
              <p:cNvSpPr txBox="1"/>
              <p:nvPr/>
            </p:nvSpPr>
            <p:spPr>
              <a:xfrm>
                <a:off x="2423604" y="2381175"/>
                <a:ext cx="60989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50215" algn="ctr"/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 smtClean="0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кал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=365</m:t>
                    </m:r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mbria Math" panose="02040503050406030204" pitchFamily="18" charset="0"/>
                      </a:rPr>
                      <m:t>⋅</m:t>
                    </m:r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24=8760</m:t>
                    </m:r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год.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5344817-A6E0-4E1F-9124-4523D333F4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3604" y="2381175"/>
                <a:ext cx="6098958" cy="369332"/>
              </a:xfrm>
              <a:prstGeom prst="rect">
                <a:avLst/>
              </a:prstGeom>
              <a:blipFill>
                <a:blip r:embed="rId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BA0409BD-F8F2-40FB-8880-85A1F8D8115D}"/>
              </a:ext>
            </a:extLst>
          </p:cNvPr>
          <p:cNvSpPr/>
          <p:nvPr/>
        </p:nvSpPr>
        <p:spPr>
          <a:xfrm>
            <a:off x="1837677" y="2739528"/>
            <a:ext cx="836276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Режимний (номінальний) фонд часу </a:t>
            </a:r>
            <a:r>
              <a:rPr lang="uk-U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залежить від встановленого режиму роботи підприємства</a:t>
            </a:r>
            <a:endParaRPr lang="x-none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3FB66028-8596-4BCC-A500-BD95BE202E1B}"/>
                  </a:ext>
                </a:extLst>
              </p:cNvPr>
              <p:cNvSpPr txBox="1"/>
              <p:nvPr/>
            </p:nvSpPr>
            <p:spPr>
              <a:xfrm>
                <a:off x="1837677" y="3278678"/>
                <a:ext cx="8362766" cy="14181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50215" algn="ctr"/>
                <a14:m>
                  <m:oMath xmlns:m="http://schemas.openxmlformats.org/officeDocument/2006/math">
                    <m:sSub>
                      <m:sSubPr>
                        <m:ctrlPr>
                          <a:rPr lang="x-none" sz="1600" i="1" smtClean="0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реж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 =  </m:t>
                    </m:r>
                    <m:d>
                      <m:dPr>
                        <m:begChr m:val="["/>
                        <m:endChr m:val="]"/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x-none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Д</m:t>
                            </m:r>
                          </m:e>
                          <m:sub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р</m:t>
                            </m:r>
                          </m:sub>
                        </m:s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x-none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Д</m:t>
                            </m:r>
                          </m:e>
                          <m:sub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в</m:t>
                            </m:r>
                          </m:sub>
                        </m:s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x-none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Д</m:t>
                            </m:r>
                          </m:e>
                          <m:sub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с</m:t>
                            </m:r>
                          </m:sub>
                        </m:s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)</m:t>
                        </m:r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mbria Math" panose="02040503050406030204" pitchFamily="18" charset="0"/>
                          </a:rPr>
                          <m:t>⋅</m:t>
                        </m:r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𝑞</m:t>
                        </m:r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 − </m:t>
                        </m:r>
                        <m:sSub>
                          <m:sSubPr>
                            <m:ctrlPr>
                              <a:rPr lang="x-none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н</m:t>
                            </m:r>
                          </m:sub>
                        </m:s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x-none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x-none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/>
                                    <a:ea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uk-UA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Д</m:t>
                                </m:r>
                              </m:e>
                              <m:sup>
                                <m:r>
                                  <a:rPr lang="uk-UA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/</m:t>
                                </m:r>
                              </m:sup>
                            </m:sSup>
                          </m:e>
                          <m:sub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 </m:t>
                    </m:r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mbria Math" panose="02040503050406030204" pitchFamily="18" charset="0"/>
                      </a:rPr>
                      <m:t>⋅</m:t>
                    </m:r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 </m:t>
                    </m:r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𝑆</m:t>
                    </m:r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де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14:m>
                  <m:oMath xmlns:m="http://schemas.openxmlformats.org/officeDocument/2006/math"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Д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р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кількість днів у році;</a:t>
                </a:r>
                <a14:m>
                  <m:oMath xmlns:m="http://schemas.openxmlformats.org/officeDocument/2006/math">
                    <m:r>
                      <a:rPr lang="uk-UA" sz="1600" b="0" i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Д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Д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с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кількість вихідних і святкових днів, що не збігаються з вихідними;</a:t>
                </a:r>
                <a14:m>
                  <m:oMath xmlns:m="http://schemas.openxmlformats.org/officeDocument/2006/math">
                    <m:r>
                      <a:rPr lang="uk-UA" sz="1600" b="0" i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𝑞</m:t>
                    </m:r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тривалість робочої зміни, год;</a:t>
                </a:r>
                <a14:m>
                  <m:oMath xmlns:m="http://schemas.openxmlformats.org/officeDocument/2006/math">
                    <m:r>
                      <a:rPr lang="uk-UA" sz="1600" b="0" i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н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скорочення тривалості робочої зміни у передсвяткові дні, год;</a:t>
                </a:r>
                <a14:m>
                  <m:oMath xmlns:m="http://schemas.openxmlformats.org/officeDocument/2006/math">
                    <m:r>
                      <a:rPr lang="uk-UA" sz="1600" b="0" i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x-none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Д</m:t>
                            </m:r>
                          </m:e>
                          <m:sup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/</m:t>
                            </m:r>
                          </m:sup>
                        </m:sSup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кількість передсвяткових днів зі скороченою тривалістю робочої зміни;</a:t>
                </a:r>
                <a14:m>
                  <m:oMath xmlns:m="http://schemas.openxmlformats.org/officeDocument/2006/math">
                    <m:r>
                      <a:rPr lang="uk-UA" sz="1600" b="0" i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𝑆</m:t>
                    </m:r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кількість змін роботи.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FB66028-8596-4BCC-A500-BD95BE202E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7677" y="3278678"/>
                <a:ext cx="8362766" cy="1418145"/>
              </a:xfrm>
              <a:prstGeom prst="rect">
                <a:avLst/>
              </a:prstGeom>
              <a:blipFill>
                <a:blip r:embed="rId3"/>
                <a:stretch>
                  <a:fillRect l="-364" r="-437" b="-5172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A3C7054D-C533-47A6-A5BA-0D734E0A993F}"/>
              </a:ext>
            </a:extLst>
          </p:cNvPr>
          <p:cNvSpPr/>
          <p:nvPr/>
        </p:nvSpPr>
        <p:spPr>
          <a:xfrm>
            <a:off x="1837677" y="4772764"/>
            <a:ext cx="8362766" cy="7225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Ефективний фонд часу</a:t>
            </a:r>
            <a:r>
              <a:rPr lang="uk-U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максимально можливий при даному режимі змінності з урахуванням втрат часу на ремонт, налагодження і переналагодження обладнання протягом планового періоду</a:t>
            </a:r>
            <a:endParaRPr lang="x-none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6E1CA9A9-65FA-4240-939E-B5B05274098B}"/>
                  </a:ext>
                </a:extLst>
              </p:cNvPr>
              <p:cNvSpPr txBox="1"/>
              <p:nvPr/>
            </p:nvSpPr>
            <p:spPr>
              <a:xfrm>
                <a:off x="2765395" y="5638139"/>
                <a:ext cx="6098958" cy="6069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50215" algn="ctr"/>
                <a14:m>
                  <m:oMath xmlns:m="http://schemas.openxmlformats.org/officeDocument/2006/math">
                    <m:sSub>
                      <m:sSubPr>
                        <m:ctrlPr>
                          <a:rPr lang="x-none" sz="1600" i="1" smtClean="0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еф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реж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(1−</m:t>
                    </m:r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𝛼</m:t>
                    </m:r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/100)</m:t>
                    </m:r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endParaRPr lang="x-none" sz="1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ctr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𝛼</m:t>
                    </m:r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відсоток втрат робочого часу на плановий ремонт.</a:t>
                </a:r>
                <a:endParaRPr lang="x-none" sz="1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E1CA9A9-65FA-4240-939E-B5B0527409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395" y="5638139"/>
                <a:ext cx="6098958" cy="606961"/>
              </a:xfrm>
              <a:prstGeom prst="rect">
                <a:avLst/>
              </a:prstGeom>
              <a:blipFill>
                <a:blip r:embed="rId4"/>
                <a:stretch>
                  <a:fillRect t="-3030" b="-13131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25128F6A-022F-43EA-B592-0C7B7E5C3ECE}"/>
              </a:ext>
            </a:extLst>
          </p:cNvPr>
          <p:cNvCxnSpPr>
            <a:stCxn id="3" idx="1"/>
          </p:cNvCxnSpPr>
          <p:nvPr/>
        </p:nvCxnSpPr>
        <p:spPr>
          <a:xfrm flipH="1" flipV="1">
            <a:off x="1402672" y="1251751"/>
            <a:ext cx="43500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D4AEA9DB-FFA5-4244-A925-D61E7FAD9E6B}"/>
              </a:ext>
            </a:extLst>
          </p:cNvPr>
          <p:cNvCxnSpPr>
            <a:cxnSpLocks/>
          </p:cNvCxnSpPr>
          <p:nvPr/>
        </p:nvCxnSpPr>
        <p:spPr>
          <a:xfrm>
            <a:off x="1384917" y="1307307"/>
            <a:ext cx="0" cy="3817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xmlns="" id="{0B41386E-8797-46B2-A340-BF74E868EA30}"/>
              </a:ext>
            </a:extLst>
          </p:cNvPr>
          <p:cNvCxnSpPr>
            <a:endCxn id="15" idx="1"/>
          </p:cNvCxnSpPr>
          <p:nvPr/>
        </p:nvCxnSpPr>
        <p:spPr>
          <a:xfrm>
            <a:off x="1402672" y="5134021"/>
            <a:ext cx="4350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xmlns="" id="{AA4732FA-5AA4-49D9-9F25-141007589FD4}"/>
              </a:ext>
            </a:extLst>
          </p:cNvPr>
          <p:cNvCxnSpPr>
            <a:endCxn id="8" idx="1"/>
          </p:cNvCxnSpPr>
          <p:nvPr/>
        </p:nvCxnSpPr>
        <p:spPr>
          <a:xfrm>
            <a:off x="1384917" y="2924194"/>
            <a:ext cx="452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xmlns="" id="{105CA96A-81E5-41A2-9702-F733DE2A0E75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1384917" y="1989791"/>
            <a:ext cx="45276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62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Виробнича потужність. Масове виробництво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99E37ACA-019F-4AA7-B1C0-AA27DF9120FD}"/>
                  </a:ext>
                </a:extLst>
              </p:cNvPr>
              <p:cNvSpPr txBox="1"/>
              <p:nvPr/>
            </p:nvSpPr>
            <p:spPr>
              <a:xfrm>
                <a:off x="677334" y="1123167"/>
                <a:ext cx="7994342" cy="24810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50215" algn="just"/>
                <a:r>
                  <a:rPr lang="uk-UA" sz="16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У масовому виробництві</a:t>
                </a:r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виробнича потужність розраховується щодо окремих робочих місць, потокових ліній: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ctr"/>
                <a14:m>
                  <m:oMath xmlns:m="http://schemas.openxmlformats.org/officeDocument/2006/math"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В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мас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x-none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ус</m:t>
                            </m:r>
                          </m:sub>
                        </m:s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x-none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Ф</m:t>
                            </m:r>
                          </m:e>
                          <m:sub>
                            <m:r>
                              <a:rPr lang="uk-UA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еф</m:t>
                            </m:r>
                          </m:sub>
                        </m:sSub>
                      </m:num>
                      <m:den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𝑡</m:t>
                        </m:r>
                      </m:den>
                    </m:f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вн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𝑛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ус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еф</m:t>
                        </m:r>
                      </m:sub>
                    </m:sSub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mbria Math" panose="02040503050406030204" pitchFamily="18" charset="0"/>
                      </a:rPr>
                      <m:t>⋅</m:t>
                    </m:r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𝑝</m:t>
                    </m:r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вн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/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𝑛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ус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кількість одиниць провідного устаткування на ділянці (лінії);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14:m>
                  <m:oMath xmlns:m="http://schemas.openxmlformats.org/officeDocument/2006/math"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𝑡</m:t>
                    </m:r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трудомісткість виготовлення продукції в даній групі устаткування ділянки (норма часу виготовлення виробу на провідній групі устаткування);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14:m>
                  <m:oMath xmlns:m="http://schemas.openxmlformats.org/officeDocument/2006/math">
                    <m:r>
                      <a:rPr lang="uk-UA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𝑝</m:t>
                    </m:r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продуктивність одного верстата;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14:m>
                  <m:oMath xmlns:m="http://schemas.openxmlformats.org/officeDocument/2006/math"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Ф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еф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річний ефективний фонд часу роботи устаткування;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indent="450215" algn="just"/>
                <a14:m>
                  <m:oMath xmlns:m="http://schemas.openxmlformats.org/officeDocument/2006/math">
                    <m:sSub>
                      <m:sSubPr>
                        <m:ctrlPr>
                          <a:rPr lang="x-none" sz="16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uk-UA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вн</m:t>
                        </m:r>
                      </m:sub>
                    </m:sSub>
                  </m:oMath>
                </a14:m>
                <a:r>
                  <a:rPr lang="uk-UA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коефіцієнт виконання норм часу.</a:t>
                </a:r>
                <a:endParaRPr lang="x-none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9E37ACA-019F-4AA7-B1C0-AA27DF9120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1123167"/>
                <a:ext cx="7994342" cy="2481000"/>
              </a:xfrm>
              <a:prstGeom prst="rect">
                <a:avLst/>
              </a:prstGeom>
              <a:blipFill>
                <a:blip r:embed="rId2"/>
                <a:stretch>
                  <a:fillRect l="-381" t="-737" r="-381" b="-2211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900" y="3279039"/>
            <a:ext cx="4505954" cy="180047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6184" y="4032738"/>
            <a:ext cx="53457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err="1" smtClean="0"/>
              <a:t>Тр</a:t>
            </a:r>
            <a:r>
              <a:rPr lang="uk-UA" sz="1600" dirty="0" smtClean="0"/>
              <a:t> – трудомісткість </a:t>
            </a:r>
            <a:r>
              <a:rPr lang="ru-RU" sz="1600" dirty="0" err="1"/>
              <a:t>трудомісткість</a:t>
            </a:r>
            <a:r>
              <a:rPr lang="ru-RU" sz="1600" dirty="0"/>
              <a:t> </a:t>
            </a:r>
            <a:r>
              <a:rPr lang="ru-RU" sz="1600" dirty="0" err="1"/>
              <a:t>виготовлення</a:t>
            </a:r>
            <a:r>
              <a:rPr lang="ru-RU" sz="1600" dirty="0"/>
              <a:t> </a:t>
            </a:r>
            <a:r>
              <a:rPr lang="ru-RU" sz="1600" dirty="0" err="1"/>
              <a:t>одиниці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r>
              <a:rPr lang="ru-RU" sz="1600" dirty="0"/>
              <a:t> з </a:t>
            </a:r>
            <a:r>
              <a:rPr lang="ru-RU" sz="1600" dirty="0" err="1"/>
              <a:t>урахуванням</a:t>
            </a:r>
            <a:r>
              <a:rPr lang="ru-RU" sz="1600" dirty="0"/>
              <a:t> </a:t>
            </a:r>
            <a:r>
              <a:rPr lang="ru-RU" sz="1600" dirty="0" err="1"/>
              <a:t>коефіцієнта</a:t>
            </a:r>
            <a:r>
              <a:rPr lang="ru-RU" sz="1600" dirty="0"/>
              <a:t> </a:t>
            </a:r>
            <a:r>
              <a:rPr lang="ru-RU" sz="1600" dirty="0" err="1"/>
              <a:t>виконання</a:t>
            </a:r>
            <a:r>
              <a:rPr lang="ru-RU" sz="1600" dirty="0"/>
              <a:t> норм, яка </a:t>
            </a:r>
            <a:r>
              <a:rPr lang="ru-RU" sz="1600" dirty="0" err="1"/>
              <a:t>визначається</a:t>
            </a:r>
            <a:r>
              <a:rPr lang="ru-RU" sz="1600" dirty="0"/>
              <a:t> за такою формулою: </a:t>
            </a:r>
          </a:p>
        </p:txBody>
      </p:sp>
      <p:pic>
        <p:nvPicPr>
          <p:cNvPr id="6" name="Рисунок 5" descr="Вырезка экрана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47" y="5250058"/>
            <a:ext cx="3820058" cy="69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13054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1180</TotalTime>
  <Words>2057</Words>
  <Application>Microsoft Office PowerPoint</Application>
  <PresentationFormat>Произвольный</PresentationFormat>
  <Paragraphs>231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Грань</vt:lpstr>
      <vt:lpstr>Презентация PowerPoint</vt:lpstr>
      <vt:lpstr>Виробнича потужність</vt:lpstr>
      <vt:lpstr>Фактори впливу на виробничу потужність</vt:lpstr>
      <vt:lpstr>Види виробничої потужності</vt:lpstr>
      <vt:lpstr>Види виробничої потужності</vt:lpstr>
      <vt:lpstr>Порядок визначення виробничої потужності</vt:lpstr>
      <vt:lpstr>Розрахунок виробничої потужності</vt:lpstr>
      <vt:lpstr>Розрахунок виробничої потужності</vt:lpstr>
      <vt:lpstr>Виробнича потужність. Масове виробництво</vt:lpstr>
      <vt:lpstr>Виробнича потужність. Серійне виробництво</vt:lpstr>
      <vt:lpstr>Виробнича потужність. Одиничне виробництво</vt:lpstr>
      <vt:lpstr>Виробнича потужність. Розрахунок за площею</vt:lpstr>
      <vt:lpstr>Презентация PowerPoint</vt:lpstr>
      <vt:lpstr>Презентация PowerPoint</vt:lpstr>
      <vt:lpstr>Аналіз виробничих потужностей</vt:lpstr>
      <vt:lpstr>Показники виробничої потужності</vt:lpstr>
      <vt:lpstr>Показники виробничої потужності</vt:lpstr>
      <vt:lpstr>Показники виробничої потужності</vt:lpstr>
      <vt:lpstr>Показники виробничої потужності</vt:lpstr>
      <vt:lpstr>Показники виробничої потужності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Адміністратор</dc:creator>
  <cp:lastModifiedBy>Admin</cp:lastModifiedBy>
  <cp:revision>150</cp:revision>
  <dcterms:created xsi:type="dcterms:W3CDTF">2017-12-12T13:35:46Z</dcterms:created>
  <dcterms:modified xsi:type="dcterms:W3CDTF">2020-12-09T11:12:14Z</dcterms:modified>
</cp:coreProperties>
</file>