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3"/>
    <p:restoredTop sz="95897"/>
  </p:normalViewPr>
  <p:slideViewPr>
    <p:cSldViewPr snapToGrid="0" snapToObjects="1">
      <p:cViewPr varScale="1">
        <p:scale>
          <a:sx n="90" d="100"/>
          <a:sy n="90" d="100"/>
        </p:scale>
        <p:origin x="232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4C7CC-D619-954D-9025-5C8A4B8777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UA" dirty="0"/>
              <a:t>Ризик-менеджмент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E6F9E65-D9AC-534B-A108-09899F0138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UA" dirty="0"/>
              <a:t>Лекція 2</a:t>
            </a:r>
          </a:p>
        </p:txBody>
      </p:sp>
    </p:spTree>
    <p:extLst>
      <p:ext uri="{BB962C8B-B14F-4D97-AF65-F5344CB8AC3E}">
        <p14:creationId xmlns:p14="http://schemas.microsoft.com/office/powerpoint/2010/main" val="1367056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C6FAC6F-A520-A24F-A117-A3134C9CD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71513"/>
            <a:ext cx="8596668" cy="5369849"/>
          </a:xfrm>
        </p:spPr>
        <p:txBody>
          <a:bodyPr>
            <a:norm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 виникнення ризику.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спонтанність природних процесів і явищ, стихійні лиха;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випадковість подій;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наявність різних тенденцій, зіткнення суперечливих інтересів (наприклад, конкуренція);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імовірний характер науково-технічного прогресу;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неповнота і невірогідність інформації про об’єкт, явище;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обмеженість і недостатність ресурсів;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неможливість однозначного пізнання об’єкта, процесу, явища;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відносна обмеженість свідомості діяльності підприємця, розбіжності в соціально-психологічних установках, оцінках, стереотипах поведінки;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незбалансованість основних компонентів господарського механізму</a:t>
            </a:r>
          </a:p>
        </p:txBody>
      </p:sp>
    </p:spTree>
    <p:extLst>
      <p:ext uri="{BB962C8B-B14F-4D97-AF65-F5344CB8AC3E}">
        <p14:creationId xmlns:p14="http://schemas.microsoft.com/office/powerpoint/2010/main" val="3151024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C6C8526-C25F-2C44-8241-1507301B6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28663"/>
            <a:ext cx="8596668" cy="5312699"/>
          </a:xfrm>
        </p:spPr>
        <p:txBody>
          <a:bodyPr>
            <a:norm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 причини виникнення ризику.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причини ризику, пов’язаного з підприємницькою діяльністю: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стрімкий розвиток торгівлі і зниження темпів зростання виробництва. В основному ризик збільшується через низьку платоспроможність споживачів продукції, різкого зниження інвестицій, недостатніх можливостей бюджетного фінансування;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стратегія розвитку промисловості, підпорядкована інтересам світового ринку, жорсткий розподіл праці між розвиненими і країнами, що розвиваються;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низький рівень збору податків.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733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1CB9247-2350-8E45-99DB-290ECD78D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28651"/>
            <a:ext cx="8596668" cy="5412712"/>
          </a:xfrm>
        </p:spPr>
        <p:txBody>
          <a:bodyPr>
            <a:normAutofit/>
          </a:bodyPr>
          <a:lstStyle/>
          <a:p>
            <a:pPr algn="just"/>
            <a:r>
              <a:rPr lang="uk-UA" sz="2000" dirty="0"/>
              <a:t>Умови виникнення ризику. </a:t>
            </a:r>
          </a:p>
          <a:p>
            <a:pPr algn="just"/>
            <a:r>
              <a:rPr lang="uk-UA" sz="2000" dirty="0"/>
              <a:t>Насамперед, ризик виникає лише тоді, коли має місце невизначеність, відсутність вичерпної інформації про умови прийняття рішень. </a:t>
            </a:r>
          </a:p>
          <a:p>
            <a:pPr algn="just"/>
            <a:r>
              <a:rPr lang="uk-UA" sz="2000" dirty="0"/>
              <a:t>Якщо все відомо – ризик відсутній. </a:t>
            </a:r>
          </a:p>
          <a:p>
            <a:pPr algn="just"/>
            <a:r>
              <a:rPr lang="uk-UA" sz="2000" dirty="0"/>
              <a:t>Тільки при багатоваріантності майбутнього, наявності елементів непередбаченості можна казати про наявність ризику. </a:t>
            </a:r>
          </a:p>
          <a:p>
            <a:pPr algn="just"/>
            <a:r>
              <a:rPr lang="uk-UA" sz="2000" dirty="0"/>
              <a:t>Так, при абсолютній впевненості у недоторканості внеску його власнику не спаде на думку застрахувати внесок. </a:t>
            </a:r>
          </a:p>
          <a:p>
            <a:pPr algn="just"/>
            <a:r>
              <a:rPr lang="uk-UA" sz="2000" dirty="0"/>
              <a:t>Отже, невизначеність є однією з причин виникнення ризику</a:t>
            </a:r>
          </a:p>
        </p:txBody>
      </p:sp>
    </p:spTree>
    <p:extLst>
      <p:ext uri="{BB962C8B-B14F-4D97-AF65-F5344CB8AC3E}">
        <p14:creationId xmlns:p14="http://schemas.microsoft.com/office/powerpoint/2010/main" val="3373477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7BDBCA-7361-EF49-9223-092830EFA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90538"/>
          </a:xfrm>
        </p:spPr>
        <p:txBody>
          <a:bodyPr>
            <a:normAutofit/>
          </a:bodyPr>
          <a:lstStyle/>
          <a:p>
            <a:r>
              <a:rPr lang="ru-RU" sz="2400" dirty="0" err="1"/>
              <a:t>Ризик</a:t>
            </a:r>
            <a:r>
              <a:rPr lang="ru-RU" sz="2400" dirty="0"/>
              <a:t>-менеджмент як </a:t>
            </a:r>
            <a:r>
              <a:rPr lang="ru-RU" sz="2400" dirty="0" err="1"/>
              <a:t>галузь</a:t>
            </a:r>
            <a:r>
              <a:rPr lang="ru-RU" sz="2400" dirty="0"/>
              <a:t> </a:t>
            </a:r>
            <a:r>
              <a:rPr lang="ru-RU" sz="2400" dirty="0" err="1"/>
              <a:t>наукового</a:t>
            </a:r>
            <a:r>
              <a:rPr lang="ru-RU" sz="2400" dirty="0"/>
              <a:t> </a:t>
            </a:r>
            <a:r>
              <a:rPr lang="ru-RU" sz="2400" dirty="0" err="1"/>
              <a:t>управління</a:t>
            </a: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C84623-3988-5142-AD7A-06B5FF078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00139"/>
            <a:ext cx="8596668" cy="4941224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область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складного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один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систему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989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9CB0C0F-2DA3-0649-A3BB-BD703CF8A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42901"/>
            <a:ext cx="8596668" cy="6143624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-менеджменту: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 – система,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виконавців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 і порядок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по-третє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себе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кризових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виживання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кон’юнктури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917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4AE2CD3-CA28-974F-A72D-C5B61BAF1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00101"/>
            <a:ext cx="8596668" cy="5241262"/>
          </a:xfrm>
        </p:spPr>
        <p:txBody>
          <a:bodyPr>
            <a:normAutofit/>
          </a:bodyPr>
          <a:lstStyle/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-менеджмент). </a:t>
            </a: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перший,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875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E20944C-7D3B-B740-8F90-2B305DC87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28663"/>
            <a:ext cx="8596668" cy="5312699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-менеджменту.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ризик-менеджменті прийнято виділяти кілька етапів: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першому відбувається виявлення ризику з супутньою оцінкою ймовірності його реалізації і масштабу наслідків;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другому здійснюється розробка ризик-стратегії з метою зниження ймовірності реалізації ризику і мінімізації можливих негативних наслідків;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третьому вибираються методи і інструменти управління виявленим ризиком;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четвертому проводиться безпосереднє управління ризиком;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заключному етапі оцінюються досягнуті результати і коригується ризик-стратегія.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Ключовим етапом ризик-менеджменту вважається вибір методів і інструментів управління ризиком.</a:t>
            </a:r>
          </a:p>
        </p:txBody>
      </p:sp>
    </p:spTree>
    <p:extLst>
      <p:ext uri="{BB962C8B-B14F-4D97-AF65-F5344CB8AC3E}">
        <p14:creationId xmlns:p14="http://schemas.microsoft.com/office/powerpoint/2010/main" val="222379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F4D14B-6C10-CF4A-BB7D-2BFB9E3E9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9138"/>
          </a:xfrm>
        </p:spPr>
        <p:txBody>
          <a:bodyPr/>
          <a:lstStyle/>
          <a:p>
            <a:r>
              <a:rPr lang="ru-UA" dirty="0"/>
              <a:t>Хаткрерні риси ризику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5AFEFD-6ACC-074A-99EA-40F3088C9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8739"/>
            <a:ext cx="8596668" cy="4712624"/>
          </a:xfrm>
        </p:spPr>
        <p:txBody>
          <a:bodyPr>
            <a:noAutofit/>
          </a:bodyPr>
          <a:lstStyle/>
          <a:p>
            <a:pPr algn="just"/>
            <a:r>
              <a:rPr lang="uk-UA" sz="2000" b="1" dirty="0"/>
              <a:t>Ризикова ситуація </a:t>
            </a:r>
            <a:r>
              <a:rPr lang="uk-UA" sz="2000" dirty="0"/>
              <a:t>– це поєднання, сукупність різних обставин і умов, що створюють певну обстановку для того чи іншого виду діяльності. Іншими словами саме сукупність умов і обставин створюють ризикову ситуацію і виступають причинами ризику. </a:t>
            </a:r>
          </a:p>
          <a:p>
            <a:pPr algn="just"/>
            <a:r>
              <a:rPr lang="uk-UA" sz="2000" b="1" dirty="0"/>
              <a:t>Сутність ризику. </a:t>
            </a:r>
            <a:r>
              <a:rPr lang="uk-UA" sz="2000" dirty="0"/>
              <a:t>Невизначеність і, як наслідок, ризик присутні у всіх сферах людського життя. Діяльність організації завжди пов’язана з певним ризиком, тобто потенційно існуючої небезпекою втрати ресурсів або недоотримання доходів у порівнянні із запланованим рівнем або з іншої альтернативою. Характерні риси ризику. </a:t>
            </a:r>
          </a:p>
          <a:p>
            <a:pPr algn="just"/>
            <a:r>
              <a:rPr lang="uk-UA" sz="2000" b="1" dirty="0"/>
              <a:t>Ризик </a:t>
            </a:r>
            <a:r>
              <a:rPr lang="uk-UA" sz="2000" dirty="0"/>
              <a:t>– це можливість непередбаченого настання несприятливих наслідків.</a:t>
            </a:r>
          </a:p>
        </p:txBody>
      </p:sp>
    </p:spTree>
    <p:extLst>
      <p:ext uri="{BB962C8B-B14F-4D97-AF65-F5344CB8AC3E}">
        <p14:creationId xmlns:p14="http://schemas.microsoft.com/office/powerpoint/2010/main" val="318320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7094FAA-7B14-C84A-88BE-5D3E1410F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57239"/>
            <a:ext cx="8596668" cy="5284124"/>
          </a:xfrm>
        </p:spPr>
        <p:txBody>
          <a:bodyPr>
            <a:normAutofit fontScale="92500"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наведеному формулюванні в явному вигляді відсутня, але фактично передбачається обов’язкова наявність двох елементів: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об’єкта, який може мати різні стани і міняти їх у часі;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суб’єкта, який небайдужий до стану об’єкта, але при цьому не має інформації, достатньої для однозначного визначення стану об’єкта з необхідною йому точністю.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абсолютно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ненастання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непередбаченість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небайдужість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2400" dirty="0"/>
              <a:t>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80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195F97B-1D1D-9C45-B3E6-3D7B74FA5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57239"/>
            <a:ext cx="8596668" cy="5284124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 ризику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фізична або юридична особа, що займається виконанням функцій управління ризиком. 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 ризику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те, на що спрямовано вплив суб’єкта при прийнятті рішення (інвестиції, проект, система)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Міра ризику.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Здійснювана в процесі прийняття управлінських рішень економічна оцінка міри ризику показує можливі втрати або в результаті будь-якої виробничо-господарської або фінансової діяльності, або внаслідок несприятливої зміни стану зовнішнього середовища.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конкретних умов прийняття рішення про міру ризику може оцінюватися або як найбільш очікуваний негативний результат, або як песимістична оцінка можливого результату.</a:t>
            </a:r>
          </a:p>
        </p:txBody>
      </p:sp>
    </p:spTree>
    <p:extLst>
      <p:ext uri="{BB962C8B-B14F-4D97-AF65-F5344CB8AC3E}">
        <p14:creationId xmlns:p14="http://schemas.microsoft.com/office/powerpoint/2010/main" val="28761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EE7DCA4-4398-EE44-A1D3-91675F8A2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42913"/>
            <a:ext cx="8596668" cy="5598449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Зона ризику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якісна характеристика ступеня ризику в залежності від ймовірності його виникнення. Як правило, виділяють наступні зони ризику: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допустимого (виникнення ризикової ситуації не призводить до суттєвого погіршення фінансового становища організації);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помірного (збитки від виникнення ризикової події покриваються прибутком інших галузей діяльності);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високого (в результаті виникнення ризикової ситуації погіршується фінансове становище організації);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неприпустимого (ризикове подія призводить до неплатоспроможності або банкрутства організації).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противагу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зонам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безризикову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зону,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ненастання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ризикової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527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AA7DC90-8911-414F-BBF1-F4A72CD07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14375"/>
            <a:ext cx="8596668" cy="5326987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Ймовірність ризику.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оцінки можливості непередбаченого настання того чи іншого результату використовується такий показник, як ймовірність. 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Імовірність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дійсне число в інтервалі від 0 до 1, що відноситься до випадкового події і служить мірою того, що дана подія може відбутися. 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Імовірність ризику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ступінь впливу джерела ризику, яка вимірюється в межах від 0 до 1. 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 реалізації ризику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зміна стану об’єкта, в результаті чого відбувається зміна відслідковуються параметрів.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Щоб можна було порівнювати ризики між собою, дані наслідки (параметри) повинні мати однакові одиниці виміру.</a:t>
            </a:r>
          </a:p>
        </p:txBody>
      </p:sp>
    </p:spTree>
    <p:extLst>
      <p:ext uri="{BB962C8B-B14F-4D97-AF65-F5344CB8AC3E}">
        <p14:creationId xmlns:p14="http://schemas.microsoft.com/office/powerpoint/2010/main" val="4008447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86B9BEC-A9C1-EE45-BDDD-C6B5D374C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57213"/>
            <a:ext cx="8596668" cy="5484149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 ризику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ймовірність настання випадку втрат, а також розмір можливого збитку від нього.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говорити про наступні градаціях ступеня ризику (ймовірності настання втрат):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до 0,1 – мінімальний ризик;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0,1–0,3 – малий;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0,3–0,4 – середній. Все це  – нормальний, розумний, допустимий ризик, коли ймовірні втрати не перевищують прибутки;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0,4–0,5 – високий ризик;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0,6–0,8 – критичний ризик (втрата повної виручки);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0,8–1,0 – катастрофічний ризик (втрата капіталу).</a:t>
            </a:r>
          </a:p>
        </p:txBody>
      </p:sp>
    </p:spTree>
    <p:extLst>
      <p:ext uri="{BB962C8B-B14F-4D97-AF65-F5344CB8AC3E}">
        <p14:creationId xmlns:p14="http://schemas.microsoft.com/office/powerpoint/2010/main" val="2806414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7752A54-2682-1342-A281-7445DC9CB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00075"/>
            <a:ext cx="8596668" cy="5441287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виробничо-господарської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песимістична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результату.</a:t>
            </a:r>
          </a:p>
          <a:p>
            <a:pPr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462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FFFD85-99DF-6743-91C9-7C16EE152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Природа </a:t>
            </a:r>
            <a:r>
              <a:rPr lang="ru-RU" dirty="0" err="1"/>
              <a:t>ризиків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12CCBE-0AFA-DB47-AF9E-92024C2E2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14439"/>
            <a:ext cx="8596668" cy="4826924"/>
          </a:xfrm>
        </p:spPr>
        <p:txBody>
          <a:bodyPr/>
          <a:lstStyle/>
          <a:p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як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: </a:t>
            </a:r>
          </a:p>
          <a:p>
            <a:r>
              <a:rPr lang="ru-RU" dirty="0"/>
              <a:t>1) </a:t>
            </a:r>
            <a:r>
              <a:rPr lang="ru-RU" dirty="0" err="1"/>
              <a:t>інноваційна</a:t>
            </a:r>
            <a:r>
              <a:rPr lang="ru-RU" dirty="0"/>
              <a:t>; </a:t>
            </a:r>
          </a:p>
          <a:p>
            <a:r>
              <a:rPr lang="ru-RU" dirty="0"/>
              <a:t>2) </a:t>
            </a:r>
            <a:r>
              <a:rPr lang="ru-RU" dirty="0" err="1"/>
              <a:t>регулююча</a:t>
            </a:r>
            <a:r>
              <a:rPr lang="ru-RU" dirty="0"/>
              <a:t>; </a:t>
            </a:r>
          </a:p>
          <a:p>
            <a:r>
              <a:rPr lang="ru-RU" dirty="0"/>
              <a:t>3) </a:t>
            </a:r>
            <a:r>
              <a:rPr lang="ru-RU" dirty="0" err="1"/>
              <a:t>захисна</a:t>
            </a:r>
            <a:r>
              <a:rPr lang="ru-RU" dirty="0"/>
              <a:t>; </a:t>
            </a:r>
          </a:p>
          <a:p>
            <a:r>
              <a:rPr lang="ru-RU" dirty="0"/>
              <a:t>4) </a:t>
            </a:r>
            <a:r>
              <a:rPr lang="ru-RU" dirty="0" err="1"/>
              <a:t>аналітична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6937369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109</TotalTime>
  <Words>1226</Words>
  <Application>Microsoft Macintosh PowerPoint</Application>
  <PresentationFormat>Широкоэкранный</PresentationFormat>
  <Paragraphs>95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Trebuchet MS</vt:lpstr>
      <vt:lpstr>Wingdings 3</vt:lpstr>
      <vt:lpstr>Аспект</vt:lpstr>
      <vt:lpstr>Ризик-менеджмент</vt:lpstr>
      <vt:lpstr>Хаткрерні риси ризику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Природа ризиків</vt:lpstr>
      <vt:lpstr>Презентация PowerPoint</vt:lpstr>
      <vt:lpstr>Презентация PowerPoint</vt:lpstr>
      <vt:lpstr>Презентация PowerPoint</vt:lpstr>
      <vt:lpstr>Ризик-менеджмент як галузь наукового управління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Ризик-менеджмент</dc:title>
  <dc:creator>Александр Ткачук</dc:creator>
  <cp:lastModifiedBy>Александр Ткачук</cp:lastModifiedBy>
  <cp:revision>15</cp:revision>
  <dcterms:created xsi:type="dcterms:W3CDTF">2021-09-05T06:58:42Z</dcterms:created>
  <dcterms:modified xsi:type="dcterms:W3CDTF">2021-09-05T08:48:16Z</dcterms:modified>
</cp:coreProperties>
</file>