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1" r:id="rId3"/>
    <p:sldId id="292" r:id="rId4"/>
    <p:sldId id="295" r:id="rId5"/>
    <p:sldId id="294" r:id="rId6"/>
    <p:sldId id="293" r:id="rId7"/>
    <p:sldId id="299" r:id="rId8"/>
    <p:sldId id="298" r:id="rId9"/>
    <p:sldId id="297" r:id="rId10"/>
    <p:sldId id="296" r:id="rId11"/>
    <p:sldId id="301" r:id="rId12"/>
    <p:sldId id="305" r:id="rId13"/>
    <p:sldId id="300" r:id="rId14"/>
    <p:sldId id="304" r:id="rId15"/>
    <p:sldId id="303" r:id="rId16"/>
    <p:sldId id="268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66CCFF"/>
    <a:srgbClr val="66FF66"/>
    <a:srgbClr val="FF9966"/>
    <a:srgbClr val="FF9900"/>
    <a:srgbClr val="FF9933"/>
    <a:srgbClr val="FF6600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74" autoAdjust="0"/>
  </p:normalViewPr>
  <p:slideViewPr>
    <p:cSldViewPr>
      <p:cViewPr varScale="1">
        <p:scale>
          <a:sx n="85" d="100"/>
          <a:sy n="85" d="100"/>
        </p:scale>
        <p:origin x="19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5138A-A080-4466-826C-0631D9F4B249}" type="datetimeFigureOut">
              <a:rPr lang="uk-UA" smtClean="0"/>
              <a:pPr/>
              <a:t>18.05.2022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chemeClr val="tx1"/>
                </a:solidFill>
                <a:latin typeface="Trebuchet MS" pitchFamily="34" charset="0"/>
              </a:rPr>
              <a:t>© Коломієць Р. О.   /   2020</a:t>
            </a:r>
            <a:endParaRPr lang="uk-UA" sz="1400" b="1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Фізика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0" y="1844824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Лекція 7</a:t>
            </a:r>
            <a:endParaRPr lang="uk-U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49289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Trebuchet MS" pitchFamily="34" charset="0"/>
              </a:rPr>
              <a:t>Коливання та хвилі</a:t>
            </a:r>
            <a:endParaRPr lang="uk-UA" sz="4400" b="1" dirty="0">
              <a:latin typeface="Trebuchet MS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35744"/>
            <a:ext cx="3659960" cy="277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9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Хвильове рівняння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9087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Хвильове рівняння</a:t>
            </a:r>
            <a:r>
              <a:rPr lang="vi-VN" dirty="0" smtClean="0"/>
              <a:t> — рівняння, яке описує розповсюдження хвиль у просторі.</a:t>
            </a:r>
          </a:p>
          <a:p>
            <a:r>
              <a:rPr lang="vi-VN" dirty="0" smtClean="0"/>
              <a:t>Хвильове рівняння є зазвичай рівнянням другого порядку у часткових похідних гіперболічного типу, хоча існують хвильові рівняння інших порядків та інших типів.</a:t>
            </a:r>
          </a:p>
          <a:p>
            <a:r>
              <a:rPr lang="vi-VN" dirty="0" smtClean="0"/>
              <a:t>У одновимірному випадку хвильове рівняння записується так:</a:t>
            </a:r>
            <a:endParaRPr lang="vi-VN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0" y="29249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де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невідома функція, яка описує хвилю,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просторова координата,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час,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фазова швидкість поширення хвилі.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060848"/>
            <a:ext cx="2095500" cy="723900"/>
          </a:xfrm>
          <a:prstGeom prst="rect">
            <a:avLst/>
          </a:prstGeom>
          <a:noFill/>
        </p:spPr>
      </p:pic>
      <p:sp>
        <p:nvSpPr>
          <p:cNvPr id="15" name="Прямокутник 14"/>
          <p:cNvSpPr/>
          <p:nvPr/>
        </p:nvSpPr>
        <p:spPr>
          <a:xfrm>
            <a:off x="0" y="36450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Хвильові рівняння мають багато можливих розв'язків. Реалізація того чи іншого із них залежить від граничних та початкових умов: від того, як хвиля народилася, які перешкоди зустрічає на своєму шляху тощо.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Загальний розв'язок хвильового рівняння подається суперпозицією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функцій типу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797152"/>
            <a:ext cx="2979738" cy="373063"/>
          </a:xfrm>
          <a:prstGeom prst="rect">
            <a:avLst/>
          </a:prstGeom>
          <a:noFill/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5229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де 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 — амплітуда хвилі,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— хвильове число,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ω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— циклічна частота,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l-GR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φ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–</a:t>
            </a:r>
            <a:r>
              <a:rPr kumimoji="0" lang="uk-UA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початкова фаза.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 </a:t>
            </a:r>
          </a:p>
        </p:txBody>
      </p:sp>
      <p:sp>
        <p:nvSpPr>
          <p:cNvPr id="23560" name="AutoShape 8" descr="{\displaystyle u_{0}}"/>
          <p:cNvSpPr>
            <a:spLocks noChangeAspect="1" noChangeArrowheads="1"/>
          </p:cNvSpPr>
          <p:nvPr/>
        </p:nvSpPr>
        <p:spPr bwMode="auto">
          <a:xfrm>
            <a:off x="3063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5733256"/>
            <a:ext cx="1425575" cy="67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0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Довжина хвилі та частота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4" name="Рисунок 13" descr="Waveleng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980728"/>
            <a:ext cx="6048672" cy="4054789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5157192"/>
            <a:ext cx="3240360" cy="1071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Фазова та групова швидкості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179512" y="231005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rebuchet MS" panose="020B0603020202020204" pitchFamily="34" charset="0"/>
              </a:rPr>
              <a:t>Фазова</a:t>
            </a:r>
            <a:r>
              <a:rPr lang="ru-RU" b="1" dirty="0">
                <a:latin typeface="Trebuchet MS" panose="020B0603020202020204" pitchFamily="34" charset="0"/>
              </a:rPr>
              <a:t> </a:t>
            </a:r>
            <a:r>
              <a:rPr lang="ru-RU" b="1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— одна </a:t>
            </a:r>
            <a:r>
              <a:rPr lang="ru-RU" dirty="0" err="1">
                <a:latin typeface="Trebuchet MS" panose="020B0603020202020204" pitchFamily="34" charset="0"/>
              </a:rPr>
              <a:t>із</a:t>
            </a:r>
            <a:r>
              <a:rPr lang="ru-RU" dirty="0">
                <a:latin typeface="Trebuchet MS" panose="020B0603020202020204" pitchFamily="34" charset="0"/>
              </a:rPr>
              <a:t> характеристик </a:t>
            </a:r>
            <a:r>
              <a:rPr lang="ru-RU" dirty="0" err="1">
                <a:latin typeface="Trebuchet MS" panose="020B0603020202020204" pitchFamily="34" charset="0"/>
              </a:rPr>
              <a:t>хвилі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що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характеризує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поширення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збурення</a:t>
            </a:r>
            <a:r>
              <a:rPr lang="ru-RU" dirty="0">
                <a:latin typeface="Trebuchet MS" panose="020B0603020202020204" pitchFamily="34" charset="0"/>
              </a:rPr>
              <a:t> будь-</a:t>
            </a:r>
            <a:r>
              <a:rPr lang="ru-RU" dirty="0" err="1">
                <a:latin typeface="Trebuchet MS" panose="020B0603020202020204" pitchFamily="34" charset="0"/>
              </a:rPr>
              <a:t>якої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фізичної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природи</a:t>
            </a:r>
            <a:endParaRPr lang="uk-UA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3888" y="2979682"/>
                <a:ext cx="175099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uk-UA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2979682"/>
                <a:ext cx="1750992" cy="7013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upload.wikimedia.org/wikipedia/commons/b/bd/Wave_grou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7936"/>
            <a:ext cx="8297268" cy="6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79512" y="403062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rebuchet MS" panose="020B0603020202020204" pitchFamily="34" charset="0"/>
              </a:rPr>
              <a:t>Групова</a:t>
            </a:r>
            <a:r>
              <a:rPr lang="ru-RU" b="1" dirty="0">
                <a:latin typeface="Trebuchet MS" panose="020B0603020202020204" pitchFamily="34" charset="0"/>
              </a:rPr>
              <a:t> </a:t>
            </a:r>
            <a:r>
              <a:rPr lang="ru-RU" b="1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— </a:t>
            </a:r>
            <a:r>
              <a:rPr lang="ru-RU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</a:t>
            </a:r>
            <a:r>
              <a:rPr lang="ru-RU" dirty="0" err="1">
                <a:latin typeface="Trebuchet MS" panose="020B0603020202020204" pitchFamily="34" charset="0"/>
              </a:rPr>
              <a:t>розповсюдження</a:t>
            </a:r>
            <a:r>
              <a:rPr lang="ru-RU" dirty="0">
                <a:latin typeface="Trebuchet MS" panose="020B0603020202020204" pitchFamily="34" charset="0"/>
              </a:rPr>
              <a:t> </a:t>
            </a:r>
            <a:r>
              <a:rPr lang="ru-RU" dirty="0" err="1">
                <a:latin typeface="Trebuchet MS" panose="020B0603020202020204" pitchFamily="34" charset="0"/>
              </a:rPr>
              <a:t>хвильового</a:t>
            </a:r>
            <a:r>
              <a:rPr lang="ru-RU" dirty="0">
                <a:latin typeface="Trebuchet MS" panose="020B0603020202020204" pitchFamily="34" charset="0"/>
              </a:rPr>
              <a:t> пакету</a:t>
            </a:r>
            <a:endParaRPr lang="uk-UA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2656" y="4509120"/>
                <a:ext cx="1299715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</m:sub>
                      </m:sSub>
                      <m:r>
                        <a:rPr lang="uk-UA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656" y="4509120"/>
                <a:ext cx="1299715" cy="70121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4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Автоколивання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4" name="Рисунок 13" descr="225px-Clock-pendulu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9868" y="1052736"/>
            <a:ext cx="2722612" cy="5154812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980728"/>
            <a:ext cx="6012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Автоколивання</a:t>
            </a:r>
            <a:r>
              <a:rPr lang="vi-VN" dirty="0" smtClean="0"/>
              <a:t> — коливання, амплітуда і період яких залежать від властивостей самої системи і не залежать від початкових умов, наприклад від початкового запасу енергії. Цим автоколивання відмінні від власних і вимушених коливань.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0" y="2780928"/>
            <a:ext cx="5940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Втрати енергії в автоколивальній системі компенсуються лише надходженням енергії від джерела. Важливим є те, що автоколивальна система сама регулює надходження енергії від джерела і підтримує установлений режим коливань.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0" y="4653136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На принципі автоколивань ґрунтується робота багатьох механічних та електричних пристроїв (годинників, генераторів тощо).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Резонанс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4" name="Рисунок 13" descr="330px-Spring_resonance_simpl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052736"/>
            <a:ext cx="5001716" cy="513812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1052736"/>
            <a:ext cx="3707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Резонанс</a:t>
            </a:r>
            <a:r>
              <a:rPr lang="vi-VN" dirty="0" smtClean="0"/>
              <a:t> — явище, що спостерігається в різного типу фізичних системах, які знаходяться під дією зовнішніх, змінних у часі (періодичних) збурень. Під дією таких збурень, у системах виникають коливання, які називають вимушеними. Найчастіше резонанс визначають як зростання амплітуди вимушених коливань в системі при збігу частоти зовнішньої сили з однією із власних частот</a:t>
            </a:r>
            <a:r>
              <a:rPr lang="uk-UA" dirty="0" smtClean="0"/>
              <a:t> </a:t>
            </a:r>
            <a:r>
              <a:rPr lang="vi-VN" dirty="0" smtClean="0"/>
              <a:t>коливальної системи. 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4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Самостійна робота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0" y="98072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Для повної фізичної картини теми </a:t>
            </a:r>
            <a:r>
              <a:rPr lang="uk-UA" dirty="0" err="1" smtClean="0">
                <a:latin typeface="Trebuchet MS" pitchFamily="34" charset="0"/>
              </a:rPr>
              <a:t>“Коливання</a:t>
            </a:r>
            <a:r>
              <a:rPr lang="uk-UA" dirty="0" smtClean="0">
                <a:latin typeface="Trebuchet MS" pitchFamily="34" charset="0"/>
              </a:rPr>
              <a:t> та </a:t>
            </a:r>
            <a:r>
              <a:rPr lang="uk-UA" dirty="0" err="1" smtClean="0">
                <a:latin typeface="Trebuchet MS" pitchFamily="34" charset="0"/>
              </a:rPr>
              <a:t>хвилі”</a:t>
            </a:r>
            <a:r>
              <a:rPr lang="uk-UA" dirty="0" smtClean="0">
                <a:latin typeface="Trebuchet MS" pitchFamily="34" charset="0"/>
              </a:rPr>
              <a:t> потрібно розглянути електромагнітні хвилі, а також дифракцію, інтерференцію, дисперсію. Розгляд хвильових процесів потребує володіння відповідним математичним апаратом – векторного аналізу та теорії диференціальних рівнянь у частинних похідних.  Спроба відносно простого викладення матеріалу є у розділах 47 – 51 у 4-му томі </a:t>
            </a:r>
            <a:r>
              <a:rPr lang="uk-UA" dirty="0" err="1" smtClean="0">
                <a:latin typeface="Trebuchet MS" pitchFamily="34" charset="0"/>
              </a:rPr>
              <a:t>Фейнмановських</a:t>
            </a:r>
            <a:r>
              <a:rPr lang="uk-UA" dirty="0" smtClean="0">
                <a:latin typeface="Trebuchet MS" pitchFamily="34" charset="0"/>
              </a:rPr>
              <a:t> лекцій по фізиці, але від громіздких математичних викладок при розгляді цієї теми не уникнути аж ніяк…</a:t>
            </a:r>
            <a:endParaRPr lang="uk-UA" dirty="0"/>
          </a:p>
        </p:txBody>
      </p:sp>
      <p:pic>
        <p:nvPicPr>
          <p:cNvPr id="15" name="Рисунок 14" descr="giph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212976"/>
            <a:ext cx="3081536" cy="3081536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0" y="3068960"/>
            <a:ext cx="5652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Крім того, теорія коливань у реальних фізичних системах на даний час може вважатися незавершеною, оскільки реальні хвильові процеси тісно пов’язані з явищами флуктуацій та випадкових переміщень, а вони описуються засобами теорії ймовірностей та теорії випадкових процесів. Тому самостійна робота по цій темі може полягати у читанні будь-яких підручників з фізики – а раптом ви десь знайдете ясне і зрозуміле викладення цієї теми </a:t>
            </a:r>
            <a:r>
              <a:rPr lang="uk-UA" dirty="0" smtClean="0">
                <a:latin typeface="Trebuchet MS" pitchFamily="34" charset="0"/>
                <a:sym typeface="Wingdings" pitchFamily="2" charset="2"/>
              </a:rPr>
              <a:t>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Фізика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mtClean="0">
                <a:latin typeface="Trebuchet MS" pitchFamily="34" charset="0"/>
              </a:rPr>
              <a:t>Далі буде…</a:t>
            </a:r>
            <a:endParaRPr lang="uk-UA" sz="2400" b="1"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1988840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Trebuchet MS" pitchFamily="34" charset="0"/>
              </a:rPr>
              <a:t>…Оптика</a:t>
            </a:r>
            <a:endParaRPr lang="uk-UA" sz="24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В цій темі: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Математичний та фізичний маятники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Поняття хвильового процесу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Поздовжні та поперечні хвилі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Довжина хвилі та частота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Власні та вимушені коливання</a:t>
            </a:r>
            <a:r>
              <a:rPr lang="en-US" dirty="0" smtClean="0">
                <a:latin typeface="Trebuchet MS" pitchFamily="34" charset="0"/>
              </a:rPr>
              <a:t>. </a:t>
            </a:r>
            <a:r>
              <a:rPr lang="uk-UA" dirty="0" smtClean="0">
                <a:latin typeface="Trebuchet MS" pitchFamily="34" charset="0"/>
              </a:rPr>
              <a:t>Резонанс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Trebuchet MS" pitchFamily="34" charset="0"/>
            </a:endParaRPr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Коливання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124744"/>
            <a:ext cx="7308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Коливання</a:t>
            </a:r>
            <a:r>
              <a:rPr lang="vi-VN" dirty="0" smtClean="0"/>
              <a:t> — специфічні рухи або зміни стану систем різної фізичної природи</a:t>
            </a:r>
            <a:r>
              <a:rPr lang="uk-UA" dirty="0" smtClean="0"/>
              <a:t>, </a:t>
            </a:r>
            <a:r>
              <a:rPr lang="vi-VN" dirty="0" smtClean="0"/>
              <a:t>для яких спостерігається певна повторюваність у часі. В багатьох випадках для опису коливальних процесів використовуються близькі за змістом поняття —вібрація, осциляція. Коливальні процеси характерні для величезної кількості явищ в навколишньому світі та в людському суспільстві. Світ, в якому ми живемо, дивно схильний до коливань… Коливаються навіть атоми, з яких ми складаємось. Коливальний процес в будь-якій системі виникає лише тоді, коли її будова забезпечує виникнення сил, що намагаються повернути систему до стабільного стану при внесенні зовнішніх збурень. Такі сили називають відновлювальними. Для системи на рис</a:t>
            </a:r>
            <a:r>
              <a:rPr lang="uk-UA" dirty="0" smtClean="0"/>
              <a:t>. </a:t>
            </a:r>
            <a:r>
              <a:rPr lang="vi-VN" dirty="0" smtClean="0"/>
              <a:t>відновлювальну силу створює пружина, що опирається розтягу-стиску. </a:t>
            </a:r>
            <a:endParaRPr lang="uk-UA" dirty="0" smtClean="0"/>
          </a:p>
        </p:txBody>
      </p:sp>
      <p:pic>
        <p:nvPicPr>
          <p:cNvPr id="14" name="Рисунок 13" descr="Simple_harmonic_oscilla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2496" y="980728"/>
            <a:ext cx="1531992" cy="482453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5157192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Серед  різних коливальних рухів у природі та техніці важливе значення мають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гармонічні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коливання, тобто ті, які описуються законом синуса або косинуса. Їх важливість полягає насамперед у тому, що складні коливання можна розкласти на гармонічні.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Математичний маятник</a:t>
            </a:r>
            <a:r>
              <a:rPr lang="vi-VN" dirty="0" smtClean="0"/>
              <a:t> — теоретична модель маятника, в якій матеріальна точка масою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/>
              <a:t> </a:t>
            </a:r>
            <a:r>
              <a:rPr lang="vi-VN" dirty="0" smtClean="0"/>
              <a:t>підвішена на невагомій нерозтяжній нитці або легкому стрижні, при цьому здійснюючи рух у вертикальній площині під впливом сил тяжіння з прискоренням вільного падіння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dirty="0" smtClean="0"/>
              <a:t>.</a:t>
            </a:r>
          </a:p>
        </p:txBody>
      </p:sp>
      <p:pic>
        <p:nvPicPr>
          <p:cNvPr id="14" name="Рисунок 13" descr="330px-Foucault-solei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0596" y="857032"/>
            <a:ext cx="4503404" cy="338437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414908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Модель нехтує розмірами тіла, деформацією підвісу та тертям в точці підвісу. Зазвичай розглядають коливання маятника в одній площині. В загальному випадку, якщо відхилити маятник від положення рівноваги та штовхнути його вбік, рух маятника буде складатися з коливань в вертикальних площинах та руху в горизонтальних.</a:t>
            </a:r>
          </a:p>
          <a:p>
            <a:r>
              <a:rPr lang="vi-VN" dirty="0" smtClean="0"/>
              <a:t>При малому відхиленні математичний маятник здійснює гармонічні коливання. Якщо початкове відхилення є великим, то коливання маятника періодичні, але не гармонічні.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mtClean="0">
                <a:latin typeface="Trebuchet MS" pitchFamily="34" charset="0"/>
              </a:rPr>
              <a:t>  4</a:t>
            </a:r>
            <a:endParaRPr lang="uk-UA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Рівняння руху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7" name="Рисунок 16" descr="330px-Simple_pendulum_heig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7736" y="980728"/>
            <a:ext cx="3736264" cy="3600400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0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Потенціальна енергія: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412776"/>
            <a:ext cx="3619500" cy="411163"/>
          </a:xfrm>
          <a:prstGeom prst="rect">
            <a:avLst/>
          </a:prstGeom>
          <a:noFill/>
        </p:spPr>
      </p:pic>
      <p:sp>
        <p:nvSpPr>
          <p:cNvPr id="22" name="Прямокутник 21"/>
          <p:cNvSpPr/>
          <p:nvPr/>
        </p:nvSpPr>
        <p:spPr>
          <a:xfrm>
            <a:off x="0" y="1885464"/>
            <a:ext cx="65162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  <a:cs typeface="Arial" pitchFamily="34" charset="0"/>
              </a:rPr>
              <a:t>Кінетична енергія в будь-який момент часу </a:t>
            </a:r>
            <a:r>
              <a:rPr lang="uk-UA" i="1" smtClean="0">
                <a:latin typeface="Trebuchet MS" pitchFamily="34" charset="0"/>
                <a:cs typeface="Arial" pitchFamily="34" charset="0"/>
              </a:rPr>
              <a:t>t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 визначається моментом інерції  </a:t>
            </a:r>
            <a:r>
              <a:rPr lang="uk-UA" sz="2000" i="1" smtClean="0">
                <a:latin typeface="Cambria Math" pitchFamily="18" charset="0"/>
                <a:ea typeface="Cambria Math" pitchFamily="18" charset="0"/>
                <a:cs typeface="Arial" pitchFamily="34" charset="0"/>
              </a:rPr>
              <a:t>I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  та кутовою швидкістю </a:t>
            </a:r>
            <a:r>
              <a:rPr lang="uk-UA" i="1" smtClean="0">
                <a:latin typeface="Trebuchet MS" pitchFamily="34" charset="0"/>
                <a:cs typeface="Arial" pitchFamily="34" charset="0"/>
              </a:rPr>
              <a:t>ω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:</a:t>
            </a:r>
            <a:endParaRPr lang="uk-UA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564904"/>
            <a:ext cx="3984625" cy="784225"/>
          </a:xfrm>
          <a:prstGeom prst="rect">
            <a:avLst/>
          </a:prstGeom>
          <a:noFill/>
        </p:spPr>
      </p:pic>
      <p:sp>
        <p:nvSpPr>
          <p:cNvPr id="29" name="Прямокутник 28"/>
          <p:cNvSpPr/>
          <p:nvPr/>
        </p:nvSpPr>
        <p:spPr>
          <a:xfrm>
            <a:off x="0" y="350100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Основне рівняння руху маятника: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933056"/>
            <a:ext cx="1965325" cy="677863"/>
          </a:xfrm>
          <a:prstGeom prst="rect">
            <a:avLst/>
          </a:prstGeom>
          <a:noFill/>
        </p:spPr>
      </p:pic>
      <p:sp>
        <p:nvSpPr>
          <p:cNvPr id="32" name="Прямокутник 31"/>
          <p:cNvSpPr/>
          <p:nvPr/>
        </p:nvSpPr>
        <p:spPr>
          <a:xfrm>
            <a:off x="1" y="48691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При малих коливаннях                       і рівняння руху маятника зводиться до рівняння гармонічного осцилятора: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4869160"/>
            <a:ext cx="1257300" cy="411163"/>
          </a:xfrm>
          <a:prstGeom prst="rect">
            <a:avLst/>
          </a:prstGeom>
          <a:noFill/>
        </p:spPr>
      </p:pic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5517232"/>
            <a:ext cx="1660525" cy="434975"/>
          </a:xfrm>
          <a:prstGeom prst="rect">
            <a:avLst/>
          </a:prstGeom>
          <a:noFill/>
        </p:spPr>
      </p:pic>
      <p:sp>
        <p:nvSpPr>
          <p:cNvPr id="37" name="Прямокутник 36"/>
          <p:cNvSpPr/>
          <p:nvPr/>
        </p:nvSpPr>
        <p:spPr>
          <a:xfrm>
            <a:off x="0" y="594839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де частота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власних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коливань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математичного</a:t>
            </a:r>
            <a:r>
              <a:rPr lang="ru-RU" dirty="0" smtClean="0">
                <a:latin typeface="Trebuchet MS" pitchFamily="34" charset="0"/>
              </a:rPr>
              <a:t> маятника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480" y="5722208"/>
            <a:ext cx="1044575" cy="80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5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Рівняння руху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4" name="Рисунок 13" descr="330px-Simple_pendulum_heigh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7736" y="980728"/>
            <a:ext cx="3736264" cy="3600400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1052736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При </a:t>
            </a:r>
            <a:r>
              <a:rPr lang="ru-RU" dirty="0" err="1" smtClean="0">
                <a:latin typeface="Trebuchet MS" pitchFamily="34" charset="0"/>
              </a:rPr>
              <a:t>малих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коливаннях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відхилення</a:t>
            </a:r>
            <a:r>
              <a:rPr lang="ru-RU" dirty="0" smtClean="0">
                <a:latin typeface="Trebuchet MS" pitchFamily="34" charset="0"/>
              </a:rPr>
              <a:t> маятника </a:t>
            </a:r>
            <a:r>
              <a:rPr lang="ru-RU" dirty="0" err="1" smtClean="0">
                <a:latin typeface="Trebuchet MS" pitchFamily="34" charset="0"/>
              </a:rPr>
              <a:t>від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положення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рівноваги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описується</a:t>
            </a:r>
            <a:r>
              <a:rPr lang="ru-RU" dirty="0" smtClean="0">
                <a:latin typeface="Trebuchet MS" pitchFamily="34" charset="0"/>
              </a:rPr>
              <a:t> формулою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4088" y="1791293"/>
            <a:ext cx="2324100" cy="373063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0" y="2276872"/>
            <a:ext cx="6156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де амплітуда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uk-UA" dirty="0" smtClean="0">
                <a:latin typeface="Trebuchet MS" pitchFamily="34" charset="0"/>
              </a:rPr>
              <a:t>коливань</a:t>
            </a:r>
            <a:r>
              <a:rPr lang="en-US" dirty="0" smtClean="0">
                <a:latin typeface="Trebuchet MS" pitchFamily="34" charset="0"/>
              </a:rPr>
              <a:t>  </a:t>
            </a:r>
            <a:r>
              <a:rPr lang="el-GR" i="1" dirty="0" smtClean="0">
                <a:latin typeface="Trebuchet MS" pitchFamily="34" charset="0"/>
              </a:rPr>
              <a:t>θ</a:t>
            </a:r>
            <a:r>
              <a:rPr lang="en-US" i="1" baseline="-25000" dirty="0" smtClean="0">
                <a:latin typeface="Trebuchet MS" pitchFamily="34" charset="0"/>
              </a:rPr>
              <a:t>0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uk-UA" dirty="0" smtClean="0">
                <a:latin typeface="Trebuchet MS" pitchFamily="34" charset="0"/>
              </a:rPr>
              <a:t>та фаза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el-GR" i="1" dirty="0" smtClean="0">
                <a:latin typeface="Trebuchet MS" pitchFamily="34" charset="0"/>
              </a:rPr>
              <a:t>φ</a:t>
            </a:r>
            <a:r>
              <a:rPr lang="ru-RU" dirty="0" smtClean="0">
                <a:latin typeface="Trebuchet MS" pitchFamily="34" charset="0"/>
              </a:rPr>
              <a:t> </a:t>
            </a:r>
            <a:r>
              <a:rPr lang="ru-RU" dirty="0" err="1" smtClean="0">
                <a:latin typeface="Trebuchet MS" pitchFamily="34" charset="0"/>
              </a:rPr>
              <a:t>визначаються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початковими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умовами</a:t>
            </a:r>
            <a:r>
              <a:rPr lang="ru-RU" dirty="0" smtClean="0">
                <a:latin typeface="Trebuchet MS" pitchFamily="34" charset="0"/>
              </a:rPr>
              <a:t>, </a:t>
            </a:r>
            <a:r>
              <a:rPr lang="ru-RU" dirty="0" err="1" smtClean="0">
                <a:latin typeface="Trebuchet MS" pitchFamily="34" charset="0"/>
              </a:rPr>
              <a:t>тобто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тим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наскільки</a:t>
            </a:r>
            <a:r>
              <a:rPr lang="ru-RU" dirty="0" smtClean="0">
                <a:latin typeface="Trebuchet MS" pitchFamily="34" charset="0"/>
              </a:rPr>
              <a:t> маятник </a:t>
            </a:r>
            <a:r>
              <a:rPr lang="ru-RU" dirty="0" err="1" smtClean="0">
                <a:latin typeface="Trebuchet MS" pitchFamily="34" charset="0"/>
              </a:rPr>
              <a:t>відхилили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від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положення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рівноваги</a:t>
            </a:r>
            <a:r>
              <a:rPr lang="ru-RU" dirty="0" smtClean="0">
                <a:latin typeface="Trebuchet MS" pitchFamily="34" charset="0"/>
              </a:rPr>
              <a:t>, як сильно </a:t>
            </a:r>
            <a:r>
              <a:rPr lang="ru-RU" dirty="0" err="1" smtClean="0">
                <a:latin typeface="Trebuchet MS" pitchFamily="34" charset="0"/>
              </a:rPr>
              <a:t>його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штовхнули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тощо</a:t>
            </a:r>
            <a:r>
              <a:rPr lang="ru-RU" dirty="0" smtClean="0">
                <a:latin typeface="Trebuchet MS" pitchFamily="34" charset="0"/>
              </a:rPr>
              <a:t>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7" name="Рисунок 16" descr="Coupled_oscillato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429000"/>
            <a:ext cx="3024336" cy="3024336"/>
          </a:xfrm>
          <a:prstGeom prst="rect">
            <a:avLst/>
          </a:prstGeom>
        </p:spPr>
      </p:pic>
      <p:pic>
        <p:nvPicPr>
          <p:cNvPr id="18" name="Рисунок 17" descr="Double-compound-pendulum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4437112"/>
            <a:ext cx="2611354" cy="195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6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Фізичний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Затухаючі коливання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4" name="Рисунок 13" descr="Federpendel_verschiedene_Dämpfunge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16832"/>
            <a:ext cx="9144000" cy="4572000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052736"/>
            <a:ext cx="2460625" cy="723900"/>
          </a:xfrm>
          <a:prstGeom prst="rect">
            <a:avLst/>
          </a:prstGeom>
          <a:noFill/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1268760"/>
            <a:ext cx="2987675" cy="381000"/>
          </a:xfrm>
          <a:prstGeom prst="rect">
            <a:avLst/>
          </a:prstGeom>
          <a:noFill/>
        </p:spPr>
      </p:pic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1124744"/>
            <a:ext cx="1089025" cy="67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7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Хвилі та хвильові процеси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052736"/>
            <a:ext cx="6012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Хвиля</a:t>
            </a:r>
            <a:r>
              <a:rPr lang="uk-UA" dirty="0" smtClean="0"/>
              <a:t> — це зміна стану середовища, яке поширюється в просторі й переносить енергію. В багатьох випадках з поширенням хвиль пов'язана передача інформації.</a:t>
            </a:r>
          </a:p>
          <a:p>
            <a:endParaRPr lang="uk-UA" dirty="0" smtClean="0"/>
          </a:p>
          <a:p>
            <a:r>
              <a:rPr lang="uk-UA" b="1" dirty="0" smtClean="0"/>
              <a:t>Хвиля</a:t>
            </a:r>
            <a:r>
              <a:rPr lang="uk-UA" dirty="0" smtClean="0"/>
              <a:t> — це також процес розповсюдження коливань у будь-якому фізичному середовищі. </a:t>
            </a:r>
          </a:p>
          <a:p>
            <a:endParaRPr lang="uk-UA" dirty="0" smtClean="0"/>
          </a:p>
          <a:p>
            <a:r>
              <a:rPr lang="uk-UA" b="1" dirty="0" smtClean="0"/>
              <a:t>Хвильовий процес</a:t>
            </a:r>
            <a:r>
              <a:rPr lang="uk-UA" dirty="0" smtClean="0"/>
              <a:t> — </a:t>
            </a:r>
            <a:r>
              <a:rPr lang="uk-UA" dirty="0" err="1" smtClean="0"/>
              <a:t>процес</a:t>
            </a:r>
            <a:r>
              <a:rPr lang="uk-UA" dirty="0" smtClean="0"/>
              <a:t> передачі коливань. При цьому частинки середовища не рухаються разом з хвилею, а коливаються навколо своїх положень рівноваги. Середовищем, у якому поширюються хвилі може бути як речовина, так і вакуум, наприклад, у випадку електромагнітних хвиль.</a:t>
            </a:r>
          </a:p>
          <a:p>
            <a:endParaRPr lang="uk-UA" dirty="0" smtClean="0"/>
          </a:p>
          <a:p>
            <a:r>
              <a:rPr lang="uk-UA" dirty="0" smtClean="0"/>
              <a:t>Залежно від характеру руху частинок середовища при поширенні розрізняють </a:t>
            </a:r>
            <a:r>
              <a:rPr lang="uk-UA" i="1" dirty="0" smtClean="0"/>
              <a:t>поздовжні </a:t>
            </a:r>
            <a:r>
              <a:rPr lang="uk-UA" dirty="0" smtClean="0"/>
              <a:t>та </a:t>
            </a:r>
            <a:r>
              <a:rPr lang="uk-UA" i="1" dirty="0" smtClean="0"/>
              <a:t>поперечні </a:t>
            </a:r>
            <a:r>
              <a:rPr lang="uk-UA" dirty="0" smtClean="0"/>
              <a:t>хвилі.</a:t>
            </a:r>
            <a:endParaRPr lang="en-US" dirty="0"/>
          </a:p>
        </p:txBody>
      </p:sp>
      <p:pic>
        <p:nvPicPr>
          <p:cNvPr id="14" name="Рисунок 13" descr="330px-Deep_water_wav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24744"/>
            <a:ext cx="2730624" cy="1795592"/>
          </a:xfrm>
          <a:prstGeom prst="rect">
            <a:avLst/>
          </a:prstGeom>
        </p:spPr>
      </p:pic>
      <p:pic>
        <p:nvPicPr>
          <p:cNvPr id="15" name="Рисунок 14" descr="330px-Simple_harmonic_motion_animat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274184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Тема 7. 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pic>
        <p:nvPicPr>
          <p:cNvPr id="13" name="Рисунок 12" descr="received_82772613738879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20289"/>
            <a:ext cx="1229299" cy="39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8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Повздовжні та поперечні хвилі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67544" y="126876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Поздовжня</a:t>
            </a:r>
            <a:r>
              <a:rPr lang="ru-RU" b="1" dirty="0" smtClean="0"/>
              <a:t> </a:t>
            </a:r>
            <a:r>
              <a:rPr lang="ru-RU" b="1" dirty="0" err="1" smtClean="0"/>
              <a:t>хвиля</a:t>
            </a:r>
            <a:r>
              <a:rPr lang="ru-RU" dirty="0" smtClean="0"/>
              <a:t> — </a:t>
            </a:r>
            <a:r>
              <a:rPr lang="ru-RU" dirty="0" err="1" smtClean="0"/>
              <a:t>хвиля</a:t>
            </a:r>
            <a:r>
              <a:rPr lang="ru-RU" dirty="0" smtClean="0"/>
              <a:t>, у </a:t>
            </a:r>
            <a:r>
              <a:rPr lang="ru-RU" dirty="0" err="1" smtClean="0"/>
              <a:t>якій</a:t>
            </a:r>
            <a:r>
              <a:rPr lang="ru-RU" dirty="0" smtClean="0"/>
              <a:t> </a:t>
            </a:r>
            <a:r>
              <a:rPr lang="ru-RU" dirty="0" err="1" smtClean="0"/>
              <a:t>коливання</a:t>
            </a:r>
            <a:r>
              <a:rPr lang="ru-RU" dirty="0" smtClean="0"/>
              <a:t> в </a:t>
            </a:r>
            <a:r>
              <a:rPr lang="ru-RU" dirty="0" err="1" smtClean="0"/>
              <a:t>кожній</a:t>
            </a:r>
            <a:r>
              <a:rPr lang="ru-RU" dirty="0" smtClean="0"/>
              <a:t> </a:t>
            </a:r>
            <a:r>
              <a:rPr lang="ru-RU" dirty="0" err="1" smtClean="0"/>
              <a:t>точці</a:t>
            </a:r>
            <a:r>
              <a:rPr lang="ru-RU" dirty="0" smtClean="0"/>
              <a:t> простору </a:t>
            </a:r>
            <a:r>
              <a:rPr lang="ru-RU" dirty="0" err="1" smtClean="0"/>
              <a:t>паралельні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звук)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Onde_cisaillement_impulsion_1d_30_peti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6973" y="2883416"/>
            <a:ext cx="4577028" cy="3466536"/>
          </a:xfrm>
          <a:prstGeom prst="rect">
            <a:avLst/>
          </a:prstGeom>
        </p:spPr>
      </p:pic>
      <p:pic>
        <p:nvPicPr>
          <p:cNvPr id="15" name="Рисунок 14" descr="Onde_compression_impulsion_1d_30_peti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852936"/>
            <a:ext cx="4712208" cy="3568918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5148064" y="1231592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Поперечна </a:t>
            </a:r>
            <a:r>
              <a:rPr lang="ru-RU" b="1" dirty="0" err="1" smtClean="0"/>
              <a:t>хвиля</a:t>
            </a:r>
            <a:r>
              <a:rPr lang="ru-RU" dirty="0" smtClean="0"/>
              <a:t> — </a:t>
            </a:r>
            <a:r>
              <a:rPr lang="ru-RU" dirty="0" err="1" smtClean="0"/>
              <a:t>хвиля</a:t>
            </a:r>
            <a:r>
              <a:rPr lang="ru-RU" dirty="0" smtClean="0"/>
              <a:t>, у </a:t>
            </a:r>
            <a:r>
              <a:rPr lang="ru-RU" dirty="0" err="1" smtClean="0"/>
              <a:t>якій</a:t>
            </a:r>
            <a:r>
              <a:rPr lang="ru-RU" dirty="0" smtClean="0"/>
              <a:t> </a:t>
            </a:r>
            <a:r>
              <a:rPr lang="ru-RU" dirty="0" err="1" smtClean="0"/>
              <a:t>коливання</a:t>
            </a:r>
            <a:r>
              <a:rPr lang="ru-RU" dirty="0" smtClean="0"/>
              <a:t> </a:t>
            </a:r>
            <a:r>
              <a:rPr lang="ru-RU" dirty="0" err="1" smtClean="0"/>
              <a:t>відбуваються</a:t>
            </a:r>
            <a:r>
              <a:rPr lang="ru-RU" dirty="0" smtClean="0"/>
              <a:t> в </a:t>
            </a:r>
            <a:r>
              <a:rPr lang="ru-RU" dirty="0" err="1" smtClean="0"/>
              <a:t>площині</a:t>
            </a:r>
            <a:r>
              <a:rPr lang="ru-RU" dirty="0" smtClean="0"/>
              <a:t>, </a:t>
            </a:r>
            <a:r>
              <a:rPr lang="ru-RU" dirty="0" err="1" smtClean="0"/>
              <a:t>перпендикулярній</a:t>
            </a:r>
            <a:r>
              <a:rPr lang="ru-RU" dirty="0" smtClean="0"/>
              <a:t> до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(струна, </a:t>
            </a:r>
            <a:r>
              <a:rPr lang="ru-RU" dirty="0" err="1" smtClean="0"/>
              <a:t>елетромагнітні</a:t>
            </a:r>
            <a:r>
              <a:rPr lang="ru-RU" dirty="0" smtClean="0"/>
              <a:t> </a:t>
            </a:r>
            <a:r>
              <a:rPr lang="ru-RU" dirty="0" err="1" smtClean="0"/>
              <a:t>коливання</a:t>
            </a:r>
            <a:r>
              <a:rPr lang="ru-RU" dirty="0" smtClean="0"/>
              <a:t>)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2984</TotalTime>
  <Words>524</Words>
  <Application>Microsoft Office PowerPoint</Application>
  <PresentationFormat>Екран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Trebuchet MS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Ron</dc:creator>
  <cp:lastModifiedBy>Ron</cp:lastModifiedBy>
  <cp:revision>361</cp:revision>
  <dcterms:created xsi:type="dcterms:W3CDTF">2019-09-06T08:06:09Z</dcterms:created>
  <dcterms:modified xsi:type="dcterms:W3CDTF">2022-05-18T09:59:50Z</dcterms:modified>
</cp:coreProperties>
</file>