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3"/>
  </p:sldMasterIdLst>
  <p:notesMasterIdLst>
    <p:notesMasterId r:id="rId5"/>
  </p:notesMasterIdLst>
  <p:sldIdLst>
    <p:sldId id="256" r:id="rId4"/>
    <p:sldId id="257" r:id="rId6"/>
    <p:sldId id="319" r:id="rId7"/>
    <p:sldId id="258" r:id="rId8"/>
    <p:sldId id="318" r:id="rId9"/>
    <p:sldId id="259" r:id="rId10"/>
    <p:sldId id="272" r:id="rId11"/>
    <p:sldId id="343" r:id="rId12"/>
    <p:sldId id="261" r:id="rId13"/>
    <p:sldId id="285" r:id="rId14"/>
    <p:sldId id="286" r:id="rId15"/>
    <p:sldId id="263" r:id="rId16"/>
    <p:sldId id="287" r:id="rId17"/>
    <p:sldId id="267" r:id="rId18"/>
    <p:sldId id="338" r:id="rId19"/>
    <p:sldId id="268" r:id="rId20"/>
    <p:sldId id="269" r:id="rId21"/>
    <p:sldId id="270" r:id="rId22"/>
    <p:sldId id="339" r:id="rId23"/>
    <p:sldId id="340" r:id="rId24"/>
    <p:sldId id="341" r:id="rId25"/>
    <p:sldId id="345" r:id="rId26"/>
    <p:sldId id="346" r:id="rId27"/>
    <p:sldId id="347" r:id="rId28"/>
    <p:sldId id="349" r:id="rId29"/>
    <p:sldId id="350" r:id="rId30"/>
    <p:sldId id="351" r:id="rId31"/>
    <p:sldId id="352" r:id="rId32"/>
    <p:sldId id="353" r:id="rId33"/>
    <p:sldId id="354" r:id="rId34"/>
    <p:sldId id="355" r:id="rId35"/>
    <p:sldId id="356" r:id="rId36"/>
  </p:sldIdLst>
  <p:sldSz cx="9144000" cy="5143500" type="screen16x9"/>
  <p:notesSz cx="6858000" cy="9144000"/>
  <p:embeddedFontLst>
    <p:embeddedFont>
      <p:font typeface="Helvetica Neue" panose="020B0604020202020204"/>
      <p:regular r:id="rId41"/>
      <p:bold r:id="rId42"/>
    </p:embeddedFont>
    <p:embeddedFont>
      <p:font typeface="Wingdings 2" panose="05020102010507070707"/>
      <p:regular r:id="rId4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Корупція та держава" id="{59CC1BF9-2BE0-4CC7-B3DF-5FB362DED618}">
          <p14:sldIdLst>
            <p14:sldId id="256"/>
            <p14:sldId id="257"/>
            <p14:sldId id="319"/>
          </p14:sldIdLst>
        </p14:section>
        <p14:section name="Принципи доброго врядування" id="{C9018B07-3483-4578-8113-95691911F797}">
          <p14:sldIdLst>
            <p14:sldId id="258"/>
            <p14:sldId id="318"/>
            <p14:sldId id="259"/>
            <p14:sldId id="272"/>
          </p14:sldIdLst>
        </p14:section>
        <p14:section name="Корупція в сферах функціонування державної влади" id="{4385B94A-51CE-427C-AFC5-50BD9D6EC54C}">
          <p14:sldIdLst>
            <p14:sldId id="343"/>
            <p14:sldId id="261"/>
            <p14:sldId id="285"/>
            <p14:sldId id="286"/>
            <p14:sldId id="263"/>
            <p14:sldId id="287"/>
            <p14:sldId id="267"/>
            <p14:sldId id="338"/>
            <p14:sldId id="268"/>
            <p14:sldId id="269"/>
            <p14:sldId id="270"/>
            <p14:sldId id="339"/>
            <p14:sldId id="340"/>
            <p14:sldId id="341"/>
            <p14:sldId id="345"/>
            <p14:sldId id="346"/>
            <p14:sldId id="347"/>
            <p14:sldId id="349"/>
            <p14:sldId id="350"/>
            <p14:sldId id="351"/>
            <p14:sldId id="352"/>
            <p14:sldId id="353"/>
            <p14:sldId id="354"/>
            <p14:sldId id="355"/>
            <p14:sldId id="356"/>
          </p14:sldIdLst>
        </p14:section>
      </p14:sectionLst>
    </p:ext>
    <p:ext uri="{EFAFB233-063F-42B5-8137-9DF3F51BA10A}">
      <p15:sldGuideLst xmlns:p15="http://schemas.microsoft.com/office/powerpoint/2012/main">
        <p15:guide id="1" orient="horz" pos="314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CP Educational Hub" initials="" lastIdx="1" clrIdx="0"/>
  <p:cmAuthor id="1"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6D5"/>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1090" y="72"/>
      </p:cViewPr>
      <p:guideLst>
        <p:guide orient="horz" pos="31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
        <p:cNvGrpSpPr/>
        <p:nvPr/>
      </p:nvGrpSpPr>
      <p:grpSpPr>
        <a:xfrm>
          <a:off x="0" y="0"/>
          <a:ext cx="0" cy="0"/>
          <a:chOff x="0" y="0"/>
          <a:chExt cx="0" cy="0"/>
        </a:xfrm>
      </p:grpSpPr>
      <p:sp>
        <p:nvSpPr>
          <p:cNvPr id="116" name="Google Shape;116;g216a87bd1c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16a87bd1c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
        <p:cNvGrpSpPr/>
        <p:nvPr/>
      </p:nvGrpSpPr>
      <p:grpSpPr>
        <a:xfrm>
          <a:off x="0" y="0"/>
          <a:ext cx="0" cy="0"/>
          <a:chOff x="0" y="0"/>
          <a:chExt cx="0" cy="0"/>
        </a:xfrm>
      </p:grpSpPr>
      <p:sp>
        <p:nvSpPr>
          <p:cNvPr id="106" name="Google Shape;106;g216a87bd1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6a87bd1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2139a7a4cd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139a7a4cd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2139a7a4cd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139a7a4cd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
        <p:cNvGrpSpPr/>
        <p:nvPr/>
      </p:nvGrpSpPr>
      <p:grpSpPr>
        <a:xfrm>
          <a:off x="0" y="0"/>
          <a:ext cx="0" cy="0"/>
          <a:chOff x="0" y="0"/>
          <a:chExt cx="0" cy="0"/>
        </a:xfrm>
      </p:grpSpPr>
      <p:sp>
        <p:nvSpPr>
          <p:cNvPr id="160" name="Google Shape;160;g216a87bd1c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16a87bd1c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
        <p:cNvGrpSpPr/>
        <p:nvPr/>
      </p:nvGrpSpPr>
      <p:grpSpPr>
        <a:xfrm>
          <a:off x="0" y="0"/>
          <a:ext cx="0" cy="0"/>
          <a:chOff x="0" y="0"/>
          <a:chExt cx="0" cy="0"/>
        </a:xfrm>
      </p:grpSpPr>
      <p:sp>
        <p:nvSpPr>
          <p:cNvPr id="168" name="Google Shape;168;g216a87bd1c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16a87bd1c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216a87bd1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6a87bd1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216a87bd1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6a87bd1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216a87bd1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6a87bd1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216a87bd1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6a87bd1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
        <p:cNvGrpSpPr/>
        <p:nvPr/>
      </p:nvGrpSpPr>
      <p:grpSpPr>
        <a:xfrm>
          <a:off x="0" y="0"/>
          <a:ext cx="0" cy="0"/>
          <a:chOff x="0" y="0"/>
          <a:chExt cx="0" cy="0"/>
        </a:xfrm>
      </p:grpSpPr>
      <p:sp>
        <p:nvSpPr>
          <p:cNvPr id="70" name="Google Shape;70;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
        <p:cNvGrpSpPr/>
        <p:nvPr/>
      </p:nvGrpSpPr>
      <p:grpSpPr>
        <a:xfrm>
          <a:off x="0" y="0"/>
          <a:ext cx="0" cy="0"/>
          <a:chOff x="0" y="0"/>
          <a:chExt cx="0" cy="0"/>
        </a:xfrm>
      </p:grpSpPr>
      <p:sp>
        <p:nvSpPr>
          <p:cNvPr id="70" name="Google Shape;70;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216a87bd1c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6a87bd1c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964115"/>
            <a:ext cx="3774233" cy="3211644"/>
          </a:xfrm>
        </p:spPr>
        <p:txBody>
          <a:bodyPr/>
          <a:lstStyle/>
          <a:p>
            <a:r>
              <a:rPr lang="uk-UA"/>
              <a:t>Вставлення діаграми</a:t>
            </a:r>
            <a:endParaRPr lang="ru-RU"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964115"/>
            <a:ext cx="3774233" cy="3211644"/>
          </a:xfrm>
        </p:spPr>
        <p:txBody>
          <a:bodyPr/>
          <a:lstStyle/>
          <a:p>
            <a:r>
              <a:rPr lang="uk-UA"/>
              <a:t>Вставлення діаграми</a:t>
            </a:r>
            <a:endParaRPr lang="ru-RU"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hyperlink" Target="https://www.unodc.org/documents/treaties/UNCAC/Publications/Convention/08-50026_E.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hyperlink" Target="https://bit.ly/3hKqtxW" TargetMode="External"/><Relationship Id="rId1" Type="http://schemas.openxmlformats.org/officeDocument/2006/relationships/hyperlink" Target="https://simple.org.ua/anticorrup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hyperlink" Target="https://rm.coe.int/1680746f1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hyperlink" Target="https://www.transparency.org/en/cpi/2021?gclid=Cj0KCQjw3v6SBhCsARIsACyrRAlQ8vaXoypCVfAOYbHHGMJZaVhH41xkY1m-OZidxgxR8Pu_pSMP794aArVGEALw_wc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Заголовок 1"/>
          <p:cNvSpPr>
            <a:spLocks noGrp="1"/>
          </p:cNvSpPr>
          <p:nvPr>
            <p:ph type="ctrTitle"/>
          </p:nvPr>
        </p:nvSpPr>
        <p:spPr>
          <a:xfrm>
            <a:off x="974361" y="1723869"/>
            <a:ext cx="7180288" cy="945155"/>
          </a:xfrm>
        </p:spPr>
        <p:txBody>
          <a:bodyPr>
            <a:noAutofit/>
          </a:bodyPr>
          <a:lstStyle/>
          <a:p>
            <a:r>
              <a:rPr lang="uk-UA" altLang="en-US" sz="6000" b="1" dirty="0">
                <a:ea typeface="Roboto"/>
                <a:cs typeface="Arial" panose="020B0604020202020204" pitchFamily="34" charset="0"/>
                <a:sym typeface="Roboto"/>
              </a:rPr>
              <a:t>Лекція№7</a:t>
            </a:r>
            <a:br>
              <a:rPr lang="uk-UA" altLang="en-US" sz="6000" b="1" dirty="0">
                <a:ea typeface="Roboto"/>
                <a:cs typeface="Arial" panose="020B0604020202020204" pitchFamily="34" charset="0"/>
                <a:sym typeface="Roboto"/>
              </a:rPr>
            </a:br>
            <a:r>
              <a:rPr lang="en-US" sz="6000" b="1" dirty="0">
                <a:ea typeface="Roboto"/>
                <a:cs typeface="Arial" panose="020B0604020202020204" pitchFamily="34" charset="0"/>
                <a:sym typeface="Roboto"/>
              </a:rPr>
              <a:t>Корупція та держава</a:t>
            </a:r>
            <a:endParaRPr lang="ru-RU"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ext Box 3"/>
          <p:cNvSpPr txBox="1"/>
          <p:nvPr/>
        </p:nvSpPr>
        <p:spPr>
          <a:xfrm>
            <a:off x="488315" y="1102995"/>
            <a:ext cx="8383270" cy="2573655"/>
          </a:xfrm>
          <a:prstGeom prst="rect">
            <a:avLst/>
          </a:prstGeom>
        </p:spPr>
        <p:txBody>
          <a:bodyPr>
            <a:noAutofit/>
          </a:bodyPr>
          <a:p>
            <a:r>
              <a:rPr sz="1600" b="1">
                <a:solidFill>
                  <a:srgbClr val="000000"/>
                </a:solidFill>
                <a:latin typeface="Times New Roman" panose="02020603050405020304" charset="0"/>
                <a:ea typeface="Arsenal"/>
                <a:cs typeface="Times New Roman" panose="02020603050405020304" charset="0"/>
              </a:rPr>
              <a:t>Так, у Резолюції Ради Європи про Двадцять керівних принципів боротьби з корупцією є пункти, які також відповідають принципам демократії: </a:t>
            </a:r>
            <a:endParaRPr sz="1600" b="1">
              <a:solidFill>
                <a:srgbClr val="000000"/>
              </a:solidFill>
              <a:latin typeface="Times New Roman" panose="02020603050405020304" charset="0"/>
              <a:ea typeface="Arsenal"/>
              <a:cs typeface="Times New Roman" panose="02020603050405020304" charset="0"/>
            </a:endParaRPr>
          </a:p>
          <a:p>
            <a:endParaRPr sz="1600">
              <a:solidFill>
                <a:srgbClr val="000000"/>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Wingdings 2" panose="05020102010507070707"/>
                <a:cs typeface="Times New Roman" panose="02020603050405020304" charset="0"/>
              </a:rPr>
              <a:t> </a:t>
            </a:r>
            <a:r>
              <a:rPr sz="1600">
                <a:solidFill>
                  <a:schemeClr val="tx1"/>
                </a:solidFill>
                <a:latin typeface="Times New Roman" panose="02020603050405020304" charset="0"/>
                <a:ea typeface="Arsenal"/>
                <a:cs typeface="Times New Roman" panose="02020603050405020304" charset="0"/>
              </a:rPr>
              <a:t>підвищення в суспільстві рівня етичної поведінки; </a:t>
            </a:r>
            <a:endParaRPr sz="1600">
              <a:solidFill>
                <a:schemeClr val="tx1"/>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Wingdings 2" panose="05020102010507070707"/>
                <a:cs typeface="Times New Roman" panose="02020603050405020304" charset="0"/>
              </a:rPr>
              <a:t> </a:t>
            </a:r>
            <a:r>
              <a:rPr sz="1600">
                <a:solidFill>
                  <a:schemeClr val="tx1"/>
                </a:solidFill>
                <a:latin typeface="Times New Roman" panose="02020603050405020304" charset="0"/>
                <a:ea typeface="Arsenal"/>
                <a:cs typeface="Times New Roman" panose="02020603050405020304" charset="0"/>
              </a:rPr>
              <a:t>незалежність органів, що відповідають за запобігання, розслідування, переслідування та винесення судових рішень, пов’язаних з корупційними правопорушеннями;</a:t>
            </a:r>
            <a:endParaRPr sz="1600">
              <a:solidFill>
                <a:schemeClr val="tx1"/>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Arsenal"/>
                <a:cs typeface="Times New Roman" panose="02020603050405020304" charset="0"/>
              </a:rPr>
              <a:t>забезпечення прозорості; аудити діяльності державних органів;</a:t>
            </a:r>
            <a:endParaRPr sz="1600">
              <a:solidFill>
                <a:schemeClr val="tx1"/>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Arsenal"/>
                <a:cs typeface="Times New Roman" panose="02020603050405020304" charset="0"/>
              </a:rPr>
              <a:t>забезпечення свободи ЗМІ;</a:t>
            </a:r>
            <a:endParaRPr sz="1600">
              <a:solidFill>
                <a:schemeClr val="tx1"/>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Arsenal"/>
                <a:cs typeface="Times New Roman" panose="02020603050405020304" charset="0"/>
              </a:rPr>
              <a:t>наявність законів, які передбачають боротьбу з корупцією;</a:t>
            </a:r>
            <a:endParaRPr sz="1600">
              <a:solidFill>
                <a:schemeClr val="tx1"/>
              </a:solidFill>
              <a:latin typeface="Times New Roman" panose="02020603050405020304" charset="0"/>
              <a:ea typeface="Arsenal"/>
              <a:cs typeface="Times New Roman" panose="02020603050405020304" charset="0"/>
            </a:endParaRPr>
          </a:p>
          <a:p>
            <a:pPr marL="285750" indent="-285750">
              <a:buFont typeface="Wingdings" panose="05000000000000000000" charset="0"/>
              <a:buChar char="q"/>
            </a:pPr>
            <a:r>
              <a:rPr sz="1600">
                <a:solidFill>
                  <a:schemeClr val="tx1"/>
                </a:solidFill>
                <a:latin typeface="Times New Roman" panose="02020603050405020304" charset="0"/>
                <a:ea typeface="Arsenal"/>
                <a:cs typeface="Times New Roman" panose="02020603050405020304" charset="0"/>
              </a:rPr>
              <a:t>міжнародне співробітництво</a:t>
            </a:r>
            <a:r>
              <a:rPr lang="uk-UA" sz="1600">
                <a:solidFill>
                  <a:schemeClr val="tx1"/>
                </a:solidFill>
                <a:latin typeface="Times New Roman" panose="02020603050405020304" charset="0"/>
                <a:ea typeface="Arsenal"/>
                <a:cs typeface="Times New Roman" panose="02020603050405020304" charset="0"/>
              </a:rPr>
              <a:t>;</a:t>
            </a:r>
            <a:endParaRPr lang="uk-UA" sz="1600">
              <a:solidFill>
                <a:schemeClr val="tx1"/>
              </a:solidFill>
              <a:latin typeface="Times New Roman" panose="02020603050405020304" charset="0"/>
              <a:ea typeface="Arsenal"/>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ext Box 3"/>
          <p:cNvSpPr txBox="1"/>
          <p:nvPr/>
        </p:nvSpPr>
        <p:spPr>
          <a:xfrm>
            <a:off x="488315" y="555625"/>
            <a:ext cx="8383270" cy="3787775"/>
          </a:xfrm>
          <a:prstGeom prst="rect">
            <a:avLst/>
          </a:prstGeom>
        </p:spPr>
        <p:txBody>
          <a:bodyPr>
            <a:noAutofit/>
          </a:bodyPr>
          <a:p>
            <a:pPr>
              <a:lnSpc>
                <a:spcPct val="150000"/>
              </a:lnSpc>
            </a:pPr>
            <a:r>
              <a:rPr lang="uk-UA" sz="1600" b="1">
                <a:solidFill>
                  <a:srgbClr val="000000"/>
                </a:solidFill>
                <a:latin typeface="Times New Roman" panose="02020603050405020304" charset="0"/>
                <a:ea typeface="Arsenal"/>
                <a:cs typeface="Times New Roman" panose="02020603050405020304" charset="0"/>
              </a:rPr>
              <a:t>У Конвенції ООН проти корупції прикладами таких принципів є:</a:t>
            </a:r>
            <a:endParaRPr lang="uk-UA" sz="1600" b="1">
              <a:solidFill>
                <a:srgbClr val="000000"/>
              </a:solidFill>
              <a:latin typeface="Times New Roman" panose="02020603050405020304" charset="0"/>
              <a:ea typeface="Arsenal"/>
              <a:cs typeface="Times New Roman" panose="02020603050405020304" charset="0"/>
            </a:endParaRPr>
          </a:p>
          <a:p>
            <a:pPr>
              <a:lnSpc>
                <a:spcPct val="150000"/>
              </a:lnSpc>
            </a:pPr>
            <a:endParaRPr lang="uk-UA" sz="1600">
              <a:solidFill>
                <a:srgbClr val="000000"/>
              </a:solidFill>
              <a:latin typeface="Times New Roman" panose="02020603050405020304" charset="0"/>
              <a:ea typeface="Arsenal"/>
              <a:cs typeface="Times New Roman" panose="02020603050405020304" charset="0"/>
            </a:endParaRPr>
          </a:p>
          <a:p>
            <a:pPr marL="285750" indent="-285750">
              <a:lnSpc>
                <a:spcPct val="150000"/>
              </a:lnSpc>
              <a:buFont typeface="Wingdings" panose="05000000000000000000" charset="0"/>
              <a:buChar char="q"/>
            </a:pPr>
            <a:r>
              <a:rPr lang="uk-UA" sz="1600">
                <a:solidFill>
                  <a:srgbClr val="000000"/>
                </a:solidFill>
                <a:latin typeface="Times New Roman" panose="02020603050405020304" charset="0"/>
                <a:ea typeface="Arsenal"/>
                <a:cs typeface="Times New Roman" panose="02020603050405020304" charset="0"/>
              </a:rPr>
              <a:t>публічна підзвітність, яка передбачає прийняття процедур або правил, які дозволяють населенню отримувати інформацію про публічних осіб, організації та їх функціонування;</a:t>
            </a:r>
            <a:endParaRPr lang="uk-UA" sz="1600">
              <a:solidFill>
                <a:srgbClr val="000000"/>
              </a:solidFill>
              <a:latin typeface="Times New Roman" panose="02020603050405020304" charset="0"/>
              <a:ea typeface="Arsenal"/>
              <a:cs typeface="Times New Roman" panose="02020603050405020304" charset="0"/>
            </a:endParaRPr>
          </a:p>
          <a:p>
            <a:pPr marL="285750" indent="-285750">
              <a:lnSpc>
                <a:spcPct val="150000"/>
              </a:lnSpc>
              <a:buFont typeface="Wingdings" panose="05000000000000000000" charset="0"/>
              <a:buChar char="q"/>
            </a:pPr>
            <a:r>
              <a:rPr lang="uk-UA" sz="1600">
                <a:solidFill>
                  <a:srgbClr val="000000"/>
                </a:solidFill>
                <a:latin typeface="Times New Roman" panose="02020603050405020304" charset="0"/>
                <a:ea typeface="Arsenal"/>
                <a:cs typeface="Times New Roman" panose="02020603050405020304" charset="0"/>
              </a:rPr>
              <a:t>незалежність судової влади та правоохоронних органів;</a:t>
            </a:r>
            <a:endParaRPr lang="uk-UA" sz="1600">
              <a:solidFill>
                <a:srgbClr val="000000"/>
              </a:solidFill>
              <a:latin typeface="Times New Roman" panose="02020603050405020304" charset="0"/>
              <a:ea typeface="Arsenal"/>
              <a:cs typeface="Times New Roman" panose="02020603050405020304" charset="0"/>
            </a:endParaRPr>
          </a:p>
          <a:p>
            <a:pPr marL="285750" indent="-285750">
              <a:lnSpc>
                <a:spcPct val="150000"/>
              </a:lnSpc>
              <a:buFont typeface="Wingdings" panose="05000000000000000000" charset="0"/>
              <a:buChar char="q"/>
            </a:pPr>
            <a:r>
              <a:rPr lang="uk-UA" sz="1600">
                <a:solidFill>
                  <a:srgbClr val="000000"/>
                </a:solidFill>
                <a:latin typeface="Times New Roman" panose="02020603050405020304" charset="0"/>
                <a:ea typeface="Arsenal"/>
                <a:cs typeface="Times New Roman" panose="02020603050405020304" charset="0"/>
              </a:rPr>
              <a:t>забезпечення участі громадянського суспільства, що передбачає доступ громадськості </a:t>
            </a:r>
            <a:endParaRPr lang="uk-UA" sz="1600">
              <a:solidFill>
                <a:srgbClr val="000000"/>
              </a:solidFill>
              <a:latin typeface="Times New Roman" panose="02020603050405020304" charset="0"/>
              <a:ea typeface="Arsenal"/>
              <a:cs typeface="Times New Roman" panose="02020603050405020304" charset="0"/>
            </a:endParaRPr>
          </a:p>
          <a:p>
            <a:pPr indent="0">
              <a:lnSpc>
                <a:spcPct val="150000"/>
              </a:lnSpc>
              <a:buFont typeface="Wingdings" panose="05000000000000000000" charset="0"/>
              <a:buNone/>
            </a:pPr>
            <a:r>
              <a:rPr lang="uk-UA" sz="1600">
                <a:solidFill>
                  <a:srgbClr val="000000"/>
                </a:solidFill>
                <a:latin typeface="Times New Roman" panose="02020603050405020304" charset="0"/>
                <a:ea typeface="Arsenal"/>
                <a:cs typeface="Times New Roman" panose="02020603050405020304" charset="0"/>
              </a:rPr>
              <a:t>до інформації;</a:t>
            </a:r>
            <a:endParaRPr lang="uk-UA" sz="1600">
              <a:solidFill>
                <a:srgbClr val="000000"/>
              </a:solidFill>
              <a:latin typeface="Times New Roman" panose="02020603050405020304" charset="0"/>
              <a:ea typeface="Arsenal"/>
              <a:cs typeface="Times New Roman" panose="02020603050405020304" charset="0"/>
            </a:endParaRPr>
          </a:p>
          <a:p>
            <a:pPr marL="285750" indent="-285750">
              <a:lnSpc>
                <a:spcPct val="150000"/>
              </a:lnSpc>
              <a:buFont typeface="Wingdings" panose="05000000000000000000" charset="0"/>
              <a:buChar char="q"/>
            </a:pPr>
            <a:r>
              <a:rPr lang="uk-UA" sz="1600">
                <a:solidFill>
                  <a:srgbClr val="000000"/>
                </a:solidFill>
                <a:latin typeface="Times New Roman" panose="02020603050405020304" charset="0"/>
                <a:ea typeface="Arsenal"/>
                <a:cs typeface="Times New Roman" panose="02020603050405020304" charset="0"/>
              </a:rPr>
              <a:t>міжнародна співпраця.</a:t>
            </a:r>
            <a:endParaRPr lang="uk-UA" sz="1600">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893445" y="229878"/>
            <a:ext cx="8244755" cy="73863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ea typeface="Roboto"/>
                <a:cs typeface="Arial" panose="020B0604020202020204" pitchFamily="34" charset="0"/>
                <a:sym typeface="Roboto"/>
              </a:rPr>
              <a:t>Зв’язок корупції та демократії</a:t>
            </a:r>
            <a:endParaRPr sz="3000" b="1" dirty="0">
              <a:solidFill>
                <a:schemeClr val="lt1"/>
              </a:solidFill>
              <a:ea typeface="Roboto"/>
              <a:cs typeface="Arial" panose="020B0604020202020204" pitchFamily="34" charset="0"/>
              <a:sym typeface="Roboto"/>
            </a:endParaRPr>
          </a:p>
        </p:txBody>
      </p:sp>
      <p:sp>
        <p:nvSpPr>
          <p:cNvPr id="123" name="Google Shape;123;p20"/>
          <p:cNvSpPr txBox="1"/>
          <p:nvPr/>
        </p:nvSpPr>
        <p:spPr>
          <a:xfrm>
            <a:off x="6191250" y="3757354"/>
            <a:ext cx="1993380" cy="3385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000" dirty="0">
                <a:solidFill>
                  <a:schemeClr val="accent1">
                    <a:lumMod val="50000"/>
                  </a:schemeClr>
                </a:solidFill>
                <a:uFill>
                  <a:noFill/>
                </a:uFill>
                <a:latin typeface="Arial" panose="020B0604020202020204" pitchFamily="34" charset="0"/>
                <a:cs typeface="Arial" panose="020B0604020202020204" pitchFamily="34" charset="0"/>
                <a:sym typeface="Helvetica Neue" panose="020B0604020202020204"/>
                <a:hlinkClick r:id="rId1"/>
              </a:rPr>
              <a:t>Конвенція ООН проти корупції</a:t>
            </a:r>
            <a:endParaRPr sz="1000" dirty="0">
              <a:solidFill>
                <a:schemeClr val="accent1">
                  <a:lumMod val="50000"/>
                </a:schemeClr>
              </a:solidFill>
              <a:uFill>
                <a:noFill/>
              </a:uFill>
              <a:latin typeface="Arial" panose="020B0604020202020204" pitchFamily="34" charset="0"/>
              <a:cs typeface="Arial" panose="020B0604020202020204" pitchFamily="34" charset="0"/>
              <a:sym typeface="Helvetica Neue" panose="020B0604020202020204"/>
            </a:endParaRPr>
          </a:p>
        </p:txBody>
      </p:sp>
      <p:sp>
        <p:nvSpPr>
          <p:cNvPr id="10" name="Стрілка: вправо 9"/>
          <p:cNvSpPr/>
          <p:nvPr/>
        </p:nvSpPr>
        <p:spPr>
          <a:xfrm>
            <a:off x="5842953" y="3889027"/>
            <a:ext cx="219268" cy="75178"/>
          </a:xfrm>
          <a:prstGeom prst="rightArrow">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0"/>
              <a:solidFill>
                <a:schemeClr val="tx1"/>
              </a:solidFill>
              <a:effectLst>
                <a:outerShdw blurRad="38100" dist="19050" dir="2700000" algn="tl" rotWithShape="0">
                  <a:schemeClr val="dk1">
                    <a:alpha val="40000"/>
                  </a:schemeClr>
                </a:outerShdw>
              </a:effectLst>
            </a:endParaRPr>
          </a:p>
        </p:txBody>
      </p:sp>
      <p:sp>
        <p:nvSpPr>
          <p:cNvPr id="2" name="Text Box 1"/>
          <p:cNvSpPr txBox="1"/>
          <p:nvPr/>
        </p:nvSpPr>
        <p:spPr>
          <a:xfrm>
            <a:off x="707390" y="1036320"/>
            <a:ext cx="7925435" cy="3599815"/>
          </a:xfrm>
          <a:prstGeom prst="rect">
            <a:avLst/>
          </a:prstGeom>
          <a:noFill/>
        </p:spPr>
        <p:txBody>
          <a:bodyPr wrap="square" rtlCol="0" anchor="t">
            <a:spAutoFit/>
          </a:bodyPr>
          <a:p>
            <a:pPr algn="just"/>
            <a:r>
              <a:rPr lang="en-US" sz="1200">
                <a:latin typeface="Times New Roman" panose="02020603050405020304" charset="0"/>
                <a:cs typeface="Times New Roman" panose="02020603050405020304" charset="0"/>
              </a:rPr>
              <a:t>У світі не існує держав, які можна назвати «чистими» демократіями. Так само ц не існує держав, на 100% вільних від корупції. Проте, як правило, ці показники корелюють між собою. Уже згаданий нами Індекс сприйняття корупції від Transparency International показує, що країни з більш високим рівнем корупції також мають слабкі демократичні інститути та політичні права. </a:t>
            </a:r>
            <a:endParaRPr lang="en-US" sz="1200">
              <a:latin typeface="Times New Roman" panose="02020603050405020304" charset="0"/>
              <a:cs typeface="Times New Roman" panose="02020603050405020304" charset="0"/>
            </a:endParaRPr>
          </a:p>
          <a:p>
            <a:pPr algn="just"/>
            <a:endParaRPr lang="en-US" sz="1200">
              <a:latin typeface="Times New Roman" panose="02020603050405020304" charset="0"/>
              <a:cs typeface="Times New Roman" panose="02020603050405020304" charset="0"/>
            </a:endParaRPr>
          </a:p>
          <a:p>
            <a:pPr algn="just"/>
            <a:r>
              <a:rPr lang="en-US" sz="1200">
                <a:latin typeface="Times New Roman" panose="02020603050405020304" charset="0"/>
                <a:cs typeface="Times New Roman" panose="02020603050405020304" charset="0"/>
              </a:rPr>
              <a:t>Ілюстративний приклад – Угорщина та Туреччина, які, падаючи в рейтингах демократичності та політичних прав протягом останніх 10 років, паралельно знижують свої позиції в Індексі сприйняття корупції. З 2012 року Туреччина втратила</a:t>
            </a:r>
            <a:r>
              <a:rPr lang="uk-UA" altLang="en-US" sz="1200">
                <a:latin typeface="Times New Roman" panose="02020603050405020304" charset="0"/>
                <a:cs typeface="Times New Roman" panose="02020603050405020304" charset="0"/>
              </a:rPr>
              <a:t> </a:t>
            </a:r>
            <a:r>
              <a:rPr lang="en-US" sz="1200">
                <a:latin typeface="Times New Roman" panose="02020603050405020304" charset="0"/>
                <a:cs typeface="Times New Roman" panose="02020603050405020304" charset="0"/>
              </a:rPr>
              <a:t>в ньому 11 балів (з 49 до 38), а Угорщина –12 балів (з 55 до 43).</a:t>
            </a:r>
            <a:r>
              <a:rPr lang="uk-UA" altLang="en-US" sz="1200">
                <a:latin typeface="Times New Roman" panose="02020603050405020304" charset="0"/>
                <a:cs typeface="Times New Roman" panose="02020603050405020304" charset="0"/>
              </a:rPr>
              <a:t> </a:t>
            </a:r>
            <a:r>
              <a:rPr lang="en-US" sz="1200">
                <a:latin typeface="Times New Roman" panose="02020603050405020304" charset="0"/>
                <a:cs typeface="Times New Roman" panose="02020603050405020304" charset="0"/>
              </a:rPr>
              <a:t>Аналогічне падіння ми спостерігаємо в рейтингу від Freedom House: з 2012 року Туреччина втратила 19 балів (з 88 до 69), а Угорщина – 31 бал (з 63 до 32). Він вимірює стан політичних прав та громадянських свобод у країні. Отже, ці рейтинги відображають погіршення правопорядку й стану демократичних інституцій, а також швидке звуження простору </a:t>
            </a:r>
            <a:r>
              <a:rPr lang="uk-UA" altLang="en-US" sz="1200">
                <a:latin typeface="Times New Roman" panose="02020603050405020304" charset="0"/>
                <a:cs typeface="Times New Roman" panose="02020603050405020304" charset="0"/>
              </a:rPr>
              <a:t> </a:t>
            </a:r>
            <a:r>
              <a:rPr lang="en-US" sz="1200">
                <a:latin typeface="Times New Roman" panose="02020603050405020304" charset="0"/>
                <a:cs typeface="Times New Roman" panose="02020603050405020304" charset="0"/>
              </a:rPr>
              <a:t>для громадянського суспільства та незалежних медіа в країнах, що корелює з підвищеннямрівня корупції.</a:t>
            </a:r>
            <a:endParaRPr lang="en-US" sz="1200">
              <a:latin typeface="Times New Roman" panose="02020603050405020304" charset="0"/>
              <a:cs typeface="Times New Roman" panose="02020603050405020304" charset="0"/>
            </a:endParaRPr>
          </a:p>
          <a:p>
            <a:pPr algn="just"/>
            <a:endParaRPr lang="en-US" sz="1200">
              <a:latin typeface="Times New Roman" panose="02020603050405020304" charset="0"/>
              <a:cs typeface="Times New Roman" panose="02020603050405020304" charset="0"/>
            </a:endParaRPr>
          </a:p>
          <a:p>
            <a:pPr algn="just"/>
            <a:endParaRPr lang="en-US" sz="1200">
              <a:latin typeface="Times New Roman" panose="02020603050405020304" charset="0"/>
              <a:cs typeface="Times New Roman" panose="02020603050405020304" charset="0"/>
            </a:endParaRPr>
          </a:p>
          <a:p>
            <a:pPr algn="just"/>
            <a:r>
              <a:rPr lang="en-US" sz="1200">
                <a:latin typeface="Times New Roman" panose="02020603050405020304" charset="0"/>
                <a:cs typeface="Times New Roman" panose="02020603050405020304" charset="0"/>
              </a:rPr>
              <a:t>Така кореляція пояснюється тим, що інструменти, які забезпечують існування та розвиток демократії, часто використовують і для боротьби з корупцією, забезпечення її низького рівня. Демократичне врядування передбачає прозорі процеси в державі, незалежність різних гілок влади та ефективні інституції. Боротьба з корупцією грає важливу роль у</a:t>
            </a:r>
            <a:r>
              <a:rPr lang="uk-UA" altLang="en-US" sz="1200">
                <a:latin typeface="Times New Roman" panose="02020603050405020304" charset="0"/>
                <a:cs typeface="Times New Roman" panose="02020603050405020304" charset="0"/>
              </a:rPr>
              <a:t> </a:t>
            </a:r>
            <a:r>
              <a:rPr lang="en-US" sz="1200">
                <a:latin typeface="Times New Roman" panose="02020603050405020304" charset="0"/>
                <a:cs typeface="Times New Roman" panose="02020603050405020304" charset="0"/>
              </a:rPr>
              <a:t>забезпеченні цього. Наочний приклад – використання різних принципів демократії в антикорупційних конвенціях та резолюціях.</a:t>
            </a:r>
            <a:endParaRPr lang="en-US" sz="1200">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Стрілка: вправо 5"/>
          <p:cNvSpPr/>
          <p:nvPr/>
        </p:nvSpPr>
        <p:spPr>
          <a:xfrm>
            <a:off x="5295265" y="3818402"/>
            <a:ext cx="219268" cy="75178"/>
          </a:xfrm>
          <a:prstGeom prst="rightArrow">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0"/>
              <a:solidFill>
                <a:schemeClr val="tx1"/>
              </a:solidFill>
              <a:effectLst>
                <a:outerShdw blurRad="38100" dist="19050" dir="2700000" algn="tl" rotWithShape="0">
                  <a:schemeClr val="dk1">
                    <a:alpha val="40000"/>
                  </a:schemeClr>
                </a:outerShdw>
              </a:effectLst>
            </a:endParaRPr>
          </a:p>
        </p:txBody>
      </p:sp>
      <p:sp>
        <p:nvSpPr>
          <p:cNvPr id="3" name="Text Box 2"/>
          <p:cNvSpPr txBox="1"/>
          <p:nvPr/>
        </p:nvSpPr>
        <p:spPr>
          <a:xfrm>
            <a:off x="979805" y="288290"/>
            <a:ext cx="7185025" cy="337185"/>
          </a:xfrm>
          <a:prstGeom prst="rect">
            <a:avLst/>
          </a:prstGeom>
        </p:spPr>
        <p:txBody>
          <a:bodyPr wrap="square">
            <a:spAutoFit/>
          </a:bodyPr>
          <a:p>
            <a:r>
              <a:rPr sz="1600">
                <a:solidFill>
                  <a:srgbClr val="003882"/>
                </a:solidFill>
                <a:latin typeface="Arsenal"/>
                <a:ea typeface="Arsenal"/>
              </a:rPr>
              <a:t>Як корупція може вплинути на ваші права безпосередньо?</a:t>
            </a:r>
            <a:endParaRPr sz="1600">
              <a:solidFill>
                <a:srgbClr val="003882"/>
              </a:solidFill>
              <a:latin typeface="Arsenal"/>
              <a:ea typeface="Arsenal"/>
            </a:endParaRPr>
          </a:p>
        </p:txBody>
      </p:sp>
      <p:sp>
        <p:nvSpPr>
          <p:cNvPr id="4" name="Text Box 3"/>
          <p:cNvSpPr txBox="1"/>
          <p:nvPr/>
        </p:nvSpPr>
        <p:spPr>
          <a:xfrm>
            <a:off x="457200" y="920115"/>
            <a:ext cx="8097520" cy="3169285"/>
          </a:xfrm>
          <a:prstGeom prst="rect">
            <a:avLst/>
          </a:prstGeom>
        </p:spPr>
        <p:txBody>
          <a:bodyPr wrap="square">
            <a:spAutoFit/>
          </a:bodyPr>
          <a:p>
            <a:r>
              <a:rPr sz="1000">
                <a:solidFill>
                  <a:srgbClr val="000000"/>
                </a:solidFill>
                <a:latin typeface="Times New Roman" panose="02020603050405020304" charset="0"/>
                <a:ea typeface="Arsenal"/>
                <a:cs typeface="Times New Roman" panose="02020603050405020304" charset="0"/>
              </a:rPr>
              <a:t>З одного боку, </a:t>
            </a:r>
            <a:r>
              <a:rPr sz="1000" b="1">
                <a:solidFill>
                  <a:srgbClr val="000000"/>
                </a:solidFill>
                <a:latin typeface="Times New Roman" panose="02020603050405020304" charset="0"/>
                <a:ea typeface="Arsenal"/>
                <a:cs typeface="Times New Roman" panose="02020603050405020304" charset="0"/>
              </a:rPr>
              <a:t>корупція позбавляє суспільство важливих ресурсів</a:t>
            </a:r>
            <a:r>
              <a:rPr sz="1000">
                <a:solidFill>
                  <a:srgbClr val="000000"/>
                </a:solidFill>
                <a:latin typeface="Times New Roman" panose="02020603050405020304" charset="0"/>
                <a:ea typeface="Arsenal"/>
                <a:cs typeface="Times New Roman" panose="02020603050405020304" charset="0"/>
              </a:rPr>
              <a:t>, які можна використати для основних потреб, таких як охорона здоров’я, освіта, інфраструктура чи безпека. </a:t>
            </a:r>
            <a:endParaRPr sz="1000">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З іншого боку, </a:t>
            </a:r>
            <a:r>
              <a:rPr sz="1000" b="1">
                <a:solidFill>
                  <a:srgbClr val="000000"/>
                </a:solidFill>
                <a:latin typeface="Times New Roman" panose="02020603050405020304" charset="0"/>
                <a:ea typeface="Arsenal"/>
                <a:cs typeface="Times New Roman" panose="02020603050405020304" charset="0"/>
              </a:rPr>
              <a:t>корупція завдає шкідливих наслідків для функціонування державних інституцій</a:t>
            </a:r>
            <a:r>
              <a:rPr sz="1000">
                <a:solidFill>
                  <a:srgbClr val="000000"/>
                </a:solidFill>
                <a:latin typeface="Times New Roman" panose="02020603050405020304" charset="0"/>
                <a:ea typeface="Arsenal"/>
                <a:cs typeface="Times New Roman" panose="02020603050405020304" charset="0"/>
              </a:rPr>
              <a:t>, і, зокрема, для здійснення правосуддя. Вона знижує довіру громадськості до правосуддя та послаблює спроможність судових систем гарантувати захист прав людини, </a:t>
            </a:r>
            <a:endParaRPr sz="1000">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а також впливає на завдання та обов’язки суддів, прокурорів, адвокатів та інших юристів. </a:t>
            </a:r>
            <a:endParaRPr sz="1000">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Корупція також залишає відбиток на інших правах людини: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життя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Корупція у сферах ліцензій та закупівель може призвести до несправної інфраструктури, що загрожує життю громадян.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їжу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Корупція в розподілі гуманітарної допомоги може позбавляти доступу до задоволення основних потреб, таких як вода чи їжа.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власність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Процеси реєстрації власності чи реституції можуть бути дискримінаційними й свавільними через непотизм або хабарництво.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освіту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Корупція в закупівельних процедурах може позбавляти дітей належного освітнього середовища. Ще один варіант – коли доступ до світи або оцінки є предметами хабарів. У таких випадках є перешкода всім аспектам права на доступну та якісну освіту.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працю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Непотизм, кумівство або хабарі можуть перешкоджати найму на роботу або просуванню по службі. </a:t>
            </a:r>
            <a:endParaRPr sz="1000">
              <a:solidFill>
                <a:srgbClr val="000000"/>
              </a:solidFill>
              <a:latin typeface="Times New Roman" panose="02020603050405020304" charset="0"/>
              <a:ea typeface="Arsenal"/>
              <a:cs typeface="Times New Roman" panose="02020603050405020304" charset="0"/>
            </a:endParaRPr>
          </a:p>
          <a:p>
            <a:r>
              <a:rPr sz="1000" b="1">
                <a:solidFill>
                  <a:srgbClr val="000000"/>
                </a:solidFill>
                <a:latin typeface="Times New Roman" panose="02020603050405020304" charset="0"/>
                <a:ea typeface="Arsenal"/>
                <a:cs typeface="Times New Roman" panose="02020603050405020304" charset="0"/>
              </a:rPr>
              <a:t>Право на здоров’я </a:t>
            </a:r>
            <a:endParaRPr sz="1000" b="1">
              <a:solidFill>
                <a:srgbClr val="000000"/>
              </a:solidFill>
              <a:latin typeface="Times New Roman" panose="02020603050405020304" charset="0"/>
              <a:ea typeface="Arsenal"/>
              <a:cs typeface="Times New Roman" panose="02020603050405020304" charset="0"/>
            </a:endParaRPr>
          </a:p>
          <a:p>
            <a:r>
              <a:rPr sz="1000">
                <a:solidFill>
                  <a:srgbClr val="000000"/>
                </a:solidFill>
                <a:latin typeface="Times New Roman" panose="02020603050405020304" charset="0"/>
                <a:ea typeface="Arsenal"/>
                <a:cs typeface="Times New Roman" panose="02020603050405020304" charset="0"/>
              </a:rPr>
              <a:t>Корупція може позбавити цього права, коли ліки перенаправляють або підробляють, вимагають хабарі в обмін на медичні послуги, закупівля ліків та медичного обладнання є шахрайською або персонал розкрадає ресурси системи охорони здоров’я. </a:t>
            </a:r>
            <a:endParaRPr sz="1000">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880032" y="250411"/>
            <a:ext cx="6046500" cy="459300"/>
          </a:xfrm>
          <a:prstGeom prst="rect">
            <a:avLst/>
          </a:prstGeom>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економіка</a:t>
            </a:r>
            <a:endParaRPr sz="3000" b="1" dirty="0">
              <a:ea typeface="Roboto"/>
              <a:cs typeface="Arial" panose="020B0604020202020204" pitchFamily="34" charset="0"/>
              <a:sym typeface="Roboto"/>
            </a:endParaRPr>
          </a:p>
        </p:txBody>
      </p:sp>
      <p:sp>
        <p:nvSpPr>
          <p:cNvPr id="156" name="Google Shape;156;p24"/>
          <p:cNvSpPr txBox="1"/>
          <p:nvPr/>
        </p:nvSpPr>
        <p:spPr>
          <a:xfrm>
            <a:off x="880031" y="968863"/>
            <a:ext cx="7289607" cy="291358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200" u="sng"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hlinkClick r:id="rId1"/>
              </a:rPr>
              <a:t>Офіс простих рішень та результатів</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підрахував, що станом на 2021 рік український бюджет щорічно втрачає понад </a:t>
            </a:r>
            <a:r>
              <a:rPr lang="en-US" sz="12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37 мільярдів доларів</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внаслідок корупції:</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0"/>
              </a:spcBef>
              <a:spcAft>
                <a:spcPts val="0"/>
              </a:spcAft>
              <a:buClr>
                <a:srgbClr val="B9D6D5"/>
              </a:buClr>
              <a:buSzPts val="14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Збитки від </a:t>
            </a:r>
            <a:r>
              <a:rPr lang="en-US"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зарплат в конвертах</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6 млрд $ щорічно. 23% українців отримують зарплату неофіційно,  ще 30% – отримують «сіру» зарплату, тобто частково в конвертах і частково «в білу».</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0"/>
              </a:spcAft>
              <a:buClr>
                <a:srgbClr val="B9D6D5"/>
              </a:buClr>
              <a:buSzPts val="1400"/>
              <a:buFont typeface="Helvetica Neue" panose="020B0604020202020204"/>
              <a:buChar char="●"/>
            </a:pPr>
            <a:r>
              <a:rPr lang="en-US"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На офшорах</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Україна втрачає 6 млрд $ щорічно.</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0"/>
              </a:spcAft>
              <a:buClr>
                <a:srgbClr val="B9D6D5"/>
              </a:buClr>
              <a:buSzPts val="1400"/>
              <a:buFont typeface="Helvetica Neue" panose="020B0604020202020204"/>
              <a:buChar char="●"/>
            </a:pPr>
            <a:r>
              <a:rPr lang="en-US"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Корупція в держзакупівлях</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- 3 млрд $. Всього держзакупівель в Україні проводиться приблизно на 19 млрд доларів. Близько 20% закупівель в країнах, що розвиваються, мають корупційну складову. 20% від 19 млрд доларів – приблизно 3 млрд доларів.</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1000"/>
              </a:spcAft>
              <a:buClr>
                <a:srgbClr val="B9D6D5"/>
              </a:buClr>
              <a:buSzPts val="1400"/>
              <a:buFont typeface="Helvetica Neue" panose="020B0604020202020204"/>
              <a:buChar char="●"/>
            </a:pPr>
            <a:r>
              <a:rPr lang="en-US"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Тіньова оренда землі</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- 500 млн$. Втрати бюджетів всіх рівнів від недоотримання податків та інших платежів у цій сфері становлять від 6 до 22 млрд грн.</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57" name="Google Shape;157;p24"/>
          <p:cNvSpPr/>
          <p:nvPr/>
        </p:nvSpPr>
        <p:spPr>
          <a:xfrm rot="5400000" flipH="1">
            <a:off x="3913425" y="-30899"/>
            <a:ext cx="1318199"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58" name="Google Shape;158;p24"/>
          <p:cNvSpPr txBox="1"/>
          <p:nvPr/>
        </p:nvSpPr>
        <p:spPr>
          <a:xfrm>
            <a:off x="880031" y="4053442"/>
            <a:ext cx="7349569" cy="78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panose="020B0604020202020204"/>
              <a:buNone/>
            </a:pPr>
            <a:r>
              <a:rPr lang="en-US" sz="13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rPr>
              <a:t>За результатами</a:t>
            </a:r>
            <a:r>
              <a:rPr lang="en-US" sz="1300" dirty="0">
                <a:solidFill>
                  <a:schemeClr val="lt1"/>
                </a:solidFill>
                <a:uFill>
                  <a:noFill/>
                </a:uFill>
                <a:latin typeface="Arial" panose="020B0604020202020204" pitchFamily="34" charset="0"/>
                <a:ea typeface="Helvetica Neue" panose="020B0604020202020204"/>
                <a:cs typeface="Arial" panose="020B0604020202020204" pitchFamily="34" charset="0"/>
                <a:sym typeface="Helvetica Neue" panose="020B0604020202020204"/>
                <a:hlinkClick r:id="rId2"/>
              </a:rPr>
              <a:t> </a:t>
            </a:r>
            <a:r>
              <a:rPr lang="en-US" sz="1300" u="sng"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hlinkClick r:id="rId2"/>
              </a:rPr>
              <a:t>опитування</a:t>
            </a:r>
            <a:r>
              <a:rPr lang="en-US" sz="13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rPr>
              <a:t> підприємців, проведеного Світовим банком в Україні у 2019 році, було встановлено, що 74% суб’єктів господарювання вважають корупцію найбільшою перешкодою (17%) або значним обмеженням (56%) для бізнес-середовища в Україні.</a:t>
            </a:r>
            <a:endParaRPr sz="14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880110" y="250190"/>
            <a:ext cx="7569200" cy="459105"/>
          </a:xfrm>
          <a:prstGeom prst="rect">
            <a:avLst/>
          </a:prstGeom>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a:t>
            </a:r>
            <a:r>
              <a:rPr lang="uk-UA" altLang="en-US" sz="3000" b="1" dirty="0">
                <a:ea typeface="Roboto"/>
                <a:cs typeface="Arial" panose="020B0604020202020204" pitchFamily="34" charset="0"/>
                <a:sym typeface="Roboto"/>
              </a:rPr>
              <a:t>національна безпека</a:t>
            </a:r>
            <a:endParaRPr lang="uk-UA" altLang="en-US" sz="3000" b="1" dirty="0">
              <a:ea typeface="Roboto"/>
              <a:cs typeface="Arial" panose="020B0604020202020204" pitchFamily="34" charset="0"/>
              <a:sym typeface="Roboto"/>
            </a:endParaRPr>
          </a:p>
        </p:txBody>
      </p:sp>
      <p:sp>
        <p:nvSpPr>
          <p:cNvPr id="2" name="Text Box 1"/>
          <p:cNvSpPr txBox="1"/>
          <p:nvPr/>
        </p:nvSpPr>
        <p:spPr>
          <a:xfrm>
            <a:off x="762635" y="804545"/>
            <a:ext cx="7620000" cy="3907790"/>
          </a:xfrm>
          <a:prstGeom prst="rect">
            <a:avLst/>
          </a:prstGeom>
        </p:spPr>
        <p:txBody>
          <a:bodyPr wrap="square">
            <a:spAutoFit/>
          </a:bodyPr>
          <a:p>
            <a:endParaRPr sz="1600">
              <a:solidFill>
                <a:srgbClr val="000000"/>
              </a:solidFill>
              <a:latin typeface="Arsenal"/>
              <a:ea typeface="Arsenal"/>
            </a:endParaRPr>
          </a:p>
          <a:p>
            <a:r>
              <a:rPr sz="1600">
                <a:solidFill>
                  <a:srgbClr val="000000"/>
                </a:solidFill>
                <a:latin typeface="Arsenal"/>
                <a:ea typeface="Arsenal"/>
              </a:rPr>
              <a:t>Національна безпека є дуже важливою темою для України. Корупцію не всі сприймають як реальну загрозу в цьому розрізі, але вона справді може сприяти зовнішньому ворогу та ставати зброєю в його руках. Корупція здатна впливати на національну безпеку в </a:t>
            </a:r>
            <a:endParaRPr sz="1600">
              <a:solidFill>
                <a:srgbClr val="000000"/>
              </a:solidFill>
              <a:latin typeface="Arsenal"/>
              <a:ea typeface="Arsenal"/>
            </a:endParaRPr>
          </a:p>
          <a:p>
            <a:r>
              <a:rPr sz="1600">
                <a:solidFill>
                  <a:srgbClr val="000000"/>
                </a:solidFill>
                <a:latin typeface="Arsenal"/>
                <a:ea typeface="Arsenal"/>
              </a:rPr>
              <a:t>різних аспектах та з різних сторін:</a:t>
            </a:r>
            <a:endParaRPr sz="1600">
              <a:solidFill>
                <a:srgbClr val="000000"/>
              </a:solidFill>
              <a:latin typeface="Arsenal"/>
              <a:ea typeface="Arsenal"/>
            </a:endParaRPr>
          </a:p>
          <a:p>
            <a:r>
              <a:rPr lang="uk-UA" sz="1600">
                <a:solidFill>
                  <a:srgbClr val="000000"/>
                </a:solidFill>
                <a:latin typeface="Arsenal"/>
                <a:ea typeface="Arsenal"/>
              </a:rPr>
              <a:t> </a:t>
            </a:r>
            <a:endParaRPr lang="uk-UA" sz="1600">
              <a:solidFill>
                <a:srgbClr val="000000"/>
              </a:solidFill>
              <a:latin typeface="Arsenal"/>
              <a:ea typeface="Arsenal"/>
            </a:endParaRPr>
          </a:p>
          <a:p>
            <a:r>
              <a:rPr lang="uk-UA" sz="1600" b="1">
                <a:solidFill>
                  <a:srgbClr val="000000"/>
                </a:solidFill>
                <a:effectLst>
                  <a:outerShdw blurRad="38100" dist="38100" dir="2700000" algn="tl">
                    <a:srgbClr val="000000">
                      <a:alpha val="43137"/>
                    </a:srgbClr>
                  </a:outerShdw>
                </a:effectLst>
                <a:latin typeface="Arsenal"/>
                <a:ea typeface="Arsenal"/>
              </a:rPr>
              <a:t>1.</a:t>
            </a:r>
            <a:r>
              <a:rPr sz="1600" b="1">
                <a:solidFill>
                  <a:srgbClr val="000000"/>
                </a:solidFill>
                <a:effectLst>
                  <a:outerShdw blurRad="38100" dist="38100" dir="2700000" algn="tl">
                    <a:srgbClr val="000000">
                      <a:alpha val="43137"/>
                    </a:srgbClr>
                  </a:outerShdw>
                </a:effectLst>
                <a:latin typeface="Arsenal"/>
                <a:ea typeface="Arsenal"/>
              </a:rPr>
              <a:t>Оборонний сектор</a:t>
            </a:r>
            <a:r>
              <a:rPr lang="uk-UA" sz="1600" b="1">
                <a:solidFill>
                  <a:srgbClr val="000000"/>
                </a:solidFill>
                <a:effectLst>
                  <a:outerShdw blurRad="38100" dist="38100" dir="2700000" algn="tl">
                    <a:srgbClr val="000000">
                      <a:alpha val="43137"/>
                    </a:srgbClr>
                  </a:outerShdw>
                </a:effectLst>
                <a:latin typeface="Arsenal"/>
                <a:ea typeface="Arsenal"/>
              </a:rPr>
              <a:t>;</a:t>
            </a:r>
            <a:endParaRPr sz="1600" b="1">
              <a:solidFill>
                <a:srgbClr val="000000"/>
              </a:solidFill>
              <a:effectLst>
                <a:outerShdw blurRad="38100" dist="38100" dir="2700000" algn="tl">
                  <a:srgbClr val="000000">
                    <a:alpha val="43137"/>
                  </a:srgbClr>
                </a:outerShdw>
              </a:effectLst>
              <a:latin typeface="Arsenal"/>
              <a:ea typeface="Arsenal"/>
            </a:endParaRPr>
          </a:p>
          <a:p>
            <a:r>
              <a:rPr lang="uk-UA" sz="1600" b="1">
                <a:solidFill>
                  <a:srgbClr val="000000"/>
                </a:solidFill>
                <a:effectLst>
                  <a:outerShdw blurRad="38100" dist="38100" dir="2700000" algn="tl">
                    <a:srgbClr val="000000">
                      <a:alpha val="43137"/>
                    </a:srgbClr>
                  </a:outerShdw>
                </a:effectLst>
                <a:latin typeface="Arsenal"/>
                <a:ea typeface="Arsenal"/>
              </a:rPr>
              <a:t>2.Політичні процеси та демократія;</a:t>
            </a:r>
            <a:endParaRPr lang="uk-UA" sz="1600" b="1">
              <a:solidFill>
                <a:srgbClr val="000000"/>
              </a:solidFill>
              <a:effectLst>
                <a:outerShdw blurRad="38100" dist="38100" dir="2700000" algn="tl">
                  <a:srgbClr val="000000">
                    <a:alpha val="43137"/>
                  </a:srgbClr>
                </a:outerShdw>
              </a:effectLst>
              <a:latin typeface="Arsenal"/>
              <a:ea typeface="Arsenal"/>
            </a:endParaRPr>
          </a:p>
          <a:p>
            <a:endParaRPr lang="uk-UA" sz="1600" b="1">
              <a:solidFill>
                <a:srgbClr val="000000"/>
              </a:solidFill>
              <a:effectLst>
                <a:outerShdw blurRad="38100" dist="38100" dir="2700000" algn="tl">
                  <a:srgbClr val="000000">
                    <a:alpha val="43137"/>
                  </a:srgbClr>
                </a:outerShdw>
              </a:effectLst>
              <a:latin typeface="Arsenal"/>
              <a:ea typeface="Arsenal"/>
            </a:endParaRPr>
          </a:p>
          <a:p>
            <a:endParaRPr lang="uk-UA" sz="1600" b="1">
              <a:solidFill>
                <a:srgbClr val="000000"/>
              </a:solidFill>
              <a:effectLst>
                <a:outerShdw blurRad="38100" dist="38100" dir="2700000" algn="tl">
                  <a:srgbClr val="000000">
                    <a:alpha val="43137"/>
                  </a:srgbClr>
                </a:outerShdw>
              </a:effectLst>
              <a:latin typeface="Arsenal"/>
              <a:ea typeface="Arsenal"/>
            </a:endParaRPr>
          </a:p>
          <a:p>
            <a:pPr algn="just"/>
            <a:r>
              <a:rPr lang="uk-UA" sz="12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rPr>
              <a:t>Якщо корупція є поширеним явищем у державі й зачіпає всі складові суспільства, включно з владою, то це з великою вірогідністю відобразиться й на оборонному секторі. Підвищена секретність захищає сектор оборони країни від суворого контролю і водночас робить його непрозорим. Широкий загал не завжди має інформацію про внутрішні процеси в обороні країни, як, наприклад, закупівлях, і через це оборонний сектор є «благодатним ґрунтом для корупції».</a:t>
            </a:r>
            <a:endParaRPr lang="uk-UA" sz="12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endParaRPr>
          </a:p>
          <a:p>
            <a:pPr algn="just"/>
            <a:endParaRPr lang="uk-UA" sz="12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847168" y="247771"/>
            <a:ext cx="7333005" cy="901774"/>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600" b="1" dirty="0">
                <a:ea typeface="Roboto"/>
                <a:cs typeface="Arial" panose="020B0604020202020204" pitchFamily="34" charset="0"/>
                <a:sym typeface="Roboto"/>
              </a:rPr>
              <a:t>Корупція та національна безпека: оборонний сектор</a:t>
            </a:r>
            <a:endParaRPr sz="2600" b="1" dirty="0">
              <a:ea typeface="Roboto"/>
              <a:cs typeface="Arial" panose="020B0604020202020204" pitchFamily="34" charset="0"/>
              <a:sym typeface="Roboto"/>
            </a:endParaRPr>
          </a:p>
        </p:txBody>
      </p:sp>
      <p:sp>
        <p:nvSpPr>
          <p:cNvPr id="164" name="Google Shape;164;p25"/>
          <p:cNvSpPr/>
          <p:nvPr/>
        </p:nvSpPr>
        <p:spPr>
          <a:xfrm rot="5400000" flipH="1">
            <a:off x="3910820" y="-33504"/>
            <a:ext cx="1323409"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65" name="Google Shape;165;p25"/>
          <p:cNvSpPr txBox="1"/>
          <p:nvPr/>
        </p:nvSpPr>
        <p:spPr>
          <a:xfrm>
            <a:off x="905497" y="1091879"/>
            <a:ext cx="7274676" cy="2852033"/>
          </a:xfrm>
          <a:prstGeom prst="rect">
            <a:avLst/>
          </a:prstGeom>
          <a:noFill/>
          <a:ln>
            <a:noFill/>
          </a:ln>
        </p:spPr>
        <p:txBody>
          <a:bodyPr spcFirstLastPara="1" wrap="square" lIns="91425" tIns="91425" rIns="91425" bIns="91425" anchor="t" anchorCtr="0">
            <a:spAutoFit/>
          </a:bodyPr>
          <a:lstStyle/>
          <a:p>
            <a:pPr lvl="0" algn="just" rtl="0">
              <a:spcBef>
                <a:spcPts val="0"/>
              </a:spcBef>
              <a:spcAft>
                <a:spcPts val="0"/>
              </a:spcAft>
              <a:buClr>
                <a:srgbClr val="B9D6D5"/>
              </a:buClr>
              <a:buSzPts val="1100"/>
            </a:pPr>
            <a:r>
              <a:rPr lang="en-US" sz="14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Корупція підриває ефективність та дієвість збройних сил:</a:t>
            </a:r>
            <a:endParaRPr sz="14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0"/>
              </a:spcAft>
              <a:buClr>
                <a:srgbClr val="B9D6D5"/>
              </a:buClr>
              <a:buSzPts val="1400"/>
              <a:buFont typeface="Wingdings" panose="05000000000000000000" pitchFamily="2" charset="2"/>
              <a:buChar char="l"/>
            </a:pPr>
            <a:r>
              <a:rPr lang="en-US"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технічні можливості:  відсутність або низька якість зброї, військової техніки чи навіть якісної військової підготовки</a:t>
            </a:r>
            <a:endParaRPr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0"/>
              </a:spcAft>
              <a:buClr>
                <a:srgbClr val="B9D6D5"/>
              </a:buClr>
              <a:buSzPts val="1400"/>
              <a:buFont typeface="Wingdings" panose="05000000000000000000" pitchFamily="2" charset="2"/>
              <a:buChar char="l"/>
            </a:pPr>
            <a:r>
              <a:rPr lang="en-US"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моральний дух військовослужбовців: військові бачать, що їх бюджет скорочується, оскільки менше ресурсів виділяється групі, яка вважається корумпованою. Це викликає ще більше корупції, оскільки групи змагаються за свою частку обмежених ресурсів, що призводить до проблеми «снігової кулі». </a:t>
            </a:r>
            <a:endParaRPr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1000"/>
              </a:spcBef>
              <a:spcAft>
                <a:spcPts val="1000"/>
              </a:spcAft>
              <a:buClr>
                <a:srgbClr val="B9D6D5"/>
              </a:buClr>
              <a:buSzPts val="1400"/>
              <a:buFont typeface="Wingdings" panose="05000000000000000000" pitchFamily="2" charset="2"/>
              <a:buChar char="l"/>
            </a:pPr>
            <a:r>
              <a:rPr lang="en-US"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Низький моральний дух військовослужбовців і недостатнє обладнання сприяють більшій кількості втрат на полі, що може поставити під загрозу ширші цілі національної безпеки</a:t>
            </a:r>
            <a:endParaRPr sz="14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66" name="Google Shape;166;p25"/>
          <p:cNvSpPr txBox="1"/>
          <p:nvPr/>
        </p:nvSpPr>
        <p:spPr>
          <a:xfrm>
            <a:off x="963827" y="3984951"/>
            <a:ext cx="7274676" cy="10464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panose="020B0604020202020204"/>
              <a:buNone/>
            </a:pPr>
            <a:r>
              <a:rPr lang="en-US" sz="14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rPr>
              <a:t>Корупція в оборонному секторі довгий час може залишатися непомітною і в цьому її небезпека, адже якщо справа дійде до реальної оборони країни, наслідки корупції помітять всі – корупція буквально буде коштувати життів, територій, влади чи репутації на світовій арені. </a:t>
            </a:r>
            <a:endParaRPr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920520" y="229700"/>
            <a:ext cx="7566660" cy="54102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Приклад корупції в оборонному секторі: </a:t>
            </a:r>
            <a:r>
              <a:rPr lang="uk-UA" altLang="en-US" sz="3000" b="1" dirty="0">
                <a:ea typeface="Roboto"/>
                <a:cs typeface="Arial" panose="020B0604020202020204" pitchFamily="34" charset="0"/>
                <a:sym typeface="Roboto"/>
              </a:rPr>
              <a:t>країни-агресора</a:t>
            </a:r>
            <a:endParaRPr lang="uk-UA" altLang="en-US" sz="3000" b="1" dirty="0">
              <a:ea typeface="Roboto"/>
              <a:cs typeface="Arial" panose="020B0604020202020204" pitchFamily="34" charset="0"/>
              <a:sym typeface="Roboto"/>
            </a:endParaRPr>
          </a:p>
        </p:txBody>
      </p:sp>
      <p:sp>
        <p:nvSpPr>
          <p:cNvPr id="172" name="Google Shape;172;p26"/>
          <p:cNvSpPr txBox="1"/>
          <p:nvPr/>
        </p:nvSpPr>
        <p:spPr>
          <a:xfrm>
            <a:off x="9144000" y="190450"/>
            <a:ext cx="1644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ea typeface="Roboto"/>
                <a:cs typeface="Arial" panose="020B0604020202020204" pitchFamily="34" charset="0"/>
                <a:sym typeface="Roboto"/>
              </a:rPr>
              <a:t>р</a:t>
            </a:r>
            <a:endParaRPr b="1" dirty="0">
              <a:latin typeface="Arial" panose="020B0604020202020204" pitchFamily="34" charset="0"/>
              <a:ea typeface="Roboto"/>
              <a:cs typeface="Arial" panose="020B0604020202020204" pitchFamily="34" charset="0"/>
              <a:sym typeface="Roboto"/>
            </a:endParaRPr>
          </a:p>
        </p:txBody>
      </p:sp>
      <p:pic>
        <p:nvPicPr>
          <p:cNvPr id="173" name="Google Shape;173;p26"/>
          <p:cNvPicPr preferRelativeResize="0"/>
          <p:nvPr/>
        </p:nvPicPr>
        <p:blipFill>
          <a:blip r:embed="rId1"/>
          <a:stretch>
            <a:fillRect/>
          </a:stretch>
        </p:blipFill>
        <p:spPr>
          <a:xfrm>
            <a:off x="981857" y="1410952"/>
            <a:ext cx="1980426" cy="1843163"/>
          </a:xfrm>
          <a:prstGeom prst="rect">
            <a:avLst/>
          </a:prstGeom>
          <a:noFill/>
          <a:ln>
            <a:noFill/>
          </a:ln>
        </p:spPr>
      </p:pic>
      <p:pic>
        <p:nvPicPr>
          <p:cNvPr id="174" name="Google Shape;174;p26"/>
          <p:cNvPicPr preferRelativeResize="0"/>
          <p:nvPr/>
        </p:nvPicPr>
        <p:blipFill>
          <a:blip r:embed="rId2"/>
          <a:stretch>
            <a:fillRect/>
          </a:stretch>
        </p:blipFill>
        <p:spPr>
          <a:xfrm>
            <a:off x="3436179" y="1410952"/>
            <a:ext cx="1502459" cy="1843163"/>
          </a:xfrm>
          <a:prstGeom prst="rect">
            <a:avLst/>
          </a:prstGeom>
          <a:noFill/>
          <a:ln>
            <a:noFill/>
          </a:ln>
        </p:spPr>
      </p:pic>
      <p:pic>
        <p:nvPicPr>
          <p:cNvPr id="175" name="Google Shape;175;p26"/>
          <p:cNvPicPr preferRelativeResize="0"/>
          <p:nvPr/>
        </p:nvPicPr>
        <p:blipFill>
          <a:blip r:embed="rId3"/>
          <a:stretch>
            <a:fillRect/>
          </a:stretch>
        </p:blipFill>
        <p:spPr>
          <a:xfrm>
            <a:off x="5543550" y="1410952"/>
            <a:ext cx="2444749" cy="1843162"/>
          </a:xfrm>
          <a:prstGeom prst="rect">
            <a:avLst/>
          </a:prstGeom>
          <a:noFill/>
          <a:ln>
            <a:noFill/>
          </a:ln>
        </p:spPr>
      </p:pic>
      <p:sp>
        <p:nvSpPr>
          <p:cNvPr id="176" name="Google Shape;176;p26"/>
          <p:cNvSpPr txBox="1"/>
          <p:nvPr/>
        </p:nvSpPr>
        <p:spPr>
          <a:xfrm>
            <a:off x="3436179" y="3337700"/>
            <a:ext cx="1694576" cy="55396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panose="020B0604020202020204"/>
              <a:buNone/>
            </a:pPr>
            <a:r>
              <a:rPr lang="ru-RU" sz="800" i="1" dirty="0">
                <a:solidFill>
                  <a:schemeClr val="dk1"/>
                </a:solidFill>
                <a:latin typeface="Arial" panose="020B0604020202020204" pitchFamily="34" charset="0"/>
                <a:cs typeface="Arial" panose="020B0604020202020204" pitchFamily="34" charset="0"/>
                <a:sym typeface="Helvetica Neue" panose="020B0604020202020204"/>
              </a:rPr>
              <a:t>З</a:t>
            </a:r>
            <a:r>
              <a:rPr lang="en-US" sz="800" i="1" dirty="0">
                <a:solidFill>
                  <a:schemeClr val="dk1"/>
                </a:solidFill>
                <a:latin typeface="Arial" panose="020B0604020202020204" pitchFamily="34" charset="0"/>
                <a:cs typeface="Arial" panose="020B0604020202020204" pitchFamily="34" charset="0"/>
                <a:sym typeface="Helvetica Neue" panose="020B0604020202020204"/>
              </a:rPr>
              <a:t>ахист російських танків</a:t>
            </a:r>
            <a:br>
              <a:rPr lang="en-US" sz="800" i="1" dirty="0">
                <a:solidFill>
                  <a:schemeClr val="dk1"/>
                </a:solidFill>
                <a:latin typeface="Arial" panose="020B0604020202020204" pitchFamily="34" charset="0"/>
                <a:cs typeface="Arial" panose="020B0604020202020204" pitchFamily="34" charset="0"/>
                <a:sym typeface="Helvetica Neue" panose="020B0604020202020204"/>
              </a:rPr>
            </a:br>
            <a:r>
              <a:rPr lang="en-US" sz="800" i="1" dirty="0">
                <a:solidFill>
                  <a:schemeClr val="dk1"/>
                </a:solidFill>
                <a:latin typeface="Arial" panose="020B0604020202020204" pitchFamily="34" charset="0"/>
                <a:cs typeface="Arial" panose="020B0604020202020204" pitchFamily="34" charset="0"/>
                <a:sym typeface="Helvetica Neue" panose="020B0604020202020204"/>
              </a:rPr>
              <a:t>Т-72 та Т-80, виготовлений з картонних лотків з-під яєць</a:t>
            </a:r>
            <a:endParaRPr sz="800" i="1" dirty="0">
              <a:solidFill>
                <a:schemeClr val="dk1"/>
              </a:solidFill>
              <a:latin typeface="Arial" panose="020B0604020202020204" pitchFamily="34" charset="0"/>
              <a:cs typeface="Arial" panose="020B0604020202020204" pitchFamily="34" charset="0"/>
              <a:sym typeface="Helvetica Neue" panose="020B0604020202020204"/>
            </a:endParaRPr>
          </a:p>
        </p:txBody>
      </p:sp>
      <p:sp>
        <p:nvSpPr>
          <p:cNvPr id="177" name="Google Shape;177;p26"/>
          <p:cNvSpPr txBox="1"/>
          <p:nvPr/>
        </p:nvSpPr>
        <p:spPr>
          <a:xfrm>
            <a:off x="5450408" y="3254114"/>
            <a:ext cx="2670504" cy="116952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800" i="1" dirty="0">
                <a:solidFill>
                  <a:schemeClr val="dk1"/>
                </a:solidFill>
                <a:latin typeface="Arial" panose="020B0604020202020204" pitchFamily="34" charset="0"/>
                <a:cs typeface="Arial" panose="020B0604020202020204" pitchFamily="34" charset="0"/>
                <a:sym typeface="Helvetica Neue" panose="020B0604020202020204"/>
              </a:rPr>
              <a:t>Пересування особового складу на ЗИЛ-130. Окрім комфорту, який відчувають росіяни у відкритому кузові при українських березневих морозах, швидкість пересування цього транспортного засобу, а також яскравий аквамариновий колір кузова дозволяють силам ТРО ефективно проходити тренувальну підготовку з експлуатації сучасного озброєння з легких мішеней</a:t>
            </a:r>
            <a:r>
              <a:rPr lang="en-US" sz="800" i="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a:t>
            </a:r>
            <a:endParaRPr sz="800" i="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78" name="Google Shape;178;p26"/>
          <p:cNvSpPr txBox="1"/>
          <p:nvPr/>
        </p:nvSpPr>
        <p:spPr>
          <a:xfrm>
            <a:off x="981857" y="3254115"/>
            <a:ext cx="1980426" cy="93868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800" i="1" dirty="0">
                <a:solidFill>
                  <a:schemeClr val="dk1"/>
                </a:solidFill>
                <a:latin typeface="Arial" panose="020B0604020202020204" pitchFamily="34" charset="0"/>
                <a:cs typeface="Arial" panose="020B0604020202020204" pitchFamily="34" charset="0"/>
                <a:sym typeface="Helvetica Neue" panose="020B0604020202020204"/>
              </a:rPr>
              <a:t>бронежилети, виготовлені з картону замість броньо-ваних пластин, які були одягнуті на членів екіпажу захопленого російського бронеавтомобіля Барнаул-Т</a:t>
            </a:r>
            <a:endParaRPr sz="800" i="1" dirty="0">
              <a:solidFill>
                <a:schemeClr val="dk1"/>
              </a:solidFill>
              <a:latin typeface="Arial" panose="020B0604020202020204" pitchFamily="34" charset="0"/>
              <a:cs typeface="Arial" panose="020B0604020202020204" pitchFamily="34" charset="0"/>
              <a:sym typeface="Helvetica Neue" panose="020B0604020202020204"/>
            </a:endParaRPr>
          </a:p>
          <a:p>
            <a:pPr marL="0" lvl="0" indent="0" algn="just" rtl="0">
              <a:spcBef>
                <a:spcPts val="0"/>
              </a:spcBef>
              <a:spcAft>
                <a:spcPts val="0"/>
              </a:spcAft>
              <a:buNone/>
            </a:pPr>
            <a:endParaRPr sz="900" i="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05875" y="198070"/>
            <a:ext cx="7278005" cy="92903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національна безпека:</a:t>
            </a: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політичні процеси та демократія</a:t>
            </a:r>
            <a:br>
              <a:rPr lang="en-US" sz="3000" b="1" dirty="0">
                <a:ea typeface="Roboto"/>
                <a:cs typeface="Arial" panose="020B0604020202020204" pitchFamily="34" charset="0"/>
                <a:sym typeface="Roboto"/>
              </a:rPr>
            </a:b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 </a:t>
            </a:r>
            <a:endParaRPr sz="3000" b="1" dirty="0">
              <a:ea typeface="Roboto"/>
              <a:cs typeface="Arial" panose="020B0604020202020204" pitchFamily="34" charset="0"/>
              <a:sym typeface="Roboto"/>
            </a:endParaRPr>
          </a:p>
        </p:txBody>
      </p:sp>
      <p:sp>
        <p:nvSpPr>
          <p:cNvPr id="184" name="Google Shape;184;p27"/>
          <p:cNvSpPr txBox="1"/>
          <p:nvPr/>
        </p:nvSpPr>
        <p:spPr>
          <a:xfrm>
            <a:off x="905875" y="1242069"/>
            <a:ext cx="7278005" cy="278021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Замість того, щоб фізично захоплювати інші країни, деяким країнам легше просто впливати на окремих осіб та на політичні процеси в цих країнах, перетворюючи їх на зручні та «дружні»</a:t>
            </a:r>
            <a:b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для себе.</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360045" lvl="0" indent="-311150" rtl="0">
              <a:spcBef>
                <a:spcPts val="2400"/>
              </a:spcBef>
              <a:spcAft>
                <a:spcPts val="0"/>
              </a:spcAft>
              <a:buClr>
                <a:srgbClr val="B9D6D5"/>
              </a:buClr>
              <a:buSzPts val="1300"/>
              <a:buFont typeface="Helvetica Neue" panose="020B0604020202020204"/>
              <a:buChar char="●"/>
            </a:pPr>
            <a:r>
              <a:rPr lang="en-US"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rPr>
              <a:t>Чорні лицарі</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держави, які впливають на сусідів з відмінним від них політичним режимом, з метою дестабілізувати цей режим або запровадити новий.  Авторитарні країни впливають на не дуже стабільні демократії, щоб дестабілізувати їх і перетворити на авторитарні або</a:t>
            </a:r>
            <a:b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гібридні країни.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360045" lvl="0" indent="-311150" rtl="0">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Це корупція, бо країни або окремі політичні лідери використовують свій вплив,</a:t>
            </a:r>
            <a:b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щоб отримати переваги для себе.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360045" lvl="0" indent="-311150" rtl="0">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Вибори в Україні в 2004 році – найяскравіший приклад втручання іншої держави</a:t>
            </a:r>
            <a:b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у виборчий процес.</a:t>
            </a:r>
            <a:endParaRPr sz="1200" dirty="0">
              <a:solidFill>
                <a:schemeClr val="dk1"/>
              </a:solidFill>
              <a:highlight>
                <a:srgbClr val="B9D6D5"/>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85" name="Google Shape;185;p27"/>
          <p:cNvSpPr/>
          <p:nvPr/>
        </p:nvSpPr>
        <p:spPr>
          <a:xfrm>
            <a:off x="-34500" y="4083207"/>
            <a:ext cx="9559500" cy="109769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87" name="Google Shape;187;p27"/>
          <p:cNvPicPr preferRelativeResize="0"/>
          <p:nvPr/>
        </p:nvPicPr>
        <p:blipFill>
          <a:blip r:embed="rId1"/>
          <a:stretch>
            <a:fillRect/>
          </a:stretch>
        </p:blipFill>
        <p:spPr>
          <a:xfrm>
            <a:off x="6736900" y="1914256"/>
            <a:ext cx="3065326" cy="3991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05875" y="198070"/>
            <a:ext cx="7278005" cy="92903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національна безпека:</a:t>
            </a: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політичні процеси та демократія</a:t>
            </a:r>
            <a:br>
              <a:rPr lang="en-US" sz="3000" b="1" dirty="0">
                <a:ea typeface="Roboto"/>
                <a:cs typeface="Arial" panose="020B0604020202020204" pitchFamily="34" charset="0"/>
                <a:sym typeface="Roboto"/>
              </a:rPr>
            </a:b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 </a:t>
            </a:r>
            <a:endParaRPr sz="3000" b="1" dirty="0">
              <a:ea typeface="Roboto"/>
              <a:cs typeface="Arial" panose="020B0604020202020204" pitchFamily="34" charset="0"/>
              <a:sym typeface="Roboto"/>
            </a:endParaRPr>
          </a:p>
        </p:txBody>
      </p:sp>
      <p:sp>
        <p:nvSpPr>
          <p:cNvPr id="184" name="Google Shape;184;p27"/>
          <p:cNvSpPr txBox="1"/>
          <p:nvPr/>
        </p:nvSpPr>
        <p:spPr>
          <a:xfrm>
            <a:off x="205105" y="1464945"/>
            <a:ext cx="7719060" cy="221297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Так авторитарні країни впливають на не дуже стабільні демократії, щоб дестабілізувати їх і перетворити на авторитарні або гібридні країни (тобто такі, які мають демократичні інституції, вибори, різні гілки влади, але вони не працюють належним, демократичним чином). Вони можуть робити це, надаючи підтримку авторитарним кандидатам, аби допомогти їм виграти вибори або залишатися при владі.</a:t>
            </a:r>
            <a:endPar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endPar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На прикладі країни-агресора</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можна</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показати приклад діяльності «чорних лицарів». </a:t>
            </a:r>
            <a:endPar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Вибори в Україні у 2004 році дослідники називають найяскравішим прикладом втручання іншої держави у виборчий процес. Чинити вплив на українські вибори росія намагалася кількома способами. Насамперед вона підтримала фаворита росії, Віктора Януковича. </a:t>
            </a: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путін</a:t>
            </a: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який тоді ще був впливовим на пострадянському просторі, провів численні зустрічі з</a:t>
            </a: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Януковичем, щоразу вихваляючи його політичні здібності та зображуючи його прем’єрство як рушійну силу шалених темпів зростання України.</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85" name="Google Shape;185;p27"/>
          <p:cNvSpPr/>
          <p:nvPr/>
        </p:nvSpPr>
        <p:spPr>
          <a:xfrm>
            <a:off x="-34500" y="4083207"/>
            <a:ext cx="9559500" cy="109769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87" name="Google Shape;187;p27"/>
          <p:cNvPicPr preferRelativeResize="0"/>
          <p:nvPr/>
        </p:nvPicPr>
        <p:blipFill>
          <a:blip r:embed="rId1"/>
          <a:stretch>
            <a:fillRect/>
          </a:stretch>
        </p:blipFill>
        <p:spPr>
          <a:xfrm>
            <a:off x="6736900" y="1914256"/>
            <a:ext cx="3065326" cy="39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4"/>
          <p:cNvSpPr txBox="1">
            <a:spLocks noGrp="1"/>
          </p:cNvSpPr>
          <p:nvPr>
            <p:ph type="title"/>
          </p:nvPr>
        </p:nvSpPr>
        <p:spPr>
          <a:xfrm>
            <a:off x="899534" y="202473"/>
            <a:ext cx="7566660" cy="100316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000" b="1" dirty="0">
                <a:ea typeface="Roboto"/>
                <a:cs typeface="Arial" panose="020B0604020202020204" pitchFamily="34" charset="0"/>
                <a:sym typeface="Roboto"/>
              </a:rPr>
              <a:t>Адміністративна корупція</a:t>
            </a:r>
            <a:r>
              <a:rPr lang="uk-UA" altLang="en-US" sz="2000" b="1" dirty="0">
                <a:ea typeface="Roboto"/>
                <a:cs typeface="Arial" panose="020B0604020202020204" pitchFamily="34" charset="0"/>
                <a:sym typeface="Roboto"/>
              </a:rPr>
              <a:t> та вплив на життя людей</a:t>
            </a:r>
            <a:r>
              <a:rPr lang="en-US" sz="2000" b="1" dirty="0">
                <a:ea typeface="Roboto"/>
                <a:cs typeface="Arial" panose="020B0604020202020204" pitchFamily="34" charset="0"/>
                <a:sym typeface="Roboto"/>
              </a:rPr>
              <a:t>:</a:t>
            </a:r>
            <a:endParaRPr sz="2000" b="1" dirty="0">
              <a:ea typeface="Roboto"/>
              <a:cs typeface="Arial"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panose="020B0604020202020204"/>
              <a:buNone/>
            </a:pPr>
            <a:r>
              <a:rPr lang="en-US" sz="2000" b="1" dirty="0">
                <a:ea typeface="Roboto"/>
                <a:cs typeface="Arial" panose="020B0604020202020204" pitchFamily="34" charset="0"/>
                <a:sym typeface="Roboto"/>
              </a:rPr>
              <a:t>кейс Тяньцзінь (КНР)</a:t>
            </a:r>
            <a:endParaRPr sz="2000" b="1" dirty="0">
              <a:ea typeface="Roboto"/>
              <a:cs typeface="Arial" panose="020B0604020202020204" pitchFamily="34" charset="0"/>
              <a:sym typeface="Roboto"/>
            </a:endParaRPr>
          </a:p>
        </p:txBody>
      </p:sp>
      <p:sp>
        <p:nvSpPr>
          <p:cNvPr id="65" name="Google Shape;65;p14"/>
          <p:cNvSpPr txBox="1">
            <a:spLocks noGrp="1"/>
          </p:cNvSpPr>
          <p:nvPr>
            <p:ph type="body" sz="quarter" idx="13"/>
          </p:nvPr>
        </p:nvSpPr>
        <p:spPr>
          <a:xfrm>
            <a:off x="900075" y="2685860"/>
            <a:ext cx="7364169" cy="1321197"/>
          </a:xfrm>
          <a:prstGeom prst="rect">
            <a:avLst/>
          </a:prstGeom>
        </p:spPr>
        <p:txBody>
          <a:bodyPr spcFirstLastPara="1" wrap="square" lIns="91425" tIns="91425" rIns="91425" bIns="91425" anchor="t" anchorCtr="0">
            <a:noAutofit/>
          </a:bodyPr>
          <a:lstStyle/>
          <a:p>
            <a:pPr marL="0" marR="0" lvl="0" indent="0" algn="just" rtl="0">
              <a:lnSpc>
                <a:spcPct val="100000"/>
              </a:lnSpc>
              <a:spcBef>
                <a:spcPts val="0"/>
              </a:spcBef>
              <a:spcAft>
                <a:spcPts val="600"/>
              </a:spcAft>
              <a:buNone/>
            </a:pPr>
            <a:r>
              <a:rPr lang="en-US" sz="1100" dirty="0">
                <a:solidFill>
                  <a:schemeClr val="dk1"/>
                </a:solidFill>
                <a:ea typeface="Helvetica Neue" panose="020B0604020202020204"/>
                <a:cs typeface="Arial" panose="020B0604020202020204" pitchFamily="34" charset="0"/>
                <a:sym typeface="Helvetica Neue" panose="020B0604020202020204"/>
              </a:rPr>
              <a:t>У 2015 році внаслідок пожежі та подальших вибухів на портовому складі в китайському місті</a:t>
            </a:r>
            <a:r>
              <a:rPr lang="uk-UA" altLang="en-US" sz="1100" dirty="0">
                <a:solidFill>
                  <a:schemeClr val="dk1"/>
                </a:solidFill>
                <a:ea typeface="Helvetica Neue" panose="020B0604020202020204"/>
                <a:cs typeface="Arial" panose="020B0604020202020204" pitchFamily="34" charset="0"/>
                <a:sym typeface="Helvetica Neue" panose="020B0604020202020204"/>
              </a:rPr>
              <a:t> </a:t>
            </a:r>
            <a:r>
              <a:rPr lang="en-US" sz="1100" dirty="0">
                <a:solidFill>
                  <a:schemeClr val="dk1"/>
                </a:solidFill>
                <a:ea typeface="Helvetica Neue" panose="020B0604020202020204"/>
                <a:cs typeface="Arial" panose="020B0604020202020204" pitchFamily="34" charset="0"/>
                <a:sym typeface="Helvetica Neue" panose="020B0604020202020204"/>
              </a:rPr>
              <a:t>Тяньцзінь загинуло </a:t>
            </a:r>
            <a:r>
              <a:rPr lang="en-US" sz="1100" b="1" dirty="0">
                <a:solidFill>
                  <a:schemeClr val="dk1"/>
                </a:solidFill>
                <a:ea typeface="Helvetica Neue" panose="020B0604020202020204"/>
                <a:cs typeface="Arial" panose="020B0604020202020204" pitchFamily="34" charset="0"/>
                <a:sym typeface="Helvetica Neue" panose="020B0604020202020204"/>
              </a:rPr>
              <a:t>139 осіб і понад 700 постраждали. </a:t>
            </a:r>
            <a:r>
              <a:rPr lang="en-US" sz="1100" dirty="0">
                <a:solidFill>
                  <a:schemeClr val="dk1"/>
                </a:solidFill>
                <a:ea typeface="Helvetica Neue" panose="020B0604020202020204"/>
                <a:cs typeface="Arial" panose="020B0604020202020204" pitchFamily="34" charset="0"/>
                <a:sym typeface="Helvetica Neue" panose="020B0604020202020204"/>
              </a:rPr>
              <a:t>За даними міністерства громадської безпеки КНР, на складі зберігалося близько </a:t>
            </a:r>
            <a:r>
              <a:rPr lang="en-US" sz="1100" b="1" dirty="0">
                <a:solidFill>
                  <a:schemeClr val="dk1"/>
                </a:solidFill>
                <a:ea typeface="Helvetica Neue" panose="020B0604020202020204"/>
                <a:cs typeface="Arial" panose="020B0604020202020204" pitchFamily="34" charset="0"/>
                <a:sym typeface="Helvetica Neue" panose="020B0604020202020204"/>
              </a:rPr>
              <a:t>3 тисячі тонн небезпечниххімічних речовин.</a:t>
            </a:r>
            <a:endParaRPr lang="en-US" sz="1100" b="1" dirty="0">
              <a:solidFill>
                <a:schemeClr val="dk1"/>
              </a:solidFill>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0"/>
              </a:spcBef>
              <a:spcAft>
                <a:spcPts val="600"/>
              </a:spcAft>
              <a:buNone/>
            </a:pPr>
            <a:r>
              <a:rPr lang="en-US" sz="1100" dirty="0">
                <a:solidFill>
                  <a:schemeClr val="dk1"/>
                </a:solidFill>
                <a:ea typeface="Helvetica Neue" panose="020B0604020202020204"/>
                <a:cs typeface="Arial" panose="020B0604020202020204" pitchFamily="34" charset="0"/>
                <a:sym typeface="Helvetica Neue" panose="020B0604020202020204"/>
              </a:rPr>
              <a:t>За результатами судового розслідування було винесено умовний смертний вирок керівнику</a:t>
            </a:r>
            <a:r>
              <a:rPr lang="uk-UA" altLang="en-US" sz="1100" dirty="0">
                <a:solidFill>
                  <a:schemeClr val="dk1"/>
                </a:solidFill>
                <a:ea typeface="Helvetica Neue" panose="020B0604020202020204"/>
                <a:cs typeface="Arial" panose="020B0604020202020204" pitchFamily="34" charset="0"/>
                <a:sym typeface="Helvetica Neue" panose="020B0604020202020204"/>
              </a:rPr>
              <a:t> </a:t>
            </a:r>
            <a:r>
              <a:rPr lang="en-US" sz="1100" dirty="0">
                <a:solidFill>
                  <a:schemeClr val="dk1"/>
                </a:solidFill>
                <a:ea typeface="Helvetica Neue" panose="020B0604020202020204"/>
                <a:cs typeface="Arial" panose="020B0604020202020204" pitchFamily="34" charset="0"/>
                <a:sym typeface="Helvetica Neue" panose="020B0604020202020204"/>
              </a:rPr>
              <a:t>логістичної компанії Ruihai International Logistics Юй Сюевею. Суд постановив, що голова компанії платив хабарі, щоб отримати дозвіл на незаконне зберігання понад</a:t>
            </a:r>
            <a:r>
              <a:rPr lang="uk-UA" altLang="en-US" sz="1100" dirty="0">
                <a:solidFill>
                  <a:schemeClr val="dk1"/>
                </a:solidFill>
                <a:ea typeface="Helvetica Neue" panose="020B0604020202020204"/>
                <a:cs typeface="Arial" panose="020B0604020202020204" pitchFamily="34" charset="0"/>
                <a:sym typeface="Helvetica Neue" panose="020B0604020202020204"/>
              </a:rPr>
              <a:t> </a:t>
            </a:r>
            <a:r>
              <a:rPr lang="en-US" sz="1100" dirty="0">
                <a:solidFill>
                  <a:schemeClr val="dk1"/>
                </a:solidFill>
                <a:ea typeface="Helvetica Neue" panose="020B0604020202020204"/>
                <a:cs typeface="Arial" panose="020B0604020202020204" pitchFamily="34" charset="0"/>
                <a:sym typeface="Helvetica Neue" panose="020B0604020202020204"/>
              </a:rPr>
              <a:t>49 000 тонн ціаніду натрію та інших високотоксичних хімікатів на складі компанії в портовій зоні міста в період з 2013 по 2015 роки.</a:t>
            </a:r>
            <a:endParaRPr lang="en-US" sz="1100" dirty="0">
              <a:solidFill>
                <a:schemeClr val="dk1"/>
              </a:solidFill>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0"/>
              </a:spcBef>
              <a:spcAft>
                <a:spcPts val="600"/>
              </a:spcAft>
              <a:buNone/>
            </a:pPr>
            <a:r>
              <a:rPr lang="en-US" sz="1100" b="1" dirty="0">
                <a:solidFill>
                  <a:schemeClr val="dk1"/>
                </a:solidFill>
                <a:effectLst>
                  <a:outerShdw blurRad="38100" dist="38100" dir="2700000" algn="tl">
                    <a:srgbClr val="000000">
                      <a:alpha val="43137"/>
                    </a:srgbClr>
                  </a:outerShdw>
                </a:effectLst>
                <a:ea typeface="Helvetica Neue" panose="020B0604020202020204"/>
                <a:cs typeface="Arial" panose="020B0604020202020204" pitchFamily="34" charset="0"/>
                <a:sym typeface="Helvetica Neue" panose="020B0604020202020204"/>
              </a:rPr>
              <a:t>Цей приклад показує, як адміністративна корупція, метою якої було отримання</a:t>
            </a:r>
            <a:r>
              <a:rPr lang="uk-UA" altLang="en-US" sz="1100" b="1" dirty="0">
                <a:solidFill>
                  <a:schemeClr val="dk1"/>
                </a:solidFill>
                <a:effectLst>
                  <a:outerShdw blurRad="38100" dist="38100" dir="2700000" algn="tl">
                    <a:srgbClr val="000000">
                      <a:alpha val="43137"/>
                    </a:srgbClr>
                  </a:outerShdw>
                </a:effectLst>
                <a:ea typeface="Helvetica Neue" panose="020B0604020202020204"/>
                <a:cs typeface="Arial" panose="020B0604020202020204" pitchFamily="34" charset="0"/>
                <a:sym typeface="Helvetica Neue" panose="020B0604020202020204"/>
              </a:rPr>
              <a:t> </a:t>
            </a:r>
            <a:r>
              <a:rPr lang="en-US" sz="1100" b="1" dirty="0">
                <a:solidFill>
                  <a:schemeClr val="dk1"/>
                </a:solidFill>
                <a:effectLst>
                  <a:outerShdw blurRad="38100" dist="38100" dir="2700000" algn="tl">
                    <a:srgbClr val="000000">
                      <a:alpha val="43137"/>
                    </a:srgbClr>
                  </a:outerShdw>
                </a:effectLst>
                <a:ea typeface="Helvetica Neue" panose="020B0604020202020204"/>
                <a:cs typeface="Arial" panose="020B0604020202020204" pitchFamily="34" charset="0"/>
                <a:sym typeface="Helvetica Neue" panose="020B0604020202020204"/>
              </a:rPr>
              <a:t>державного ліцензування, може зачіпати права людей. Зокрема право на життя.</a:t>
            </a:r>
            <a:endParaRPr lang="en-US" sz="1100" b="1" dirty="0">
              <a:solidFill>
                <a:schemeClr val="dk1"/>
              </a:solidFill>
              <a:effectLst>
                <a:outerShdw blurRad="38100" dist="38100" dir="2700000" algn="tl">
                  <a:srgbClr val="000000">
                    <a:alpha val="43137"/>
                  </a:srgbClr>
                </a:outerShdw>
              </a:effectLst>
              <a:ea typeface="Helvetica Neue" panose="020B0604020202020204"/>
              <a:cs typeface="Arial" panose="020B0604020202020204" pitchFamily="34" charset="0"/>
              <a:sym typeface="Helvetica Neue" panose="020B0604020202020204"/>
            </a:endParaRPr>
          </a:p>
        </p:txBody>
      </p:sp>
      <p:pic>
        <p:nvPicPr>
          <p:cNvPr id="66" name="Google Shape;66;p14"/>
          <p:cNvPicPr preferRelativeResize="0"/>
          <p:nvPr/>
        </p:nvPicPr>
        <p:blipFill>
          <a:blip r:embed="rId1"/>
          <a:stretch>
            <a:fillRect/>
          </a:stretch>
        </p:blipFill>
        <p:spPr>
          <a:xfrm>
            <a:off x="7466277" y="438318"/>
            <a:ext cx="631225" cy="596150"/>
          </a:xfrm>
          <a:prstGeom prst="rect">
            <a:avLst/>
          </a:prstGeom>
          <a:noFill/>
          <a:ln>
            <a:noFill/>
          </a:ln>
        </p:spPr>
      </p:pic>
      <p:pic>
        <p:nvPicPr>
          <p:cNvPr id="67" name="Google Shape;67;p14" descr="Вибух Китай"/>
          <p:cNvPicPr preferRelativeResize="0"/>
          <p:nvPr/>
        </p:nvPicPr>
        <p:blipFill>
          <a:blip r:embed="rId2"/>
          <a:stretch>
            <a:fillRect/>
          </a:stretch>
        </p:blipFill>
        <p:spPr>
          <a:xfrm>
            <a:off x="1807408" y="962785"/>
            <a:ext cx="2332684" cy="1553773"/>
          </a:xfrm>
          <a:prstGeom prst="rect">
            <a:avLst/>
          </a:prstGeom>
          <a:noFill/>
          <a:ln>
            <a:noFill/>
          </a:ln>
        </p:spPr>
      </p:pic>
      <p:pic>
        <p:nvPicPr>
          <p:cNvPr id="68" name="Google Shape;68;p14" descr="Вибух Китай"/>
          <p:cNvPicPr preferRelativeResize="0"/>
          <p:nvPr/>
        </p:nvPicPr>
        <p:blipFill>
          <a:blip r:embed="rId3"/>
          <a:stretch>
            <a:fillRect/>
          </a:stretch>
        </p:blipFill>
        <p:spPr>
          <a:xfrm>
            <a:off x="4732396" y="962785"/>
            <a:ext cx="2558621" cy="15537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05875" y="198070"/>
            <a:ext cx="7278005" cy="92903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національна безпека:</a:t>
            </a: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політичні процеси та демократія</a:t>
            </a:r>
            <a:br>
              <a:rPr lang="en-US" sz="3000" b="1" dirty="0">
                <a:ea typeface="Roboto"/>
                <a:cs typeface="Arial" panose="020B0604020202020204" pitchFamily="34" charset="0"/>
                <a:sym typeface="Roboto"/>
              </a:rPr>
            </a:b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 </a:t>
            </a:r>
            <a:endParaRPr sz="3000" b="1" dirty="0">
              <a:ea typeface="Roboto"/>
              <a:cs typeface="Arial" panose="020B0604020202020204" pitchFamily="34" charset="0"/>
              <a:sym typeface="Roboto"/>
            </a:endParaRPr>
          </a:p>
        </p:txBody>
      </p:sp>
      <p:sp>
        <p:nvSpPr>
          <p:cNvPr id="184" name="Google Shape;184;p27"/>
          <p:cNvSpPr txBox="1"/>
          <p:nvPr/>
        </p:nvSpPr>
        <p:spPr>
          <a:xfrm>
            <a:off x="205105" y="1464945"/>
            <a:ext cx="7719060" cy="202819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altLang="en-US" sz="12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По-друге,</a:t>
            </a: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росія ще більше намагалася підвищити популярність Януковича, допомагаючи організувати й фінансувати його кампанію, а також надаючи йому можливість проводити популістську політику. Матеріали Служби безпеки України (СБУ) засвідчили, що Кремль разом із деякими найбільшими російськими компаніями взяли на себе зобов’язання співфінансувати кампанію Януковича – російський фінансовий внесок у кампанію Януковича оцінюють від 50 до 600 мільйонів доларів США. росія допомогла забезпечити йому величезні суми на рекламу, наклепницькі кампанії та підкуп чиновників (тобто профінансувала корупцію). </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uk-UA" altLang="en-US" sz="12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По-третє,</a:t>
            </a: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росія неодноразово атакувала українську демократичну опозицію, намагаючись послабити її позиції серед виборців і за допомогою цілеспрямованих репресій зму-</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сити її лідерів відступити. Так, наприклад, росія була причетна до отруєння Віктора Ющенка.</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85" name="Google Shape;185;p27"/>
          <p:cNvSpPr/>
          <p:nvPr/>
        </p:nvSpPr>
        <p:spPr>
          <a:xfrm>
            <a:off x="-34500" y="4083207"/>
            <a:ext cx="9559500" cy="109769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87" name="Google Shape;187;p27"/>
          <p:cNvPicPr preferRelativeResize="0"/>
          <p:nvPr/>
        </p:nvPicPr>
        <p:blipFill>
          <a:blip r:embed="rId1"/>
          <a:stretch>
            <a:fillRect/>
          </a:stretch>
        </p:blipFill>
        <p:spPr>
          <a:xfrm>
            <a:off x="6736900" y="1914256"/>
            <a:ext cx="3065326" cy="3991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05875" y="198070"/>
            <a:ext cx="7278005" cy="929030"/>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Корупція та національна безпека:</a:t>
            </a: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політичні процеси та демократія</a:t>
            </a:r>
            <a:br>
              <a:rPr lang="en-US" sz="3000" b="1" dirty="0">
                <a:ea typeface="Roboto"/>
                <a:cs typeface="Arial" panose="020B0604020202020204" pitchFamily="34" charset="0"/>
                <a:sym typeface="Roboto"/>
              </a:rPr>
            </a:br>
            <a:br>
              <a:rPr lang="en-US" sz="3000" b="1" dirty="0">
                <a:ea typeface="Roboto"/>
                <a:cs typeface="Arial" panose="020B0604020202020204" pitchFamily="34" charset="0"/>
                <a:sym typeface="Roboto"/>
              </a:rPr>
            </a:br>
            <a:r>
              <a:rPr lang="en-US" sz="3000" b="1" dirty="0">
                <a:ea typeface="Roboto"/>
                <a:cs typeface="Arial" panose="020B0604020202020204" pitchFamily="34" charset="0"/>
                <a:sym typeface="Roboto"/>
              </a:rPr>
              <a:t> </a:t>
            </a:r>
            <a:endParaRPr sz="3000" b="1" dirty="0">
              <a:ea typeface="Roboto"/>
              <a:cs typeface="Arial" panose="020B0604020202020204" pitchFamily="34" charset="0"/>
              <a:sym typeface="Roboto"/>
            </a:endParaRPr>
          </a:p>
        </p:txBody>
      </p:sp>
      <p:sp>
        <p:nvSpPr>
          <p:cNvPr id="184" name="Google Shape;184;p27"/>
          <p:cNvSpPr txBox="1"/>
          <p:nvPr/>
        </p:nvSpPr>
        <p:spPr>
          <a:xfrm>
            <a:off x="205105" y="1464945"/>
            <a:ext cx="7719060" cy="184340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Тоді, у 2004 році, завдяки Помаранчевій революції та готовності українського народу відстоювати свій вибір це не спрацювало і Янукович не прийшов до влади. </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Але, коли у 2010 році йому таки вдалося, це відобразилося на високому рівні корупції в Україні</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0"/>
              </a:spcBef>
              <a:spcAft>
                <a:spcPts val="0"/>
              </a:spcAft>
              <a:buNone/>
            </a:pPr>
            <a:r>
              <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(23-26 балів у період правління Януковича), низькому рівні демократії (The Economist дали нам 5,8 балу з 10 і 85 місце зі 160, режим в Україні було охарактеризовано як гібридний) та високому впливу росії на політичні процеси в Україні. Попри те, що український народ зміг відсторонити Януковича від влади, його правління, забезпечене внутрішньою корупцією та фінансуванням з боку росії, мало сильний вплив на нашу національну безпеку. Наслідки можемо бачити й через 10 років після імпічменту Януковича.</a:t>
            </a:r>
            <a:endParaRPr lang="uk-UA" alt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85" name="Google Shape;185;p27"/>
          <p:cNvSpPr/>
          <p:nvPr/>
        </p:nvSpPr>
        <p:spPr>
          <a:xfrm>
            <a:off x="-34500" y="4083207"/>
            <a:ext cx="9559500" cy="109769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87" name="Google Shape;187;p27"/>
          <p:cNvPicPr preferRelativeResize="0"/>
          <p:nvPr/>
        </p:nvPicPr>
        <p:blipFill>
          <a:blip r:embed="rId1"/>
          <a:stretch>
            <a:fillRect/>
          </a:stretch>
        </p:blipFill>
        <p:spPr>
          <a:xfrm>
            <a:off x="6736900" y="1914256"/>
            <a:ext cx="3065326" cy="399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ru-RU" dirty="0">
                <a:sym typeface="+mn-ea"/>
              </a:rPr>
              <a:t>Перспективи боротьби з корупцією в епоху цифровізації</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417110" y="520650"/>
            <a:ext cx="8520600" cy="3416400"/>
          </a:xfrm>
        </p:spPr>
        <p:txBody>
          <a:bodyPr>
            <a:normAutofit fontScale="60000"/>
          </a:bodyPr>
          <a:p>
            <a:pPr marL="114300" indent="0" algn="just">
              <a:buNone/>
            </a:pPr>
            <a:r>
              <a:rPr lang="en-US" b="1">
                <a:effectLst>
                  <a:outerShdw blurRad="38100" dist="38100" dir="2700000" algn="tl">
                    <a:srgbClr val="000000">
                      <a:alpha val="43137"/>
                    </a:srgbClr>
                  </a:outerShdw>
                </a:effectLst>
              </a:rPr>
              <a:t>У дослідженні «Чи зменшує інтернет корупцію? Докази з США та інших країн»автори висувають тезу, що інтернет є корисною технологією для боротьби з корупцією.</a:t>
            </a:r>
            <a:endParaRPr lang="en-US" b="1">
              <a:effectLst>
                <a:outerShdw blurRad="38100" dist="38100" dir="2700000" algn="tl">
                  <a:srgbClr val="000000">
                    <a:alpha val="43137"/>
                  </a:srgbClr>
                </a:outerShdw>
              </a:effectLst>
            </a:endParaRPr>
          </a:p>
          <a:p>
            <a:pPr marL="114300" indent="0" algn="just">
              <a:buNone/>
            </a:pPr>
            <a:endParaRPr lang="en-US"/>
          </a:p>
          <a:p>
            <a:pPr marL="114300" indent="0" algn="just">
              <a:buNone/>
            </a:pPr>
            <a:r>
              <a:rPr lang="en-US" b="1"/>
              <a:t>Чим це можна пояснити?</a:t>
            </a:r>
            <a:endParaRPr lang="en-US" b="1"/>
          </a:p>
          <a:p>
            <a:pPr marL="114300" indent="0" algn="just">
              <a:buNone/>
            </a:pPr>
            <a:endParaRPr lang="en-US" b="1"/>
          </a:p>
          <a:p>
            <a:pPr marL="114300" indent="0" algn="just">
              <a:buNone/>
            </a:pPr>
            <a:endParaRPr lang="en-US"/>
          </a:p>
          <a:p>
            <a:pPr marL="114300" indent="0" algn="just">
              <a:buNone/>
            </a:pPr>
            <a:r>
              <a:rPr lang="en-US" b="1"/>
              <a:t>Інтернет є технологією загального призначення, тобто фундаментальною та поширеною інновацією, яка (з часом) має першочерговий вплив на економічне зростання. </a:t>
            </a:r>
            <a:r>
              <a:rPr lang="en-US"/>
              <a:t>Оскільки </a:t>
            </a:r>
            <a:r>
              <a:rPr lang="uk-UA" altLang="en-US"/>
              <a:t> </a:t>
            </a:r>
            <a:r>
              <a:rPr lang="en-US"/>
              <a:t>економічне зростання сприяє зниженню рівня корупції, інтернет, імовірно, буде діяти як</a:t>
            </a:r>
            <a:r>
              <a:rPr lang="uk-UA" altLang="en-US"/>
              <a:t> </a:t>
            </a:r>
            <a:r>
              <a:rPr lang="en-US"/>
              <a:t>антикорупційний чинник завдяки своєму позитивному впливу на економічне зростання.</a:t>
            </a:r>
            <a:endParaRPr lang="en-US"/>
          </a:p>
          <a:p>
            <a:pPr marL="114300" indent="0" algn="just">
              <a:buNone/>
            </a:pPr>
            <a:endParaRPr lang="en-US"/>
          </a:p>
          <a:p>
            <a:pPr marL="114300" indent="0" algn="just">
              <a:buNone/>
            </a:pPr>
            <a:r>
              <a:rPr lang="en-US"/>
              <a:t>Швидкі технологічні зміни зазвичай заохочують інвестиції в людський капітал, що може сприяти зниженню рівня корупції. Відповідно, накопичення людського капіталу є ще одним потенційним каналом передачі, що пов’язує поширення інтернету та зниження </a:t>
            </a:r>
            <a:endParaRPr lang="en-US"/>
          </a:p>
          <a:p>
            <a:pPr marL="114300" indent="0" algn="just">
              <a:buNone/>
            </a:pPr>
            <a:r>
              <a:rPr lang="en-US"/>
              <a:t>рівня корупції.</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417110" y="520650"/>
            <a:ext cx="8520600" cy="3416400"/>
          </a:xfrm>
        </p:spPr>
        <p:txBody>
          <a:bodyPr>
            <a:normAutofit lnSpcReduction="10000"/>
          </a:bodyPr>
          <a:p>
            <a:pPr marL="114300" indent="0" algn="just">
              <a:buNone/>
            </a:pPr>
            <a:r>
              <a:rPr lang="uk-UA" altLang="en-US" b="1">
                <a:effectLst>
                  <a:outerShdw blurRad="38100" dist="38100" dir="2700000" algn="tl">
                    <a:srgbClr val="000000">
                      <a:alpha val="43137"/>
                    </a:srgbClr>
                  </a:outerShdw>
                </a:effectLst>
              </a:rPr>
              <a:t>Ключові</a:t>
            </a:r>
            <a:r>
              <a:rPr lang="en-US" b="1">
                <a:effectLst>
                  <a:outerShdw blurRad="38100" dist="38100" dir="2700000" algn="tl">
                    <a:srgbClr val="000000">
                      <a:alpha val="43137"/>
                    </a:srgbClr>
                  </a:outerShdw>
                </a:effectLst>
              </a:rPr>
              <a:t> цифров</a:t>
            </a:r>
            <a:r>
              <a:rPr lang="uk-UA" altLang="en-US" b="1">
                <a:effectLst>
                  <a:outerShdw blurRad="38100" dist="38100" dir="2700000" algn="tl">
                    <a:srgbClr val="000000">
                      <a:alpha val="43137"/>
                    </a:srgbClr>
                  </a:outerShdw>
                </a:effectLst>
              </a:rPr>
              <a:t>і</a:t>
            </a:r>
            <a:r>
              <a:rPr lang="en-US" b="1">
                <a:effectLst>
                  <a:outerShdw blurRad="38100" dist="38100" dir="2700000" algn="tl">
                    <a:srgbClr val="000000">
                      <a:alpha val="43137"/>
                    </a:srgbClr>
                  </a:outerShdw>
                </a:effectLst>
              </a:rPr>
              <a:t> інструмент</a:t>
            </a:r>
            <a:r>
              <a:rPr lang="uk-UA" altLang="en-US" b="1">
                <a:effectLst>
                  <a:outerShdw blurRad="38100" dist="38100" dir="2700000" algn="tl">
                    <a:srgbClr val="000000">
                      <a:alpha val="43137"/>
                    </a:srgbClr>
                  </a:outerShdw>
                </a:effectLst>
              </a:rPr>
              <a:t>и</a:t>
            </a:r>
            <a:r>
              <a:rPr lang="en-US" b="1">
                <a:effectLst>
                  <a:outerShdw blurRad="38100" dist="38100" dir="2700000" algn="tl">
                    <a:srgbClr val="000000">
                      <a:alpha val="43137"/>
                    </a:srgbClr>
                  </a:outerShdw>
                </a:effectLst>
              </a:rPr>
              <a:t>, які допомагають боротися з корупцією:</a:t>
            </a:r>
            <a:endParaRPr lang="en-US" b="1">
              <a:effectLst>
                <a:outerShdw blurRad="38100" dist="38100" dir="2700000" algn="tl">
                  <a:srgbClr val="000000">
                    <a:alpha val="43137"/>
                  </a:srgbClr>
                </a:outerShdw>
              </a:effectLst>
            </a:endParaRPr>
          </a:p>
          <a:p>
            <a:pPr marL="114300" indent="0" algn="just">
              <a:buNone/>
            </a:pPr>
            <a:endParaRPr lang="en-US" b="1">
              <a:effectLst>
                <a:outerShdw blurRad="38100" dist="38100" dir="2700000" algn="tl">
                  <a:srgbClr val="000000">
                    <a:alpha val="43137"/>
                  </a:srgbClr>
                </a:outerShdw>
              </a:effectLst>
            </a:endParaRPr>
          </a:p>
          <a:p>
            <a:pPr marL="114300" indent="0" algn="just">
              <a:buNone/>
            </a:pPr>
            <a:endParaRPr 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1.Прозорро;</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2.Єдиний державний реєстр декларацій;</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3.DoZorro;</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4.Електронні дані;</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5.Платформа "Відкритий бюджет";</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6.Дія;</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7.YouControl;</a:t>
            </a:r>
            <a:endParaRPr lang="uk-UA" altLang="en-US" b="1">
              <a:effectLst>
                <a:outerShdw blurRad="38100" dist="38100" dir="2700000" algn="tl">
                  <a:srgbClr val="000000">
                    <a:alpha val="43137"/>
                  </a:srgbClr>
                </a:outerShdw>
              </a:effectLst>
            </a:endParaRPr>
          </a:p>
          <a:p>
            <a:pPr marL="114300" indent="0" algn="just">
              <a:buNone/>
            </a:pPr>
            <a:r>
              <a:rPr lang="uk-UA" altLang="en-US" b="1">
                <a:effectLst>
                  <a:outerShdw blurRad="38100" dist="38100" dir="2700000" algn="tl">
                    <a:srgbClr val="000000">
                      <a:alpha val="43137"/>
                    </a:srgbClr>
                  </a:outerShdw>
                </a:effectLst>
              </a:rPr>
              <a:t>8.Opendatabot.</a:t>
            </a:r>
            <a:endParaRPr lang="uk-UA" altLang="en-US" b="1">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Прозорро</a:t>
            </a:r>
            <a:endParaRPr lang="en-US"/>
          </a:p>
        </p:txBody>
      </p:sp>
      <p:sp>
        <p:nvSpPr>
          <p:cNvPr id="3" name="Text Placeholder 2"/>
          <p:cNvSpPr>
            <a:spLocks noGrp="1"/>
          </p:cNvSpPr>
          <p:nvPr>
            <p:ph type="body" idx="1"/>
          </p:nvPr>
        </p:nvSpPr>
        <p:spPr/>
        <p:txBody>
          <a:bodyPr>
            <a:normAutofit lnSpcReduction="10000"/>
          </a:bodyPr>
          <a:p>
            <a:r>
              <a:rPr lang="en-US" b="1"/>
              <a:t>Prozorro </a:t>
            </a:r>
            <a:r>
              <a:rPr lang="en-US"/>
              <a:t>— це електронна система державних закупівель, створена для забезпечення прозорості тендерних процесів та запобігання корупції. Усі державні закупівлі відбуваються через Prozorro, що дозволяє бізнесу рівноправно боротися за державні контракти, а громадянам — спостерігати за процесом. Prozorro діє за принципом: «Всі бачать все».</a:t>
            </a:r>
            <a:endParaRPr lang="en-US"/>
          </a:p>
          <a:p>
            <a:endParaRPr lang="en-US"/>
          </a:p>
          <a:p>
            <a:pPr marL="114300" indent="0">
              <a:buNone/>
            </a:pPr>
            <a:endParaRPr lang="en-US" b="1"/>
          </a:p>
          <a:p>
            <a:r>
              <a:rPr lang="en-US" b="1"/>
              <a:t>Запобігає нечесним договором між державою і компаніями.</a:t>
            </a:r>
            <a:endParaRPr lang="en-US" b="1"/>
          </a:p>
          <a:p>
            <a:r>
              <a:rPr lang="en-US" b="1"/>
              <a:t>Дає можливість громадськості контролювати процес закупівель.</a:t>
            </a:r>
            <a:endParaRPr 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Єдиний державний реєстр декларацій</a:t>
            </a:r>
            <a:endParaRPr lang="en-US"/>
          </a:p>
        </p:txBody>
      </p:sp>
      <p:sp>
        <p:nvSpPr>
          <p:cNvPr id="3" name="Text Placeholder 2"/>
          <p:cNvSpPr>
            <a:spLocks noGrp="1"/>
          </p:cNvSpPr>
          <p:nvPr>
            <p:ph type="body" idx="1"/>
          </p:nvPr>
        </p:nvSpPr>
        <p:spPr/>
        <p:txBody>
          <a:bodyPr>
            <a:normAutofit lnSpcReduction="20000"/>
          </a:bodyPr>
          <a:p>
            <a:r>
              <a:rPr lang="en-US"/>
              <a:t>реєстр дозволяє перевіряти майнові декларації цих українських чиновників. Кожен державний службовець має подати декларацію, де вказує свої доходи, витрати і майно. Інформація в реєстрі є відкритою для громадськості, що робить можливою перевірку чесності декларацій та виявлення корупційних схем.</a:t>
            </a:r>
            <a:endParaRPr lang="en-US"/>
          </a:p>
          <a:p>
            <a:endParaRPr lang="en-US"/>
          </a:p>
          <a:p>
            <a:pPr marL="114300" indent="0">
              <a:buNone/>
            </a:pPr>
            <a:endParaRPr lang="en-US"/>
          </a:p>
          <a:p>
            <a:r>
              <a:rPr lang="en-US"/>
              <a:t>Громадяни можуть перевірити відповідність задекларованих доходів чиновників їх реальному майновому становища.</a:t>
            </a:r>
            <a:endParaRPr lang="en-US"/>
          </a:p>
          <a:p>
            <a:r>
              <a:rPr lang="en-US"/>
              <a:t>Інформація в реєстрі є доступною для правоохоронних органів і громадських організацій.</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DoZorro</a:t>
            </a:r>
            <a:endParaRPr lang="en-US"/>
          </a:p>
        </p:txBody>
      </p:sp>
      <p:sp>
        <p:nvSpPr>
          <p:cNvPr id="3" name="Text Placeholder 2"/>
          <p:cNvSpPr>
            <a:spLocks noGrp="1"/>
          </p:cNvSpPr>
          <p:nvPr>
            <p:ph type="body" idx="1"/>
          </p:nvPr>
        </p:nvSpPr>
        <p:spPr/>
        <p:txBody>
          <a:bodyPr>
            <a:normAutofit lnSpcReduction="20000"/>
          </a:bodyPr>
          <a:p>
            <a:r>
              <a:rPr lang="en-US"/>
              <a:t>DoZorro — це громадська платформа моніторингу державних закупівель. Вона дозволяє громадянам і бізнесу залишати відгуки про державні тендери, а також повідомляти про порушення. Цей інструмент створено як доповнення до системи Prozorro для більш ефективного громадського контролю.</a:t>
            </a:r>
            <a:endParaRPr lang="en-US"/>
          </a:p>
          <a:p>
            <a:endParaRPr lang="en-US"/>
          </a:p>
          <a:p>
            <a:pPr marL="114300" indent="0">
              <a:buNone/>
            </a:pPr>
            <a:endParaRPr lang="en-US"/>
          </a:p>
          <a:p>
            <a:r>
              <a:rPr lang="en-US"/>
              <a:t>Забезпечує механізм скарги на несправедливі або корупційні закупівлі.</a:t>
            </a:r>
            <a:endParaRPr lang="en-US"/>
          </a:p>
          <a:p>
            <a:r>
              <a:rPr lang="en-US"/>
              <a:t>Платформа використовує активістів і журналістів для відкриття пошкоджень.</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1700" y="445025"/>
            <a:ext cx="8520600" cy="572700"/>
          </a:xfrm>
        </p:spPr>
        <p:txBody>
          <a:bodyPr>
            <a:normAutofit fontScale="90000"/>
          </a:bodyPr>
          <a:p>
            <a:r>
              <a:rPr lang="uk-UA" altLang="en-US" b="1">
                <a:effectLst>
                  <a:outerShdw blurRad="38100" dist="38100" dir="2700000" algn="tl">
                    <a:srgbClr val="000000">
                      <a:alpha val="43137"/>
                    </a:srgbClr>
                  </a:outerShdw>
                </a:effectLst>
                <a:sym typeface="+mn-ea"/>
              </a:rPr>
              <a:t>Електронні дані</a:t>
            </a:r>
            <a:endParaRPr lang="en-US"/>
          </a:p>
        </p:txBody>
      </p:sp>
      <p:sp>
        <p:nvSpPr>
          <p:cNvPr id="3" name="Text Placeholder 2"/>
          <p:cNvSpPr>
            <a:spLocks noGrp="1"/>
          </p:cNvSpPr>
          <p:nvPr>
            <p:ph type="body" idx="1"/>
          </p:nvPr>
        </p:nvSpPr>
        <p:spPr/>
        <p:txBody>
          <a:bodyPr/>
          <a:p>
            <a:r>
              <a:rPr lang="en-US"/>
              <a:t>Платформа E-Data — це онлайн-ресурс для контролю за державними фінансами. Вона дозволяє відслідковувати, як держава витрачає кошти, показує державні платежі, договори та звіти розпорядників бюджетних коштів.</a:t>
            </a:r>
            <a:endParaRPr lang="en-US"/>
          </a:p>
          <a:p>
            <a:endParaRPr lang="en-US"/>
          </a:p>
          <a:p>
            <a:pPr marL="114300" indent="0">
              <a:buNone/>
            </a:pPr>
            <a:endParaRPr lang="en-US"/>
          </a:p>
          <a:p>
            <a:r>
              <a:rPr lang="en-US"/>
              <a:t>Громадяни можуть контролювати, на що витрачаються бюджетні витрати.</a:t>
            </a:r>
            <a:endParaRPr lang="en-US"/>
          </a:p>
          <a:p>
            <a:r>
              <a:rPr lang="en-US"/>
              <a:t>Допомагає викривати нецільове використання державних коштів.</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Платформа "Відкритий бюджет"</a:t>
            </a:r>
            <a:endParaRPr lang="en-US"/>
          </a:p>
        </p:txBody>
      </p:sp>
      <p:sp>
        <p:nvSpPr>
          <p:cNvPr id="3" name="Text Placeholder 2"/>
          <p:cNvSpPr>
            <a:spLocks noGrp="1"/>
          </p:cNvSpPr>
          <p:nvPr>
            <p:ph type="body" idx="1"/>
          </p:nvPr>
        </p:nvSpPr>
        <p:spPr/>
        <p:txBody>
          <a:bodyPr/>
          <a:p>
            <a:pPr marL="114300" indent="0">
              <a:buNone/>
            </a:pPr>
            <a:r>
              <a:rPr lang="en-US"/>
              <a:t>Цей інструмент дозволяє відслідковувати бюджетні витрати на різних рівнях — від державного до місцевого. Відкритий доступ до даних бюджетів міст і громад дає можливість контролювати фінансові рішення влади.</a:t>
            </a:r>
            <a:endParaRPr lang="en-US"/>
          </a:p>
          <a:p>
            <a:endParaRPr lang="en-US"/>
          </a:p>
          <a:p>
            <a:pPr marL="114300" indent="0">
              <a:buNone/>
            </a:pPr>
            <a:endParaRPr lang="en-US"/>
          </a:p>
          <a:p>
            <a:r>
              <a:rPr lang="en-US"/>
              <a:t>Громадяни можуть контролювати, як розподіляються і використовують бюджетні ресурси.</a:t>
            </a:r>
            <a:endParaRPr lang="en-US"/>
          </a:p>
          <a:p>
            <a:r>
              <a:rPr lang="en-US"/>
              <a:t>Забезпечує прозорість місцевих бюджетів.</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Заголовок 1"/>
          <p:cNvSpPr>
            <a:spLocks noGrp="1"/>
          </p:cNvSpPr>
          <p:nvPr>
            <p:ph type="ctrTitle"/>
          </p:nvPr>
        </p:nvSpPr>
        <p:spPr>
          <a:xfrm>
            <a:off x="924560" y="1493520"/>
            <a:ext cx="7180580" cy="1729740"/>
          </a:xfrm>
        </p:spPr>
        <p:txBody>
          <a:bodyPr>
            <a:noAutofit/>
          </a:bodyPr>
          <a:lstStyle/>
          <a:p>
            <a:pPr algn="l"/>
            <a:r>
              <a:rPr lang="uk-UA" altLang="ru-RU" sz="2000" dirty="0"/>
              <a:t>СТРУКТУРА ЛЕКЦІЇ:</a:t>
            </a:r>
            <a:br>
              <a:rPr lang="uk-UA" altLang="ru-RU" sz="2000" dirty="0"/>
            </a:br>
            <a:br>
              <a:rPr lang="ru-RU" sz="2000" dirty="0"/>
            </a:br>
            <a:r>
              <a:rPr lang="ru-RU" sz="2000" dirty="0"/>
              <a:t>І. Принципи доброго врядування</a:t>
            </a:r>
            <a:br>
              <a:rPr lang="ru-RU" sz="2000" dirty="0"/>
            </a:br>
            <a:r>
              <a:rPr lang="ru-RU" sz="2000" dirty="0"/>
              <a:t>ІІ. Корупція у сферах функціонування державної влади</a:t>
            </a:r>
            <a:br>
              <a:rPr lang="ru-RU" sz="2000" dirty="0"/>
            </a:br>
            <a:r>
              <a:rPr lang="ru-RU" sz="2000" dirty="0"/>
              <a:t>ІІІ. Перспективи боротьби з корупцією в епоху цифровізації</a:t>
            </a:r>
            <a:endParaRPr lang="ru-RU"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Дія</a:t>
            </a:r>
            <a:endParaRPr lang="en-US"/>
          </a:p>
        </p:txBody>
      </p:sp>
      <p:sp>
        <p:nvSpPr>
          <p:cNvPr id="3" name="Text Placeholder 2"/>
          <p:cNvSpPr>
            <a:spLocks noGrp="1"/>
          </p:cNvSpPr>
          <p:nvPr>
            <p:ph type="body" idx="1"/>
          </p:nvPr>
        </p:nvSpPr>
        <p:spPr/>
        <p:txBody>
          <a:bodyPr>
            <a:normAutofit lnSpcReduction="10000"/>
          </a:bodyPr>
          <a:p>
            <a:r>
              <a:rPr lang="en-US"/>
              <a:t>Дія — це мобільний додаток та платформа, що надає державні послуги в онлайн-режимах. Вона зменшила корупцію, пов’язану з бюрократичними процедурами, через автоматизацію процесів, зменшення контакту громадян із чиновниками, і відповідно, можливість зловживання владою.</a:t>
            </a:r>
            <a:endParaRPr lang="en-US"/>
          </a:p>
          <a:p>
            <a:endParaRPr lang="en-US"/>
          </a:p>
          <a:p>
            <a:pPr marL="114300" indent="0">
              <a:buNone/>
            </a:pPr>
            <a:endParaRPr lang="en-US"/>
          </a:p>
          <a:p>
            <a:r>
              <a:rPr lang="en-US"/>
              <a:t>Автоматизовані процеси виключають людський фактор у взаємодії з державними установами.</a:t>
            </a:r>
            <a:endParaRPr lang="en-US"/>
          </a:p>
          <a:p>
            <a:r>
              <a:rPr lang="en-US"/>
              <a:t>Меншестей можливо для корупційних "рішень" чи хабарів за швидке вирішення проблеми.</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YouControl</a:t>
            </a:r>
            <a:endParaRPr lang="en-US"/>
          </a:p>
        </p:txBody>
      </p:sp>
      <p:sp>
        <p:nvSpPr>
          <p:cNvPr id="3" name="Text Placeholder 2"/>
          <p:cNvSpPr>
            <a:spLocks noGrp="1"/>
          </p:cNvSpPr>
          <p:nvPr>
            <p:ph type="body" idx="1"/>
          </p:nvPr>
        </p:nvSpPr>
        <p:spPr/>
        <p:txBody>
          <a:bodyPr/>
          <a:p>
            <a:r>
              <a:rPr lang="en-US"/>
              <a:t>YouControl — це аналітична платформа, яка надає доступ до відкритих державних реєстрів і дозволяє проводити комплексний аналіз підприємств. Платформа готова виявляти сумнівні компанії, які можуть брати участь у корупційних схемах.</a:t>
            </a:r>
            <a:endParaRPr lang="en-US"/>
          </a:p>
          <a:p>
            <a:endParaRPr lang="en-US"/>
          </a:p>
          <a:p>
            <a:pPr marL="114300" indent="0">
              <a:buNone/>
            </a:pPr>
            <a:endParaRPr lang="en-US"/>
          </a:p>
          <a:p>
            <a:r>
              <a:rPr lang="en-US"/>
              <a:t>Допомагає підприємствам і державним органам перевірити надійність контрагентів.</a:t>
            </a:r>
            <a:endParaRPr lang="en-US"/>
          </a:p>
          <a:p>
            <a:r>
              <a:rPr lang="en-US"/>
              <a:t>Ви показує фіктивні підприємства та сумнівні угоди.</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b="1">
                <a:effectLst>
                  <a:outerShdw blurRad="38100" dist="38100" dir="2700000" algn="tl">
                    <a:srgbClr val="000000">
                      <a:alpha val="43137"/>
                    </a:srgbClr>
                  </a:outerShdw>
                </a:effectLst>
                <a:sym typeface="+mn-ea"/>
              </a:rPr>
              <a:t>Opendatabot</a:t>
            </a:r>
            <a:endParaRPr lang="en-US"/>
          </a:p>
        </p:txBody>
      </p:sp>
      <p:sp>
        <p:nvSpPr>
          <p:cNvPr id="3" name="Text Placeholder 2"/>
          <p:cNvSpPr>
            <a:spLocks noGrp="1"/>
          </p:cNvSpPr>
          <p:nvPr>
            <p:ph type="body" idx="1"/>
          </p:nvPr>
        </p:nvSpPr>
        <p:spPr/>
        <p:txBody>
          <a:bodyPr>
            <a:normAutofit lnSpcReduction="20000"/>
          </a:bodyPr>
          <a:p>
            <a:r>
              <a:rPr lang="en-US"/>
              <a:t>Opendatabot — це сервіс, який збирає та аналізує відкриті дані з державних реєстрів. Він також слідкувати за змінами в державних реєстрах, виявляти корупційні схеми та допомагати бізнесу та громадянам уникати небезпечних ділових партнерів.</a:t>
            </a:r>
            <a:endParaRPr lang="en-US"/>
          </a:p>
          <a:p>
            <a:endParaRPr lang="en-US"/>
          </a:p>
          <a:p>
            <a:endParaRPr lang="en-US"/>
          </a:p>
          <a:p>
            <a:r>
              <a:rPr lang="en-US"/>
              <a:t>Допомагає перевірити компанію на наявність корупційних зв'язків.</a:t>
            </a:r>
            <a:endParaRPr lang="en-US"/>
          </a:p>
          <a:p>
            <a:r>
              <a:rPr lang="en-US"/>
              <a:t>Змінює ризики співпраці з недобросовісними підприємствами.</a:t>
            </a:r>
            <a:endParaRPr lang="en-US"/>
          </a:p>
          <a:p>
            <a:r>
              <a:rPr lang="en-US"/>
              <a:t>Ці цифрові інструменти стали кількістю елементів антикорупційної інфраструктури України, сприяючи підвищенню прозорості, підвищеності та ефективності управління на всіх рівнях.</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Заголовок 1"/>
          <p:cNvSpPr>
            <a:spLocks noGrp="1"/>
          </p:cNvSpPr>
          <p:nvPr>
            <p:ph type="title"/>
          </p:nvPr>
        </p:nvSpPr>
        <p:spPr>
          <a:xfrm>
            <a:off x="849080" y="928436"/>
            <a:ext cx="5349353" cy="2646718"/>
          </a:xfrm>
        </p:spPr>
        <p:txBody>
          <a:bodyPr>
            <a:noAutofit/>
          </a:bodyPr>
          <a:lstStyle/>
          <a:p>
            <a:pPr marL="0" lvl="0" indent="0" rtl="0">
              <a:lnSpc>
                <a:spcPct val="100000"/>
              </a:lnSpc>
              <a:spcBef>
                <a:spcPts val="0"/>
              </a:spcBef>
              <a:spcAft>
                <a:spcPts val="0"/>
              </a:spcAft>
            </a:pPr>
            <a:r>
              <a:rPr lang="ru-RU" sz="5000" b="1" dirty="0" err="1">
                <a:ea typeface="Roboto"/>
                <a:cs typeface="Arial" panose="020B0604020202020204" pitchFamily="34" charset="0"/>
                <a:sym typeface="Roboto"/>
              </a:rPr>
              <a:t>Принципи</a:t>
            </a:r>
            <a:r>
              <a:rPr lang="ru-RU" sz="5000" b="1" dirty="0">
                <a:ea typeface="Roboto"/>
                <a:cs typeface="Arial" panose="020B0604020202020204" pitchFamily="34" charset="0"/>
                <a:sym typeface="Roboto"/>
              </a:rPr>
              <a:t> доброго </a:t>
            </a:r>
            <a:r>
              <a:rPr lang="ru-RU" sz="5000" b="1" dirty="0" err="1">
                <a:ea typeface="Roboto"/>
                <a:cs typeface="Arial" panose="020B0604020202020204" pitchFamily="34" charset="0"/>
                <a:sym typeface="Roboto"/>
              </a:rPr>
              <a:t>врядування</a:t>
            </a:r>
            <a:endParaRPr lang="ru-RU" sz="5000" dirty="0"/>
          </a:p>
        </p:txBody>
      </p:sp>
      <p:sp>
        <p:nvSpPr>
          <p:cNvPr id="77" name="Google Shape;77;p15"/>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Заголовок 1"/>
          <p:cNvSpPr>
            <a:spLocks noGrp="1"/>
          </p:cNvSpPr>
          <p:nvPr>
            <p:ph type="title"/>
          </p:nvPr>
        </p:nvSpPr>
        <p:spPr>
          <a:xfrm>
            <a:off x="414020" y="507365"/>
            <a:ext cx="8197850" cy="3193415"/>
          </a:xfrm>
        </p:spPr>
        <p:txBody>
          <a:bodyPr>
            <a:noAutofit/>
          </a:bodyPr>
          <a:lstStyle/>
          <a:p>
            <a:pPr marL="0" lvl="0" indent="0" algn="l" rtl="0">
              <a:lnSpc>
                <a:spcPct val="100000"/>
              </a:lnSpc>
              <a:spcBef>
                <a:spcPts val="0"/>
              </a:spcBef>
              <a:spcAft>
                <a:spcPts val="0"/>
              </a:spcAft>
            </a:pPr>
            <a:r>
              <a:rPr sz="1200" dirty="0"/>
              <a:t>Принципи доброго врядування — це ключові правила та стандарти, за якими повинна працювати будь-яка державна чи приватна організація для забезпечення ефективного, прозорого та справедливого управління. </a:t>
            </a:r>
            <a:r>
              <a:rPr lang="uk-UA" sz="1200" dirty="0"/>
              <a:t> </a:t>
            </a:r>
            <a:r>
              <a:rPr sz="1200" dirty="0"/>
              <a:t>Вони допомагають створити умови для підзвітності влади, захисту прав громадян та запобігання корупції.</a:t>
            </a:r>
            <a:br>
              <a:rPr sz="1200" dirty="0"/>
            </a:br>
            <a:br>
              <a:rPr sz="1200" dirty="0"/>
            </a:br>
            <a:r>
              <a:rPr lang="ru-RU" sz="1200" dirty="0"/>
              <a:t>Вони потрібні для кількох ключових цілей:</a:t>
            </a:r>
            <a:br>
              <a:rPr lang="ru-RU" sz="1200" dirty="0"/>
            </a:br>
            <a:br>
              <a:rPr lang="ru-RU" sz="1200" dirty="0"/>
            </a:br>
            <a:r>
              <a:rPr lang="ru-RU" sz="1200" dirty="0"/>
              <a:t>Підвищення ефективності управління : </a:t>
            </a:r>
            <a:r>
              <a:rPr lang="ru-RU" sz="1200" b="0" dirty="0"/>
              <a:t>Дотримання принципів доброго врядування завдяки кращому прийняттю рішень, ефективності використання ресурсів та досягненню стратегічних цілей.</a:t>
            </a:r>
            <a:br>
              <a:rPr lang="ru-RU" sz="1200" b="0" dirty="0"/>
            </a:br>
            <a:br>
              <a:rPr lang="ru-RU" sz="1200" b="0" dirty="0"/>
            </a:br>
            <a:r>
              <a:rPr lang="ru-RU" sz="1200" dirty="0"/>
              <a:t>Прозорість і підзвітність : </a:t>
            </a:r>
            <a:r>
              <a:rPr lang="ru-RU" sz="1200" b="0" dirty="0"/>
              <a:t>Принципи вимагають відкритості та звітності перед громадянами або зацікавленими сторонами. Це завдяки уникати корупції, зловживань та забезпечує справедливий розподіл ресурсів.</a:t>
            </a:r>
            <a:br>
              <a:rPr lang="ru-RU" sz="1200" b="0" dirty="0"/>
            </a:br>
            <a:br>
              <a:rPr lang="ru-RU" sz="1200" dirty="0"/>
            </a:br>
            <a:r>
              <a:rPr lang="ru-RU" sz="1200" dirty="0"/>
              <a:t>Захист прав громадян : </a:t>
            </a:r>
            <a:r>
              <a:rPr lang="ru-RU" sz="1200" b="0" dirty="0"/>
              <a:t>Забезпечують утримання прав людини, рівність перед законом та забезпечують участь громадян у прийнятих рішеннях, які їх стосуються.</a:t>
            </a:r>
            <a:br>
              <a:rPr lang="ru-RU" sz="1200" b="0" dirty="0"/>
            </a:br>
            <a:br>
              <a:rPr lang="ru-RU" sz="1200" b="0" dirty="0"/>
            </a:br>
            <a:r>
              <a:rPr lang="ru-RU" sz="1200" dirty="0"/>
              <a:t>Соціальна справедливість : </a:t>
            </a:r>
            <a:r>
              <a:rPr lang="ru-RU" sz="1200" b="0" dirty="0"/>
              <a:t>Принципи доброго врядування сприяють зменшенню нерівності та забезпечують рівність можливостей для всіх верств населення.</a:t>
            </a:r>
            <a:br>
              <a:rPr lang="ru-RU" sz="1200" b="0" dirty="0"/>
            </a:br>
            <a:br>
              <a:rPr lang="ru-RU" sz="1200" b="0" dirty="0"/>
            </a:br>
            <a:r>
              <a:rPr lang="ru-RU" sz="1200" dirty="0"/>
              <a:t>Сталий розвиток : </a:t>
            </a:r>
            <a:r>
              <a:rPr lang="ru-RU" sz="1200" b="0" dirty="0"/>
              <a:t>Вони допомагають створювати політику, яка враховує довгострокові наслідки рішень і сприяє сталому розвитку суспільства.</a:t>
            </a:r>
            <a:endParaRPr lang="ru-RU" sz="1200" b="0" dirty="0"/>
          </a:p>
        </p:txBody>
      </p:sp>
      <p:sp>
        <p:nvSpPr>
          <p:cNvPr id="77" name="Google Shape;77;p15"/>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1" name="Google Shape;75;p15"/>
          <p:cNvSpPr/>
          <p:nvPr/>
        </p:nvSpPr>
        <p:spPr>
          <a:xfrm rot="5400000">
            <a:off x="4339740" y="552828"/>
            <a:ext cx="419552" cy="7180292"/>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83" name="Google Shape;83;p16"/>
          <p:cNvSpPr txBox="1">
            <a:spLocks noGrp="1"/>
          </p:cNvSpPr>
          <p:nvPr>
            <p:ph type="title"/>
          </p:nvPr>
        </p:nvSpPr>
        <p:spPr>
          <a:xfrm>
            <a:off x="840360" y="231598"/>
            <a:ext cx="8359141" cy="59531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panose="020B0604020202020204"/>
              <a:buNone/>
            </a:pPr>
            <a:r>
              <a:rPr lang="en-US" sz="3000" b="1" dirty="0">
                <a:ea typeface="Roboto"/>
                <a:cs typeface="Arial" panose="020B0604020202020204" pitchFamily="34" charset="0"/>
                <a:sym typeface="Roboto"/>
              </a:rPr>
              <a:t>12 принципів доброго врядування</a:t>
            </a:r>
            <a:endParaRPr sz="3000" b="1" dirty="0">
              <a:ea typeface="Roboto"/>
              <a:cs typeface="Arial" panose="020B0604020202020204" pitchFamily="34" charset="0"/>
              <a:sym typeface="Roboto"/>
            </a:endParaRPr>
          </a:p>
        </p:txBody>
      </p:sp>
      <p:sp>
        <p:nvSpPr>
          <p:cNvPr id="84" name="Google Shape;84;p16"/>
          <p:cNvSpPr txBox="1">
            <a:spLocks noGrp="1"/>
          </p:cNvSpPr>
          <p:nvPr>
            <p:ph type="body" sz="quarter" idx="13"/>
          </p:nvPr>
        </p:nvSpPr>
        <p:spPr>
          <a:xfrm>
            <a:off x="885870" y="896048"/>
            <a:ext cx="7566660" cy="329784"/>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panose="020B0604020202020204"/>
              <a:buNone/>
            </a:pPr>
            <a:r>
              <a:rPr lang="en-US" sz="1200" b="1" dirty="0">
                <a:uFill>
                  <a:noFill/>
                </a:uFill>
                <a:ea typeface="Helvetica Neue" panose="020B0604020202020204"/>
                <a:cs typeface="Arial" panose="020B0604020202020204" pitchFamily="34" charset="0"/>
                <a:sym typeface="Helvetica Neue" panose="020B0604020202020204"/>
                <a:hlinkClick r:id="rId1"/>
              </a:rPr>
              <a:t>Європейська стратегія інновацій та доброго врядування на місцевому рівні</a:t>
            </a:r>
            <a:endParaRPr sz="1200" dirty="0"/>
          </a:p>
        </p:txBody>
      </p:sp>
      <p:sp>
        <p:nvSpPr>
          <p:cNvPr id="86" name="Google Shape;86;p16"/>
          <p:cNvSpPr txBox="1"/>
          <p:nvPr/>
        </p:nvSpPr>
        <p:spPr>
          <a:xfrm>
            <a:off x="718005" y="1404832"/>
            <a:ext cx="3261884" cy="2354460"/>
          </a:xfrm>
          <a:prstGeom prst="rect">
            <a:avLst/>
          </a:prstGeom>
          <a:noFill/>
          <a:ln>
            <a:noFill/>
          </a:ln>
        </p:spPr>
        <p:txBody>
          <a:bodyPr spcFirstLastPara="1" wrap="square" lIns="91425" tIns="91425" rIns="91425" bIns="91425" anchor="t" anchorCtr="0">
            <a:spAutoFit/>
          </a:bodyPr>
          <a:lstStyle/>
          <a:p>
            <a:pPr marL="457200" lvl="0" indent="-311150" algn="just" rtl="0">
              <a:spcBef>
                <a:spcPts val="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Чесне проведення виборів, представництво та участь </a:t>
            </a:r>
            <a:endParaRPr lang="ru-RU"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1000"/>
              </a:spcBef>
              <a:spcAft>
                <a:spcPts val="0"/>
              </a:spcAft>
              <a:buClr>
                <a:srgbClr val="B9D6D5"/>
              </a:buClr>
              <a:buSzPts val="1300"/>
              <a:buFont typeface="Helvetica Neue" panose="020B0604020202020204"/>
              <a:buChar char="●"/>
            </a:pPr>
            <a:r>
              <a:rPr lang="ru-RU" sz="13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Зворотний</a:t>
            </a:r>
            <a:r>
              <a:rPr lang="ru-RU"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3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зв’язок</a:t>
            </a:r>
            <a:r>
              <a:rPr lang="ru-RU"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endParaRPr lang="ru-RU"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Ефективність та результативність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Відкритість і прозорість</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Верховенство права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1000"/>
              </a:spcBef>
              <a:spcAft>
                <a:spcPts val="100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Етична поведінка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87" name="Google Shape;87;p16"/>
          <p:cNvSpPr txBox="1"/>
          <p:nvPr/>
        </p:nvSpPr>
        <p:spPr>
          <a:xfrm>
            <a:off x="4572000" y="1378681"/>
            <a:ext cx="3787140" cy="2554515"/>
          </a:xfrm>
          <a:prstGeom prst="rect">
            <a:avLst/>
          </a:prstGeom>
          <a:noFill/>
          <a:ln>
            <a:noFill/>
          </a:ln>
        </p:spPr>
        <p:txBody>
          <a:bodyPr spcFirstLastPara="1" wrap="square" lIns="91425" tIns="91425" rIns="91425" bIns="91425" anchor="t" anchorCtr="0">
            <a:spAutoFit/>
          </a:bodyPr>
          <a:lstStyle/>
          <a:p>
            <a:pPr marL="457200" lvl="0" indent="-311150" rtl="0">
              <a:spcBef>
                <a:spcPts val="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Компетентність і спроможність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Інноваційність та відкритість до змін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Сталий розвиток та стратегічна орієнтація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Раціональне управління фінансами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rtl="0">
              <a:spcBef>
                <a:spcPts val="1000"/>
              </a:spcBef>
              <a:spcAft>
                <a:spcPts val="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Права людини, культурне різноманіття та соціальна згуртованість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rtl="0">
              <a:spcBef>
                <a:spcPts val="1000"/>
              </a:spcBef>
              <a:spcAft>
                <a:spcPts val="1000"/>
              </a:spcAft>
              <a:buClr>
                <a:srgbClr val="B9D6D5"/>
              </a:buClr>
              <a:buSzPts val="1300"/>
              <a:buFont typeface="Helvetica Neue" panose="020B0604020202020204"/>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Підзвітність </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88" name="Google Shape;88;p16"/>
          <p:cNvSpPr txBox="1"/>
          <p:nvPr/>
        </p:nvSpPr>
        <p:spPr>
          <a:xfrm>
            <a:off x="959370" y="3923234"/>
            <a:ext cx="7180292" cy="38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panose="020B0604020202020204"/>
              <a:buNone/>
            </a:pP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Добре врядування не може поєднуватись з високим рівнем корупції.</a:t>
            </a:r>
            <a:endParaRPr sz="12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1" name="Google Shape;75;p15"/>
          <p:cNvSpPr/>
          <p:nvPr/>
        </p:nvSpPr>
        <p:spPr>
          <a:xfrm rot="5400000">
            <a:off x="4339740" y="552828"/>
            <a:ext cx="419552" cy="7180292"/>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3" name="Text Box 2"/>
          <p:cNvSpPr txBox="1"/>
          <p:nvPr/>
        </p:nvSpPr>
        <p:spPr>
          <a:xfrm>
            <a:off x="767715" y="570230"/>
            <a:ext cx="7753350" cy="3230245"/>
          </a:xfrm>
          <a:prstGeom prst="rect">
            <a:avLst/>
          </a:prstGeom>
        </p:spPr>
        <p:txBody>
          <a:bodyPr wrap="square">
            <a:spAutoFit/>
          </a:bodyPr>
          <a:p>
            <a:pPr algn="just"/>
            <a:r>
              <a:rPr sz="1200" b="1">
                <a:solidFill>
                  <a:srgbClr val="000000"/>
                </a:solidFill>
                <a:latin typeface="Times New Roman" panose="02020603050405020304" charset="0"/>
                <a:ea typeface="Arsenal"/>
                <a:cs typeface="Times New Roman" panose="02020603050405020304" charset="0"/>
              </a:rPr>
              <a:t>Чесне проведення виборів, представництво та участь</a:t>
            </a:r>
            <a:r>
              <a:rPr sz="1200">
                <a:solidFill>
                  <a:srgbClr val="000000"/>
                </a:solidFill>
                <a:latin typeface="Times New Roman" panose="02020603050405020304" charset="0"/>
                <a:ea typeface="Arsenal"/>
                <a:cs typeface="Times New Roman" panose="02020603050405020304" charset="0"/>
              </a:rPr>
              <a:t> – аби всі громадяни справді мали право голосу та мо</a:t>
            </a:r>
            <a:r>
              <a:rPr lang="uk-UA" sz="1200">
                <a:solidFill>
                  <a:srgbClr val="000000"/>
                </a:solidFill>
                <a:latin typeface="Times New Roman" panose="02020603050405020304" charset="0"/>
                <a:ea typeface="Arsenal"/>
                <a:cs typeface="Times New Roman" panose="02020603050405020304" charset="0"/>
              </a:rPr>
              <a:t>ж</a:t>
            </a:r>
            <a:r>
              <a:rPr sz="1200">
                <a:solidFill>
                  <a:srgbClr val="000000"/>
                </a:solidFill>
                <a:latin typeface="Times New Roman" panose="02020603050405020304" charset="0"/>
                <a:ea typeface="Arsenal"/>
                <a:cs typeface="Times New Roman" panose="02020603050405020304" charset="0"/>
              </a:rPr>
              <a:t>ливість брати участь у процесах прийняття рішень і формування політик.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Зворотний зв’язок</a:t>
            </a:r>
            <a:r>
              <a:rPr sz="1200">
                <a:solidFill>
                  <a:srgbClr val="000000"/>
                </a:solidFill>
                <a:latin typeface="Times New Roman" panose="02020603050405020304" charset="0"/>
                <a:ea typeface="Arsenal"/>
                <a:cs typeface="Times New Roman" panose="02020603050405020304" charset="0"/>
              </a:rPr>
              <a:t> – щоб органи влади реалізовували законні очікування та потреби громадян.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Ефективність та результативність</a:t>
            </a:r>
            <a:r>
              <a:rPr sz="1200">
                <a:solidFill>
                  <a:srgbClr val="000000"/>
                </a:solidFill>
                <a:latin typeface="Times New Roman" panose="02020603050405020304" charset="0"/>
                <a:ea typeface="Arsenal"/>
                <a:cs typeface="Times New Roman" panose="02020603050405020304" charset="0"/>
              </a:rPr>
              <a:t> щоб досягати цілей за найбільш оптимального використання ресурсів.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Відкритість і прозорість</a:t>
            </a:r>
            <a:r>
              <a:rPr sz="1200">
                <a:solidFill>
                  <a:srgbClr val="000000"/>
                </a:solidFill>
                <a:latin typeface="Times New Roman" panose="02020603050405020304" charset="0"/>
                <a:ea typeface="Arsenal"/>
                <a:cs typeface="Times New Roman" panose="02020603050405020304" charset="0"/>
              </a:rPr>
              <a:t> – для забезпечення публічного доступу до інформації та сприяння розумінню того, як реалізують публічну діяльність.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Верховенство права</a:t>
            </a:r>
            <a:r>
              <a:rPr sz="1200">
                <a:solidFill>
                  <a:srgbClr val="000000"/>
                </a:solidFill>
                <a:latin typeface="Times New Roman" panose="02020603050405020304" charset="0"/>
                <a:ea typeface="Arsenal"/>
                <a:cs typeface="Times New Roman" panose="02020603050405020304" charset="0"/>
              </a:rPr>
              <a:t> – для забезпечення справедливості, неупередженості та передбачуваності.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Етична поведінка </a:t>
            </a:r>
            <a:r>
              <a:rPr sz="1200">
                <a:solidFill>
                  <a:srgbClr val="000000"/>
                </a:solidFill>
                <a:latin typeface="Times New Roman" panose="02020603050405020304" charset="0"/>
                <a:ea typeface="Arsenal"/>
                <a:cs typeface="Times New Roman" panose="02020603050405020304" charset="0"/>
              </a:rPr>
              <a:t>– щоб публічні інтереси переважали над приватними.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Компетентність і спроможність</a:t>
            </a:r>
            <a:r>
              <a:rPr sz="1200">
                <a:solidFill>
                  <a:srgbClr val="000000"/>
                </a:solidFill>
                <a:latin typeface="Times New Roman" panose="02020603050405020304" charset="0"/>
                <a:ea typeface="Arsenal"/>
                <a:cs typeface="Times New Roman" panose="02020603050405020304" charset="0"/>
              </a:rPr>
              <a:t> – аби виборні представники та державні службовці могли добре виконувати свої обов’язки.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Інноваційність та відкритість до змін</a:t>
            </a:r>
            <a:r>
              <a:rPr sz="1200">
                <a:solidFill>
                  <a:srgbClr val="000000"/>
                </a:solidFill>
                <a:latin typeface="Times New Roman" panose="02020603050405020304" charset="0"/>
                <a:ea typeface="Arsenal"/>
                <a:cs typeface="Times New Roman" panose="02020603050405020304" charset="0"/>
              </a:rPr>
              <a:t> – для забезпечення отримання переваг від нових рішень та кращих практик.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Сталий розвиток та стратегічна орієнтація</a:t>
            </a:r>
            <a:r>
              <a:rPr sz="1200">
                <a:solidFill>
                  <a:srgbClr val="000000"/>
                </a:solidFill>
                <a:latin typeface="Times New Roman" panose="02020603050405020304" charset="0"/>
                <a:ea typeface="Arsenal"/>
                <a:cs typeface="Times New Roman" panose="02020603050405020304" charset="0"/>
              </a:rPr>
              <a:t> – для врахування інтересів майбутніх поколінь.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Раціональне управління фінансами</a:t>
            </a:r>
            <a:r>
              <a:rPr sz="1200">
                <a:solidFill>
                  <a:srgbClr val="000000"/>
                </a:solidFill>
                <a:latin typeface="Times New Roman" panose="02020603050405020304" charset="0"/>
                <a:ea typeface="Arsenal"/>
                <a:cs typeface="Times New Roman" panose="02020603050405020304" charset="0"/>
              </a:rPr>
              <a:t> – щоб ресурси держави й громад використовували розсудливо та продуктивно.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Права людини, культурне різноманіття та соціальна згуртованість</a:t>
            </a:r>
            <a:r>
              <a:rPr sz="1200">
                <a:solidFill>
                  <a:srgbClr val="000000"/>
                </a:solidFill>
                <a:latin typeface="Times New Roman" panose="02020603050405020304" charset="0"/>
                <a:ea typeface="Arsenal"/>
                <a:cs typeface="Times New Roman" panose="02020603050405020304" charset="0"/>
              </a:rPr>
              <a:t> – аби всі люди були захищеними та мали повагу, щоб жоден не був дискримінований, виключений чи ігнорований. </a:t>
            </a:r>
            <a:endParaRPr sz="1200">
              <a:solidFill>
                <a:srgbClr val="000000"/>
              </a:solidFill>
              <a:latin typeface="Times New Roman" panose="02020603050405020304" charset="0"/>
              <a:ea typeface="Arsenal"/>
              <a:cs typeface="Times New Roman" panose="02020603050405020304" charset="0"/>
            </a:endParaRPr>
          </a:p>
          <a:p>
            <a:pPr algn="just"/>
            <a:r>
              <a:rPr sz="1200" b="1">
                <a:solidFill>
                  <a:srgbClr val="000000"/>
                </a:solidFill>
                <a:latin typeface="Times New Roman" panose="02020603050405020304" charset="0"/>
                <a:ea typeface="Arsenal"/>
                <a:cs typeface="Times New Roman" panose="02020603050405020304" charset="0"/>
              </a:rPr>
              <a:t>Підзвітність</a:t>
            </a:r>
            <a:r>
              <a:rPr sz="1200">
                <a:solidFill>
                  <a:srgbClr val="000000"/>
                </a:solidFill>
                <a:latin typeface="Times New Roman" panose="02020603050405020304" charset="0"/>
                <a:ea typeface="Arsenal"/>
                <a:cs typeface="Times New Roman" panose="02020603050405020304" charset="0"/>
              </a:rPr>
              <a:t> – аби виборні особи та державні службовці несли відповідальність за свою діяльність.</a:t>
            </a:r>
            <a:endParaRPr sz="1200">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Заголовок 1"/>
          <p:cNvSpPr>
            <a:spLocks noGrp="1"/>
          </p:cNvSpPr>
          <p:nvPr>
            <p:ph type="title"/>
          </p:nvPr>
        </p:nvSpPr>
        <p:spPr>
          <a:xfrm>
            <a:off x="865475" y="1030118"/>
            <a:ext cx="6351040" cy="1619894"/>
          </a:xfrm>
        </p:spPr>
        <p:txBody>
          <a:bodyPr>
            <a:noAutofit/>
          </a:bodyPr>
          <a:lstStyle/>
          <a:p>
            <a:r>
              <a:rPr lang="en-US" sz="5000" b="1" dirty="0">
                <a:ea typeface="Roboto"/>
                <a:cs typeface="Arial" panose="020B0604020202020204" pitchFamily="34" charset="0"/>
                <a:sym typeface="Roboto"/>
              </a:rPr>
              <a:t>Корупція в сферах функціонування державної влади</a:t>
            </a:r>
            <a:endParaRPr lang="ru-RU" sz="5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844440" y="219999"/>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ea typeface="Roboto"/>
                <a:cs typeface="Arial" panose="020B0604020202020204" pitchFamily="34" charset="0"/>
                <a:sym typeface="Roboto"/>
              </a:rPr>
              <a:t>Зв’язок корупції та демократії</a:t>
            </a:r>
            <a:endParaRPr sz="3000" b="1" dirty="0">
              <a:solidFill>
                <a:schemeClr val="lt1"/>
              </a:solidFill>
              <a:ea typeface="Roboto"/>
              <a:cs typeface="Arial" panose="020B0604020202020204" pitchFamily="34" charset="0"/>
              <a:sym typeface="Roboto"/>
            </a:endParaRPr>
          </a:p>
        </p:txBody>
      </p:sp>
      <p:sp>
        <p:nvSpPr>
          <p:cNvPr id="103" name="Google Shape;103;p18"/>
          <p:cNvSpPr txBox="1"/>
          <p:nvPr/>
        </p:nvSpPr>
        <p:spPr>
          <a:xfrm>
            <a:off x="443220" y="1055555"/>
            <a:ext cx="7718700" cy="35052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B9D6D5"/>
              </a:buClr>
              <a:buSzPts val="1400"/>
              <a:buFont typeface="Wingdings" panose="05000000000000000000" pitchFamily="2" charset="2"/>
              <a:buChar char="l"/>
            </a:pPr>
            <a:r>
              <a:rPr lang="en-US"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Рівні корупції та демократії часто корелюють між собою. </a:t>
            </a:r>
            <a:r>
              <a:rPr lang="en-US" u="sng"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hlinkClick r:id="rId1"/>
              </a:rPr>
              <a:t>Індекс сприйняття корупції від Transparency International</a:t>
            </a:r>
            <a:r>
              <a:rPr lang="en-US"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показує, що країни з більш високим рівнем корупції також мають слабкі демократичні інститути та політичні права.</a:t>
            </a:r>
            <a:endParaRPr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628650" lvl="0" indent="-171450" algn="just" rtl="0">
              <a:spcBef>
                <a:spcPts val="0"/>
              </a:spcBef>
              <a:spcAft>
                <a:spcPts val="0"/>
              </a:spcAft>
              <a:buClr>
                <a:srgbClr val="B9D6D5"/>
              </a:buClr>
              <a:buFont typeface="Wingdings" panose="05000000000000000000" pitchFamily="2" charset="2"/>
              <a:buChar char="l"/>
            </a:pPr>
            <a:endParaRPr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just" rtl="0">
              <a:spcBef>
                <a:spcPts val="0"/>
              </a:spcBef>
              <a:spcAft>
                <a:spcPts val="0"/>
              </a:spcAft>
              <a:buClr>
                <a:srgbClr val="B9D6D5"/>
              </a:buClr>
              <a:buSzPts val="1400"/>
              <a:buFont typeface="Wingdings" panose="05000000000000000000" pitchFamily="2" charset="2"/>
              <a:buChar char="l"/>
            </a:pPr>
            <a:r>
              <a:rPr lang="en-US"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Це пояснюється тим, що інструменти, які забезпечують існування та розвиток демократії, часто є тими ж інструментами, які використовують для боротьби з корупцією. Демократичне врядування передбачає прозорі процеси в державі, незалежність різних гілок  влади та ефективні інституції. Боротьба з корупцією грає важливу роль в забезпеченні цього. </a:t>
            </a:r>
            <a:endParaRPr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171450" lvl="0" indent="-171450" algn="l" rtl="0">
              <a:spcBef>
                <a:spcPts val="0"/>
              </a:spcBef>
              <a:spcAft>
                <a:spcPts val="0"/>
              </a:spcAft>
              <a:buClr>
                <a:srgbClr val="B9D6D5"/>
              </a:buClr>
              <a:buFont typeface="Wingdings" panose="05000000000000000000" pitchFamily="2" charset="2"/>
              <a:buChar char="l"/>
            </a:pPr>
            <a:endParaRPr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Презентація1</Template>
  <TotalTime>0</TotalTime>
  <Words>20437</Words>
  <Application>WPS Presentation</Application>
  <PresentationFormat>Екран (16:9)</PresentationFormat>
  <Paragraphs>263</Paragraphs>
  <Slides>32</Slides>
  <Notes>16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32</vt:i4>
      </vt:variant>
    </vt:vector>
  </HeadingPairs>
  <TitlesOfParts>
    <vt:vector size="48" baseType="lpstr">
      <vt:lpstr>Arial</vt:lpstr>
      <vt:lpstr>SimSun</vt:lpstr>
      <vt:lpstr>Wingdings</vt:lpstr>
      <vt:lpstr>Arial</vt:lpstr>
      <vt:lpstr>Roboto</vt:lpstr>
      <vt:lpstr>Times New Roman</vt:lpstr>
      <vt:lpstr>Helvetica Neue</vt:lpstr>
      <vt:lpstr>Arsenal</vt:lpstr>
      <vt:lpstr>Segoe Print</vt:lpstr>
      <vt:lpstr>Wingdings</vt:lpstr>
      <vt:lpstr>Wingdings 2</vt:lpstr>
      <vt:lpstr>Microsoft YaHei</vt:lpstr>
      <vt:lpstr>Arial Unicode MS</vt:lpstr>
      <vt:lpstr>Calibri</vt:lpstr>
      <vt:lpstr>Презентація1</vt:lpstr>
      <vt:lpstr>1_Презентація1</vt:lpstr>
      <vt:lpstr>Лекція№7 Корупція та держава</vt:lpstr>
      <vt:lpstr>кейс Тяньцзінь (КНР)</vt:lpstr>
      <vt:lpstr>СТРУКТУРА ЛЕКЦІЇ:  І. Принципи доброго врядування ІІ. Корупція у сферах функціонування державної влади ІІІ. Перспективи боротьби з корупцією в епоху цифровізації</vt:lpstr>
      <vt:lpstr>Принципи доброго врядування</vt:lpstr>
      <vt:lpstr>Принципи доброго врядування — це ключові правила та стандарти, за якими повинна працювати будь-яка державна чи приватна організація для забезпечення ефективного, прозорого та справедливого управління. Вони допомагають створити умови для підзвітності влади, захисту прав громадян та запобігання корупції.Вони потрібні для кількох ключових цілей:  Підвищення ефективності управління : Дотримання принципів доброго врядування завдяки кращому прийняттю рішень, ефективності використання ресурсів та досягненню стратегічних цілей.  Прозорість і підзвітність : Принципи вимагають відкритості та звітності перед громадянами або зацікавленими сторонами. Це завдяки уникати корупції, зловживань та забезпечує справедливий розподіл ресурсів.  Захист прав громадян : Забезпечують утримання прав людини, рівність перед законом та забезпечують участь громадян у прийнятих рішеннях, які їх стосуються.  Соціальна справедливість : Принципи доброго врядування сприяють зменшенню нерівності та забезпечують рівність можливостей для всіх верств населення.  Сталий розвиток : Вони допомагають створювати політику, яка враховує довгострокові наслідки рішень і сприяє сталому розвитку суспільства.</vt:lpstr>
      <vt:lpstr>12 принципів доброго врядування</vt:lpstr>
      <vt:lpstr>PowerPoint 演示文稿</vt:lpstr>
      <vt:lpstr>Корупція в сферах функціонування державної влади</vt:lpstr>
      <vt:lpstr>Зв’язок корупції та демократії</vt:lpstr>
      <vt:lpstr>PowerPoint 演示文稿</vt:lpstr>
      <vt:lpstr>PowerPoint 演示文稿</vt:lpstr>
      <vt:lpstr>Зв’язок корупції та демократії</vt:lpstr>
      <vt:lpstr>PowerPoint 演示文稿</vt:lpstr>
      <vt:lpstr>Корупція та економіка</vt:lpstr>
      <vt:lpstr>Корупція та економіка</vt:lpstr>
      <vt:lpstr>Корупція та національна безпека: оборонний сектор</vt:lpstr>
      <vt:lpstr>Приклад корупції в оборонному секторі: росія</vt:lpstr>
      <vt:lpstr>Корупція та національна безпека: політичні процеси та демократія </vt:lpstr>
      <vt:lpstr>Корупція та національна безпека: політичні процеси та демократія   </vt:lpstr>
      <vt:lpstr>Корупція та національна безпека: політичні процеси та демократія   </vt:lpstr>
      <vt:lpstr>Корупція та національна безпека: політичні процеси та демократія   </vt:lpstr>
      <vt:lpstr>PowerPoint 演示文稿</vt:lpstr>
      <vt:lpstr>PowerPoint 演示文稿</vt:lpstr>
      <vt:lpstr>PowerPoint 演示文稿</vt:lpstr>
      <vt:lpstr>Прозорро</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Корупція та держава</dc:title>
  <dc:creator>User</dc:creator>
  <cp:lastModifiedBy>Oksana</cp:lastModifiedBy>
  <cp:revision>15</cp:revision>
  <dcterms:created xsi:type="dcterms:W3CDTF">2024-10-15T05:57:00Z</dcterms:created>
  <dcterms:modified xsi:type="dcterms:W3CDTF">2024-10-16T12:00:23Z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B19042745A9645B5AE3A1135EE5D085A_12</vt:lpwstr>
  </property>
  <property fmtid="{D5CDD505-2E9C-101B-9397-08002B2CF9AE}" pid="3" name="KSOProductBuildVer">
    <vt:lpwstr>1033-12.2.0.18283</vt:lpwstr>
  </property>
</Properties>
</file>