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20"/>
    <p:restoredTop sz="94785"/>
  </p:normalViewPr>
  <p:slideViewPr>
    <p:cSldViewPr>
      <p:cViewPr varScale="1">
        <p:scale>
          <a:sx n="107" d="100"/>
          <a:sy n="107" d="100"/>
        </p:scale>
        <p:origin x="2144" y="1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185864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236735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3194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3094980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60206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201205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3351032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3122077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97333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903F95F-CF70-46A0-806A-B4D81AA8E2BE}" type="datetimeFigureOut">
              <a:rPr lang="uk-UA" smtClean="0"/>
              <a:t>30.09.24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150973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dirty="0"/>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903F95F-CF70-46A0-806A-B4D81AA8E2BE}" type="datetimeFigureOut">
              <a:rPr lang="uk-UA" smtClean="0"/>
              <a:t>30.09.24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523713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903F95F-CF70-46A0-806A-B4D81AA8E2BE}" type="datetimeFigureOut">
              <a:rPr lang="uk-UA" smtClean="0"/>
              <a:t>30.09.24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158116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7903F95F-CF70-46A0-806A-B4D81AA8E2BE}" type="datetimeFigureOut">
              <a:rPr lang="uk-UA" smtClean="0"/>
              <a:t>30.09.24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398548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3F95F-CF70-46A0-806A-B4D81AA8E2BE}" type="datetimeFigureOut">
              <a:rPr lang="uk-UA" smtClean="0"/>
              <a:t>30.09.24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927975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903F95F-CF70-46A0-806A-B4D81AA8E2BE}" type="datetimeFigureOut">
              <a:rPr lang="uk-UA" smtClean="0"/>
              <a:t>30.09.24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62519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903F95F-CF70-46A0-806A-B4D81AA8E2BE}" type="datetimeFigureOut">
              <a:rPr lang="uk-UA" smtClean="0"/>
              <a:t>30.09.24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AA10007-830F-4BC6-A870-C7CEA9B8A82C}" type="slidenum">
              <a:rPr lang="uk-UA" smtClean="0"/>
              <a:t>‹#›</a:t>
            </a:fld>
            <a:endParaRPr lang="uk-UA"/>
          </a:p>
        </p:txBody>
      </p:sp>
    </p:spTree>
    <p:extLst>
      <p:ext uri="{BB962C8B-B14F-4D97-AF65-F5344CB8AC3E}">
        <p14:creationId xmlns:p14="http://schemas.microsoft.com/office/powerpoint/2010/main" val="2667805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903F95F-CF70-46A0-806A-B4D81AA8E2BE}" type="datetimeFigureOut">
              <a:rPr lang="uk-UA" smtClean="0"/>
              <a:t>30.09.24</a:t>
            </a:fld>
            <a:endParaRPr lang="uk-U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AA10007-830F-4BC6-A870-C7CEA9B8A82C}" type="slidenum">
              <a:rPr lang="uk-UA" smtClean="0"/>
              <a:t>‹#›</a:t>
            </a:fld>
            <a:endParaRPr lang="uk-UA"/>
          </a:p>
        </p:txBody>
      </p:sp>
    </p:spTree>
    <p:extLst>
      <p:ext uri="{BB962C8B-B14F-4D97-AF65-F5344CB8AC3E}">
        <p14:creationId xmlns:p14="http://schemas.microsoft.com/office/powerpoint/2010/main" val="2304737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uk-UA" sz="2800" b="1" dirty="0">
                <a:latin typeface="Times New Roman" panose="02020603050405020304" pitchFamily="18" charset="0"/>
                <a:cs typeface="Times New Roman" panose="02020603050405020304" pitchFamily="18" charset="0"/>
              </a:rPr>
              <a:t>Теоретичні, методологічні й практичні основи антикризового управління</a:t>
            </a:r>
            <a:endParaRPr lang="uk-UA" sz="28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r>
              <a:rPr lang="uk-UA" dirty="0"/>
              <a:t>Лекція 3</a:t>
            </a:r>
          </a:p>
        </p:txBody>
      </p:sp>
    </p:spTree>
    <p:extLst>
      <p:ext uri="{BB962C8B-B14F-4D97-AF65-F5344CB8AC3E}">
        <p14:creationId xmlns:p14="http://schemas.microsoft.com/office/powerpoint/2010/main" val="11560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k-UA" dirty="0">
                <a:latin typeface="Times New Roman" pitchFamily="18" charset="0"/>
                <a:cs typeface="Times New Roman" pitchFamily="18" charset="0"/>
              </a:rPr>
              <a:t>7. Представники </a:t>
            </a:r>
            <a:r>
              <a:rPr lang="uk-UA" dirty="0" err="1">
                <a:latin typeface="Times New Roman" pitchFamily="18" charset="0"/>
                <a:cs typeface="Times New Roman" pitchFamily="18" charset="0"/>
              </a:rPr>
              <a:t>санаторів</a:t>
            </a:r>
            <a:r>
              <a:rPr lang="uk-UA" dirty="0">
                <a:latin typeface="Times New Roman" pitchFamily="18" charset="0"/>
                <a:cs typeface="Times New Roman" pitchFamily="18" charset="0"/>
              </a:rPr>
              <a:t> (інвесторів) залучаються до антикризового процесу при підготовці та проведенні санації підприємства. У перебігу цієї діяльності вони здійснюють оцінку ринкової вартості підприємства, його інвестиційної привабливості вивчають ресурсні та інші наявні можливості для нормалізації життєздатності підприємства (потенціал виживання), беруть безпосередню участь у розробці плану санації, аналізують наявні або генерують власні санаційні пропозиції (антикризову програму підприємства), беруть безпосередню участь у підготовці та реалізації окремих антикризових заходів.</a:t>
            </a:r>
          </a:p>
          <a:p>
            <a:pPr algn="just"/>
            <a:r>
              <a:rPr lang="uk-UA" dirty="0">
                <a:latin typeface="Times New Roman" pitchFamily="18" charset="0"/>
                <a:cs typeface="Times New Roman" pitchFamily="18" charset="0"/>
              </a:rPr>
              <a:t>8. Специфічним суб'єктом антикризового управління є арбітражний керуючий, затверджений постановою суду в разі порушення справи про банкрутство підприємства. </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93924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7992888" cy="1320800"/>
          </a:xfrm>
        </p:spPr>
        <p:txBody>
          <a:bodyPr>
            <a:normAutofit/>
          </a:bodyPr>
          <a:lstStyle/>
          <a:p>
            <a:r>
              <a:rPr lang="uk-UA" sz="2400" b="1" dirty="0">
                <a:latin typeface="Times New Roman" pitchFamily="18" charset="0"/>
                <a:cs typeface="Times New Roman" pitchFamily="18" charset="0"/>
              </a:rPr>
              <a:t>Модель процесу антикризового управління підприємством</a:t>
            </a:r>
            <a:endParaRPr lang="uk-UA" sz="2400" dirty="0">
              <a:latin typeface="Times New Roman" pitchFamily="18" charset="0"/>
              <a:cs typeface="Times New Roman" pitchFamily="18" charset="0"/>
            </a:endParaRPr>
          </a:p>
        </p:txBody>
      </p:sp>
      <p:sp>
        <p:nvSpPr>
          <p:cNvPr id="3" name="Объект 2"/>
          <p:cNvSpPr>
            <a:spLocks noGrp="1"/>
          </p:cNvSpPr>
          <p:nvPr>
            <p:ph idx="1"/>
          </p:nvPr>
        </p:nvSpPr>
        <p:spPr>
          <a:xfrm>
            <a:off x="457200" y="1268760"/>
            <a:ext cx="8229600" cy="4857403"/>
          </a:xfrm>
        </p:spPr>
        <p:txBody>
          <a:bodyPr>
            <a:normAutofit lnSpcReduction="10000"/>
          </a:bodyPr>
          <a:lstStyle/>
          <a:p>
            <a:pPr algn="just"/>
            <a:r>
              <a:rPr lang="uk-UA" dirty="0">
                <a:latin typeface="Times New Roman" pitchFamily="18" charset="0"/>
                <a:cs typeface="Times New Roman" pitchFamily="18" charset="0"/>
              </a:rPr>
              <a:t>Антикризове управління підприємством має здійснюватись поетапно та передбачати послідовність дій.</a:t>
            </a:r>
          </a:p>
          <a:p>
            <a:pPr algn="just"/>
            <a:r>
              <a:rPr lang="uk-UA" b="1" dirty="0">
                <a:latin typeface="Times New Roman" pitchFamily="18" charset="0"/>
                <a:cs typeface="Times New Roman" pitchFamily="18" charset="0"/>
              </a:rPr>
              <a:t>1 етап </a:t>
            </a:r>
            <a:r>
              <a:rPr lang="uk-UA" dirty="0">
                <a:latin typeface="Times New Roman" pitchFamily="18" charset="0"/>
                <a:cs typeface="Times New Roman" pitchFamily="18" charset="0"/>
              </a:rPr>
              <a:t>- діагностика кризового стану і загрози банкрутства підприємства. Вона може здійснюватися або безпосередньо співробітниками підприємства або зовнішніми незалежними експертами.</a:t>
            </a:r>
          </a:p>
          <a:p>
            <a:pPr algn="just"/>
            <a:r>
              <a:rPr lang="uk-UA" b="1" dirty="0">
                <a:latin typeface="Times New Roman" pitchFamily="18" charset="0"/>
                <a:cs typeface="Times New Roman" pitchFamily="18" charset="0"/>
              </a:rPr>
              <a:t>2 етап </a:t>
            </a:r>
            <a:r>
              <a:rPr lang="uk-UA" dirty="0">
                <a:latin typeface="Times New Roman" pitchFamily="18" charset="0"/>
                <a:cs typeface="Times New Roman" pitchFamily="18" charset="0"/>
              </a:rPr>
              <a:t>- визначення мети і завдань антикризового управління. Результати проведеної діагностики дозволяють визначити глибину кризи, яка охопила підприємство, а отже - визначити мету та завдання антикризового управління. Залежно від глибини кризи такими завданнями можуть бути: виведення підприємства зі стану юридичного банкрутства; недопущення виникнення ситуації банкрутства; локалізація кризових явищ; фінансова стабілізація; запобігання повторенню кризи.</a:t>
            </a:r>
          </a:p>
          <a:p>
            <a:pPr algn="just"/>
            <a:r>
              <a:rPr lang="uk-UA" b="1" dirty="0">
                <a:latin typeface="Times New Roman" pitchFamily="18" charset="0"/>
                <a:cs typeface="Times New Roman" pitchFamily="18" charset="0"/>
              </a:rPr>
              <a:t>3 етап </a:t>
            </a:r>
            <a:r>
              <a:rPr lang="uk-UA" dirty="0">
                <a:latin typeface="Times New Roman" pitchFamily="18" charset="0"/>
                <a:cs typeface="Times New Roman" pitchFamily="18" charset="0"/>
              </a:rPr>
              <a:t>- визначення суб'єкта антикризової діяльності. Визначається суб'єкт, який бере на себе відповідальність за розробку і реалізацію антикризових процедур, встановити його повноваження стосовно розробки та впровадження антикризової програми.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779755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548680"/>
            <a:ext cx="8229600" cy="5544616"/>
          </a:xfrm>
        </p:spPr>
        <p:txBody>
          <a:bodyPr>
            <a:normAutofit/>
          </a:bodyPr>
          <a:lstStyle/>
          <a:p>
            <a:pPr algn="just"/>
            <a:r>
              <a:rPr lang="uk-UA" b="1" dirty="0">
                <a:latin typeface="Times New Roman" pitchFamily="18" charset="0"/>
                <a:cs typeface="Times New Roman" pitchFamily="18" charset="0"/>
              </a:rPr>
              <a:t>4 етап </a:t>
            </a:r>
            <a:r>
              <a:rPr lang="uk-UA" dirty="0">
                <a:latin typeface="Times New Roman" pitchFamily="18" charset="0"/>
                <a:cs typeface="Times New Roman" pitchFamily="18" charset="0"/>
              </a:rPr>
              <a:t>- оцінка часових обмежень процесу антикризового управління, які визначаються часом, наявним у підприємства до порушення справи про банкрутство і адміністративного обмеження повноважень існуючого керівництва.</a:t>
            </a:r>
          </a:p>
          <a:p>
            <a:pPr algn="just"/>
            <a:r>
              <a:rPr lang="uk-UA" b="1" dirty="0">
                <a:latin typeface="Times New Roman" pitchFamily="18" charset="0"/>
                <a:cs typeface="Times New Roman" pitchFamily="18" charset="0"/>
              </a:rPr>
              <a:t>5 етап </a:t>
            </a:r>
            <a:r>
              <a:rPr lang="uk-UA" dirty="0">
                <a:latin typeface="Times New Roman" pitchFamily="18" charset="0"/>
                <a:cs typeface="Times New Roman" pitchFamily="18" charset="0"/>
              </a:rPr>
              <a:t>- оцінка ресурсного потенціалу антикризового управління. Основними видами використовуваних ресурсів є: технічні, технологічні, кадрові, просторові, ресурси організаційної структури системи управління, інформаційні, фінансові тощо (для торговельних підприємств - товарні ресурси).</a:t>
            </a:r>
          </a:p>
          <a:p>
            <a:pPr algn="just"/>
            <a:r>
              <a:rPr lang="uk-UA" b="1" dirty="0">
                <a:latin typeface="Times New Roman" pitchFamily="18" charset="0"/>
                <a:cs typeface="Times New Roman" pitchFamily="18" charset="0"/>
              </a:rPr>
              <a:t>6 етап </a:t>
            </a:r>
            <a:r>
              <a:rPr lang="uk-UA" dirty="0">
                <a:latin typeface="Times New Roman" pitchFamily="18" charset="0"/>
                <a:cs typeface="Times New Roman" pitchFamily="18" charset="0"/>
              </a:rPr>
              <a:t>- розробка антикризової програми підприємства, яка являє собою обґрунтовану сукупність заходів, що мають бути вжиті для досягнення визначених цілей та задач антикризового управління, її зміст обумовлюється результатами проведеної діагностики, часовими та ресурсними обмеженнями антикризового процесу. </a:t>
            </a:r>
          </a:p>
          <a:p>
            <a:pPr algn="just"/>
            <a:r>
              <a:rPr lang="uk-UA" dirty="0">
                <a:latin typeface="Times New Roman" pitchFamily="18" charset="0"/>
                <a:cs typeface="Times New Roman" pitchFamily="18" charset="0"/>
              </a:rPr>
              <a:t>У складі програми зазвичай виділяються окремі антикризові політики, тобто сукупність дій, засобів та інструментів досягнення певних завдань.</a:t>
            </a:r>
          </a:p>
          <a:p>
            <a:endParaRPr lang="uk-UA" dirty="0"/>
          </a:p>
        </p:txBody>
      </p:sp>
    </p:spTree>
    <p:extLst>
      <p:ext uri="{BB962C8B-B14F-4D97-AF65-F5344CB8AC3E}">
        <p14:creationId xmlns:p14="http://schemas.microsoft.com/office/powerpoint/2010/main" val="784571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346777" cy="659160"/>
          </a:xfrm>
        </p:spPr>
        <p:txBody>
          <a:bodyPr>
            <a:normAutofit/>
          </a:bodyPr>
          <a:lstStyle/>
          <a:p>
            <a:r>
              <a:rPr lang="uk-UA" sz="2800" b="1" dirty="0">
                <a:latin typeface="Times New Roman" pitchFamily="18" charset="0"/>
                <a:cs typeface="Times New Roman" pitchFamily="18" charset="0"/>
              </a:rPr>
              <a:t>Підсистеми антикризового управління</a:t>
            </a:r>
            <a:endParaRPr lang="uk-UA" sz="2800" dirty="0">
              <a:latin typeface="Times New Roman" pitchFamily="18" charset="0"/>
              <a:cs typeface="Times New Roman" pitchFamily="18" charset="0"/>
            </a:endParaRPr>
          </a:p>
        </p:txBody>
      </p:sp>
      <p:sp>
        <p:nvSpPr>
          <p:cNvPr id="3" name="Объект 2"/>
          <p:cNvSpPr>
            <a:spLocks noGrp="1"/>
          </p:cNvSpPr>
          <p:nvPr>
            <p:ph idx="1"/>
          </p:nvPr>
        </p:nvSpPr>
        <p:spPr>
          <a:xfrm>
            <a:off x="457200" y="1268760"/>
            <a:ext cx="8229600" cy="4857403"/>
          </a:xfrm>
        </p:spPr>
        <p:txBody>
          <a:bodyPr>
            <a:normAutofit fontScale="92500" lnSpcReduction="20000"/>
          </a:bodyPr>
          <a:lstStyle/>
          <a:p>
            <a:r>
              <a:rPr lang="uk-UA" sz="2800" dirty="0">
                <a:latin typeface="Times New Roman" pitchFamily="18" charset="0"/>
                <a:cs typeface="Times New Roman" pitchFamily="18" charset="0"/>
              </a:rPr>
              <a:t>Шляхи виходу підприємства з кризового стану об'єднує система (механізм) антикризового управління підприємством. Вона складається з таких підсистем.</a:t>
            </a:r>
          </a:p>
          <a:p>
            <a:r>
              <a:rPr lang="uk-UA" sz="2800" dirty="0">
                <a:latin typeface="Times New Roman" pitchFamily="18" charset="0"/>
                <a:cs typeface="Times New Roman" pitchFamily="18" charset="0"/>
              </a:rPr>
              <a:t>1. Підсистема діагностики фінансового стану і оцінки перспектив розвитку бізнесу підприємства.</a:t>
            </a:r>
          </a:p>
          <a:p>
            <a:pPr algn="just"/>
            <a:r>
              <a:rPr lang="uk-UA" sz="2800" dirty="0">
                <a:latin typeface="Times New Roman" pitchFamily="18" charset="0"/>
                <a:cs typeface="Times New Roman" pitchFamily="18" charset="0"/>
              </a:rPr>
              <a:t>2. Підсистема маркетингу.</a:t>
            </a:r>
          </a:p>
          <a:p>
            <a:r>
              <a:rPr lang="uk-UA" sz="2800" dirty="0">
                <a:latin typeface="Times New Roman" pitchFamily="18" charset="0"/>
                <a:cs typeface="Times New Roman" pitchFamily="18" charset="0"/>
              </a:rPr>
              <a:t>3. Підсистема антикризової інвестиційної політики.</a:t>
            </a:r>
          </a:p>
          <a:p>
            <a:r>
              <a:rPr lang="uk-UA" sz="2800" dirty="0">
                <a:latin typeface="Times New Roman" pitchFamily="18" charset="0"/>
                <a:cs typeface="Times New Roman" pitchFamily="18" charset="0"/>
              </a:rPr>
              <a:t>4. Підсистема управління персоналом. </a:t>
            </a:r>
          </a:p>
          <a:p>
            <a:r>
              <a:rPr lang="uk-UA" sz="2800" dirty="0">
                <a:latin typeface="Times New Roman" pitchFamily="18" charset="0"/>
                <a:cs typeface="Times New Roman" pitchFamily="18" charset="0"/>
              </a:rPr>
              <a:t>5. Підсистема організаційно-виробничого менеджменту.</a:t>
            </a:r>
          </a:p>
          <a:p>
            <a:r>
              <a:rPr lang="uk-UA" sz="2800" dirty="0">
                <a:latin typeface="Times New Roman" pitchFamily="18" charset="0"/>
                <a:cs typeface="Times New Roman" pitchFamily="18" charset="0"/>
              </a:rPr>
              <a:t>6. Підсистема санації та ліквідації підприємства.</a:t>
            </a:r>
          </a:p>
          <a:p>
            <a:endParaRPr lang="uk-UA" dirty="0"/>
          </a:p>
        </p:txBody>
      </p:sp>
    </p:spTree>
    <p:extLst>
      <p:ext uri="{BB962C8B-B14F-4D97-AF65-F5344CB8AC3E}">
        <p14:creationId xmlns:p14="http://schemas.microsoft.com/office/powerpoint/2010/main" val="2824592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lnSpcReduction="10000"/>
          </a:bodyPr>
          <a:lstStyle/>
          <a:p>
            <a:pPr algn="ctr"/>
            <a:r>
              <a:rPr lang="uk-UA" b="1" dirty="0">
                <a:latin typeface="Times New Roman" pitchFamily="18" charset="0"/>
                <a:cs typeface="Times New Roman" pitchFamily="18" charset="0"/>
              </a:rPr>
              <a:t>1. Підсистема діагностики фінансового стану і оцінки перспектив розвитку бізнесу підприємства</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Оздоровлення фінансового стану підприємства як складової частини управління кризовим станом і банкрутством передбачає цільову вибірку найбільш ефективних засобів стратегії і тактики.</a:t>
            </a:r>
          </a:p>
          <a:p>
            <a:pPr algn="just"/>
            <a:r>
              <a:rPr lang="uk-UA" dirty="0">
                <a:latin typeface="Times New Roman" pitchFamily="18" charset="0"/>
                <a:cs typeface="Times New Roman" pitchFamily="18" charset="0"/>
              </a:rPr>
              <a:t>Однією з найважливіших процедур фінансового оздоровлення підприємства є діагностика його фінансового стану, що ефективно можна здійснити за допомогою фінансового </a:t>
            </a:r>
            <a:r>
              <a:rPr lang="uk-UA" dirty="0" err="1">
                <a:latin typeface="Times New Roman" pitchFamily="18" charset="0"/>
                <a:cs typeface="Times New Roman" pitchFamily="18" charset="0"/>
              </a:rPr>
              <a:t>контролінгу</a:t>
            </a:r>
            <a:r>
              <a:rPr lang="uk-UA" dirty="0">
                <a:latin typeface="Times New Roman" pitchFamily="18" charset="0"/>
                <a:cs typeface="Times New Roman" pitchFamily="18" charset="0"/>
              </a:rPr>
              <a:t>. Він включає широке коло функцій та завдань:</a:t>
            </a:r>
          </a:p>
          <a:p>
            <a:pPr algn="just"/>
            <a:r>
              <a:rPr lang="uk-UA" dirty="0">
                <a:latin typeface="Times New Roman" pitchFamily="18" charset="0"/>
                <a:cs typeface="Times New Roman" pitchFamily="18" charset="0"/>
              </a:rPr>
              <a:t>- розробка фінансової стратегії;</a:t>
            </a:r>
          </a:p>
          <a:p>
            <a:pPr algn="just"/>
            <a:r>
              <a:rPr lang="uk-UA" dirty="0">
                <a:latin typeface="Times New Roman" pitchFamily="18" charset="0"/>
                <a:cs typeface="Times New Roman" pitchFamily="18" charset="0"/>
              </a:rPr>
              <a:t>- прогнозування, планування та бюджетування;</a:t>
            </a:r>
          </a:p>
          <a:p>
            <a:pPr algn="just"/>
            <a:r>
              <a:rPr lang="uk-UA" dirty="0">
                <a:latin typeface="Times New Roman" pitchFamily="18" charset="0"/>
                <a:cs typeface="Times New Roman" pitchFamily="18" charset="0"/>
              </a:rPr>
              <a:t>- координація планів і діяльності;</a:t>
            </a:r>
          </a:p>
          <a:p>
            <a:pPr algn="just"/>
            <a:r>
              <a:rPr lang="uk-UA" dirty="0">
                <a:latin typeface="Times New Roman" pitchFamily="18" charset="0"/>
                <a:cs typeface="Times New Roman" pitchFamily="18" charset="0"/>
              </a:rPr>
              <a:t>- фінансовий аналіз;</a:t>
            </a:r>
          </a:p>
          <a:p>
            <a:pPr algn="just"/>
            <a:r>
              <a:rPr lang="uk-UA" dirty="0">
                <a:latin typeface="Times New Roman" pitchFamily="18" charset="0"/>
                <a:cs typeface="Times New Roman" pitchFamily="18" charset="0"/>
              </a:rPr>
              <a:t>- оцінка та управління фінансовими ризиками;</a:t>
            </a:r>
          </a:p>
          <a:p>
            <a:pPr algn="just"/>
            <a:r>
              <a:rPr lang="uk-UA" dirty="0">
                <a:latin typeface="Times New Roman" pitchFamily="18" charset="0"/>
                <a:cs typeface="Times New Roman" pitchFamily="18" charset="0"/>
              </a:rPr>
              <a:t>- внутрішній аудит і контроль;</a:t>
            </a:r>
          </a:p>
          <a:p>
            <a:pPr algn="just"/>
            <a:r>
              <a:rPr lang="uk-UA" dirty="0">
                <a:latin typeface="Times New Roman" pitchFamily="18" charset="0"/>
                <a:cs typeface="Times New Roman" pitchFamily="18" charset="0"/>
              </a:rPr>
              <a:t>- інформаційне забезпечення;</a:t>
            </a:r>
          </a:p>
          <a:p>
            <a:pPr algn="just"/>
            <a:r>
              <a:rPr lang="uk-UA" dirty="0">
                <a:latin typeface="Times New Roman" pitchFamily="18" charset="0"/>
                <a:cs typeface="Times New Roman" pitchFamily="18" charset="0"/>
              </a:rPr>
              <a:t>- методологічне забезпечення та внутрішній консалтинг. </a:t>
            </a:r>
          </a:p>
          <a:p>
            <a:endParaRPr lang="uk-UA" dirty="0"/>
          </a:p>
        </p:txBody>
      </p:sp>
    </p:spTree>
    <p:extLst>
      <p:ext uri="{BB962C8B-B14F-4D97-AF65-F5344CB8AC3E}">
        <p14:creationId xmlns:p14="http://schemas.microsoft.com/office/powerpoint/2010/main" val="2680955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62500" lnSpcReduction="20000"/>
          </a:bodyPr>
          <a:lstStyle/>
          <a:p>
            <a:pPr algn="just"/>
            <a:r>
              <a:rPr lang="uk-UA" sz="3400" dirty="0">
                <a:latin typeface="Times New Roman" pitchFamily="18" charset="0"/>
                <a:cs typeface="Times New Roman" pitchFamily="18" charset="0"/>
              </a:rPr>
              <a:t>Першочерговим завданням </a:t>
            </a:r>
            <a:r>
              <a:rPr lang="uk-UA" sz="3400" dirty="0" err="1">
                <a:latin typeface="Times New Roman" pitchFamily="18" charset="0"/>
                <a:cs typeface="Times New Roman" pitchFamily="18" charset="0"/>
              </a:rPr>
              <a:t>контролінгу</a:t>
            </a:r>
            <a:r>
              <a:rPr lang="uk-UA" sz="3400" dirty="0">
                <a:latin typeface="Times New Roman" pitchFamily="18" charset="0"/>
                <a:cs typeface="Times New Roman" pitchFamily="18" charset="0"/>
              </a:rPr>
              <a:t> є своєчасне виявлення кризи на підприємстві, тобто ситуації безпосередньої або опосередкованої загрози його існуванню. </a:t>
            </a:r>
          </a:p>
          <a:p>
            <a:pPr algn="just"/>
            <a:r>
              <a:rPr lang="uk-UA" sz="3400" dirty="0">
                <a:latin typeface="Times New Roman" pitchFamily="18" charset="0"/>
                <a:cs typeface="Times New Roman" pitchFamily="18" charset="0"/>
              </a:rPr>
              <a:t>Необхідним є проведення  фінансового аналізу роботи підприємства, що безпосередньо пов'язана зі оцінкою діяльності фінансових служб, ефективності роботи підприємства, тобто зміною його затрат і прибутків.</a:t>
            </a:r>
          </a:p>
          <a:p>
            <a:pPr algn="just"/>
            <a:r>
              <a:rPr lang="uk-UA" sz="3400" dirty="0">
                <a:latin typeface="Times New Roman" pitchFamily="18" charset="0"/>
                <a:cs typeface="Times New Roman" pitchFamily="18" charset="0"/>
              </a:rPr>
              <a:t> Продуктивне вимірювання затрат і результатів роботи підприємства повинно створити базу для успішного управління ефективністю підприємства. </a:t>
            </a:r>
          </a:p>
          <a:p>
            <a:pPr algn="just"/>
            <a:r>
              <a:rPr lang="uk-UA" sz="3400" dirty="0">
                <a:latin typeface="Times New Roman" pitchFamily="18" charset="0"/>
                <a:cs typeface="Times New Roman" pitchFamily="18" charset="0"/>
              </a:rPr>
              <a:t>При фінансовому аналізі повинна бути виявлена система товарних, фінансових, інформаційних, організаційних та інших зовнішніх зв'язків підприємства, ступінь залежності підприємства від тих чи інших зовнішніх факторів, оцінена внутрішня структура, передбачені можливі вузькі місця.</a:t>
            </a:r>
          </a:p>
          <a:p>
            <a:pPr algn="just"/>
            <a:r>
              <a:rPr lang="uk-UA" sz="3400" dirty="0">
                <a:latin typeface="Times New Roman" pitchFamily="18" charset="0"/>
                <a:cs typeface="Times New Roman" pitchFamily="18" charset="0"/>
              </a:rPr>
              <a:t> Особливої уваги вимагає спеціальний фінансовий аналіз заходів підвищеного ризику: зміна стратегії підприємства, вихід на нові ринки збуту, перехід на нову продукцію і технологію, організаційна перебудова і т.п. </a:t>
            </a:r>
          </a:p>
          <a:p>
            <a:endParaRPr lang="uk-UA" dirty="0"/>
          </a:p>
        </p:txBody>
      </p:sp>
    </p:spTree>
    <p:extLst>
      <p:ext uri="{BB962C8B-B14F-4D97-AF65-F5344CB8AC3E}">
        <p14:creationId xmlns:p14="http://schemas.microsoft.com/office/powerpoint/2010/main" val="4009285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ctr"/>
            <a:r>
              <a:rPr lang="uk-UA" sz="2400" b="1" dirty="0">
                <a:latin typeface="Times New Roman" pitchFamily="18" charset="0"/>
                <a:cs typeface="Times New Roman" pitchFamily="18" charset="0"/>
              </a:rPr>
              <a:t>2. Підсистема маркетингу</a:t>
            </a: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Важливе місце в розробці антикризової програми підприємства займає маркетингова стратегія. Маркетингові програми передбачають максимальну адаптацію до ринку через розробку і застосування довготривалої стратегії розвитку підприємства, яка конкретизована в оперативних тактичних рішеннях.</a:t>
            </a: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Маркетингова антикризова стратегія і тактика є єдиним цілісним процесом управління ринком з позиції підприємств. </a:t>
            </a: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498689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lnSpcReduction="10000"/>
          </a:bodyPr>
          <a:lstStyle/>
          <a:p>
            <a:pPr algn="just"/>
            <a:r>
              <a:rPr lang="uk-UA" dirty="0">
                <a:latin typeface="Times New Roman" pitchFamily="18" charset="0"/>
                <a:cs typeface="Times New Roman" pitchFamily="18" charset="0"/>
              </a:rPr>
              <a:t>Антикризова маркетингова стратегія передбачає:</a:t>
            </a:r>
          </a:p>
          <a:p>
            <a:pPr algn="just"/>
            <a:r>
              <a:rPr lang="uk-UA" dirty="0">
                <a:latin typeface="Times New Roman" pitchFamily="18" charset="0"/>
                <a:cs typeface="Times New Roman" pitchFamily="18" charset="0"/>
              </a:rPr>
              <a:t>- глибокий аналіз ринкової ситуації і прогноз її розвитку (вивчення попиту, сегментування ринку, відбір цільових сегментів, наявне і очікуване співвідношення між попитом і пропозицією);</a:t>
            </a:r>
          </a:p>
          <a:p>
            <a:pPr algn="just"/>
            <a:r>
              <a:rPr lang="uk-UA" dirty="0">
                <a:latin typeface="Times New Roman" pitchFamily="18" charset="0"/>
                <a:cs typeface="Times New Roman" pitchFamily="18" charset="0"/>
              </a:rPr>
              <a:t>- оцінку відносин з конкурентами і підприємствами-партнерами;</a:t>
            </a:r>
          </a:p>
          <a:p>
            <a:pPr algn="just"/>
            <a:r>
              <a:rPr lang="uk-UA" dirty="0">
                <a:latin typeface="Times New Roman" pitchFamily="18" charset="0"/>
                <a:cs typeface="Times New Roman" pitchFamily="18" charset="0"/>
              </a:rPr>
              <a:t>- визначення своєї власної позиції на ринку і комерційного ризику, пов'язаного зі зміною цієї позиції під впливом конкурентів;</a:t>
            </a:r>
          </a:p>
          <a:p>
            <a:pPr algn="just"/>
            <a:r>
              <a:rPr lang="uk-UA" dirty="0">
                <a:latin typeface="Times New Roman" pitchFamily="18" charset="0"/>
                <a:cs typeface="Times New Roman" pitchFamily="18" charset="0"/>
              </a:rPr>
              <a:t>- розробку самостійної організаційної, техніко-технологічної, цінової політики підприємства з метою зміни кон'юнктури;</a:t>
            </a:r>
          </a:p>
          <a:p>
            <a:pPr algn="just"/>
            <a:r>
              <a:rPr lang="uk-UA" dirty="0">
                <a:latin typeface="Times New Roman" pitchFamily="18" charset="0"/>
                <a:cs typeface="Times New Roman" pitchFamily="18" charset="0"/>
              </a:rPr>
              <a:t>- збір, обробку і аналіз інформації про фактори, які формують ринкове оточення підприємства;</a:t>
            </a:r>
          </a:p>
          <a:p>
            <a:pPr algn="just"/>
            <a:r>
              <a:rPr lang="uk-UA" dirty="0">
                <a:latin typeface="Times New Roman" pitchFamily="18" charset="0"/>
                <a:cs typeface="Times New Roman" pitchFamily="18" charset="0"/>
              </a:rPr>
              <a:t>- підготовку висококваліфікованих спеціалістів і керівників, здатних вести ділові переговори і практично реалізовувати маркетингову програму від початку до кінця.</a:t>
            </a:r>
          </a:p>
          <a:p>
            <a:pPr algn="just"/>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Необхідним елементом антикризової маркетингової стратегії повинні виступити цінова і асортиментна політики в зв'язку з діяльністю всіх учасників ринку. </a:t>
            </a:r>
          </a:p>
          <a:p>
            <a:endParaRPr lang="uk-UA" b="1" dirty="0"/>
          </a:p>
        </p:txBody>
      </p:sp>
    </p:spTree>
    <p:extLst>
      <p:ext uri="{BB962C8B-B14F-4D97-AF65-F5344CB8AC3E}">
        <p14:creationId xmlns:p14="http://schemas.microsoft.com/office/powerpoint/2010/main" val="1937354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b="1" dirty="0">
                <a:latin typeface="Times New Roman" pitchFamily="18" charset="0"/>
                <a:cs typeface="Times New Roman" pitchFamily="18" charset="0"/>
              </a:rPr>
              <a:t>3. Антикризова інвестиційна політика</a:t>
            </a:r>
            <a:r>
              <a:rPr lang="uk-UA" dirty="0">
                <a:latin typeface="Times New Roman" pitchFamily="18" charset="0"/>
                <a:cs typeface="Times New Roman" pitchFamily="18" charset="0"/>
              </a:rPr>
              <a:t> спрямована на подолання інвестиційного спаду в період кризи і депресії, структурну перебудову виробництва і фінансове оздоровлення підприємства. Вона включає розробку інвестиційної стратегії і тактики на кількох рівнях:</a:t>
            </a:r>
          </a:p>
          <a:p>
            <a:pPr algn="just"/>
            <a:r>
              <a:rPr lang="uk-UA" dirty="0">
                <a:latin typeface="Times New Roman" pitchFamily="18" charset="0"/>
                <a:cs typeface="Times New Roman" pitchFamily="18" charset="0"/>
              </a:rPr>
              <a:t>- державного регулювання;</a:t>
            </a:r>
          </a:p>
          <a:p>
            <a:pPr algn="just"/>
            <a:r>
              <a:rPr lang="uk-UA" dirty="0">
                <a:latin typeface="Times New Roman" pitchFamily="18" charset="0"/>
                <a:cs typeface="Times New Roman" pitchFamily="18" charset="0"/>
              </a:rPr>
              <a:t>- потенційних інвесторів (комерційних банків, пенсійних фондів, страхових компаній і дрібних масових інвесторів);</a:t>
            </a:r>
          </a:p>
          <a:p>
            <a:pPr algn="just"/>
            <a:r>
              <a:rPr lang="uk-UA" dirty="0">
                <a:latin typeface="Times New Roman" pitchFamily="18" charset="0"/>
                <a:cs typeface="Times New Roman" pitchFamily="18" charset="0"/>
              </a:rPr>
              <a:t>- підприємств як об'єктів інвестування.</a:t>
            </a:r>
          </a:p>
          <a:p>
            <a:pPr algn="just"/>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Інвестиційна стратегія як складова частина стратегічного планування включає в себе такі напрямки:</a:t>
            </a:r>
          </a:p>
          <a:p>
            <a:pPr algn="just"/>
            <a:r>
              <a:rPr lang="uk-UA" dirty="0">
                <a:latin typeface="Times New Roman" pitchFamily="18" charset="0"/>
                <a:cs typeface="Times New Roman" pitchFamily="18" charset="0"/>
              </a:rPr>
              <a:t>- управління ризиком;</a:t>
            </a:r>
          </a:p>
          <a:p>
            <a:pPr algn="just"/>
            <a:r>
              <a:rPr lang="uk-UA" dirty="0">
                <a:latin typeface="Times New Roman" pitchFamily="18" charset="0"/>
                <a:cs typeface="Times New Roman" pitchFamily="18" charset="0"/>
              </a:rPr>
              <a:t>- програмно-цільове управління і складання капітальних бюджетів;</a:t>
            </a:r>
          </a:p>
          <a:p>
            <a:pPr algn="just"/>
            <a:r>
              <a:rPr lang="uk-UA" dirty="0">
                <a:latin typeface="Times New Roman" pitchFamily="18" charset="0"/>
                <a:cs typeface="Times New Roman" pitchFamily="18" charset="0"/>
              </a:rPr>
              <a:t>- стратегічний аналіз;</a:t>
            </a:r>
          </a:p>
          <a:p>
            <a:pPr algn="just"/>
            <a:r>
              <a:rPr lang="uk-UA" dirty="0">
                <a:latin typeface="Times New Roman" pitchFamily="18" charset="0"/>
                <a:cs typeface="Times New Roman" pitchFamily="18" charset="0"/>
              </a:rPr>
              <a:t>- стратегічне управління.</a:t>
            </a:r>
          </a:p>
          <a:p>
            <a:endParaRPr lang="uk-UA" dirty="0"/>
          </a:p>
        </p:txBody>
      </p:sp>
    </p:spTree>
    <p:extLst>
      <p:ext uri="{BB962C8B-B14F-4D97-AF65-F5344CB8AC3E}">
        <p14:creationId xmlns:p14="http://schemas.microsoft.com/office/powerpoint/2010/main" val="2961421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pPr algn="just"/>
            <a:r>
              <a:rPr lang="uk-UA" dirty="0">
                <a:latin typeface="Times New Roman" pitchFamily="18" charset="0"/>
                <a:cs typeface="Times New Roman" pitchFamily="18" charset="0"/>
              </a:rPr>
              <a:t>Розробка антикризової інвестиційної стратегії ґрунтується на ряді базових правил прийняття інвестиційних рішень і вимагає чіткого визначення змісту проблеми, цілей інвестиційної стратегії, вироблення пріоритетів і суворого дотримання основ прийняття рішень щодо інвестицій. </a:t>
            </a:r>
          </a:p>
          <a:p>
            <a:pPr algn="just"/>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Розробка інвестиційної стратегії охоплює три основні області прийняття рішень: інвестиції, фінансування, виробнича діяльність. </a:t>
            </a:r>
          </a:p>
          <a:p>
            <a:pPr algn="just"/>
            <a:r>
              <a:rPr lang="uk-UA" dirty="0">
                <a:latin typeface="Times New Roman" pitchFamily="18" charset="0"/>
                <a:cs typeface="Times New Roman" pitchFamily="18" charset="0"/>
              </a:rPr>
              <a:t>Тільки комплексне вирішення взаємопов'язаних проблем забезпечить ефективну виробничу діяльність, яка ґрунтується на оптимальному використанні виробничих ресурсів; ефективне фінансування, яке передбачає ретельний вибір і обережне використання джерел фінансування; ефективне інвестування, яке ґрунтується на точних розрахунках і оцінці інвестиційних рішень та відповідних їм ризиків, - може привести до фінансового оздоровлення неплатоспроможного підприємства.</a:t>
            </a:r>
          </a:p>
          <a:p>
            <a:endParaRPr lang="uk-UA" dirty="0"/>
          </a:p>
        </p:txBody>
      </p:sp>
    </p:spTree>
    <p:extLst>
      <p:ext uri="{BB962C8B-B14F-4D97-AF65-F5344CB8AC3E}">
        <p14:creationId xmlns:p14="http://schemas.microsoft.com/office/powerpoint/2010/main" val="4206458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850832" cy="1320800"/>
          </a:xfrm>
        </p:spPr>
        <p:txBody>
          <a:bodyPr>
            <a:normAutofit/>
          </a:bodyPr>
          <a:lstStyle/>
          <a:p>
            <a:r>
              <a:rPr lang="uk-UA" sz="2800" b="1" dirty="0">
                <a:latin typeface="Times New Roman" pitchFamily="18" charset="0"/>
                <a:cs typeface="Times New Roman" pitchFamily="18" charset="0"/>
              </a:rPr>
              <a:t>Сутність та особливості антикризового управління підприємством</a:t>
            </a:r>
            <a:endParaRPr lang="uk-UA" sz="2800" dirty="0">
              <a:latin typeface="Times New Roman" pitchFamily="18" charset="0"/>
              <a:cs typeface="Times New Roman" pitchFamily="18" charset="0"/>
            </a:endParaRPr>
          </a:p>
        </p:txBody>
      </p:sp>
      <p:sp>
        <p:nvSpPr>
          <p:cNvPr id="3" name="Объект 2"/>
          <p:cNvSpPr>
            <a:spLocks noGrp="1"/>
          </p:cNvSpPr>
          <p:nvPr>
            <p:ph idx="1"/>
          </p:nvPr>
        </p:nvSpPr>
        <p:spPr>
          <a:xfrm>
            <a:off x="609598" y="2160590"/>
            <a:ext cx="7850833" cy="3880773"/>
          </a:xfrm>
        </p:spPr>
        <p:txBody>
          <a:bodyPr>
            <a:normAutofit fontScale="70000" lnSpcReduction="20000"/>
          </a:bodyPr>
          <a:lstStyle/>
          <a:p>
            <a:pPr algn="just"/>
            <a:r>
              <a:rPr lang="uk-UA" sz="3100" dirty="0">
                <a:latin typeface="Times New Roman" pitchFamily="18" charset="0"/>
                <a:cs typeface="Times New Roman" pitchFamily="18" charset="0"/>
              </a:rPr>
              <a:t>Висока імовірність виникнення і розвитку кризи в процесі діяльності будь-якого підприємства зумовлює необхідність здійснення спеціалізованого антикризового управління. </a:t>
            </a:r>
          </a:p>
          <a:p>
            <a:pPr algn="just"/>
            <a:r>
              <a:rPr lang="uk-UA" sz="3100" dirty="0">
                <a:latin typeface="Times New Roman" pitchFamily="18" charset="0"/>
                <a:cs typeface="Times New Roman" pitchFamily="18" charset="0"/>
              </a:rPr>
              <a:t>Антикризове управління – це система управлінських заходів щодо діагностики, упередження,  нейтралізації і подолання кризових явищ та причин їх виникнення на всіх рівнях економіки.</a:t>
            </a:r>
          </a:p>
          <a:p>
            <a:pPr algn="just"/>
            <a:r>
              <a:rPr lang="uk-UA" sz="3100" b="1" dirty="0">
                <a:latin typeface="Times New Roman" pitchFamily="18" charset="0"/>
                <a:cs typeface="Times New Roman" pitchFamily="18" charset="0"/>
              </a:rPr>
              <a:t>Метою </a:t>
            </a:r>
            <a:r>
              <a:rPr lang="uk-UA" sz="3100" dirty="0">
                <a:latin typeface="Times New Roman" pitchFamily="18" charset="0"/>
                <a:cs typeface="Times New Roman" pitchFamily="18" charset="0"/>
              </a:rPr>
              <a:t>АУ є забезпечення стійкого фінансового стану в результаті своєчасного реагування на зміни, спричинені зовнішнім середовищем через введення в дію антикризових інструментів, що дають змогу усунути тимчасові фінансові ускладнення на підприємстві та подолати симптоми банкрутства.</a:t>
            </a:r>
          </a:p>
          <a:p>
            <a:endParaRPr lang="uk-UA" dirty="0"/>
          </a:p>
        </p:txBody>
      </p:sp>
    </p:spTree>
    <p:extLst>
      <p:ext uri="{BB962C8B-B14F-4D97-AF65-F5344CB8AC3E}">
        <p14:creationId xmlns:p14="http://schemas.microsoft.com/office/powerpoint/2010/main" val="2761108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55000" lnSpcReduction="20000"/>
          </a:bodyPr>
          <a:lstStyle/>
          <a:p>
            <a:pPr algn="just"/>
            <a:r>
              <a:rPr lang="uk-UA" sz="4400" b="1" dirty="0">
                <a:solidFill>
                  <a:schemeClr val="accent1"/>
                </a:solidFill>
                <a:latin typeface="Times New Roman" pitchFamily="18" charset="0"/>
                <a:cs typeface="Times New Roman" pitchFamily="18" charset="0"/>
              </a:rPr>
              <a:t>4. Підсистема управління персоналом</a:t>
            </a:r>
          </a:p>
          <a:p>
            <a:pPr algn="just"/>
            <a:endParaRPr lang="uk-UA" dirty="0">
              <a:latin typeface="Times New Roman" pitchFamily="18" charset="0"/>
              <a:cs typeface="Times New Roman" pitchFamily="18" charset="0"/>
            </a:endParaRPr>
          </a:p>
          <a:p>
            <a:pPr algn="just"/>
            <a:r>
              <a:rPr lang="uk-UA" sz="3800" dirty="0">
                <a:latin typeface="Times New Roman" pitchFamily="18" charset="0"/>
                <a:cs typeface="Times New Roman" pitchFamily="18" charset="0"/>
              </a:rPr>
              <a:t>В умовах сучасної кризи, яка характеризується ростом безробіття, значна увага при розробці антикризових програм повинна приділятися концепції кадрової політики. Принципи ефективного управління персоналом кризового підприємства:</a:t>
            </a:r>
          </a:p>
          <a:p>
            <a:pPr algn="just"/>
            <a:r>
              <a:rPr lang="uk-UA" sz="3800" dirty="0">
                <a:latin typeface="Times New Roman" pitchFamily="18" charset="0"/>
                <a:cs typeface="Times New Roman" pitchFamily="18" charset="0"/>
              </a:rPr>
              <a:t>- принцип оптимізації кадрового потенціалу підприємства, який полягає не в різкому і об'ємному скороченні персоналу, а в скороченні рівнів організаційної структури управління, зміцненні кадрового резерву для вищої ланки керівництва, навчанні і психологічній підтримці персоналу, децентралізації структури управління, що забезпечить гнучкість при розробці управлінських рішень як на стратегічному, так і на оперативному рівнях;</a:t>
            </a:r>
          </a:p>
          <a:p>
            <a:pPr algn="just"/>
            <a:r>
              <a:rPr lang="uk-UA" sz="3800" dirty="0">
                <a:latin typeface="Times New Roman" pitchFamily="18" charset="0"/>
                <a:cs typeface="Times New Roman" pitchFamily="18" charset="0"/>
              </a:rPr>
              <a:t>- принцип формування унікального кадрового потенціалу кризового підприємства, який ґрунтується на залученні талановитих людей з високим інтелектуальним рівнем знань та інформаційною культурою, що дає можливість унікальне поєднувати професійні здібності, які становлять ядро кадрового потенціалу висококонкурентних фірм;</a:t>
            </a:r>
          </a:p>
          <a:p>
            <a:pPr algn="just"/>
            <a:endParaRPr lang="uk-UA" sz="38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752366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92500"/>
          </a:bodyPr>
          <a:lstStyle/>
          <a:p>
            <a:pPr algn="just"/>
            <a:r>
              <a:rPr lang="uk-UA" dirty="0"/>
              <a:t>- </a:t>
            </a:r>
            <a:r>
              <a:rPr lang="uk-UA" sz="3000" dirty="0">
                <a:latin typeface="Times New Roman" pitchFamily="18" charset="0"/>
                <a:cs typeface="Times New Roman" pitchFamily="18" charset="0"/>
              </a:rPr>
              <a:t>принцип орієнтації на професійне ядро кадрового потенціалу, який базується на поєднанні здібностей працівників підприємства щодо вибору, виконання і координації дій, які забезпечують фірмі стратегічні переваги на ринках товарів, послуг і знань.</a:t>
            </a:r>
          </a:p>
          <a:p>
            <a:pPr algn="just"/>
            <a:r>
              <a:rPr lang="uk-UA" sz="3000" dirty="0">
                <a:latin typeface="Times New Roman" pitchFamily="18" charset="0"/>
                <a:cs typeface="Times New Roman" pitchFamily="18" charset="0"/>
              </a:rPr>
              <a:t>- принцип подолання опору до змін з боку персоналу, який ґрунтується на використанні таких методів: примусовому проведенні організаційних змін, методі адаптивних змін, методі управління кризовою ситуацією, методі управління опором. </a:t>
            </a:r>
          </a:p>
          <a:p>
            <a:endParaRPr lang="uk-UA" dirty="0"/>
          </a:p>
        </p:txBody>
      </p:sp>
    </p:spTree>
    <p:extLst>
      <p:ext uri="{BB962C8B-B14F-4D97-AF65-F5344CB8AC3E}">
        <p14:creationId xmlns:p14="http://schemas.microsoft.com/office/powerpoint/2010/main" val="2900519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k-UA" b="1" dirty="0">
                <a:latin typeface="Times New Roman" pitchFamily="18" charset="0"/>
                <a:cs typeface="Times New Roman" pitchFamily="18" charset="0"/>
              </a:rPr>
              <a:t>5. Підсистема організаційно-виробничого менеджменту</a:t>
            </a:r>
            <a:r>
              <a:rPr lang="uk-UA" dirty="0">
                <a:latin typeface="Times New Roman" pitchFamily="18" charset="0"/>
                <a:cs typeface="Times New Roman" pitchFamily="18" charset="0"/>
              </a:rPr>
              <a:t>. </a:t>
            </a:r>
          </a:p>
          <a:p>
            <a:pPr algn="just"/>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Для розробки стратегії організаційних заходів щодо виходу з кризи необхідно комплексно проаналізувати складові організаційної структури підприємства:</a:t>
            </a:r>
          </a:p>
          <a:p>
            <a:pPr algn="just"/>
            <a:r>
              <a:rPr lang="uk-UA" dirty="0">
                <a:latin typeface="Times New Roman" pitchFamily="18" charset="0"/>
                <a:cs typeface="Times New Roman" pitchFamily="18" charset="0"/>
              </a:rPr>
              <a:t>- рівень спеціалізації, концентрації, кооперації, централізації виробництва;</a:t>
            </a:r>
          </a:p>
          <a:p>
            <a:pPr algn="just"/>
            <a:r>
              <a:rPr lang="uk-UA" dirty="0">
                <a:latin typeface="Times New Roman" pitchFamily="18" charset="0"/>
                <a:cs typeface="Times New Roman" pitchFamily="18" charset="0"/>
              </a:rPr>
              <a:t>- функції, управлінські процеси, склад управлінських ланок і їх взаємодія, ступінь централізації управління;</a:t>
            </a:r>
          </a:p>
          <a:p>
            <a:pPr algn="just"/>
            <a:r>
              <a:rPr lang="uk-UA" dirty="0">
                <a:latin typeface="Times New Roman" pitchFamily="18" charset="0"/>
                <a:cs typeface="Times New Roman" pitchFamily="18" charset="0"/>
              </a:rPr>
              <a:t>- рівень господарської самостійності підприємства і його підрозділів, філіалів;</a:t>
            </a:r>
          </a:p>
          <a:p>
            <a:pPr algn="just"/>
            <a:r>
              <a:rPr lang="uk-UA" dirty="0">
                <a:latin typeface="Times New Roman" pitchFamily="18" charset="0"/>
                <a:cs typeface="Times New Roman" pitchFamily="18" charset="0"/>
              </a:rPr>
              <a:t>- рівень використання економічних, організаційних і соціально-психологічних методів управління;</a:t>
            </a:r>
          </a:p>
          <a:p>
            <a:pPr algn="just"/>
            <a:r>
              <a:rPr lang="uk-UA" dirty="0">
                <a:latin typeface="Times New Roman" pitchFamily="18" charset="0"/>
                <a:cs typeface="Times New Roman" pitchFamily="18" charset="0"/>
              </a:rPr>
              <a:t>- рівень кадрового, інформаційного, технічного забезпечення та ін.</a:t>
            </a:r>
          </a:p>
          <a:p>
            <a:pPr algn="just"/>
            <a:r>
              <a:rPr lang="uk-UA" dirty="0">
                <a:latin typeface="Times New Roman" pitchFamily="18" charset="0"/>
                <a:cs typeface="Times New Roman" pitchFamily="18" charset="0"/>
              </a:rPr>
              <a:t>Головним завданням керівництва при управлінні організаційним потенціалом (ресурсами управлінського персоналу, технічного оснащення, інформаційного забезпечення) є встановлення таких пропорцій між ресурсами організаційної структури, які б забезпечували максимізацію прибутку підприємства. </a:t>
            </a:r>
          </a:p>
        </p:txBody>
      </p:sp>
    </p:spTree>
    <p:extLst>
      <p:ext uri="{BB962C8B-B14F-4D97-AF65-F5344CB8AC3E}">
        <p14:creationId xmlns:p14="http://schemas.microsoft.com/office/powerpoint/2010/main" val="412555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62500" lnSpcReduction="20000"/>
          </a:bodyPr>
          <a:lstStyle/>
          <a:p>
            <a:pPr algn="ctr"/>
            <a:r>
              <a:rPr lang="uk-UA" sz="3400" b="1" dirty="0">
                <a:latin typeface="Times New Roman" pitchFamily="18" charset="0"/>
                <a:cs typeface="Times New Roman" pitchFamily="18" charset="0"/>
              </a:rPr>
              <a:t>6. Підсистема санації та ліквідації підприємства</a:t>
            </a:r>
            <a:endParaRPr lang="uk-UA" sz="3400" dirty="0">
              <a:latin typeface="Times New Roman" pitchFamily="18" charset="0"/>
              <a:cs typeface="Times New Roman" pitchFamily="18" charset="0"/>
            </a:endParaRPr>
          </a:p>
          <a:p>
            <a:pPr algn="just"/>
            <a:r>
              <a:rPr lang="uk-UA" sz="3400" dirty="0">
                <a:latin typeface="Times New Roman" pitchFamily="18" charset="0"/>
                <a:cs typeface="Times New Roman" pitchFamily="18" charset="0"/>
              </a:rPr>
              <a:t>У разі, якщо попередні заходи не принесли позитивного результату і підприємство все ж опинилося на межі банкрутства, то за допомогою санації можна уникнути банкрутства та ліквідації. Метою санації є покриття поточних збитків та усунення причин їх виникнення, поновлення або збереження ліквідності й платоспроможності підприємств, скорочення всіх видів заборгованості, поліпшення структури оборотного капіталу та формування фондів фінансових ресурсів, необхідних для проведення санаційних заходів виробничо-технічного характеру.</a:t>
            </a:r>
          </a:p>
          <a:p>
            <a:pPr algn="just"/>
            <a:r>
              <a:rPr lang="uk-UA" sz="3400" dirty="0">
                <a:latin typeface="Times New Roman" pitchFamily="18" charset="0"/>
                <a:cs typeface="Times New Roman" pitchFamily="18" charset="0"/>
              </a:rPr>
              <a:t>Процес організації санації підприємств можна подати трьома основними функціональними етапами:</a:t>
            </a:r>
          </a:p>
          <a:p>
            <a:pPr algn="just"/>
            <a:r>
              <a:rPr lang="uk-UA" sz="3400" dirty="0">
                <a:latin typeface="Times New Roman" pitchFamily="18" charset="0"/>
                <a:cs typeface="Times New Roman" pitchFamily="18" charset="0"/>
              </a:rPr>
              <a:t>1. Розробка санаційної концепції та плану санації.</a:t>
            </a:r>
          </a:p>
          <a:p>
            <a:pPr algn="just"/>
            <a:r>
              <a:rPr lang="uk-UA" sz="3400" dirty="0">
                <a:latin typeface="Times New Roman" pitchFamily="18" charset="0"/>
                <a:cs typeface="Times New Roman" pitchFamily="18" charset="0"/>
              </a:rPr>
              <a:t>2. Проведення санаційного аудиту.</a:t>
            </a:r>
          </a:p>
          <a:p>
            <a:pPr algn="just"/>
            <a:r>
              <a:rPr lang="uk-UA" sz="3400" dirty="0">
                <a:latin typeface="Times New Roman" pitchFamily="18" charset="0"/>
                <a:cs typeface="Times New Roman" pitchFamily="18" charset="0"/>
              </a:rPr>
              <a:t>3. Менеджмент санації.</a:t>
            </a:r>
          </a:p>
          <a:p>
            <a:endParaRPr lang="uk-UA" dirty="0"/>
          </a:p>
        </p:txBody>
      </p:sp>
    </p:spTree>
    <p:extLst>
      <p:ext uri="{BB962C8B-B14F-4D97-AF65-F5344CB8AC3E}">
        <p14:creationId xmlns:p14="http://schemas.microsoft.com/office/powerpoint/2010/main" val="4024067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7500" lnSpcReduction="20000"/>
          </a:bodyPr>
          <a:lstStyle/>
          <a:p>
            <a:pPr algn="just"/>
            <a:r>
              <a:rPr lang="uk-UA" sz="3800" i="1" dirty="0">
                <a:latin typeface="Times New Roman" pitchFamily="18" charset="0"/>
                <a:cs typeface="Times New Roman" pitchFamily="18" charset="0"/>
              </a:rPr>
              <a:t>План санації в обов’язковому порядку повинен містити таку інформацію:</a:t>
            </a:r>
            <a:endParaRPr lang="uk-UA" sz="3800" dirty="0">
              <a:latin typeface="Times New Roman" pitchFamily="18" charset="0"/>
              <a:cs typeface="Times New Roman" pitchFamily="18" charset="0"/>
            </a:endParaRPr>
          </a:p>
          <a:p>
            <a:pPr algn="just"/>
            <a:endParaRPr lang="uk-UA" sz="3800" dirty="0">
              <a:latin typeface="Times New Roman" pitchFamily="18" charset="0"/>
              <a:cs typeface="Times New Roman" pitchFamily="18" charset="0"/>
            </a:endParaRPr>
          </a:p>
          <a:p>
            <a:pPr algn="just"/>
            <a:r>
              <a:rPr lang="uk-UA" sz="4200" dirty="0">
                <a:latin typeface="Times New Roman" pitchFamily="18" charset="0"/>
                <a:cs typeface="Times New Roman" pitchFamily="18" charset="0"/>
              </a:rPr>
              <a:t>1. Аналіз причин кризи.</a:t>
            </a:r>
          </a:p>
          <a:p>
            <a:pPr algn="just"/>
            <a:r>
              <a:rPr lang="uk-UA" sz="4200" dirty="0">
                <a:latin typeface="Times New Roman" pitchFamily="18" charset="0"/>
                <a:cs typeface="Times New Roman" pitchFamily="18" charset="0"/>
              </a:rPr>
              <a:t>2. Оцінку фінансового стану боржника до початку санації.</a:t>
            </a:r>
          </a:p>
          <a:p>
            <a:pPr algn="just"/>
            <a:r>
              <a:rPr lang="uk-UA" sz="4200" dirty="0">
                <a:latin typeface="Times New Roman" pitchFamily="18" charset="0"/>
                <a:cs typeface="Times New Roman" pitchFamily="18" charset="0"/>
              </a:rPr>
              <a:t>3. Заходи щодо нормалізації фінансового стану боржника, спрямовані на відновлення платоспроможності, ліквідності та прибутковості.</a:t>
            </a:r>
          </a:p>
          <a:p>
            <a:pPr algn="just"/>
            <a:r>
              <a:rPr lang="uk-UA" sz="4200" dirty="0">
                <a:latin typeface="Times New Roman" pitchFamily="18" charset="0"/>
                <a:cs typeface="Times New Roman" pitchFamily="18" charset="0"/>
              </a:rPr>
              <a:t>4. Узгоджений з кредиторами порядок відстрочки виконання платіжних зобов'язань.</a:t>
            </a:r>
          </a:p>
          <a:p>
            <a:pPr algn="just"/>
            <a:r>
              <a:rPr lang="uk-UA" sz="4200" dirty="0">
                <a:latin typeface="Times New Roman" pitchFamily="18" charset="0"/>
                <a:cs typeface="Times New Roman" pitchFamily="18" charset="0"/>
              </a:rPr>
              <a:t>5. Інформацію про те, наскільки реалізація плану санації покращує шанси задоволення претензій кредиторів порівняно з вихідною ситуацією.</a:t>
            </a:r>
          </a:p>
          <a:p>
            <a:pPr algn="just"/>
            <a:r>
              <a:rPr lang="uk-UA" sz="4200" dirty="0">
                <a:latin typeface="Times New Roman" pitchFamily="18" charset="0"/>
                <a:cs typeface="Times New Roman" pitchFamily="18" charset="0"/>
              </a:rPr>
              <a:t>6. Порівняльні розрахунки задоволення претензій кредиторів у разі реалізації плану санації та задоволення вимог шляхом проведення ліквідаційних процедур.</a:t>
            </a:r>
          </a:p>
          <a:p>
            <a:pPr algn="just"/>
            <a:r>
              <a:rPr lang="uk-UA" sz="4200" dirty="0">
                <a:latin typeface="Times New Roman" pitchFamily="18" charset="0"/>
                <a:cs typeface="Times New Roman" pitchFamily="18" charset="0"/>
              </a:rPr>
              <a:t>7. Прогнозні показники фінансово-майнового стану боржника у процесі та після реалізації плану санації із зазначенням строків відновлення платоспроможності та погашення претензій кредиторів.</a:t>
            </a:r>
          </a:p>
          <a:p>
            <a:pPr algn="just"/>
            <a:r>
              <a:rPr lang="uk-UA" sz="4200" dirty="0">
                <a:latin typeface="Times New Roman" pitchFamily="18" charset="0"/>
                <a:cs typeface="Times New Roman" pitchFamily="18" charset="0"/>
              </a:rPr>
              <a:t>8. Механізм контролю за ходом реалізації плану.</a:t>
            </a:r>
          </a:p>
          <a:p>
            <a:endParaRPr lang="uk-UA" dirty="0"/>
          </a:p>
        </p:txBody>
      </p:sp>
    </p:spTree>
    <p:extLst>
      <p:ext uri="{BB962C8B-B14F-4D97-AF65-F5344CB8AC3E}">
        <p14:creationId xmlns:p14="http://schemas.microsoft.com/office/powerpoint/2010/main" val="515012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20000"/>
          </a:bodyPr>
          <a:lstStyle/>
          <a:p>
            <a:pPr algn="just"/>
            <a:r>
              <a:rPr lang="uk-UA" sz="2800" dirty="0">
                <a:latin typeface="Times New Roman" pitchFamily="18" charset="0"/>
                <a:cs typeface="Times New Roman" pitchFamily="18" charset="0"/>
              </a:rPr>
              <a:t>Вирішальне значення для успішного проведення фінансового оздоровлення підприємства є організація ефективного менеджменту санації. Сутність санації можна розглядати у двох аспектах: інституційному та функціональному. З інституційного боку до менеджменту санації можна віднести всіх фізичних осіб, які уповноважені власниками суб'єкта господарювання чи силою закону провести санацію підприємства, тобто здійснювати фактичне управління підприємством на період його оздоровлення,</a:t>
            </a:r>
          </a:p>
          <a:p>
            <a:pPr algn="just"/>
            <a:r>
              <a:rPr lang="uk-UA" sz="2800" dirty="0">
                <a:latin typeface="Times New Roman" pitchFamily="18" charset="0"/>
                <a:cs typeface="Times New Roman" pitchFamily="18" charset="0"/>
              </a:rPr>
              <a:t>З функціонального боку менеджмент санації — це система антикризового управління, яка полягає в ефективному використанні фінансового механізму з метою запобігання банкрутству та фінансового оздоровлення підприємства. </a:t>
            </a:r>
          </a:p>
          <a:p>
            <a:endParaRPr lang="uk-UA" dirty="0"/>
          </a:p>
        </p:txBody>
      </p:sp>
    </p:spTree>
    <p:extLst>
      <p:ext uri="{BB962C8B-B14F-4D97-AF65-F5344CB8AC3E}">
        <p14:creationId xmlns:p14="http://schemas.microsoft.com/office/powerpoint/2010/main" val="1115196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dirty="0">
                <a:latin typeface="Times New Roman" pitchFamily="18" charset="0"/>
                <a:cs typeface="Times New Roman" pitchFamily="18" charset="0"/>
              </a:rPr>
              <a:t>За формальними ознаками розрізняють два види санації:</a:t>
            </a:r>
          </a:p>
          <a:p>
            <a:pPr algn="just"/>
            <a:r>
              <a:rPr lang="uk-UA" dirty="0">
                <a:latin typeface="Times New Roman" pitchFamily="18" charset="0"/>
                <a:cs typeface="Times New Roman" pitchFamily="18" charset="0"/>
              </a:rPr>
              <a:t>а) санація без залучення додаткових фінансових ресурсів; </a:t>
            </a:r>
          </a:p>
          <a:p>
            <a:pPr algn="just"/>
            <a:r>
              <a:rPr lang="uk-UA" dirty="0">
                <a:latin typeface="Times New Roman" pitchFamily="18" charset="0"/>
                <a:cs typeface="Times New Roman" pitchFamily="18" charset="0"/>
              </a:rPr>
              <a:t>б) санація із залученням нового фінансового капіталу.</a:t>
            </a:r>
          </a:p>
          <a:p>
            <a:pPr algn="just"/>
            <a:r>
              <a:rPr lang="uk-UA" dirty="0">
                <a:latin typeface="Times New Roman" pitchFamily="18" charset="0"/>
                <a:cs typeface="Times New Roman" pitchFamily="18" charset="0"/>
              </a:rPr>
              <a:t>Одним з інструментів фінансового оздоровлення підприємств, що перебувають у кризі, а також засобом вдосконалення організації фінансово-господарської діяльності суб'єктів господарювання, які успішно функціонують, є реструктуризація.</a:t>
            </a:r>
          </a:p>
          <a:p>
            <a:pPr algn="just"/>
            <a:r>
              <a:rPr lang="uk-UA" b="1" i="1" dirty="0">
                <a:latin typeface="Times New Roman" pitchFamily="18" charset="0"/>
                <a:cs typeface="Times New Roman" pitchFamily="18" charset="0"/>
              </a:rPr>
              <a:t> Реструктуризація суб'єкта господарювання</a:t>
            </a:r>
            <a:r>
              <a:rPr lang="uk-UA" dirty="0">
                <a:latin typeface="Times New Roman" pitchFamily="18" charset="0"/>
                <a:cs typeface="Times New Roman" pitchFamily="18" charset="0"/>
              </a:rPr>
              <a:t> - це проведення організаційно-економічних, правових, виробничо-технічних заходів, спрямованих на зміну його структури, системи управління, форм власності, організаційно-правових форм, які здатні відновити прибутковість, конкурентоспроможність та ефективність виробництва.</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809309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92500"/>
          </a:bodyPr>
          <a:lstStyle/>
          <a:p>
            <a:pPr algn="just"/>
            <a:r>
              <a:rPr lang="uk-UA" sz="3000" dirty="0">
                <a:latin typeface="Times New Roman" pitchFamily="18" charset="0"/>
                <a:cs typeface="Times New Roman" pitchFamily="18" charset="0"/>
              </a:rPr>
              <a:t>"Санація" є ширшим поняттям, ніж "реструктуризація". Якщо остання спрямована переважно на подолання причин стратегічної кризи та кризи прибутковості, то санація включає в себе як реструктуризацію (заходи щодо відновлення прибутковості та конкурентоспроможності), так і заходи фінансового характеру (спрямовані на відновлення ліквідності та платоспроможності).</a:t>
            </a:r>
          </a:p>
          <a:p>
            <a:pPr algn="just"/>
            <a:r>
              <a:rPr lang="uk-UA" sz="3000" dirty="0">
                <a:latin typeface="Times New Roman" pitchFamily="18" charset="0"/>
                <a:cs typeface="Times New Roman" pitchFamily="18" charset="0"/>
              </a:rPr>
              <a:t>За умови, якщо всі перераховані шляхи, не допомогли підприємству вийти з кризового стану, залишається ліквідація підприємства.</a:t>
            </a:r>
          </a:p>
          <a:p>
            <a:endParaRPr lang="uk-UA" dirty="0"/>
          </a:p>
        </p:txBody>
      </p:sp>
    </p:spTree>
    <p:extLst>
      <p:ext uri="{BB962C8B-B14F-4D97-AF65-F5344CB8AC3E}">
        <p14:creationId xmlns:p14="http://schemas.microsoft.com/office/powerpoint/2010/main" val="44900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b="1" dirty="0">
                <a:latin typeface="Times New Roman" pitchFamily="18" charset="0"/>
                <a:cs typeface="Times New Roman" pitchFamily="18" charset="0"/>
              </a:rPr>
              <a:t>Об'єктом антикризового управління</a:t>
            </a:r>
            <a:r>
              <a:rPr lang="uk-UA" dirty="0">
                <a:latin typeface="Times New Roman" pitchFamily="18" charset="0"/>
                <a:cs typeface="Times New Roman" pitchFamily="18" charset="0"/>
              </a:rPr>
              <a:t> є виникнення та поглиблення кризи розвитку підприємства, що має негативні наслідки для життєдіяльності підприємства, її усунення та запобігання.</a:t>
            </a:r>
          </a:p>
          <a:p>
            <a:pPr algn="just"/>
            <a:r>
              <a:rPr lang="uk-UA" dirty="0">
                <a:latin typeface="Times New Roman" pitchFamily="18" charset="0"/>
                <a:cs typeface="Times New Roman" pitchFamily="18" charset="0"/>
              </a:rPr>
              <a:t>В залежності від стадії (глибини) кризи виділяють наступні підвиди антикризового управління:</a:t>
            </a:r>
          </a:p>
          <a:p>
            <a:pPr algn="just"/>
            <a:r>
              <a:rPr lang="uk-UA" dirty="0">
                <a:latin typeface="Times New Roman" pitchFamily="18" charset="0"/>
                <a:cs typeface="Times New Roman" pitchFamily="18" charset="0"/>
              </a:rPr>
              <a:t>1) передкризове управління, яке здійснюється для своєчасного виявлення та розв'язання проблем (прийняття рішень) з метою запобігання кризі;</a:t>
            </a:r>
          </a:p>
          <a:p>
            <a:pPr algn="just"/>
            <a:r>
              <a:rPr lang="uk-UA" dirty="0">
                <a:latin typeface="Times New Roman" pitchFamily="18" charset="0"/>
                <a:cs typeface="Times New Roman" pitchFamily="18" charset="0"/>
              </a:rPr>
              <a:t>2) управління в умовах кризи, метою якого визнається стабілізація нестійких станів та збереження керованості системи;</a:t>
            </a:r>
          </a:p>
          <a:p>
            <a:pPr algn="just"/>
            <a:r>
              <a:rPr lang="uk-UA" dirty="0">
                <a:latin typeface="Times New Roman" pitchFamily="18" charset="0"/>
                <a:cs typeface="Times New Roman" pitchFamily="18" charset="0"/>
              </a:rPr>
              <a:t>3) управління процесами виходу з кризи, яке здійснюється з метою мінімізації втрат та втрачених можливостей під час виведення підприємства зі стану кризи.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080745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sz="2600" dirty="0">
                <a:latin typeface="Times New Roman" pitchFamily="18" charset="0"/>
                <a:cs typeface="Times New Roman" pitchFamily="18" charset="0"/>
              </a:rPr>
              <a:t>Процес антикризового управління базується на наступних положеннях теорії кризи:</a:t>
            </a:r>
          </a:p>
          <a:p>
            <a:pPr algn="just"/>
            <a:r>
              <a:rPr lang="uk-UA" sz="2600" dirty="0">
                <a:latin typeface="Times New Roman" pitchFamily="18" charset="0"/>
                <a:cs typeface="Times New Roman" pitchFamily="18" charset="0"/>
              </a:rPr>
              <a:t>• кризи явища можуть бути певним чином керованими, тобто кризи можливо передбачати, очікувати, викликати, прискорювати, запобігати, відтягувати; їх зовнішній прояв та наслідки - пом'якшувати;</a:t>
            </a:r>
          </a:p>
          <a:p>
            <a:pPr algn="just"/>
            <a:r>
              <a:rPr lang="uk-UA" sz="2600" dirty="0">
                <a:latin typeface="Times New Roman" pitchFamily="18" charset="0"/>
                <a:cs typeface="Times New Roman" pitchFamily="18" charset="0"/>
              </a:rPr>
              <a:t>• до криз можливо та необхідно готуватися;</a:t>
            </a:r>
          </a:p>
          <a:p>
            <a:pPr algn="just"/>
            <a:r>
              <a:rPr lang="uk-UA" sz="2600" dirty="0">
                <a:latin typeface="Times New Roman" pitchFamily="18" charset="0"/>
                <a:cs typeface="Times New Roman" pitchFamily="18" charset="0"/>
              </a:rPr>
              <a:t>• управління в умовах кризи потребує застосування особливих підходів, спеціальних знань та навичок.</a:t>
            </a:r>
          </a:p>
          <a:p>
            <a:endParaRPr lang="uk-UA" dirty="0"/>
          </a:p>
        </p:txBody>
      </p:sp>
    </p:spTree>
    <p:extLst>
      <p:ext uri="{BB962C8B-B14F-4D97-AF65-F5344CB8AC3E}">
        <p14:creationId xmlns:p14="http://schemas.microsoft.com/office/powerpoint/2010/main" val="835914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uk-UA" sz="2000" b="1" dirty="0">
                <a:latin typeface="Times New Roman" pitchFamily="18" charset="0"/>
                <a:cs typeface="Times New Roman" pitchFamily="18" charset="0"/>
              </a:rPr>
              <a:t>Процес розвитку кризових явищ та антикризового управління </a:t>
            </a:r>
            <a:endParaRPr lang="uk-UA" sz="2000" dirty="0">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969210478"/>
              </p:ext>
            </p:extLst>
          </p:nvPr>
        </p:nvGraphicFramePr>
        <p:xfrm>
          <a:off x="611558" y="719342"/>
          <a:ext cx="8064897" cy="5661985"/>
        </p:xfrm>
        <a:graphic>
          <a:graphicData uri="http://schemas.openxmlformats.org/drawingml/2006/table">
            <a:tbl>
              <a:tblPr firstRow="1" firstCol="1" bandRow="1"/>
              <a:tblGrid>
                <a:gridCol w="1029306">
                  <a:extLst>
                    <a:ext uri="{9D8B030D-6E8A-4147-A177-3AD203B41FA5}">
                      <a16:colId xmlns:a16="http://schemas.microsoft.com/office/drawing/2014/main" val="20000"/>
                    </a:ext>
                  </a:extLst>
                </a:gridCol>
                <a:gridCol w="2139048">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gridCol w="2592287">
                  <a:extLst>
                    <a:ext uri="{9D8B030D-6E8A-4147-A177-3AD203B41FA5}">
                      <a16:colId xmlns:a16="http://schemas.microsoft.com/office/drawing/2014/main" val="20003"/>
                    </a:ext>
                  </a:extLst>
                </a:gridCol>
              </a:tblGrid>
              <a:tr h="728930">
                <a:tc>
                  <a:txBody>
                    <a:bodyPr/>
                    <a:lstStyle/>
                    <a:p>
                      <a:pPr algn="ctr">
                        <a:lnSpc>
                          <a:spcPct val="115000"/>
                        </a:lnSpc>
                        <a:spcAft>
                          <a:spcPts val="0"/>
                        </a:spcAft>
                      </a:pPr>
                      <a:r>
                        <a:rPr lang="uk-UA" sz="1200" dirty="0">
                          <a:effectLst/>
                          <a:latin typeface="Times New Roman"/>
                          <a:ea typeface="Times New Roman"/>
                        </a:rPr>
                        <a:t>Розвиток кризового явища</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200">
                          <a:effectLst/>
                          <a:latin typeface="Times New Roman"/>
                          <a:ea typeface="Times New Roman"/>
                        </a:rPr>
                        <a:t>Методи діагностики, інструментарій</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200">
                          <a:effectLst/>
                          <a:latin typeface="Times New Roman"/>
                          <a:ea typeface="Times New Roman"/>
                        </a:rPr>
                        <a:t>Особливості прояву кризового явища</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200">
                          <a:effectLst/>
                          <a:latin typeface="Times New Roman"/>
                          <a:ea typeface="Times New Roman"/>
                        </a:rPr>
                        <a:t>Процес антикризового управління</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27572">
                <a:tc>
                  <a:txBody>
                    <a:bodyPr/>
                    <a:lstStyle/>
                    <a:p>
                      <a:pPr algn="just">
                        <a:lnSpc>
                          <a:spcPct val="115000"/>
                        </a:lnSpc>
                        <a:spcAft>
                          <a:spcPts val="0"/>
                        </a:spcAft>
                      </a:pPr>
                      <a:r>
                        <a:rPr lang="uk-UA" sz="1200" dirty="0">
                          <a:effectLst/>
                          <a:latin typeface="Times New Roman"/>
                          <a:ea typeface="Calibri"/>
                        </a:rPr>
                        <a:t>1. </a:t>
                      </a:r>
                      <a:r>
                        <a:rPr lang="uk-UA" sz="1200" dirty="0">
                          <a:effectLst/>
                          <a:latin typeface="Times New Roman"/>
                          <a:ea typeface="Times New Roman"/>
                        </a:rPr>
                        <a:t>Передкризова ситуація</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dirty="0">
                          <a:effectLst/>
                          <a:latin typeface="Times New Roman"/>
                          <a:ea typeface="Times New Roman"/>
                        </a:rPr>
                        <a:t>Аналіз виробничих та економічних показників  господарської діяльності підприємства</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a:effectLst/>
                          <a:latin typeface="Times New Roman"/>
                          <a:ea typeface="Times New Roman"/>
                        </a:rPr>
                        <a:t>Наявність короткочасних симптомів кризи у вигляді стагнації або незначного зменшення найважливіших виробничо-господарських показників</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a:effectLst/>
                          <a:latin typeface="Times New Roman"/>
                          <a:ea typeface="Times New Roman"/>
                        </a:rPr>
                        <a:t>Нормалізація діяльності підприємства: </a:t>
                      </a:r>
                      <a:endParaRPr lang="uk-UA" sz="1200">
                        <a:effectLst/>
                        <a:latin typeface="Times New Roman"/>
                        <a:ea typeface="Calibri"/>
                      </a:endParaRPr>
                    </a:p>
                    <a:p>
                      <a:pPr algn="just">
                        <a:lnSpc>
                          <a:spcPct val="115000"/>
                        </a:lnSpc>
                        <a:spcAft>
                          <a:spcPts val="0"/>
                        </a:spcAft>
                      </a:pPr>
                      <a:r>
                        <a:rPr lang="uk-UA" sz="1200">
                          <a:effectLst/>
                          <a:latin typeface="Times New Roman"/>
                          <a:ea typeface="Times New Roman"/>
                        </a:rPr>
                        <a:t>- визначення та усунення причин розвитку кризи;</a:t>
                      </a:r>
                      <a:endParaRPr lang="uk-UA" sz="1200">
                        <a:effectLst/>
                        <a:latin typeface="Times New Roman"/>
                        <a:ea typeface="Calibri"/>
                      </a:endParaRPr>
                    </a:p>
                    <a:p>
                      <a:pPr algn="just">
                        <a:lnSpc>
                          <a:spcPct val="115000"/>
                        </a:lnSpc>
                        <a:spcAft>
                          <a:spcPts val="0"/>
                        </a:spcAft>
                      </a:pPr>
                      <a:r>
                        <a:rPr lang="uk-UA" sz="1200">
                          <a:effectLst/>
                          <a:latin typeface="Times New Roman"/>
                          <a:ea typeface="Times New Roman"/>
                        </a:rPr>
                        <a:t>- припинення зниження показників виробничо-господарської діяльності підприємства</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77911">
                <a:tc>
                  <a:txBody>
                    <a:bodyPr/>
                    <a:lstStyle/>
                    <a:p>
                      <a:pPr algn="just">
                        <a:lnSpc>
                          <a:spcPct val="115000"/>
                        </a:lnSpc>
                        <a:spcAft>
                          <a:spcPts val="0"/>
                        </a:spcAft>
                      </a:pPr>
                      <a:r>
                        <a:rPr lang="uk-UA" sz="1200">
                          <a:effectLst/>
                          <a:latin typeface="Times New Roman"/>
                          <a:ea typeface="Calibri"/>
                        </a:rPr>
                        <a:t>2. </a:t>
                      </a:r>
                      <a:r>
                        <a:rPr lang="uk-UA" sz="1200">
                          <a:effectLst/>
                          <a:latin typeface="Times New Roman"/>
                          <a:ea typeface="Times New Roman"/>
                        </a:rPr>
                        <a:t>Легка криза</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dirty="0">
                          <a:effectLst/>
                          <a:latin typeface="Times New Roman"/>
                          <a:ea typeface="Times New Roman"/>
                        </a:rPr>
                        <a:t>Аналіз балансу, експрес-аналіз фінансового стану підприємства</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dirty="0">
                          <a:effectLst/>
                          <a:latin typeface="Times New Roman"/>
                          <a:ea typeface="Times New Roman"/>
                        </a:rPr>
                        <a:t>Стале зниження найважливіших економічних показників, збитковість господарської діяльності</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a:effectLst/>
                          <a:latin typeface="Times New Roman"/>
                          <a:ea typeface="Times New Roman"/>
                        </a:rPr>
                        <a:t>Усунення причин розвитку кризи: </a:t>
                      </a:r>
                      <a:endParaRPr lang="uk-UA" sz="1200">
                        <a:effectLst/>
                        <a:latin typeface="Times New Roman"/>
                        <a:ea typeface="Calibri"/>
                      </a:endParaRPr>
                    </a:p>
                    <a:p>
                      <a:pPr algn="just">
                        <a:lnSpc>
                          <a:spcPct val="115000"/>
                        </a:lnSpc>
                        <a:spcAft>
                          <a:spcPts val="0"/>
                        </a:spcAft>
                      </a:pPr>
                      <a:r>
                        <a:rPr lang="uk-UA" sz="1200">
                          <a:effectLst/>
                          <a:latin typeface="Times New Roman"/>
                          <a:ea typeface="Times New Roman"/>
                        </a:rPr>
                        <a:t>- припинення зниження найважливіших показни­ків фінансового стану; </a:t>
                      </a:r>
                      <a:endParaRPr lang="uk-UA" sz="1200">
                        <a:effectLst/>
                        <a:latin typeface="Times New Roman"/>
                        <a:ea typeface="Calibri"/>
                      </a:endParaRPr>
                    </a:p>
                    <a:p>
                      <a:pPr algn="just">
                        <a:lnSpc>
                          <a:spcPct val="115000"/>
                        </a:lnSpc>
                        <a:spcAft>
                          <a:spcPts val="0"/>
                        </a:spcAft>
                      </a:pPr>
                      <a:r>
                        <a:rPr lang="uk-UA" sz="1200">
                          <a:effectLst/>
                          <a:latin typeface="Times New Roman"/>
                          <a:ea typeface="Times New Roman"/>
                        </a:rPr>
                        <a:t>- мінімізація збитків і вимивання власного капіталу</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27572">
                <a:tc>
                  <a:txBody>
                    <a:bodyPr/>
                    <a:lstStyle/>
                    <a:p>
                      <a:pPr algn="just">
                        <a:lnSpc>
                          <a:spcPct val="115000"/>
                        </a:lnSpc>
                        <a:spcAft>
                          <a:spcPts val="0"/>
                        </a:spcAft>
                      </a:pPr>
                      <a:r>
                        <a:rPr lang="uk-UA" sz="1200">
                          <a:effectLst/>
                          <a:latin typeface="Times New Roman"/>
                          <a:ea typeface="Calibri"/>
                        </a:rPr>
                        <a:t>3. </a:t>
                      </a:r>
                      <a:r>
                        <a:rPr lang="uk-UA" sz="1200">
                          <a:effectLst/>
                          <a:latin typeface="Times New Roman"/>
                          <a:ea typeface="Times New Roman"/>
                        </a:rPr>
                        <a:t>Криза поточної платоспроможності</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a:effectLst/>
                          <a:latin typeface="Times New Roman"/>
                          <a:ea typeface="Times New Roman"/>
                        </a:rPr>
                        <a:t>Поглиблений експрес-аналіз, аналіз фінансової стійкості та платоспроможності підприємства</a:t>
                      </a:r>
                      <a:endParaRPr lang="uk-UA" sz="120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dirty="0">
                          <a:effectLst/>
                          <a:latin typeface="Times New Roman"/>
                          <a:ea typeface="Times New Roman"/>
                        </a:rPr>
                        <a:t>Фактичний або прогнозований дефіцит ліквідних коштів для фінансування поточної господарської діяльності</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200" dirty="0">
                          <a:effectLst/>
                          <a:latin typeface="Times New Roman"/>
                          <a:ea typeface="Times New Roman"/>
                        </a:rPr>
                        <a:t>Недопущення розвитку (поглиблення) кризи: </a:t>
                      </a:r>
                      <a:endParaRPr lang="uk-UA" sz="1200" dirty="0">
                        <a:effectLst/>
                        <a:latin typeface="Times New Roman"/>
                        <a:ea typeface="Calibri"/>
                      </a:endParaRPr>
                    </a:p>
                    <a:p>
                      <a:pPr algn="just">
                        <a:lnSpc>
                          <a:spcPct val="115000"/>
                        </a:lnSpc>
                        <a:spcAft>
                          <a:spcPts val="0"/>
                        </a:spcAft>
                      </a:pPr>
                      <a:r>
                        <a:rPr lang="uk-UA" sz="1200" dirty="0">
                          <a:effectLst/>
                          <a:latin typeface="Times New Roman"/>
                          <a:ea typeface="Times New Roman"/>
                        </a:rPr>
                        <a:t>- пошук грошових коштів для продовження фінансування діяльності підприємства; </a:t>
                      </a:r>
                      <a:endParaRPr lang="uk-UA" sz="1200" dirty="0">
                        <a:effectLst/>
                        <a:latin typeface="Times New Roman"/>
                        <a:ea typeface="Calibri"/>
                      </a:endParaRPr>
                    </a:p>
                    <a:p>
                      <a:pPr algn="just">
                        <a:lnSpc>
                          <a:spcPct val="115000"/>
                        </a:lnSpc>
                        <a:spcAft>
                          <a:spcPts val="0"/>
                        </a:spcAft>
                      </a:pPr>
                      <a:r>
                        <a:rPr lang="uk-UA" sz="1200" dirty="0">
                          <a:effectLst/>
                          <a:latin typeface="Times New Roman"/>
                          <a:ea typeface="Times New Roman"/>
                        </a:rPr>
                        <a:t>- пошук внутрішніх механізмів надходження грошових коштів</a:t>
                      </a:r>
                      <a:endParaRPr lang="uk-UA" sz="1200" dirty="0">
                        <a:effectLst/>
                        <a:latin typeface="Times New Roman"/>
                        <a:ea typeface="Calibri"/>
                      </a:endParaRPr>
                    </a:p>
                  </a:txBody>
                  <a:tcPr marL="33170" marR="331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658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081104718"/>
              </p:ext>
            </p:extLst>
          </p:nvPr>
        </p:nvGraphicFramePr>
        <p:xfrm>
          <a:off x="539553" y="476673"/>
          <a:ext cx="8064895" cy="5502648"/>
        </p:xfrm>
        <a:graphic>
          <a:graphicData uri="http://schemas.openxmlformats.org/drawingml/2006/table">
            <a:tbl>
              <a:tblPr firstRow="1" firstCol="1" bandRow="1"/>
              <a:tblGrid>
                <a:gridCol w="1101097">
                  <a:extLst>
                    <a:ext uri="{9D8B030D-6E8A-4147-A177-3AD203B41FA5}">
                      <a16:colId xmlns:a16="http://schemas.microsoft.com/office/drawing/2014/main" val="20000"/>
                    </a:ext>
                  </a:extLst>
                </a:gridCol>
                <a:gridCol w="2255497">
                  <a:extLst>
                    <a:ext uri="{9D8B030D-6E8A-4147-A177-3AD203B41FA5}">
                      <a16:colId xmlns:a16="http://schemas.microsoft.com/office/drawing/2014/main" val="20001"/>
                    </a:ext>
                  </a:extLst>
                </a:gridCol>
                <a:gridCol w="2368471">
                  <a:extLst>
                    <a:ext uri="{9D8B030D-6E8A-4147-A177-3AD203B41FA5}">
                      <a16:colId xmlns:a16="http://schemas.microsoft.com/office/drawing/2014/main" val="20002"/>
                    </a:ext>
                  </a:extLst>
                </a:gridCol>
                <a:gridCol w="2339830">
                  <a:extLst>
                    <a:ext uri="{9D8B030D-6E8A-4147-A177-3AD203B41FA5}">
                      <a16:colId xmlns:a16="http://schemas.microsoft.com/office/drawing/2014/main" val="20003"/>
                    </a:ext>
                  </a:extLst>
                </a:gridCol>
              </a:tblGrid>
              <a:tr h="2980601">
                <a:tc>
                  <a:txBody>
                    <a:bodyPr/>
                    <a:lstStyle/>
                    <a:p>
                      <a:pPr algn="just">
                        <a:lnSpc>
                          <a:spcPct val="115000"/>
                        </a:lnSpc>
                        <a:spcAft>
                          <a:spcPts val="0"/>
                        </a:spcAft>
                      </a:pPr>
                      <a:r>
                        <a:rPr lang="uk-UA" sz="1400" dirty="0">
                          <a:effectLst/>
                          <a:latin typeface="Times New Roman"/>
                          <a:ea typeface="Calibri"/>
                        </a:rPr>
                        <a:t>4. </a:t>
                      </a:r>
                      <a:r>
                        <a:rPr lang="uk-UA" sz="1400" dirty="0">
                          <a:effectLst/>
                          <a:latin typeface="Times New Roman"/>
                          <a:ea typeface="Times New Roman"/>
                        </a:rPr>
                        <a:t>Криза боргової платоспроможності (загроза банкрутства)</a:t>
                      </a:r>
                      <a:endParaRPr lang="uk-UA" sz="1400" dirty="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effectLst/>
                          <a:latin typeface="Times New Roman"/>
                          <a:ea typeface="Times New Roman"/>
                        </a:rPr>
                        <a:t>Рейтингове (комплексне)  оцінювання діяльності підприємства, аналіз власного капіталу та   платоспроможності підприємства</a:t>
                      </a:r>
                      <a:endParaRPr lang="uk-UA" sz="1400" dirty="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effectLst/>
                          <a:latin typeface="Times New Roman"/>
                          <a:ea typeface="Times New Roman"/>
                        </a:rPr>
                        <a:t>Фактичний або про­гнозований дефіцит ліквідних коштів для виконання зовнішніх фінансових зобов'язань (погашення боргів)</a:t>
                      </a:r>
                      <a:endParaRPr lang="uk-UA" sz="1400" dirty="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effectLst/>
                          <a:latin typeface="Times New Roman"/>
                          <a:ea typeface="Times New Roman"/>
                        </a:rPr>
                        <a:t>Недопущення порушення справи про банкрутство (мирова угода): </a:t>
                      </a:r>
                      <a:endParaRPr lang="uk-UA" sz="1400">
                        <a:effectLst/>
                        <a:latin typeface="Times New Roman"/>
                        <a:ea typeface="Calibri"/>
                      </a:endParaRPr>
                    </a:p>
                    <a:p>
                      <a:pPr algn="just">
                        <a:lnSpc>
                          <a:spcPct val="115000"/>
                        </a:lnSpc>
                        <a:spcAft>
                          <a:spcPts val="0"/>
                        </a:spcAft>
                      </a:pPr>
                      <a:r>
                        <a:rPr lang="uk-UA" sz="1400">
                          <a:effectLst/>
                          <a:latin typeface="Times New Roman"/>
                          <a:ea typeface="Times New Roman"/>
                        </a:rPr>
                        <a:t>- пошук ліквідних засобів для виконання негайних фінансових зобов'язань; </a:t>
                      </a:r>
                      <a:endParaRPr lang="uk-UA" sz="1400">
                        <a:effectLst/>
                        <a:latin typeface="Times New Roman"/>
                        <a:ea typeface="Calibri"/>
                      </a:endParaRPr>
                    </a:p>
                    <a:p>
                      <a:pPr algn="just">
                        <a:lnSpc>
                          <a:spcPct val="115000"/>
                        </a:lnSpc>
                        <a:spcAft>
                          <a:spcPts val="0"/>
                        </a:spcAft>
                      </a:pPr>
                      <a:r>
                        <a:rPr lang="uk-UA" sz="1400">
                          <a:effectLst/>
                          <a:latin typeface="Times New Roman"/>
                          <a:ea typeface="Times New Roman"/>
                        </a:rPr>
                        <a:t>- залучення нового зовнішнього капіталу одержання тимчасової   відстрочки або пролонгація раніше   отриманих кредитів і позичок</a:t>
                      </a:r>
                      <a:endParaRPr lang="uk-UA" sz="140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22047">
                <a:tc>
                  <a:txBody>
                    <a:bodyPr/>
                    <a:lstStyle/>
                    <a:p>
                      <a:pPr algn="just">
                        <a:lnSpc>
                          <a:spcPct val="115000"/>
                        </a:lnSpc>
                        <a:spcAft>
                          <a:spcPts val="0"/>
                        </a:spcAft>
                      </a:pPr>
                      <a:r>
                        <a:rPr lang="uk-UA" sz="1400">
                          <a:effectLst/>
                          <a:latin typeface="Times New Roman"/>
                          <a:ea typeface="Calibri"/>
                        </a:rPr>
                        <a:t>5. </a:t>
                      </a:r>
                      <a:r>
                        <a:rPr lang="uk-UA" sz="1400">
                          <a:effectLst/>
                          <a:latin typeface="Times New Roman"/>
                          <a:ea typeface="Times New Roman"/>
                        </a:rPr>
                        <a:t>Криза майнової платоспроможності (банкрутство)</a:t>
                      </a:r>
                      <a:endParaRPr lang="uk-UA" sz="140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effectLst/>
                          <a:latin typeface="Times New Roman"/>
                          <a:ea typeface="Times New Roman"/>
                        </a:rPr>
                        <a:t>Визначення надкритичної платоспроможності. Аналіз забезпеченості боргу реальними   активами. Оцінювання ділової активності та інвестиційної привабливості підприємства</a:t>
                      </a:r>
                      <a:endParaRPr lang="uk-UA" sz="140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a:effectLst/>
                          <a:latin typeface="Times New Roman"/>
                          <a:ea typeface="Times New Roman"/>
                        </a:rPr>
                        <a:t>Порушення справи про банкрутство, перевищення    зобов'язань продавця над активами (власним капіталом) підприємства</a:t>
                      </a:r>
                      <a:endParaRPr lang="uk-UA" sz="140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400" dirty="0">
                          <a:effectLst/>
                          <a:latin typeface="Times New Roman"/>
                          <a:ea typeface="Times New Roman"/>
                        </a:rPr>
                        <a:t>Виведення підприємства зі стану банкрутства (санація):</a:t>
                      </a:r>
                      <a:endParaRPr lang="uk-UA" sz="1400" dirty="0">
                        <a:effectLst/>
                        <a:latin typeface="Times New Roman"/>
                        <a:ea typeface="Calibri"/>
                      </a:endParaRPr>
                    </a:p>
                    <a:p>
                      <a:pPr algn="just">
                        <a:lnSpc>
                          <a:spcPct val="115000"/>
                        </a:lnSpc>
                        <a:spcAft>
                          <a:spcPts val="0"/>
                        </a:spcAft>
                      </a:pPr>
                      <a:r>
                        <a:rPr lang="uk-UA" sz="1400" dirty="0">
                          <a:effectLst/>
                          <a:latin typeface="Times New Roman"/>
                          <a:ea typeface="Times New Roman"/>
                        </a:rPr>
                        <a:t>- часткова мобілізація наявних активів для роз­рахунку по зобов'язаннях;</a:t>
                      </a:r>
                    </a:p>
                    <a:p>
                      <a:pPr algn="just">
                        <a:lnSpc>
                          <a:spcPct val="115000"/>
                        </a:lnSpc>
                        <a:spcAft>
                          <a:spcPts val="0"/>
                        </a:spcAft>
                      </a:pPr>
                      <a:r>
                        <a:rPr lang="uk-UA" sz="1400" dirty="0">
                          <a:effectLst/>
                          <a:latin typeface="Times New Roman"/>
                          <a:ea typeface="Times New Roman"/>
                        </a:rPr>
                        <a:t> - проходження процедури банкрутства з мінімальними втратами для власників підприємства</a:t>
                      </a:r>
                      <a:endParaRPr lang="uk-UA" sz="1400" dirty="0">
                        <a:effectLst/>
                        <a:latin typeface="Times New Roman"/>
                        <a:ea typeface="Calibri"/>
                      </a:endParaRPr>
                    </a:p>
                  </a:txBody>
                  <a:tcPr marL="61494" marR="614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1475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uk-UA" sz="2800" b="1" dirty="0"/>
              <a:t>Суб'єкти антикризового управління</a:t>
            </a:r>
          </a:p>
        </p:txBody>
      </p:sp>
      <p:sp>
        <p:nvSpPr>
          <p:cNvPr id="3" name="Объект 2"/>
          <p:cNvSpPr>
            <a:spLocks noGrp="1"/>
          </p:cNvSpPr>
          <p:nvPr>
            <p:ph idx="1"/>
          </p:nvPr>
        </p:nvSpPr>
        <p:spPr>
          <a:xfrm>
            <a:off x="457200" y="836712"/>
            <a:ext cx="8229600" cy="5289451"/>
          </a:xfrm>
        </p:spPr>
        <p:txBody>
          <a:bodyPr>
            <a:normAutofit fontScale="92500" lnSpcReduction="20000"/>
          </a:bodyPr>
          <a:lstStyle/>
          <a:p>
            <a:pPr algn="just"/>
            <a:r>
              <a:rPr lang="uk-UA" sz="2800" dirty="0">
                <a:latin typeface="Times New Roman" pitchFamily="18" charset="0"/>
                <a:cs typeface="Times New Roman" pitchFamily="18" charset="0"/>
              </a:rPr>
              <a:t>Суб'єктами антикризового управління підприємством як управляючої підсистеми є певне коло осіб, що реалізують його завдання. Виділяють вісім груп суб'єктів антикризового процесу.</a:t>
            </a:r>
          </a:p>
          <a:p>
            <a:pPr algn="just"/>
            <a:r>
              <a:rPr lang="uk-UA" sz="2800" dirty="0">
                <a:latin typeface="Times New Roman" pitchFamily="18" charset="0"/>
                <a:cs typeface="Times New Roman" pitchFamily="18" charset="0"/>
              </a:rPr>
              <a:t>1. Власник підприємства самостійно реалізує основні завдання та функції антикризового управління без залучення відповідних фахівців. Таке становище характерно для малих та середніх підприємств з обмеженою чисельністю апарату управління або взагалі без нього. </a:t>
            </a:r>
          </a:p>
          <a:p>
            <a:pPr algn="just"/>
            <a:r>
              <a:rPr lang="uk-UA" sz="2800" dirty="0">
                <a:latin typeface="Times New Roman" pitchFamily="18" charset="0"/>
                <a:cs typeface="Times New Roman" pitchFamily="18" charset="0"/>
              </a:rPr>
              <a:t>2. Економіст-фінансист (фінансовий директор, заступник з економічних питань тощо) підприємства найчастіше реалізує коло завдань антикризового управління в умовах обмеженості адміністративного апарату. </a:t>
            </a:r>
          </a:p>
          <a:p>
            <a:endParaRPr lang="uk-UA" dirty="0"/>
          </a:p>
        </p:txBody>
      </p:sp>
    </p:spTree>
    <p:extLst>
      <p:ext uri="{BB962C8B-B14F-4D97-AF65-F5344CB8AC3E}">
        <p14:creationId xmlns:p14="http://schemas.microsoft.com/office/powerpoint/2010/main" val="3805697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k-UA" dirty="0">
                <a:latin typeface="Times New Roman" pitchFamily="18" charset="0"/>
                <a:cs typeface="Times New Roman" pitchFamily="18" charset="0"/>
              </a:rPr>
              <a:t>3.Функціональний антикризовий менеджер-співробітник підприємства спеціалізується тільки на антикризовому управлінні.</a:t>
            </a:r>
          </a:p>
          <a:p>
            <a:pPr algn="just"/>
            <a:r>
              <a:rPr lang="uk-UA" dirty="0">
                <a:latin typeface="Times New Roman" pitchFamily="18" charset="0"/>
                <a:cs typeface="Times New Roman" pitchFamily="18" charset="0"/>
              </a:rPr>
              <a:t>Як свідчить закордонний досвід, великі потужні корпорації обов'язково мають в своєму штаті фахівців з ризик-менеджменту, до функцій яких входить антикризове управління. їх головним призначенням визнається постійний моніторинг за станом підсистем підприємства, раннє виявлення ознак кризи та недопущення її розгортання (оперативна локалізація), проведення профілактичних оздоровчих заходів.</a:t>
            </a:r>
          </a:p>
          <a:p>
            <a:pPr algn="just"/>
            <a:r>
              <a:rPr lang="uk-UA" dirty="0">
                <a:latin typeface="Times New Roman" pitchFamily="18" charset="0"/>
                <a:cs typeface="Times New Roman" pitchFamily="18" charset="0"/>
              </a:rPr>
              <a:t>4.Функціональний антикризовий менеджер-співробітник консалтингової фірми залучається на підприємство на платній основі для реалізації завдань антикризового управління. Недоліком зовнішніх фахівців - вони не знають повною мірою специфіки окремого підприємства; обмежуються консультативною та навчальною діяльністю.</a:t>
            </a:r>
          </a:p>
          <a:p>
            <a:endParaRPr lang="uk-UA" dirty="0"/>
          </a:p>
        </p:txBody>
      </p:sp>
    </p:spTree>
    <p:extLst>
      <p:ext uri="{BB962C8B-B14F-4D97-AF65-F5344CB8AC3E}">
        <p14:creationId xmlns:p14="http://schemas.microsoft.com/office/powerpoint/2010/main" val="3281230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92500" lnSpcReduction="20000"/>
          </a:bodyPr>
          <a:lstStyle/>
          <a:p>
            <a:pPr algn="just"/>
            <a:r>
              <a:rPr lang="uk-UA" sz="2800" dirty="0">
                <a:latin typeface="Times New Roman" pitchFamily="18" charset="0"/>
                <a:cs typeface="Times New Roman" pitchFamily="18" charset="0"/>
              </a:rPr>
              <a:t>5. Державні та відомчі органи з-поміж спеціалістів Агентства з питань банкрутства, відомчих комісій з реструктуризації здійснюють антикризове управління державними неплатоспроможними та збитковими підприємствами, що занесені до Реєстру неплатоспроможних підприємств або включені до галузевих планів реструктуризації. </a:t>
            </a:r>
          </a:p>
          <a:p>
            <a:pPr algn="just"/>
            <a:r>
              <a:rPr lang="uk-UA" sz="2800" dirty="0">
                <a:latin typeface="Times New Roman" pitchFamily="18" charset="0"/>
                <a:cs typeface="Times New Roman" pitchFamily="18" charset="0"/>
              </a:rPr>
              <a:t>6. Представники кредиторів залучаються до антикризового процесу з ініціативи кредиторів, для яких здійснення фінансового оздоровлення підприємства - це вимушений захід, спрямований на повернення боргів. Завдання антикризового управління в цьому випадку, як правило, обмежуються тактичними діями, спрямованими, по-перше, на недопущення порушення справи про банкрутство, по-друге, на акумуляцію грошових коштів, достатніх для розрахунків з кредиторами.</a:t>
            </a:r>
          </a:p>
          <a:p>
            <a:endParaRPr lang="uk-UA" dirty="0"/>
          </a:p>
        </p:txBody>
      </p:sp>
    </p:spTree>
    <p:extLst>
      <p:ext uri="{BB962C8B-B14F-4D97-AF65-F5344CB8AC3E}">
        <p14:creationId xmlns:p14="http://schemas.microsoft.com/office/powerpoint/2010/main" val="2627349394"/>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{BAD841DC-749C-D84D-A5D1-B99D800B7271}tf10001060</Template>
  <TotalTime>280</TotalTime>
  <Words>2749</Words>
  <Application>Microsoft Macintosh PowerPoint</Application>
  <PresentationFormat>Экран (4:3)</PresentationFormat>
  <Paragraphs>163</Paragraphs>
  <Slides>27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Times New Roman</vt:lpstr>
      <vt:lpstr>Trebuchet MS</vt:lpstr>
      <vt:lpstr>Wingdings 3</vt:lpstr>
      <vt:lpstr>Аспект</vt:lpstr>
      <vt:lpstr>Теоретичні, методологічні й практичні основи антикризового управління</vt:lpstr>
      <vt:lpstr>Сутність та особливості антикризового управління підприємством</vt:lpstr>
      <vt:lpstr>Презентация PowerPoint</vt:lpstr>
      <vt:lpstr>Презентация PowerPoint</vt:lpstr>
      <vt:lpstr>Процес розвитку кризових явищ та антикризового управління </vt:lpstr>
      <vt:lpstr>Презентация PowerPoint</vt:lpstr>
      <vt:lpstr>Суб'єкти антикризового управління</vt:lpstr>
      <vt:lpstr>Презентация PowerPoint</vt:lpstr>
      <vt:lpstr>Презентация PowerPoint</vt:lpstr>
      <vt:lpstr>Презентация PowerPoint</vt:lpstr>
      <vt:lpstr>Модель процесу антикризового управління підприємством</vt:lpstr>
      <vt:lpstr>Презентация PowerPoint</vt:lpstr>
      <vt:lpstr>Підсистеми антикризового управління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Теоретичні, методологічні й практичні основи антикризового управління</dc:title>
  <dc:creator>Anonim from Hacapetovka</dc:creator>
  <cp:lastModifiedBy>Александр Ткачук</cp:lastModifiedBy>
  <cp:revision>26</cp:revision>
  <dcterms:created xsi:type="dcterms:W3CDTF">2021-03-19T08:02:52Z</dcterms:created>
  <dcterms:modified xsi:type="dcterms:W3CDTF">2024-09-30T09:45:03Z</dcterms:modified>
</cp:coreProperties>
</file>