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528" y="1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81C6-17FE-4EF3-9719-C976AC3BDCE0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35D-59BA-4B76-BED6-4D5DC6AD707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880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81C6-17FE-4EF3-9719-C976AC3BDCE0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35D-59BA-4B76-BED6-4D5DC6AD707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95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81C6-17FE-4EF3-9719-C976AC3BDCE0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35D-59BA-4B76-BED6-4D5DC6AD707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13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81C6-17FE-4EF3-9719-C976AC3BDCE0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35D-59BA-4B76-BED6-4D5DC6AD707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8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81C6-17FE-4EF3-9719-C976AC3BDCE0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35D-59BA-4B76-BED6-4D5DC6AD707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180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81C6-17FE-4EF3-9719-C976AC3BDCE0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35D-59BA-4B76-BED6-4D5DC6AD707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190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81C6-17FE-4EF3-9719-C976AC3BDCE0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35D-59BA-4B76-BED6-4D5DC6AD707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37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81C6-17FE-4EF3-9719-C976AC3BDCE0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35D-59BA-4B76-BED6-4D5DC6AD707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7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81C6-17FE-4EF3-9719-C976AC3BDCE0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35D-59BA-4B76-BED6-4D5DC6AD707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95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81C6-17FE-4EF3-9719-C976AC3BDCE0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35D-59BA-4B76-BED6-4D5DC6AD707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909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81C6-17FE-4EF3-9719-C976AC3BDCE0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35D-59BA-4B76-BED6-4D5DC6AD707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00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981C6-17FE-4EF3-9719-C976AC3BDCE0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8A35D-59BA-4B76-BED6-4D5DC6AD707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182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11-15#Text" TargetMode="External"/><Relationship Id="rId2" Type="http://schemas.openxmlformats.org/officeDocument/2006/relationships/hyperlink" Target="https://online.budstandart.com/ua/catalog/doc-page.html?id_doc=9142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03385"/>
            <a:ext cx="12045462" cy="6066692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7043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Місце для вмісту 5"/>
          <p:cNvSpPr>
            <a:spLocks noGrp="1"/>
          </p:cNvSpPr>
          <p:nvPr>
            <p:ph idx="1"/>
          </p:nvPr>
        </p:nvSpPr>
        <p:spPr>
          <a:xfrm>
            <a:off x="838200" y="1037492"/>
            <a:ext cx="10515600" cy="513947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fontAlgn="auto">
              <a:buNone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насінництва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самозапильних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самозапильних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 та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насінництва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технологію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вирощування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підтримання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сортової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чистоти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buNone/>
            </a:pP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auto">
              <a:buFont typeface="Wingdings" panose="05000000000000000000" pitchFamily="2" charset="2"/>
              <a:buChar char="q"/>
            </a:pP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вивчити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біологію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самозапилення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 fontAlgn="auto">
              <a:buFont typeface="Wingdings" panose="05000000000000000000" pitchFamily="2" charset="2"/>
              <a:buChar char="q"/>
            </a:pP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розглянути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 fontAlgn="auto">
              <a:buFont typeface="Wingdings" panose="05000000000000000000" pitchFamily="2" charset="2"/>
              <a:buChar char="q"/>
            </a:pP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ознайомитися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технологією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вирощування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насіннєвих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посівів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auto">
              <a:buFont typeface="Wingdings" panose="05000000000000000000" pitchFamily="2" charset="2"/>
              <a:buChar char="q"/>
            </a:pP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сортової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чистоти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auto">
              <a:buFont typeface="Wingdings" panose="05000000000000000000" pitchFamily="2" charset="2"/>
              <a:buChar char="q"/>
            </a:pP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насінництва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744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31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5946" y="114300"/>
            <a:ext cx="10377854" cy="439615"/>
          </a:xfrm>
        </p:spPr>
        <p:txBody>
          <a:bodyPr>
            <a:normAutofit fontScale="90000"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Рекомендована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764931"/>
            <a:ext cx="10515600" cy="5412032"/>
          </a:xfrm>
        </p:spPr>
        <p:txBody>
          <a:bodyPr>
            <a:normAutofit/>
          </a:bodyPr>
          <a:lstStyle/>
          <a:p>
            <a:pPr marL="342900" lvl="0" indent="-342900" fontAlgn="auto">
              <a:buFont typeface="+mj-lt"/>
              <a:buAutoNum type="arabicPeriod"/>
            </a:pPr>
            <a:r>
              <a:rPr lang="ru-RU" sz="1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Насінництво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насіннєзнавство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ред. В.В.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Кириченка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Харків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рослинництва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Юр’єва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2014. 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auto">
              <a:buFont typeface="+mj-lt"/>
              <a:buAutoNum type="arabicPeriod"/>
            </a:pP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Насінництво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польових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 / за ред. М.Я.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Молоцького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Урожай, 2020.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auto">
              <a:buFont typeface="+mj-lt"/>
              <a:buAutoNum type="arabicPeriod"/>
            </a:pP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Селекція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насінництво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польових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культур. В.В. Моргун, М.В.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Роїк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2010. 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auto">
              <a:buFont typeface="+mj-lt"/>
              <a:buAutoNum type="arabicPeriod"/>
            </a:pP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ДСТУ 2240-93 «</a:t>
            </a:r>
            <a:r>
              <a:rPr lang="en-US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сільськогосподарських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</a:t>
            </a:r>
            <a:r>
              <a:rPr lang="en-US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https://online.budstandart.com/ua/catalog/doc-page.html?id_doc=91422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auto">
              <a:buFont typeface="+mj-lt"/>
              <a:buAutoNum type="arabicPeriod"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садивний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sz="16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 </a:t>
            </a:r>
            <a:r>
              <a:rPr lang="en-US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https://zakon.rada.gov.ua/laws/show/411-15#Text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auto">
              <a:buFont typeface="+mj-lt"/>
              <a:buAutoNum type="arabicPeriod"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Жученко А.А. Генетика і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селекція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2008.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auto">
              <a:buFont typeface="+mj-lt"/>
              <a:buAutoNum type="arabicPeriod"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Васильківський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С.П.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Селекція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насінництво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польових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 / С.П.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Васильківський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В.С.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Кочмарський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Миронівка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ПрАТ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Миронівська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друкарня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2016. 376 с.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auto">
              <a:buFont typeface="+mj-lt"/>
              <a:buAutoNum type="arabicPeriod"/>
            </a:pP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Гопцій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Т.І.,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Лиманська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С.В., Гудим О.В.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вихідного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селекційного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Харків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ХНАУ, 2021. 107 с. 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auto">
              <a:buFont typeface="+mj-lt"/>
              <a:buAutoNum type="arabicPeriod"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Хоменко С.О.,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Кочмарський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В.С., Федоренко М.В.,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Чугункова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Т.В., Федоренко І.В.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Пшениця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тверда яра: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стійкість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вилягання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Компринт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2021. 122 с.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" y="4642338"/>
            <a:ext cx="11239500" cy="2321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149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0"/>
            <a:ext cx="113538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32500" lnSpcReduction="20000"/>
          </a:bodyPr>
          <a:lstStyle/>
          <a:p>
            <a:pPr marL="0" indent="0" fontAlgn="auto">
              <a:buNone/>
            </a:pPr>
            <a:r>
              <a:rPr lang="ru-RU" sz="4900" b="1" dirty="0"/>
              <a:t>1. </a:t>
            </a:r>
            <a:r>
              <a:rPr lang="ru-RU" sz="4900" b="1" dirty="0" err="1"/>
              <a:t>Загальна</a:t>
            </a:r>
            <a:r>
              <a:rPr lang="ru-RU" sz="4900" b="1" dirty="0"/>
              <a:t> характеристика </a:t>
            </a:r>
            <a:r>
              <a:rPr lang="ru-RU" sz="4900" b="1" dirty="0" err="1"/>
              <a:t>самозапильних</a:t>
            </a:r>
            <a:r>
              <a:rPr lang="ru-RU" sz="4900" b="1" dirty="0"/>
              <a:t> культур</a:t>
            </a:r>
            <a:endParaRPr lang="en-US" sz="4900" dirty="0"/>
          </a:p>
          <a:p>
            <a:pPr marL="0" indent="0" fontAlgn="auto">
              <a:buNone/>
            </a:pPr>
            <a:r>
              <a:rPr lang="ru-RU" sz="4900" b="1" dirty="0" err="1"/>
              <a:t>Самозапильні</a:t>
            </a:r>
            <a:r>
              <a:rPr lang="ru-RU" sz="4900" b="1" dirty="0"/>
              <a:t> </a:t>
            </a:r>
            <a:r>
              <a:rPr lang="ru-RU" sz="4900" b="1" dirty="0" err="1"/>
              <a:t>культури</a:t>
            </a:r>
            <a:r>
              <a:rPr lang="ru-RU" sz="4900" dirty="0"/>
              <a:t> -  </a:t>
            </a:r>
            <a:r>
              <a:rPr lang="ru-RU" sz="4900" dirty="0" err="1"/>
              <a:t>це</a:t>
            </a:r>
            <a:r>
              <a:rPr lang="ru-RU" sz="4900" dirty="0"/>
              <a:t> </a:t>
            </a:r>
            <a:r>
              <a:rPr lang="ru-RU" sz="4900" dirty="0" err="1"/>
              <a:t>рослини</a:t>
            </a:r>
            <a:r>
              <a:rPr lang="ru-RU" sz="4900" dirty="0"/>
              <a:t>, у </a:t>
            </a:r>
            <a:r>
              <a:rPr lang="ru-RU" sz="4900" dirty="0" err="1"/>
              <a:t>яких</a:t>
            </a:r>
            <a:r>
              <a:rPr lang="ru-RU" sz="4900" dirty="0"/>
              <a:t> </a:t>
            </a:r>
            <a:r>
              <a:rPr lang="ru-RU" sz="4900" dirty="0" err="1"/>
              <a:t>запліднення</a:t>
            </a:r>
            <a:r>
              <a:rPr lang="ru-RU" sz="4900" dirty="0"/>
              <a:t> </a:t>
            </a:r>
            <a:r>
              <a:rPr lang="ru-RU" sz="4900" dirty="0" err="1"/>
              <a:t>відбувається</a:t>
            </a:r>
            <a:r>
              <a:rPr lang="ru-RU" sz="4900" dirty="0"/>
              <a:t> </a:t>
            </a:r>
            <a:r>
              <a:rPr lang="ru-RU" sz="4900" dirty="0" err="1"/>
              <a:t>пилком</a:t>
            </a:r>
            <a:r>
              <a:rPr lang="ru-RU" sz="4900" dirty="0"/>
              <a:t> </a:t>
            </a:r>
            <a:r>
              <a:rPr lang="ru-RU" sz="4900" dirty="0" err="1"/>
              <a:t>тієї</a:t>
            </a:r>
            <a:r>
              <a:rPr lang="ru-RU" sz="4900" dirty="0"/>
              <a:t> ж </a:t>
            </a:r>
            <a:r>
              <a:rPr lang="ru-RU" sz="4900" dirty="0" err="1"/>
              <a:t>самої</a:t>
            </a:r>
            <a:r>
              <a:rPr lang="ru-RU" sz="4900" dirty="0"/>
              <a:t> </a:t>
            </a:r>
            <a:r>
              <a:rPr lang="ru-RU" sz="4900" dirty="0" err="1"/>
              <a:t>квітки</a:t>
            </a:r>
            <a:r>
              <a:rPr lang="ru-RU" sz="4900" dirty="0"/>
              <a:t> </a:t>
            </a:r>
            <a:r>
              <a:rPr lang="ru-RU" sz="4900" dirty="0" err="1"/>
              <a:t>або</a:t>
            </a:r>
            <a:r>
              <a:rPr lang="ru-RU" sz="4900" dirty="0"/>
              <a:t> </a:t>
            </a:r>
            <a:r>
              <a:rPr lang="ru-RU" sz="4900" dirty="0" err="1"/>
              <a:t>рослини</a:t>
            </a:r>
            <a:r>
              <a:rPr lang="ru-RU" sz="4900" dirty="0"/>
              <a:t>.</a:t>
            </a:r>
            <a:endParaRPr lang="en-US" sz="4900" dirty="0"/>
          </a:p>
          <a:p>
            <a:pPr marL="0" indent="0" fontAlgn="auto">
              <a:buNone/>
            </a:pPr>
            <a:r>
              <a:rPr lang="en-US" sz="4900" dirty="0" err="1"/>
              <a:t>До</a:t>
            </a:r>
            <a:r>
              <a:rPr lang="en-US" sz="4900" dirty="0"/>
              <a:t> </a:t>
            </a:r>
            <a:r>
              <a:rPr lang="en-US" sz="4900" dirty="0" err="1"/>
              <a:t>них</a:t>
            </a:r>
            <a:r>
              <a:rPr lang="en-US" sz="4900" dirty="0"/>
              <a:t> </a:t>
            </a:r>
            <a:r>
              <a:rPr lang="en-US" sz="4900" dirty="0" err="1"/>
              <a:t>належать</a:t>
            </a:r>
            <a:r>
              <a:rPr lang="en-US" sz="4900" dirty="0"/>
              <a:t>:</a:t>
            </a:r>
          </a:p>
          <a:p>
            <a:pPr marL="0" lvl="0" indent="0" fontAlgn="auto">
              <a:buNone/>
            </a:pPr>
            <a:r>
              <a:rPr lang="ru-RU" sz="4900" dirty="0" err="1"/>
              <a:t>зернові</a:t>
            </a:r>
            <a:r>
              <a:rPr lang="ru-RU" sz="4900" dirty="0"/>
              <a:t>: </a:t>
            </a:r>
            <a:r>
              <a:rPr lang="ru-RU" sz="4900" dirty="0" err="1"/>
              <a:t>пшениця</a:t>
            </a:r>
            <a:r>
              <a:rPr lang="ru-RU" sz="4900" dirty="0"/>
              <a:t>, </a:t>
            </a:r>
            <a:r>
              <a:rPr lang="ru-RU" sz="4900" dirty="0" err="1"/>
              <a:t>ячмінь</a:t>
            </a:r>
            <a:r>
              <a:rPr lang="ru-RU" sz="4900" dirty="0"/>
              <a:t>, овес, рис; </a:t>
            </a:r>
            <a:endParaRPr lang="en-US" sz="4900" dirty="0"/>
          </a:p>
          <a:p>
            <a:pPr marL="0" lvl="0" indent="0" fontAlgn="auto">
              <a:buNone/>
            </a:pPr>
            <a:r>
              <a:rPr lang="en-US" sz="4900" dirty="0" err="1"/>
              <a:t>зернобобові</a:t>
            </a:r>
            <a:r>
              <a:rPr lang="en-US" sz="4900" dirty="0"/>
              <a:t>: </a:t>
            </a:r>
            <a:r>
              <a:rPr lang="en-US" sz="4900" dirty="0" err="1"/>
              <a:t>горох</a:t>
            </a:r>
            <a:r>
              <a:rPr lang="en-US" sz="4900" dirty="0"/>
              <a:t>, </a:t>
            </a:r>
            <a:r>
              <a:rPr lang="en-US" sz="4900" dirty="0" err="1"/>
              <a:t>соя</a:t>
            </a:r>
            <a:r>
              <a:rPr lang="en-US" sz="4900" dirty="0"/>
              <a:t>, </a:t>
            </a:r>
            <a:r>
              <a:rPr lang="en-US" sz="4900" dirty="0" err="1"/>
              <a:t>квасоля</a:t>
            </a:r>
            <a:r>
              <a:rPr lang="en-US" sz="4900" dirty="0"/>
              <a:t>; </a:t>
            </a:r>
          </a:p>
          <a:p>
            <a:pPr marL="0" lvl="0" indent="0" fontAlgn="auto">
              <a:buNone/>
            </a:pPr>
            <a:r>
              <a:rPr lang="en-US" sz="4900" dirty="0" err="1"/>
              <a:t>технічні</a:t>
            </a:r>
            <a:r>
              <a:rPr lang="en-US" sz="4900" dirty="0"/>
              <a:t>: </a:t>
            </a:r>
            <a:r>
              <a:rPr lang="en-US" sz="4900" dirty="0" err="1"/>
              <a:t>льон-довгунець</a:t>
            </a:r>
            <a:r>
              <a:rPr lang="en-US" sz="4900" dirty="0"/>
              <a:t>. </a:t>
            </a:r>
          </a:p>
          <a:p>
            <a:pPr marL="0" indent="0" fontAlgn="auto">
              <a:buNone/>
            </a:pPr>
            <a:r>
              <a:rPr lang="en-US" sz="4900" b="1" dirty="0" err="1"/>
              <a:t>Основні</a:t>
            </a:r>
            <a:r>
              <a:rPr lang="en-US" sz="4900" b="1" dirty="0"/>
              <a:t> </a:t>
            </a:r>
            <a:r>
              <a:rPr lang="en-US" sz="4900" b="1" dirty="0" err="1"/>
              <a:t>риси</a:t>
            </a:r>
            <a:r>
              <a:rPr lang="en-US" sz="4900" b="1" dirty="0"/>
              <a:t>:</a:t>
            </a:r>
            <a:endParaRPr lang="en-US" sz="4900" dirty="0"/>
          </a:p>
          <a:p>
            <a:pPr marL="0" lvl="0" indent="0" fontAlgn="auto">
              <a:buNone/>
            </a:pPr>
            <a:r>
              <a:rPr lang="en-US" sz="4900" dirty="0" err="1"/>
              <a:t>автогамія</a:t>
            </a:r>
            <a:r>
              <a:rPr lang="en-US" sz="4900" dirty="0"/>
              <a:t>; </a:t>
            </a:r>
          </a:p>
          <a:p>
            <a:pPr marL="0" lvl="0" indent="0" fontAlgn="auto">
              <a:buNone/>
            </a:pPr>
            <a:r>
              <a:rPr lang="en-US" sz="4900" dirty="0" err="1"/>
              <a:t>висока</a:t>
            </a:r>
            <a:r>
              <a:rPr lang="en-US" sz="4900" dirty="0"/>
              <a:t> </a:t>
            </a:r>
            <a:r>
              <a:rPr lang="en-US" sz="4900" dirty="0" err="1"/>
              <a:t>гомозиготність</a:t>
            </a:r>
            <a:r>
              <a:rPr lang="en-US" sz="4900" dirty="0"/>
              <a:t>; </a:t>
            </a:r>
          </a:p>
          <a:p>
            <a:pPr marL="0" lvl="0" indent="0" fontAlgn="auto">
              <a:buNone/>
            </a:pPr>
            <a:r>
              <a:rPr lang="en-US" sz="4900" dirty="0" err="1"/>
              <a:t>стабільність</a:t>
            </a:r>
            <a:r>
              <a:rPr lang="en-US" sz="4900" dirty="0"/>
              <a:t> </a:t>
            </a:r>
            <a:r>
              <a:rPr lang="en-US" sz="4900" dirty="0" err="1"/>
              <a:t>спадкових</a:t>
            </a:r>
            <a:r>
              <a:rPr lang="en-US" sz="4900" dirty="0"/>
              <a:t> </a:t>
            </a:r>
            <a:r>
              <a:rPr lang="en-US" sz="4900" dirty="0" err="1"/>
              <a:t>ознак</a:t>
            </a:r>
            <a:r>
              <a:rPr lang="en-US" sz="4900" dirty="0"/>
              <a:t>. </a:t>
            </a:r>
          </a:p>
          <a:p>
            <a:pPr marL="0" indent="0" fontAlgn="auto">
              <a:buNone/>
            </a:pPr>
            <a:r>
              <a:rPr lang="ru-RU" sz="4900" b="1" dirty="0"/>
              <a:t>2. </a:t>
            </a:r>
            <a:r>
              <a:rPr lang="ru-RU" sz="4900" b="1" dirty="0" err="1"/>
              <a:t>Біологічні</a:t>
            </a:r>
            <a:r>
              <a:rPr lang="ru-RU" sz="4900" b="1" dirty="0"/>
              <a:t> </a:t>
            </a:r>
            <a:r>
              <a:rPr lang="ru-RU" sz="4900" b="1" dirty="0" err="1"/>
              <a:t>основи</a:t>
            </a:r>
            <a:r>
              <a:rPr lang="ru-RU" sz="4900" b="1" dirty="0"/>
              <a:t> </a:t>
            </a:r>
            <a:r>
              <a:rPr lang="ru-RU" sz="4900" b="1" dirty="0" err="1"/>
              <a:t>самозапилення</a:t>
            </a:r>
            <a:endParaRPr lang="en-US" sz="4900" dirty="0"/>
          </a:p>
          <a:p>
            <a:pPr marL="0" indent="0" fontAlgn="auto">
              <a:buNone/>
            </a:pPr>
            <a:r>
              <a:rPr lang="ru-RU" sz="4900" dirty="0" err="1"/>
              <a:t>Самозапилення</a:t>
            </a:r>
            <a:r>
              <a:rPr lang="ru-RU" sz="4900" dirty="0"/>
              <a:t> часто </a:t>
            </a:r>
            <a:r>
              <a:rPr lang="ru-RU" sz="4900" dirty="0" err="1"/>
              <a:t>відбувається</a:t>
            </a:r>
            <a:r>
              <a:rPr lang="ru-RU" sz="4900" dirty="0"/>
              <a:t>:</a:t>
            </a:r>
            <a:endParaRPr lang="en-US" sz="4900" dirty="0"/>
          </a:p>
          <a:p>
            <a:pPr marL="0" lvl="0" indent="0" fontAlgn="auto">
              <a:buNone/>
            </a:pPr>
            <a:r>
              <a:rPr lang="en-US" sz="4900" b="1" dirty="0" err="1"/>
              <a:t>до</a:t>
            </a:r>
            <a:r>
              <a:rPr lang="en-US" sz="4900" b="1" dirty="0"/>
              <a:t> </a:t>
            </a:r>
            <a:r>
              <a:rPr lang="en-US" sz="4900" b="1" dirty="0" err="1"/>
              <a:t>розкриття</a:t>
            </a:r>
            <a:r>
              <a:rPr lang="en-US" sz="4900" b="1" dirty="0"/>
              <a:t> </a:t>
            </a:r>
            <a:r>
              <a:rPr lang="en-US" sz="4900" b="1" dirty="0" err="1"/>
              <a:t>квітки</a:t>
            </a:r>
            <a:r>
              <a:rPr lang="en-US" sz="4900" b="1" dirty="0"/>
              <a:t> (</a:t>
            </a:r>
            <a:r>
              <a:rPr lang="en-US" sz="4900" b="1" dirty="0" err="1"/>
              <a:t>клейстогамія</a:t>
            </a:r>
            <a:r>
              <a:rPr lang="en-US" sz="4900" b="1" dirty="0"/>
              <a:t>)</a:t>
            </a:r>
            <a:r>
              <a:rPr lang="en-US" sz="4900" dirty="0"/>
              <a:t>; </a:t>
            </a:r>
          </a:p>
          <a:p>
            <a:pPr marL="0" lvl="0" indent="0" fontAlgn="auto">
              <a:buNone/>
            </a:pPr>
            <a:r>
              <a:rPr lang="en-US" sz="4900" dirty="0"/>
              <a:t>у </a:t>
            </a:r>
            <a:r>
              <a:rPr lang="en-US" sz="4900" dirty="0" err="1"/>
              <a:t>межах</a:t>
            </a:r>
            <a:r>
              <a:rPr lang="en-US" sz="4900" dirty="0"/>
              <a:t> </a:t>
            </a:r>
            <a:r>
              <a:rPr lang="en-US" sz="4900" dirty="0" err="1"/>
              <a:t>однієї</a:t>
            </a:r>
            <a:r>
              <a:rPr lang="en-US" sz="4900" dirty="0"/>
              <a:t> </a:t>
            </a:r>
            <a:r>
              <a:rPr lang="en-US" sz="4900" dirty="0" err="1"/>
              <a:t>рослини</a:t>
            </a:r>
            <a:r>
              <a:rPr lang="en-US" sz="4900" dirty="0"/>
              <a:t>. </a:t>
            </a:r>
          </a:p>
          <a:p>
            <a:pPr marL="0" indent="0" fontAlgn="auto">
              <a:buNone/>
            </a:pPr>
            <a:r>
              <a:rPr lang="en-US" sz="4900" b="1" dirty="0" err="1"/>
              <a:t>Значення</a:t>
            </a:r>
            <a:r>
              <a:rPr lang="en-US" sz="4900" b="1" dirty="0"/>
              <a:t>:</a:t>
            </a:r>
            <a:endParaRPr lang="en-US" sz="4900" dirty="0"/>
          </a:p>
          <a:p>
            <a:pPr marL="0" lvl="0" indent="0" fontAlgn="auto">
              <a:buNone/>
            </a:pPr>
            <a:r>
              <a:rPr lang="en-US" sz="4900" dirty="0" err="1"/>
              <a:t>збереження</a:t>
            </a:r>
            <a:r>
              <a:rPr lang="en-US" sz="4900" dirty="0"/>
              <a:t> </a:t>
            </a:r>
            <a:r>
              <a:rPr lang="en-US" sz="4900" dirty="0" err="1"/>
              <a:t>генотипу</a:t>
            </a:r>
            <a:r>
              <a:rPr lang="en-US" sz="4900" dirty="0"/>
              <a:t>; </a:t>
            </a:r>
          </a:p>
          <a:p>
            <a:pPr marL="0" lvl="0" indent="0" fontAlgn="auto">
              <a:buNone/>
            </a:pPr>
            <a:r>
              <a:rPr lang="en-US" sz="4900" dirty="0" err="1"/>
              <a:t>формування</a:t>
            </a:r>
            <a:r>
              <a:rPr lang="en-US" sz="4900" dirty="0"/>
              <a:t> </a:t>
            </a:r>
            <a:r>
              <a:rPr lang="en-US" sz="4900" dirty="0" err="1"/>
              <a:t>однорідних</a:t>
            </a:r>
            <a:r>
              <a:rPr lang="en-US" sz="4900" dirty="0"/>
              <a:t> </a:t>
            </a:r>
            <a:r>
              <a:rPr lang="en-US" sz="4900" dirty="0" err="1"/>
              <a:t>популяцій</a:t>
            </a:r>
            <a:r>
              <a:rPr lang="en-US" sz="4900" dirty="0"/>
              <a:t>; </a:t>
            </a:r>
          </a:p>
          <a:p>
            <a:pPr marL="0" lvl="0" indent="0" fontAlgn="auto">
              <a:buNone/>
            </a:pPr>
            <a:r>
              <a:rPr lang="en-US" sz="4900" dirty="0" err="1"/>
              <a:t>спрощення</a:t>
            </a:r>
            <a:r>
              <a:rPr lang="en-US" sz="4900" dirty="0"/>
              <a:t> </a:t>
            </a:r>
            <a:r>
              <a:rPr lang="en-US" sz="4900" dirty="0" err="1"/>
              <a:t>селекції</a:t>
            </a:r>
            <a:r>
              <a:rPr lang="en-US" sz="4900" dirty="0"/>
              <a:t> </a:t>
            </a:r>
            <a:r>
              <a:rPr lang="en-US" sz="4900" dirty="0" err="1"/>
              <a:t>та</a:t>
            </a:r>
            <a:r>
              <a:rPr lang="en-US" sz="4900" dirty="0"/>
              <a:t> </a:t>
            </a:r>
            <a:r>
              <a:rPr lang="en-US" sz="4900" dirty="0" err="1"/>
              <a:t>насінництва</a:t>
            </a:r>
            <a:r>
              <a:rPr lang="en-US" sz="4900" dirty="0"/>
              <a:t>. </a:t>
            </a:r>
          </a:p>
          <a:p>
            <a:pPr marL="0" indent="0" fontAlgn="auto">
              <a:buNone/>
            </a:pPr>
            <a:r>
              <a:rPr lang="en-US" sz="4900" b="1" dirty="0" err="1"/>
              <a:t>Недоліки</a:t>
            </a:r>
            <a:r>
              <a:rPr lang="en-US" sz="4900" b="1" dirty="0"/>
              <a:t>:</a:t>
            </a:r>
            <a:endParaRPr lang="en-US" sz="4900" dirty="0"/>
          </a:p>
          <a:p>
            <a:pPr marL="0" lvl="0" indent="0" fontAlgn="auto">
              <a:buNone/>
            </a:pPr>
            <a:r>
              <a:rPr lang="en-US" sz="4900" dirty="0" err="1"/>
              <a:t>обмежена</a:t>
            </a:r>
            <a:r>
              <a:rPr lang="en-US" sz="4900" dirty="0"/>
              <a:t> </a:t>
            </a:r>
            <a:r>
              <a:rPr lang="en-US" sz="4900" dirty="0" err="1"/>
              <a:t>мінливість</a:t>
            </a:r>
            <a:r>
              <a:rPr lang="en-US" sz="4900" dirty="0"/>
              <a:t>; </a:t>
            </a:r>
          </a:p>
          <a:p>
            <a:pPr marL="0" lvl="0" indent="0" fontAlgn="auto">
              <a:buNone/>
            </a:pPr>
            <a:r>
              <a:rPr lang="en-US" sz="4900" dirty="0" err="1"/>
              <a:t>накопичення</a:t>
            </a:r>
            <a:r>
              <a:rPr lang="en-US" sz="4900" dirty="0"/>
              <a:t> </a:t>
            </a:r>
            <a:r>
              <a:rPr lang="en-US" sz="4900" dirty="0" err="1"/>
              <a:t>рецесивних</a:t>
            </a:r>
            <a:r>
              <a:rPr lang="en-US" sz="4900" dirty="0"/>
              <a:t> </a:t>
            </a:r>
            <a:r>
              <a:rPr lang="en-US" sz="4900" dirty="0" err="1"/>
              <a:t>мутацій</a:t>
            </a:r>
            <a:r>
              <a:rPr lang="en-US" sz="4900" dirty="0"/>
              <a:t>. </a:t>
            </a:r>
          </a:p>
          <a:p>
            <a:pPr marL="0" lvl="0" indent="0" fontAlgn="auto">
              <a:buNone/>
            </a:pPr>
            <a:r>
              <a:rPr lang="en-US" sz="4900" dirty="0"/>
              <a:t> </a:t>
            </a:r>
          </a:p>
          <a:p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677008"/>
            <a:ext cx="5257799" cy="618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689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66700" y="316523"/>
            <a:ext cx="11576538" cy="654147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40000" lnSpcReduction="20000"/>
          </a:bodyPr>
          <a:lstStyle/>
          <a:p>
            <a:pPr marL="0" indent="0" fontAlgn="auto">
              <a:buNone/>
            </a:pPr>
            <a:r>
              <a:rPr lang="ru-RU" sz="4300" b="1" dirty="0"/>
              <a:t>3. Система </a:t>
            </a:r>
            <a:r>
              <a:rPr lang="ru-RU" sz="4300" b="1" dirty="0" err="1"/>
              <a:t>насінництва</a:t>
            </a:r>
            <a:endParaRPr lang="en-US" sz="4300" dirty="0"/>
          </a:p>
          <a:p>
            <a:pPr marL="0" indent="0" fontAlgn="auto">
              <a:buNone/>
            </a:pPr>
            <a:r>
              <a:rPr lang="ru-RU" sz="4300" dirty="0"/>
              <a:t>В </a:t>
            </a:r>
            <a:r>
              <a:rPr lang="ru-RU" sz="4300" dirty="0" err="1"/>
              <a:t>Україні</a:t>
            </a:r>
            <a:r>
              <a:rPr lang="ru-RU" sz="4300" dirty="0"/>
              <a:t> </a:t>
            </a:r>
            <a:r>
              <a:rPr lang="ru-RU" sz="4300" dirty="0" err="1"/>
              <a:t>діє</a:t>
            </a:r>
            <a:r>
              <a:rPr lang="ru-RU" sz="4300" dirty="0"/>
              <a:t> </a:t>
            </a:r>
            <a:r>
              <a:rPr lang="ru-RU" sz="4300" dirty="0" err="1"/>
              <a:t>ступенева</a:t>
            </a:r>
            <a:r>
              <a:rPr lang="ru-RU" sz="4300" dirty="0"/>
              <a:t> система:</a:t>
            </a:r>
            <a:endParaRPr lang="en-US" sz="4300" dirty="0"/>
          </a:p>
          <a:p>
            <a:pPr marL="0" lvl="0" indent="0" fontAlgn="auto">
              <a:buNone/>
            </a:pPr>
            <a:r>
              <a:rPr lang="en-US" sz="4300" b="1" dirty="0" err="1"/>
              <a:t>Оригінальне</a:t>
            </a:r>
            <a:r>
              <a:rPr lang="en-US" sz="4300" b="1" dirty="0"/>
              <a:t> </a:t>
            </a:r>
            <a:r>
              <a:rPr lang="en-US" sz="4300" b="1" dirty="0" err="1"/>
              <a:t>насіння</a:t>
            </a:r>
            <a:r>
              <a:rPr lang="en-US" sz="4300" dirty="0"/>
              <a:t> </a:t>
            </a:r>
          </a:p>
          <a:p>
            <a:pPr marL="0" lvl="0" indent="0" fontAlgn="auto">
              <a:buNone/>
            </a:pPr>
            <a:r>
              <a:rPr lang="en-US" sz="4300" b="1" dirty="0" err="1"/>
              <a:t>Еліта</a:t>
            </a:r>
            <a:r>
              <a:rPr lang="en-US" sz="4300" dirty="0"/>
              <a:t> </a:t>
            </a:r>
          </a:p>
          <a:p>
            <a:pPr marL="0" lvl="0" indent="0" fontAlgn="auto">
              <a:buNone/>
            </a:pPr>
            <a:r>
              <a:rPr lang="en-US" sz="4300" b="1" dirty="0" err="1"/>
              <a:t>Репродукції</a:t>
            </a:r>
            <a:r>
              <a:rPr lang="en-US" sz="4300" b="1" dirty="0"/>
              <a:t> (R1, R2, R3)</a:t>
            </a:r>
            <a:r>
              <a:rPr lang="en-US" sz="4300" dirty="0"/>
              <a:t> </a:t>
            </a:r>
          </a:p>
          <a:p>
            <a:pPr marL="0" indent="0" fontAlgn="auto">
              <a:buNone/>
            </a:pPr>
            <a:r>
              <a:rPr lang="en-US" sz="4300" b="1" dirty="0" err="1"/>
              <a:t>Особливість</a:t>
            </a:r>
            <a:r>
              <a:rPr lang="en-US" sz="4300" b="1" dirty="0"/>
              <a:t>:</a:t>
            </a:r>
            <a:endParaRPr lang="en-US" sz="4300" dirty="0"/>
          </a:p>
          <a:p>
            <a:pPr marL="0" indent="0" fontAlgn="auto">
              <a:buNone/>
            </a:pPr>
            <a:r>
              <a:rPr lang="ru-RU" sz="4300" dirty="0"/>
              <a:t>У </a:t>
            </a:r>
            <a:r>
              <a:rPr lang="ru-RU" sz="4300" dirty="0" err="1"/>
              <a:t>самозапильних</a:t>
            </a:r>
            <a:r>
              <a:rPr lang="ru-RU" sz="4300" dirty="0"/>
              <a:t> культур </a:t>
            </a:r>
            <a:r>
              <a:rPr lang="ru-RU" sz="4300" dirty="0" err="1"/>
              <a:t>допускається</a:t>
            </a:r>
            <a:r>
              <a:rPr lang="ru-RU" sz="4300" dirty="0"/>
              <a:t> </a:t>
            </a:r>
            <a:r>
              <a:rPr lang="ru-RU" sz="4300" dirty="0" err="1"/>
              <a:t>більше</a:t>
            </a:r>
            <a:r>
              <a:rPr lang="ru-RU" sz="4300" dirty="0"/>
              <a:t> </a:t>
            </a:r>
            <a:r>
              <a:rPr lang="ru-RU" sz="4300" dirty="0" err="1"/>
              <a:t>поколінь</a:t>
            </a:r>
            <a:r>
              <a:rPr lang="ru-RU" sz="4300" dirty="0"/>
              <a:t> </a:t>
            </a:r>
            <a:r>
              <a:rPr lang="ru-RU" sz="4300" dirty="0" err="1"/>
              <a:t>репродукції</a:t>
            </a:r>
            <a:r>
              <a:rPr lang="ru-RU" sz="4300" dirty="0"/>
              <a:t> без </a:t>
            </a:r>
            <a:r>
              <a:rPr lang="ru-RU" sz="4300" dirty="0" err="1"/>
              <a:t>різкого</a:t>
            </a:r>
            <a:r>
              <a:rPr lang="ru-RU" sz="4300" dirty="0"/>
              <a:t> </a:t>
            </a:r>
            <a:r>
              <a:rPr lang="ru-RU" sz="4300" dirty="0" err="1"/>
              <a:t>зниження</a:t>
            </a:r>
            <a:r>
              <a:rPr lang="ru-RU" sz="4300" dirty="0"/>
              <a:t> </a:t>
            </a:r>
            <a:r>
              <a:rPr lang="ru-RU" sz="4300" dirty="0" err="1"/>
              <a:t>якості</a:t>
            </a:r>
            <a:r>
              <a:rPr lang="ru-RU" sz="4300" dirty="0"/>
              <a:t>.</a:t>
            </a:r>
            <a:endParaRPr lang="en-US" sz="4300" dirty="0"/>
          </a:p>
          <a:p>
            <a:pPr marL="0" indent="0" fontAlgn="auto">
              <a:buNone/>
            </a:pPr>
            <a:r>
              <a:rPr lang="en-US" sz="4300" dirty="0"/>
              <a:t> </a:t>
            </a:r>
          </a:p>
          <a:p>
            <a:pPr marL="0" indent="0" fontAlgn="auto">
              <a:buNone/>
            </a:pPr>
            <a:r>
              <a:rPr lang="ru-RU" sz="4300" b="1" dirty="0" smtClean="0"/>
              <a:t>4. </a:t>
            </a:r>
            <a:r>
              <a:rPr lang="ru-RU" sz="4300" b="1" dirty="0" err="1" smtClean="0"/>
              <a:t>Сортова</a:t>
            </a:r>
            <a:r>
              <a:rPr lang="ru-RU" sz="4300" b="1" dirty="0" smtClean="0"/>
              <a:t> чистота та </a:t>
            </a:r>
            <a:r>
              <a:rPr lang="ru-RU" sz="4300" b="1" dirty="0" err="1" smtClean="0"/>
              <a:t>фактори</a:t>
            </a:r>
            <a:r>
              <a:rPr lang="ru-RU" sz="4300" b="1" dirty="0" smtClean="0"/>
              <a:t> </a:t>
            </a:r>
            <a:r>
              <a:rPr lang="ru-RU" sz="4300" b="1" dirty="0" err="1" smtClean="0"/>
              <a:t>її</a:t>
            </a:r>
            <a:r>
              <a:rPr lang="ru-RU" sz="4300" b="1" dirty="0" smtClean="0"/>
              <a:t> </a:t>
            </a:r>
            <a:r>
              <a:rPr lang="ru-RU" sz="4300" b="1" dirty="0" err="1" smtClean="0"/>
              <a:t>порушення</a:t>
            </a:r>
            <a:endParaRPr lang="en-US" sz="4300" dirty="0" smtClean="0"/>
          </a:p>
          <a:p>
            <a:pPr marL="0" indent="0" fontAlgn="auto">
              <a:buNone/>
            </a:pPr>
            <a:r>
              <a:rPr lang="ru-RU" sz="4300" dirty="0" err="1" smtClean="0"/>
              <a:t>Сортова</a:t>
            </a:r>
            <a:r>
              <a:rPr lang="ru-RU" sz="4300" dirty="0" smtClean="0"/>
              <a:t> чистота - </a:t>
            </a:r>
            <a:r>
              <a:rPr lang="ru-RU" sz="4300" dirty="0" err="1" smtClean="0"/>
              <a:t>це</a:t>
            </a:r>
            <a:r>
              <a:rPr lang="ru-RU" sz="4300" dirty="0" smtClean="0"/>
              <a:t> </a:t>
            </a:r>
            <a:r>
              <a:rPr lang="ru-RU" sz="4300" dirty="0" err="1" smtClean="0"/>
              <a:t>відповідність</a:t>
            </a:r>
            <a:r>
              <a:rPr lang="ru-RU" sz="4300" dirty="0" smtClean="0"/>
              <a:t> </a:t>
            </a:r>
            <a:r>
              <a:rPr lang="ru-RU" sz="4300" dirty="0" err="1" smtClean="0"/>
              <a:t>рослин</a:t>
            </a:r>
            <a:r>
              <a:rPr lang="ru-RU" sz="4300" dirty="0" smtClean="0"/>
              <a:t> </a:t>
            </a:r>
            <a:r>
              <a:rPr lang="ru-RU" sz="4300" dirty="0" err="1" smtClean="0"/>
              <a:t>ознакам</a:t>
            </a:r>
            <a:r>
              <a:rPr lang="ru-RU" sz="4300" dirty="0" smtClean="0"/>
              <a:t> сорту.</a:t>
            </a:r>
            <a:endParaRPr lang="en-US" sz="4300" dirty="0" smtClean="0"/>
          </a:p>
          <a:p>
            <a:pPr marL="0" indent="0" fontAlgn="auto">
              <a:buNone/>
            </a:pPr>
            <a:r>
              <a:rPr lang="en-US" sz="4300" b="1" dirty="0" err="1" smtClean="0"/>
              <a:t>Основні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джерела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засмічення</a:t>
            </a:r>
            <a:r>
              <a:rPr lang="en-US" sz="4300" b="1" dirty="0" smtClean="0"/>
              <a:t>:</a:t>
            </a:r>
            <a:endParaRPr lang="en-US" sz="4300" dirty="0" smtClean="0"/>
          </a:p>
          <a:p>
            <a:pPr marL="0" lvl="0" indent="0" fontAlgn="auto">
              <a:buNone/>
            </a:pPr>
            <a:r>
              <a:rPr lang="en-US" sz="4300" dirty="0" err="1" smtClean="0"/>
              <a:t>механічне</a:t>
            </a:r>
            <a:r>
              <a:rPr lang="en-US" sz="4300" dirty="0" smtClean="0"/>
              <a:t> </a:t>
            </a:r>
            <a:r>
              <a:rPr lang="en-US" sz="4300" dirty="0" err="1" smtClean="0"/>
              <a:t>змішування</a:t>
            </a:r>
            <a:r>
              <a:rPr lang="en-US" sz="4300" dirty="0" smtClean="0"/>
              <a:t> </a:t>
            </a:r>
            <a:r>
              <a:rPr lang="en-US" sz="4300" dirty="0" err="1" smtClean="0"/>
              <a:t>насіння</a:t>
            </a:r>
            <a:r>
              <a:rPr lang="en-US" sz="4300" dirty="0" smtClean="0"/>
              <a:t>; </a:t>
            </a:r>
          </a:p>
          <a:p>
            <a:pPr marL="0" lvl="0" indent="0" fontAlgn="auto">
              <a:buNone/>
            </a:pPr>
            <a:r>
              <a:rPr lang="en-US" sz="4300" dirty="0" err="1" smtClean="0"/>
              <a:t>падалиця</a:t>
            </a:r>
            <a:r>
              <a:rPr lang="en-US" sz="4300" dirty="0" smtClean="0"/>
              <a:t>; </a:t>
            </a:r>
          </a:p>
          <a:p>
            <a:pPr marL="0" lvl="0" indent="0" fontAlgn="auto">
              <a:buNone/>
            </a:pPr>
            <a:r>
              <a:rPr lang="en-US" sz="4300" dirty="0" err="1" smtClean="0"/>
              <a:t>домішки</a:t>
            </a:r>
            <a:r>
              <a:rPr lang="en-US" sz="4300" dirty="0" smtClean="0"/>
              <a:t> </a:t>
            </a:r>
            <a:r>
              <a:rPr lang="en-US" sz="4300" dirty="0" err="1" smtClean="0"/>
              <a:t>інших</a:t>
            </a:r>
            <a:r>
              <a:rPr lang="en-US" sz="4300" dirty="0" smtClean="0"/>
              <a:t> </a:t>
            </a:r>
            <a:r>
              <a:rPr lang="en-US" sz="4300" dirty="0" err="1" smtClean="0"/>
              <a:t>сортів</a:t>
            </a:r>
            <a:r>
              <a:rPr lang="en-US" sz="4300" dirty="0" smtClean="0"/>
              <a:t>; </a:t>
            </a:r>
          </a:p>
          <a:p>
            <a:pPr marL="0" lvl="0" indent="0" fontAlgn="auto">
              <a:buNone/>
            </a:pPr>
            <a:r>
              <a:rPr lang="en-US" sz="4300" dirty="0" err="1" smtClean="0"/>
              <a:t>мутаційні</a:t>
            </a:r>
            <a:r>
              <a:rPr lang="en-US" sz="4300" dirty="0" smtClean="0"/>
              <a:t> </a:t>
            </a:r>
            <a:r>
              <a:rPr lang="en-US" sz="4300" dirty="0" err="1" smtClean="0"/>
              <a:t>зміни</a:t>
            </a:r>
            <a:r>
              <a:rPr lang="en-US" sz="4300" dirty="0" smtClean="0"/>
              <a:t>. </a:t>
            </a:r>
          </a:p>
          <a:p>
            <a:pPr marL="0" indent="0" fontAlgn="auto">
              <a:buNone/>
            </a:pPr>
            <a:r>
              <a:rPr lang="en-US" sz="4300" b="1" dirty="0" err="1" smtClean="0"/>
              <a:t>Заходи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підтримання</a:t>
            </a:r>
            <a:r>
              <a:rPr lang="en-US" sz="4300" b="1" dirty="0" smtClean="0"/>
              <a:t>:</a:t>
            </a:r>
            <a:endParaRPr lang="en-US" sz="4300" dirty="0" smtClean="0"/>
          </a:p>
          <a:p>
            <a:pPr marL="0" lvl="0" indent="0" fontAlgn="auto">
              <a:buNone/>
            </a:pPr>
            <a:r>
              <a:rPr lang="en-US" sz="4300" dirty="0" err="1" smtClean="0"/>
              <a:t>просторове</a:t>
            </a:r>
            <a:r>
              <a:rPr lang="en-US" sz="4300" dirty="0" smtClean="0"/>
              <a:t> </a:t>
            </a:r>
            <a:r>
              <a:rPr lang="en-US" sz="4300" dirty="0" err="1" smtClean="0"/>
              <a:t>розміщення</a:t>
            </a:r>
            <a:r>
              <a:rPr lang="en-US" sz="4300" dirty="0" smtClean="0"/>
              <a:t>; </a:t>
            </a:r>
          </a:p>
          <a:p>
            <a:pPr marL="0" lvl="0" indent="0" fontAlgn="auto">
              <a:buNone/>
            </a:pPr>
            <a:r>
              <a:rPr lang="en-US" sz="4300" dirty="0" err="1" smtClean="0"/>
              <a:t>очищення</a:t>
            </a:r>
            <a:r>
              <a:rPr lang="en-US" sz="4300" dirty="0" smtClean="0"/>
              <a:t> </a:t>
            </a:r>
            <a:r>
              <a:rPr lang="en-US" sz="4300" dirty="0" err="1" smtClean="0"/>
              <a:t>техніки</a:t>
            </a:r>
            <a:r>
              <a:rPr lang="en-US" sz="4300" dirty="0" smtClean="0"/>
              <a:t>; </a:t>
            </a:r>
          </a:p>
          <a:p>
            <a:pPr marL="0" lvl="0" indent="0" fontAlgn="auto">
              <a:buNone/>
            </a:pPr>
            <a:r>
              <a:rPr lang="en-US" sz="4300" dirty="0" err="1" smtClean="0"/>
              <a:t>використання</a:t>
            </a:r>
            <a:r>
              <a:rPr lang="en-US" sz="4300" dirty="0" smtClean="0"/>
              <a:t> </a:t>
            </a:r>
            <a:r>
              <a:rPr lang="en-US" sz="4300" dirty="0" err="1" smtClean="0"/>
              <a:t>сертифікованого</a:t>
            </a:r>
            <a:r>
              <a:rPr lang="en-US" sz="4300" dirty="0" smtClean="0"/>
              <a:t> </a:t>
            </a:r>
            <a:r>
              <a:rPr lang="en-US" sz="4300" dirty="0" err="1" smtClean="0"/>
              <a:t>насіння</a:t>
            </a:r>
            <a:r>
              <a:rPr lang="en-US" sz="4300" dirty="0" smtClean="0"/>
              <a:t>; </a:t>
            </a:r>
          </a:p>
          <a:p>
            <a:pPr lvl="0" fontAlgn="auto"/>
            <a:r>
              <a:rPr lang="en-US" sz="4300" dirty="0" err="1" smtClean="0"/>
              <a:t>апробація</a:t>
            </a:r>
            <a:r>
              <a:rPr lang="en-US" sz="4300" dirty="0" smtClean="0"/>
              <a:t> </a:t>
            </a:r>
            <a:r>
              <a:rPr lang="en-US" sz="4300" dirty="0" err="1"/>
              <a:t>посівів</a:t>
            </a:r>
            <a:r>
              <a:rPr lang="en-US" sz="4300" dirty="0"/>
              <a:t>. </a:t>
            </a:r>
          </a:p>
          <a:p>
            <a:pPr fontAlgn="auto"/>
            <a:r>
              <a:rPr lang="en-US" sz="4300" dirty="0"/>
              <a:t> </a:t>
            </a:r>
          </a:p>
          <a:p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7368" y="2584938"/>
            <a:ext cx="5984632" cy="4273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562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67054" y="0"/>
            <a:ext cx="11186746" cy="66294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pPr marL="0" indent="0" fontAlgn="auto">
              <a:buNone/>
            </a:pP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Просторова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ізоляція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самозапильних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культур: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auto">
              <a:buNone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мінімальна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(3–10 м); </a:t>
            </a:r>
          </a:p>
          <a:p>
            <a:pPr marL="0" lvl="0" indent="0" fontAlgn="auto">
              <a:buNone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критичною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fontAlgn="auto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Причина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buNone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природного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перезапилення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fontAlgn="auto">
              <a:buNone/>
            </a:pP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вирощування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насінницьких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посівів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buNone/>
            </a:pP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6.1. </a:t>
            </a:r>
            <a:r>
              <a:rPr lang="ru-RU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попередників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buNone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Кращі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fontAlgn="auto">
              <a:buNone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чорний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fontAlgn="auto">
              <a:buNone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зернобобові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fontAlgn="auto">
              <a:buNone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просапні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fontAlgn="auto">
              <a:buNone/>
            </a:pP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6.2.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auto">
              <a:buNone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глибока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оранка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fontAlgn="auto">
              <a:buNone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вирівнювання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fontAlgn="auto">
              <a:buNone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бур’янами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fontAlgn="auto">
              <a:buNone/>
            </a:pP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6.3.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Сівба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auto">
              <a:buNone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оптимальні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строки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fontAlgn="auto">
              <a:buNone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знижені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висіву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fontAlgn="auto">
              <a:buNone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високоякісне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lvl="0" indent="0" fontAlgn="auto">
              <a:buNone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7368" y="70338"/>
            <a:ext cx="5984632" cy="678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293769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/>
          <p:cNvSpPr>
            <a:spLocks noGrp="1"/>
          </p:cNvSpPr>
          <p:nvPr>
            <p:ph sz="half" idx="1"/>
          </p:nvPr>
        </p:nvSpPr>
        <p:spPr>
          <a:xfrm>
            <a:off x="131885" y="140676"/>
            <a:ext cx="5887915" cy="655026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just" fontAlgn="auto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Догляд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посівами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auto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гербіцидний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algn="just" fontAlgn="auto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фунгіцидний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algn="just" fontAlgn="auto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підживлення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algn="just" fontAlgn="auto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видалення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нетипових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 fontAlgn="auto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Апробація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насінницьких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посівів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Проводиться з метою: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auto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сортової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чистоти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algn="just" fontAlgn="auto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посіву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 fontAlgn="auto"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auto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типовість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algn="just" fontAlgn="auto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засміченість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algn="just" fontAlgn="auto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7" name="Місце для вмісту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6000" y="140678"/>
            <a:ext cx="5931877" cy="65502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480407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80292" y="167054"/>
            <a:ext cx="5328139" cy="65766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</p:pic>
      <p:sp>
        <p:nvSpPr>
          <p:cNvPr id="7" name="Місце для вмісту 6"/>
          <p:cNvSpPr>
            <a:spLocks noGrp="1"/>
          </p:cNvSpPr>
          <p:nvPr>
            <p:ph sz="half" idx="2"/>
          </p:nvPr>
        </p:nvSpPr>
        <p:spPr>
          <a:xfrm>
            <a:off x="6013937" y="167054"/>
            <a:ext cx="5908431" cy="699867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 algn="just" fontAlgn="auto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доробка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buNone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auto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роздільність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партій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algn="just" fontAlgn="auto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уникнення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травмування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algn="just" fontAlgn="auto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очищення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калібрування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 fontAlgn="auto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auto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вологість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12–14%; </a:t>
            </a:r>
          </a:p>
          <a:p>
            <a:pPr marL="0" lvl="0" indent="0" algn="just" fontAlgn="auto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температури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 fontAlgn="auto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 fontAlgn="auto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Самозапильні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algn="just" fontAlgn="auto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простіші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насінництві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algn="just" fontAlgn="auto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стабільні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генетично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вимогливі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ізоляції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129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73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486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530</Words>
  <Application>Microsoft Office PowerPoint</Application>
  <PresentationFormat>Широкий екран</PresentationFormat>
  <Paragraphs>110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Тема Office</vt:lpstr>
      <vt:lpstr>Лекція 9. </vt:lpstr>
      <vt:lpstr>Рекомендована література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9.</dc:title>
  <dc:creator>Natalya</dc:creator>
  <cp:lastModifiedBy>Natalya</cp:lastModifiedBy>
  <cp:revision>3</cp:revision>
  <dcterms:created xsi:type="dcterms:W3CDTF">2026-03-22T09:59:37Z</dcterms:created>
  <dcterms:modified xsi:type="dcterms:W3CDTF">2026-03-22T20:23:03Z</dcterms:modified>
</cp:coreProperties>
</file>