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2"/>
  </p:notesMasterIdLst>
  <p:sldIdLst>
    <p:sldId id="876" r:id="rId2"/>
    <p:sldId id="860" r:id="rId3"/>
    <p:sldId id="759" r:id="rId4"/>
    <p:sldId id="1054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1066" r:id="rId17"/>
    <p:sldId id="1067" r:id="rId18"/>
    <p:sldId id="1068" r:id="rId19"/>
    <p:sldId id="1071" r:id="rId20"/>
    <p:sldId id="1072" r:id="rId21"/>
    <p:sldId id="1073" r:id="rId22"/>
    <p:sldId id="1074" r:id="rId23"/>
    <p:sldId id="1077" r:id="rId24"/>
    <p:sldId id="1078" r:id="rId25"/>
    <p:sldId id="1079" r:id="rId26"/>
    <p:sldId id="1080" r:id="rId27"/>
    <p:sldId id="1081" r:id="rId28"/>
    <p:sldId id="1082" r:id="rId29"/>
    <p:sldId id="1083" r:id="rId30"/>
    <p:sldId id="1084" r:id="rId31"/>
    <p:sldId id="1085" r:id="rId32"/>
    <p:sldId id="1086" r:id="rId33"/>
    <p:sldId id="1087" r:id="rId34"/>
    <p:sldId id="1088" r:id="rId35"/>
    <p:sldId id="957" r:id="rId36"/>
    <p:sldId id="958" r:id="rId37"/>
    <p:sldId id="1089" r:id="rId38"/>
    <p:sldId id="1093" r:id="rId39"/>
    <p:sldId id="874" r:id="rId40"/>
    <p:sldId id="291" r:id="rId41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8FB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7273" autoAdjust="0"/>
  </p:normalViewPr>
  <p:slideViewPr>
    <p:cSldViewPr snapToGrid="0" showGuides="1">
      <p:cViewPr varScale="1">
        <p:scale>
          <a:sx n="58" d="100"/>
          <a:sy n="58" d="100"/>
        </p:scale>
        <p:origin x="1104" y="53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baseline="0" dirty="0"/>
              <a:t>Вступ до мереж </a:t>
            </a:r>
            <a:r>
              <a:rPr lang="uk-UA" b="0" baseline="0" dirty="0" smtClean="0"/>
              <a:t>версія</a:t>
            </a:r>
            <a:r>
              <a:rPr lang="en-US" b="0" baseline="0" dirty="0" smtClean="0"/>
              <a:t> </a:t>
            </a:r>
            <a:r>
              <a:rPr lang="uk-UA" b="0" dirty="0" smtClean="0"/>
              <a:t>7.0 </a:t>
            </a:r>
            <a:r>
              <a:rPr lang="uk-UA" b="0" dirty="0"/>
              <a:t>(ITN)</a:t>
            </a:r>
          </a:p>
          <a:p>
            <a:pPr rtl="0"/>
            <a:r>
              <a:rPr lang="uk-UA" dirty="0"/>
              <a:t>Розділ 4: Фізичний рівень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– Характеристики фізичного рівня</a:t>
            </a:r>
          </a:p>
          <a:p>
            <a:pPr rtl="0"/>
            <a:r>
              <a:rPr lang="uk-UA"/>
              <a:t>4.2.4 – Формування сигналів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1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– Характеристики фізичного рівня</a:t>
            </a:r>
          </a:p>
          <a:p>
            <a:pPr rtl="0"/>
            <a:r>
              <a:rPr lang="uk-UA"/>
              <a:t>4.2.5 – Пропускна здатність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6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– Характеристики фізичного рівня</a:t>
            </a:r>
          </a:p>
          <a:p>
            <a:pPr rtl="0"/>
            <a:r>
              <a:rPr lang="uk-UA"/>
              <a:t>4.2.6 — Термінологія пропускної здатності</a:t>
            </a:r>
          </a:p>
          <a:p>
            <a:pPr rtl="0"/>
            <a:r>
              <a:rPr lang="uk-UA"/>
              <a:t>4.2.7 Питання для самоперевірки — Характеристики фізичного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78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pPr rtl="0"/>
            <a:r>
              <a:rPr lang="uk-UA"/>
              <a:t>4.3.1 – Характеристики мідних кабелів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pPr rtl="0"/>
            <a:r>
              <a:rPr lang="uk-UA"/>
              <a:t>4.3.2 – Типи мідного кабелю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00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pPr rtl="0"/>
            <a:r>
              <a:rPr lang="uk-UA"/>
              <a:t>4.3.3 — Кабель на основі неекранованої витої пари (UTP)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88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pPr rtl="0"/>
            <a:r>
              <a:rPr lang="uk-UA"/>
              <a:t>4.3.4 — Кабель на основі екранованої витої пари (STP)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19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4.3 – Мідний кабель</a:t>
            </a:r>
          </a:p>
          <a:p>
            <a:pPr rtl="0"/>
            <a:r>
              <a:rPr lang="uk-UA"/>
              <a:t>4.3.5 – Коаксіальний кабель</a:t>
            </a:r>
          </a:p>
          <a:p>
            <a:pPr rtl="0"/>
            <a:r>
              <a:rPr lang="uk-UA"/>
              <a:t>4.3.6 Питання для самоперевірки — Мідний кабель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27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4.4 - Кабель UTP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51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/>
              <a:t>4- Фізичний рівень</a:t>
            </a:r>
          </a:p>
          <a:p>
            <a:pPr rtl="0">
              <a:buFontTx/>
              <a:buNone/>
            </a:pPr>
            <a:r>
              <a:rPr lang="uk-UA"/>
              <a:t>4.0.2 – Що нового я дізнаюсь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4.4 - Кабель UTP</a:t>
            </a:r>
          </a:p>
          <a:p>
            <a:pPr rtl="0"/>
            <a:r>
              <a:rPr lang="uk-UA"/>
              <a:t>4.4.1 – Властивості кабелю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872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4.4 - Кабель UTP</a:t>
            </a:r>
          </a:p>
          <a:p>
            <a:pPr rtl="0"/>
            <a:r>
              <a:rPr lang="uk-UA"/>
              <a:t>4.4.2 - Стандарти та роз'єми для кабелів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731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4.4 - Кабель UTP</a:t>
            </a:r>
          </a:p>
          <a:p>
            <a:pPr rtl="0"/>
            <a:r>
              <a:rPr lang="uk-UA"/>
              <a:t>4.4.2 - Стандарти та роз'єми для кабелів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036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4 – Фізичний рівень</a:t>
            </a:r>
          </a:p>
          <a:p>
            <a:pPr rtl="0"/>
            <a:r>
              <a:rPr lang="uk-UA" dirty="0"/>
              <a:t>4.4 - Кабель UTP</a:t>
            </a:r>
          </a:p>
          <a:p>
            <a:pPr rtl="0"/>
            <a:r>
              <a:rPr lang="uk-UA" dirty="0"/>
              <a:t>4.4.3 — Прямі </a:t>
            </a:r>
            <a:r>
              <a:rPr lang="uk-UA" dirty="0" smtClean="0"/>
              <a:t>та </a:t>
            </a:r>
            <a:r>
              <a:rPr lang="uk-UA" dirty="0" err="1"/>
              <a:t>кросоверні</a:t>
            </a:r>
            <a:r>
              <a:rPr lang="uk-UA" dirty="0"/>
              <a:t> кабелі UTP</a:t>
            </a:r>
          </a:p>
          <a:p>
            <a:pPr rtl="0"/>
            <a:r>
              <a:rPr lang="uk-UA" dirty="0"/>
              <a:t>4.4.4 — Завдання – Схеми під’єднання контактів у роз’ємах кабелів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074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4.5 - Волоконно-оптичний кабель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960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– Волоконно-оптичний кабель</a:t>
            </a:r>
          </a:p>
          <a:p>
            <a:pPr rtl="0"/>
            <a:r>
              <a:rPr lang="uk-UA"/>
              <a:t>4.5.1 – Властивості волоконно-оптичного кабелю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09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– Волоконно-оптичний кабель</a:t>
            </a:r>
          </a:p>
          <a:p>
            <a:pPr rtl="0"/>
            <a:r>
              <a:rPr lang="uk-UA"/>
              <a:t>4.5.2 – Типи волоконно-оптичного кабелю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28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– Волоконно-оптичний кабель</a:t>
            </a:r>
          </a:p>
          <a:p>
            <a:pPr rtl="0"/>
            <a:r>
              <a:rPr lang="uk-UA"/>
              <a:t>4.5.3 – Використання волоконно-оптичного кабелю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48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– Волоконно-оптичний кабель</a:t>
            </a:r>
          </a:p>
          <a:p>
            <a:pPr rtl="0"/>
            <a:r>
              <a:rPr lang="uk-UA"/>
              <a:t>4.5.4 – Роз'єми для оптоволокна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540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4.5 – Волоконно-оптичний кабель</a:t>
            </a:r>
          </a:p>
          <a:p>
            <a:pPr rtl="0"/>
            <a:r>
              <a:rPr lang="uk-UA"/>
              <a:t>4.5.5 – Волоконно-оптичний патч-корд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40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4- Фізичний рівень</a:t>
            </a:r>
          </a:p>
          <a:p>
            <a:pPr rtl="0"/>
            <a:r>
              <a:rPr lang="uk-UA"/>
              <a:t>4.1- Призначення фізичного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4 – Фізичний рівень</a:t>
            </a:r>
          </a:p>
          <a:p>
            <a:pPr rtl="0"/>
            <a:r>
              <a:rPr lang="uk-UA" dirty="0"/>
              <a:t>4.5 – </a:t>
            </a:r>
            <a:r>
              <a:rPr lang="uk-UA" dirty="0" err="1"/>
              <a:t>Волоконно</a:t>
            </a:r>
            <a:r>
              <a:rPr lang="uk-UA" dirty="0"/>
              <a:t>-оптичний кабель</a:t>
            </a:r>
          </a:p>
          <a:p>
            <a:pPr rtl="0"/>
            <a:r>
              <a:rPr lang="uk-UA" dirty="0"/>
              <a:t>4.5.6 – </a:t>
            </a:r>
            <a:r>
              <a:rPr lang="uk-UA" dirty="0" err="1"/>
              <a:t>Волоконно</a:t>
            </a:r>
            <a:r>
              <a:rPr lang="uk-UA" dirty="0"/>
              <a:t>-оптичний та мідний кабель: порівняння</a:t>
            </a:r>
          </a:p>
          <a:p>
            <a:pPr rtl="0"/>
            <a:r>
              <a:rPr lang="uk-UA" dirty="0"/>
              <a:t>4.5.7 – Питання для самоперевірки – </a:t>
            </a:r>
            <a:r>
              <a:rPr lang="uk-UA" dirty="0" err="1"/>
              <a:t>Волоконно</a:t>
            </a:r>
            <a:r>
              <a:rPr lang="uk-UA" dirty="0"/>
              <a:t>-оптичний кабель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672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4.6 – Бездротове з'єднання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007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4.6 – Бездротове з'єднання</a:t>
            </a:r>
          </a:p>
          <a:p>
            <a:pPr rtl="0"/>
            <a:r>
              <a:rPr lang="uk-UA"/>
              <a:t>4.6.1 – Властивості бездротового з'єднання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970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4.6 – Бездротове з'єднання</a:t>
            </a:r>
          </a:p>
          <a:p>
            <a:pPr rtl="0"/>
            <a:r>
              <a:rPr lang="uk-UA"/>
              <a:t>4.6.2 – Типи бездротового з'єднання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334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4.6 – Бездротове з'єднання</a:t>
            </a:r>
          </a:p>
          <a:p>
            <a:pPr rtl="0"/>
            <a:r>
              <a:rPr lang="uk-UA"/>
              <a:t>4.6.3 – Бездротова локальна мережа</a:t>
            </a:r>
          </a:p>
          <a:p>
            <a:pPr rtl="0"/>
            <a:r>
              <a:rPr lang="uk-UA"/>
              <a:t>4.6.4 – Питання для самоперевірки – Бездротове з'єднання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93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4.7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36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4.7 – Практичне завдання з розділу та контрольна робота</a:t>
            </a:r>
          </a:p>
          <a:p>
            <a:pPr rtl="0"/>
            <a:r>
              <a:rPr lang="uk-UA"/>
              <a:t>4.7.2 – Що ми вивчили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37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4 – Фізичний рівень</a:t>
            </a:r>
          </a:p>
          <a:p>
            <a:pPr rtl="0"/>
            <a:r>
              <a:rPr lang="uk-UA" dirty="0"/>
              <a:t>4.7 – Практичне завдання з розділу та контрольна робота</a:t>
            </a:r>
          </a:p>
          <a:p>
            <a:pPr rtl="0"/>
            <a:r>
              <a:rPr lang="uk-UA" dirty="0"/>
              <a:t>4.7.2 – Що </a:t>
            </a:r>
            <a:r>
              <a:rPr lang="uk-UA" dirty="0" smtClean="0"/>
              <a:t>ми вивчили </a:t>
            </a:r>
            <a:r>
              <a:rPr lang="uk-UA" dirty="0"/>
              <a:t>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4.8 – Резюме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4961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39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Розділ 4. Фізичний рівень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Нові терміни та команди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4.1 – Призначення фізичного рівня</a:t>
            </a:r>
          </a:p>
          <a:p>
            <a:pPr rtl="0"/>
            <a:r>
              <a:rPr lang="uk-UA"/>
              <a:t>4.1.1 — Фізичне з' 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4.1 – Призначення фізичного рівня</a:t>
            </a:r>
          </a:p>
          <a:p>
            <a:pPr rtl="0"/>
            <a:r>
              <a:rPr lang="uk-UA"/>
              <a:t>4.1.2 – Фізичний рівень</a:t>
            </a:r>
          </a:p>
          <a:p>
            <a:pPr rtl="0"/>
            <a:r>
              <a:rPr lang="uk-UA"/>
              <a:t>4.1.3 — Питання для самоперевірки — Призначення фізичного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43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4.2 - Характеристики фізичного рівня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– Характеристики фізичного рівня</a:t>
            </a:r>
          </a:p>
          <a:p>
            <a:pPr rtl="0"/>
            <a:r>
              <a:rPr lang="uk-UA"/>
              <a:t>4.2.1 — Стандарти фізичного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4 – Фізичний рівень</a:t>
            </a:r>
          </a:p>
          <a:p>
            <a:pPr rtl="0"/>
            <a:r>
              <a:rPr lang="uk-UA"/>
              <a:t>4.2 – Характеристики фізичного рівня</a:t>
            </a:r>
          </a:p>
          <a:p>
            <a:pPr rtl="0"/>
            <a:r>
              <a:rPr lang="uk-UA"/>
              <a:t>4.2.2 – Фізичні компоненти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4 – Фізичний рівень</a:t>
            </a:r>
          </a:p>
          <a:p>
            <a:pPr rtl="0"/>
            <a:r>
              <a:rPr lang="uk-UA" dirty="0"/>
              <a:t>4.2 – Характеристики фізичного рівня</a:t>
            </a:r>
          </a:p>
          <a:p>
            <a:pPr rtl="0"/>
            <a:r>
              <a:rPr lang="uk-UA" dirty="0"/>
              <a:t>4.2.3 — Кодування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99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756922"/>
            <a:ext cx="6672708" cy="1080143"/>
          </a:xfrm>
        </p:spPr>
        <p:txBody>
          <a:bodyPr/>
          <a:lstStyle/>
          <a:p>
            <a:pPr rtl="0"/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4: Фізичний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2327" y="3645753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Формування сигналів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B373F-3A37-F348-AE55-90901B27B883}"/>
              </a:ext>
            </a:extLst>
          </p:cNvPr>
          <p:cNvSpPr txBox="1"/>
          <p:nvPr/>
        </p:nvSpPr>
        <p:spPr>
          <a:xfrm>
            <a:off x="322982" y="937103"/>
            <a:ext cx="424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+mn-lt"/>
              </a:rPr>
              <a:t>Метод формування сигналів - це спосіб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подання бітових 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значень - «1» і «0» - у фізичному середовищі передавання.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+mn-lt"/>
              </a:rPr>
              <a:t>Вибір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методу формування сигналів змінюється в 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залежності від типу використовуваного середовища.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69CFD5-4CF5-6F41-84C4-121383F6B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748" y="3038010"/>
            <a:ext cx="3806628" cy="134238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61482A-007E-BE46-BEAF-3DA2CB5B442B}"/>
              </a:ext>
            </a:extLst>
          </p:cNvPr>
          <p:cNvSpPr txBox="1"/>
          <p:nvPr/>
        </p:nvSpPr>
        <p:spPr>
          <a:xfrm>
            <a:off x="1224158" y="4380397"/>
            <a:ext cx="271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dirty="0"/>
              <a:t>Електричні сигнали у мідному кабелі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7B433-B0D6-D348-A6BA-E2DE3E28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700" y="131163"/>
            <a:ext cx="3575378" cy="975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BAD6EB-A82B-CC4A-B7B5-C06FE8DEA4F2}"/>
              </a:ext>
            </a:extLst>
          </p:cNvPr>
          <p:cNvSpPr txBox="1"/>
          <p:nvPr/>
        </p:nvSpPr>
        <p:spPr>
          <a:xfrm>
            <a:off x="5226006" y="1213406"/>
            <a:ext cx="2642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dirty="0"/>
              <a:t>Світлові імпульси у оптоволоконному кабелі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E1AC-C55C-7B4C-80AC-FDBBEFFFC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344" y="1743204"/>
            <a:ext cx="3612070" cy="2719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9305C5-A24C-804E-9F7C-9668430FDC07}"/>
              </a:ext>
            </a:extLst>
          </p:cNvPr>
          <p:cNvSpPr txBox="1"/>
          <p:nvPr/>
        </p:nvSpPr>
        <p:spPr>
          <a:xfrm>
            <a:off x="5358354" y="4493208"/>
            <a:ext cx="3313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dirty="0"/>
              <a:t>Радіохвилі при </a:t>
            </a:r>
            <a:r>
              <a:rPr lang="uk-UA" sz="1200" dirty="0" smtClean="0"/>
              <a:t>бездротовому передаванні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41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Пропускна здатність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731837"/>
            <a:ext cx="8280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Пропускна здатність (</a:t>
            </a:r>
            <a:r>
              <a:rPr lang="uk-UA" sz="1600" dirty="0" err="1">
                <a:solidFill>
                  <a:srgbClr val="000000"/>
                </a:solidFill>
              </a:rPr>
              <a:t>bandwidth</a:t>
            </a:r>
            <a:r>
              <a:rPr lang="uk-UA" sz="1600" dirty="0">
                <a:solidFill>
                  <a:srgbClr val="000000"/>
                </a:solidFill>
              </a:rPr>
              <a:t>) - це кількісна характеристика, що відображає можливості передавання даних у конкретному середовищі.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цифрових мережах під пропускною здатністю розуміють обсяг даних, який можна передати з однієї точки в іншу за певний час; скільки </a:t>
            </a:r>
            <a:r>
              <a:rPr lang="uk-UA" sz="1600" dirty="0" smtClean="0">
                <a:solidFill>
                  <a:srgbClr val="000000"/>
                </a:solidFill>
              </a:rPr>
              <a:t>бітів </a:t>
            </a:r>
            <a:r>
              <a:rPr lang="uk-UA" sz="1600" dirty="0">
                <a:solidFill>
                  <a:srgbClr val="000000"/>
                </a:solidFill>
              </a:rPr>
              <a:t>може бути передано за секунду.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При визначенні </a:t>
            </a:r>
            <a:r>
              <a:rPr lang="uk-UA" sz="1600" dirty="0">
                <a:solidFill>
                  <a:srgbClr val="000000"/>
                </a:solidFill>
              </a:rPr>
              <a:t>доступної пропускної здатності важливу роль відіграють властивості фізичного середовища, сучасні технології і закони фізики.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BB6E86-62EB-2348-9F73-08093BACD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5081"/>
              </p:ext>
            </p:extLst>
          </p:nvPr>
        </p:nvGraphicFramePr>
        <p:xfrm>
          <a:off x="474662" y="2547719"/>
          <a:ext cx="8280399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2623022619"/>
                    </a:ext>
                  </a:extLst>
                </a:gridCol>
                <a:gridCol w="4851276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Одиниці вимірювання пропускної здатності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Скорочення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Відповідність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Біт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біт/с (bps)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1 біт/с = </a:t>
                      </a:r>
                      <a:r>
                        <a:rPr lang="uk-UA" dirty="0" smtClean="0">
                          <a:solidFill>
                            <a:srgbClr val="000000"/>
                          </a:solidFill>
                        </a:rPr>
                        <a:t>основна </a:t>
                      </a: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одиниця пропускної здатності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Кілобіт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Кбіт/с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1 Кбіт/с = 1 000 біт/с = 10</a:t>
                      </a:r>
                      <a:r>
                        <a:rPr lang="uk-UA" baseline="3000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uk-UA">
                          <a:solidFill>
                            <a:srgbClr val="000000"/>
                          </a:solidFill>
                        </a:rPr>
                        <a:t> біт/с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Мегабіт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Мбіт/с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1 Мбіт/с = 1 000 000 біт/с = 10</a:t>
                      </a:r>
                      <a:r>
                        <a:rPr lang="uk-UA" baseline="3000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uk-UA">
                          <a:solidFill>
                            <a:srgbClr val="000000"/>
                          </a:solidFill>
                        </a:rPr>
                        <a:t> біт/с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Гігабіт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Гбіт/с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1 Гбіт/с — 1 000 000 000 біт/с = 10</a:t>
                      </a:r>
                      <a:r>
                        <a:rPr lang="uk-UA" baseline="3000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uk-UA">
                          <a:solidFill>
                            <a:srgbClr val="000000"/>
                          </a:solidFill>
                        </a:rPr>
                        <a:t> біт/с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Терабіт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000000"/>
                          </a:solidFill>
                        </a:rPr>
                        <a:t>Тбіт/с (Tbps)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1 </a:t>
                      </a:r>
                      <a:r>
                        <a:rPr lang="uk-UA" dirty="0" err="1">
                          <a:solidFill>
                            <a:srgbClr val="000000"/>
                          </a:solidFill>
                        </a:rPr>
                        <a:t>Тбіт</a:t>
                      </a: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/с = 1 000 000 000 000 біт/с = 10</a:t>
                      </a:r>
                      <a:r>
                        <a:rPr lang="uk-UA" baseline="30000" dirty="0">
                          <a:solidFill>
                            <a:srgbClr val="000000"/>
                          </a:solidFill>
                        </a:rPr>
                        <a:t>12</a:t>
                      </a: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 біт/с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Термінологія пропускної здатності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F841D-3C4C-0D41-9A8A-23EC2874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20615"/>
            <a:ext cx="8280057" cy="3601119"/>
          </a:xfrm>
        </p:spPr>
        <p:txBody>
          <a:bodyPr/>
          <a:lstStyle/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Затримка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Загальний час передавання даних з однієї точки в іншу</a:t>
            </a:r>
          </a:p>
          <a:p>
            <a:pPr marL="0" indent="0" algn="l" rtl="0"/>
            <a:r>
              <a:rPr lang="uk-UA" dirty="0">
                <a:solidFill>
                  <a:srgbClr val="000000"/>
                </a:solidFill>
              </a:rPr>
              <a:t>Продуктивність (</a:t>
            </a:r>
            <a:r>
              <a:rPr lang="uk-UA" dirty="0" err="1">
                <a:solidFill>
                  <a:srgbClr val="000000"/>
                </a:solidFill>
              </a:rPr>
              <a:t>throughput</a:t>
            </a:r>
            <a:r>
              <a:rPr lang="uk-UA" dirty="0">
                <a:solidFill>
                  <a:srgbClr val="000000"/>
                </a:solidFill>
              </a:rPr>
              <a:t>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Міра швидкості передавання бітів у середовищі за вказаний проміжок часу.</a:t>
            </a:r>
          </a:p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Корисна пропускна здатність (</a:t>
            </a:r>
            <a:r>
              <a:rPr lang="uk-UA" dirty="0" err="1">
                <a:solidFill>
                  <a:srgbClr val="000000"/>
                </a:solidFill>
              </a:rPr>
              <a:t>goodput</a:t>
            </a:r>
            <a:r>
              <a:rPr lang="uk-UA" dirty="0">
                <a:solidFill>
                  <a:srgbClr val="000000"/>
                </a:solidFill>
              </a:rPr>
              <a:t>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Об'єм корисних даних, переданих за певний період часу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Корисна пропускна здатність = Продуктивність - Службовий трафік</a:t>
            </a:r>
          </a:p>
        </p:txBody>
      </p:sp>
    </p:spTree>
    <p:extLst>
      <p:ext uri="{BB962C8B-B14F-4D97-AF65-F5344CB8AC3E}">
        <p14:creationId xmlns:p14="http://schemas.microsoft.com/office/powerpoint/2010/main" val="14053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4.3 Мідний кабель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Мідний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Характеристики мідного кабелю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Мідний кабель - найпоширеніший вид </a:t>
            </a:r>
            <a:r>
              <a:rPr lang="uk-UA" sz="1600" dirty="0" smtClean="0">
                <a:solidFill>
                  <a:srgbClr val="000000"/>
                </a:solidFill>
              </a:rPr>
              <a:t>кабелю, </a:t>
            </a:r>
            <a:r>
              <a:rPr lang="uk-UA" sz="1600" dirty="0">
                <a:solidFill>
                  <a:srgbClr val="000000"/>
                </a:solidFill>
              </a:rPr>
              <a:t>що використовується </a:t>
            </a:r>
            <a:r>
              <a:rPr lang="uk-UA" sz="1600" dirty="0" smtClean="0">
                <a:solidFill>
                  <a:srgbClr val="000000"/>
                </a:solidFill>
              </a:rPr>
              <a:t>у сучасних мережах. </a:t>
            </a:r>
            <a:r>
              <a:rPr lang="uk-UA" sz="1600" dirty="0">
                <a:solidFill>
                  <a:srgbClr val="000000"/>
                </a:solidFill>
              </a:rPr>
              <a:t>Він </a:t>
            </a:r>
            <a:r>
              <a:rPr lang="uk-UA" sz="1600" dirty="0" smtClean="0">
                <a:solidFill>
                  <a:srgbClr val="000000"/>
                </a:solidFill>
              </a:rPr>
              <a:t>недорогий, </a:t>
            </a:r>
            <a:r>
              <a:rPr lang="uk-UA" sz="1600" dirty="0">
                <a:solidFill>
                  <a:srgbClr val="000000"/>
                </a:solidFill>
              </a:rPr>
              <a:t>легко </a:t>
            </a:r>
            <a:r>
              <a:rPr lang="uk-UA" sz="1600" dirty="0" smtClean="0">
                <a:solidFill>
                  <a:srgbClr val="000000"/>
                </a:solidFill>
              </a:rPr>
              <a:t>прокладається та </a:t>
            </a:r>
            <a:r>
              <a:rPr lang="uk-UA" sz="1600" dirty="0">
                <a:solidFill>
                  <a:srgbClr val="000000"/>
                </a:solidFill>
              </a:rPr>
              <a:t>має низький електричний опір.</a:t>
            </a:r>
          </a:p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Обмеження: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Затухання — чим більша відстань для </a:t>
            </a:r>
            <a:r>
              <a:rPr lang="uk-UA" dirty="0" smtClean="0">
                <a:solidFill>
                  <a:srgbClr val="000000"/>
                </a:solidFill>
              </a:rPr>
              <a:t>передавання </a:t>
            </a:r>
            <a:r>
              <a:rPr lang="uk-UA" dirty="0">
                <a:solidFill>
                  <a:srgbClr val="000000"/>
                </a:solidFill>
              </a:rPr>
              <a:t>електричних сигналів, тим слабкішими вони стають. 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Електричний сигнал чутливий до двох типів завад, які можуть спотворювати та пошкоджувати сигнали даних (електромагнітні (EMЗ) і радіочастотні (РЧЗ) завади; перехресні завади).</a:t>
            </a:r>
          </a:p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Способи подолання: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Суворе дотримання обмежень на довжину кабелю послабить затухання.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У </a:t>
            </a:r>
            <a:r>
              <a:rPr lang="uk-UA" dirty="0">
                <a:solidFill>
                  <a:srgbClr val="000000"/>
                </a:solidFill>
              </a:rPr>
              <a:t>деяких видах мідного кабелю застосовують металеве екранування і заземлення для протидії впливам EMЗ і РЧЗ.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Подекуди у мідному кабелі застосовують </a:t>
            </a:r>
            <a:r>
              <a:rPr lang="uk-UA" dirty="0">
                <a:solidFill>
                  <a:srgbClr val="000000"/>
                </a:solidFill>
              </a:rPr>
              <a:t>попарне скручування дротів між собою для протидії впливам перехресних завад.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Мідний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Типи мідного кабелю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78" y="647504"/>
            <a:ext cx="5404014" cy="39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800" dirty="0"/>
              <a:t>Мідний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Кабель на основі неекранованої витої пари (UTP)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A705-AD6D-F040-9963-71FFC072A0AC}"/>
              </a:ext>
            </a:extLst>
          </p:cNvPr>
          <p:cNvSpPr txBox="1"/>
          <p:nvPr/>
        </p:nvSpPr>
        <p:spPr>
          <a:xfrm>
            <a:off x="4887179" y="731837"/>
            <a:ext cx="39402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UTP є найпоширенішим мережним носієм.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кінцях має роз'єми RJ-45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З'єднує </a:t>
            </a:r>
            <a:r>
              <a:rPr lang="uk-UA" sz="1600" dirty="0" err="1">
                <a:solidFill>
                  <a:srgbClr val="000000"/>
                </a:solidFill>
              </a:rPr>
              <a:t>хости</a:t>
            </a:r>
            <a:r>
              <a:rPr lang="uk-UA" sz="1600" dirty="0">
                <a:solidFill>
                  <a:srgbClr val="000000"/>
                </a:solidFill>
              </a:rPr>
              <a:t> з проміжними мережними </a:t>
            </a:r>
            <a:r>
              <a:rPr lang="uk-UA" sz="1600" dirty="0" smtClean="0">
                <a:solidFill>
                  <a:srgbClr val="000000"/>
                </a:solidFill>
              </a:rPr>
              <a:t>пристроями.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rtl="0"/>
            <a:r>
              <a:rPr lang="uk-UA" sz="1600" dirty="0">
                <a:solidFill>
                  <a:srgbClr val="000000"/>
                </a:solidFill>
              </a:rPr>
              <a:t>Основні характеристики UTP: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</a:rPr>
              <a:t>Зовнішня оболонка захищає мідні дроти від фізичних пошкоджень.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</a:rPr>
              <a:t>Попарне </a:t>
            </a:r>
            <a:r>
              <a:rPr lang="uk-UA" sz="1600" dirty="0" smtClean="0">
                <a:solidFill>
                  <a:srgbClr val="000000"/>
                </a:solidFill>
              </a:rPr>
              <a:t>скручування </a:t>
            </a:r>
            <a:r>
              <a:rPr lang="uk-UA" sz="1600" dirty="0">
                <a:solidFill>
                  <a:srgbClr val="000000"/>
                </a:solidFill>
              </a:rPr>
              <a:t>дротів дозволяє підвищити захист сигналів від впливу завад.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dirty="0">
                <a:solidFill>
                  <a:srgbClr val="000000"/>
                </a:solidFill>
              </a:rPr>
              <a:t>Кольорова пластикова ізоляція забезпечує електричну ізоляцію дротів один від одного та ідентифікує кожну пару.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C31CAE-F2A8-9644-AE28-6D73094DB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83715"/>
            <a:ext cx="4648200" cy="2273300"/>
          </a:xfrm>
        </p:spPr>
      </p:pic>
    </p:spTree>
    <p:extLst>
      <p:ext uri="{BB962C8B-B14F-4D97-AF65-F5344CB8AC3E}">
        <p14:creationId xmlns:p14="http://schemas.microsoft.com/office/powerpoint/2010/main" val="1775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Мідний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Кабель на основі екранованої витої пари (STP)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A705-AD6D-F040-9963-71FFC072A0AC}"/>
              </a:ext>
            </a:extLst>
          </p:cNvPr>
          <p:cNvSpPr txBox="1"/>
          <p:nvPr/>
        </p:nvSpPr>
        <p:spPr>
          <a:xfrm>
            <a:off x="4717807" y="828207"/>
            <a:ext cx="3940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Кращий захист від </a:t>
            </a:r>
            <a:r>
              <a:rPr lang="uk-UA" sz="1400" dirty="0" smtClean="0">
                <a:solidFill>
                  <a:srgbClr val="000000"/>
                </a:solidFill>
              </a:rPr>
              <a:t>завад ніж в </a:t>
            </a:r>
            <a:r>
              <a:rPr lang="uk-UA" sz="1400" dirty="0">
                <a:solidFill>
                  <a:srgbClr val="000000"/>
                </a:solidFill>
              </a:rPr>
              <a:t>UTP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Дорожчий за </a:t>
            </a:r>
            <a:r>
              <a:rPr lang="uk-UA" sz="1400" dirty="0">
                <a:solidFill>
                  <a:srgbClr val="000000"/>
                </a:solidFill>
              </a:rPr>
              <a:t>UTP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Складніше у прокладанні, порівняно з UTP</a:t>
            </a:r>
            <a:endParaRPr lang="uk-UA" sz="1400" dirty="0">
              <a:solidFill>
                <a:srgbClr val="000000"/>
              </a:solidFill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Обтискається у роз'єми </a:t>
            </a:r>
            <a:r>
              <a:rPr lang="uk-UA" sz="1400" dirty="0">
                <a:solidFill>
                  <a:srgbClr val="000000"/>
                </a:solidFill>
              </a:rPr>
              <a:t>RJ-45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З'єднує </a:t>
            </a:r>
            <a:r>
              <a:rPr lang="uk-UA" sz="1400" dirty="0" err="1">
                <a:solidFill>
                  <a:srgbClr val="000000"/>
                </a:solidFill>
              </a:rPr>
              <a:t>хости</a:t>
            </a:r>
            <a:r>
              <a:rPr lang="uk-UA" sz="1400" dirty="0">
                <a:solidFill>
                  <a:srgbClr val="000000"/>
                </a:solidFill>
              </a:rPr>
              <a:t> з проміжними мережними </a:t>
            </a:r>
            <a:r>
              <a:rPr lang="uk-UA" sz="1400" dirty="0" smtClean="0">
                <a:solidFill>
                  <a:srgbClr val="000000"/>
                </a:solidFill>
              </a:rPr>
              <a:t>пристроями.</a:t>
            </a:r>
            <a:endParaRPr lang="uk-UA" sz="1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algn="just" rtl="0"/>
            <a:r>
              <a:rPr lang="uk-UA" sz="1400" dirty="0">
                <a:solidFill>
                  <a:srgbClr val="000000"/>
                </a:solidFill>
              </a:rPr>
              <a:t>Основні характеристики STP: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Зовнішня оболонка захищає мідні дроти від фізичних пошкоджень.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Плетений або </a:t>
            </a:r>
            <a:r>
              <a:rPr lang="uk-UA" sz="1400" dirty="0" err="1">
                <a:solidFill>
                  <a:srgbClr val="000000"/>
                </a:solidFill>
              </a:rPr>
              <a:t>фольгований</a:t>
            </a:r>
            <a:r>
              <a:rPr lang="uk-UA" sz="1400" dirty="0">
                <a:solidFill>
                  <a:srgbClr val="000000"/>
                </a:solidFill>
              </a:rPr>
              <a:t> екран забезпечує захист від EMЗ/РЧЗ.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 err="1">
                <a:solidFill>
                  <a:srgbClr val="000000"/>
                </a:solidFill>
              </a:rPr>
              <a:t>Фольгований</a:t>
            </a:r>
            <a:r>
              <a:rPr lang="uk-UA" sz="1400" dirty="0">
                <a:solidFill>
                  <a:srgbClr val="000000"/>
                </a:solidFill>
              </a:rPr>
              <a:t> екран для кожної пари дротів забезпечує захист від EMЗ/РЧЗ.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Кольорова пластикова ізоляція забезпечує електричну ізоляцію дротів один від одного та ідентифікує кожну пару.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4FD882-F1AD-1C49-ABA6-6BCF3CF4E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578" y="1689164"/>
            <a:ext cx="4394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Мідний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Коаксіальний кабель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2DE77-35D1-784E-B1FC-70E9B4C07BE8}"/>
              </a:ext>
            </a:extLst>
          </p:cNvPr>
          <p:cNvSpPr txBox="1"/>
          <p:nvPr/>
        </p:nvSpPr>
        <p:spPr>
          <a:xfrm>
            <a:off x="241359" y="731837"/>
            <a:ext cx="4641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 dirty="0">
                <a:solidFill>
                  <a:srgbClr val="000000"/>
                </a:solidFill>
              </a:rPr>
              <a:t>Складається з: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Зовнішньої оболонки кабелю для запобігання незначним фізичним пошкодженням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Мідної оплітки або металевої фольги, що виконує роль другого дроту в схемі та екрану для внутрішнього провідника.</a:t>
            </a:r>
          </a:p>
          <a:p>
            <a:pPr marL="342900" indent="-342900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Шару гнучкої пластикової ізоляції</a:t>
            </a:r>
          </a:p>
          <a:p>
            <a:pPr marL="342900" indent="-342900" rtl="0">
              <a:buFont typeface="+mj-lt"/>
              <a:buAutoNum type="arabicPeriod"/>
            </a:pPr>
            <a:r>
              <a:rPr lang="uk-UA" sz="1400" dirty="0">
                <a:solidFill>
                  <a:srgbClr val="000000"/>
                </a:solidFill>
              </a:rPr>
              <a:t>Для </a:t>
            </a:r>
            <a:r>
              <a:rPr lang="uk-UA" sz="1400" dirty="0" smtClean="0">
                <a:solidFill>
                  <a:srgbClr val="000000"/>
                </a:solidFill>
              </a:rPr>
              <a:t>передавання </a:t>
            </a:r>
            <a:r>
              <a:rPr lang="uk-UA" sz="1400" dirty="0">
                <a:solidFill>
                  <a:srgbClr val="000000"/>
                </a:solidFill>
              </a:rPr>
              <a:t>електронних сигналів використовується мідний провідник.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З коаксіальний кабелем використовують різні типи роз'ємів.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rtl="0"/>
            <a:r>
              <a:rPr lang="uk-UA" sz="1400" dirty="0" smtClean="0">
                <a:solidFill>
                  <a:srgbClr val="000000"/>
                </a:solidFill>
              </a:rPr>
              <a:t>Способи використання:</a:t>
            </a:r>
            <a:endParaRPr lang="uk-UA" sz="1400" dirty="0">
              <a:solidFill>
                <a:srgbClr val="000000"/>
              </a:solidFill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Обладнання бездротових мереж </a:t>
            </a:r>
            <a:r>
              <a:rPr lang="uk-UA" sz="1400" b="1" dirty="0">
                <a:solidFill>
                  <a:srgbClr val="000000"/>
                </a:solidFill>
              </a:rPr>
              <a:t>-</a:t>
            </a:r>
            <a:r>
              <a:rPr lang="uk-UA" sz="1400" dirty="0">
                <a:solidFill>
                  <a:srgbClr val="000000"/>
                </a:solidFill>
              </a:rPr>
              <a:t> приєднують антени до бездротових пристроїв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Кабельне інтернет</a:t>
            </a:r>
            <a:r>
              <a:rPr lang="uk-UA" sz="1400" b="1" dirty="0" smtClean="0">
                <a:solidFill>
                  <a:srgbClr val="000000"/>
                </a:solidFill>
              </a:rPr>
              <a:t>-</a:t>
            </a:r>
            <a:r>
              <a:rPr lang="uk-UA" sz="1400" dirty="0" smtClean="0">
                <a:solidFill>
                  <a:srgbClr val="000000"/>
                </a:solidFill>
              </a:rPr>
              <a:t>з'єднання </a:t>
            </a:r>
            <a:r>
              <a:rPr lang="uk-UA" sz="1400" dirty="0">
                <a:solidFill>
                  <a:srgbClr val="000000"/>
                </a:solidFill>
              </a:rPr>
              <a:t>у приміщенні </a:t>
            </a:r>
            <a:r>
              <a:rPr lang="uk-UA" sz="1400" dirty="0" smtClean="0">
                <a:solidFill>
                  <a:srgbClr val="000000"/>
                </a:solidFill>
              </a:rPr>
              <a:t>замовника.</a:t>
            </a:r>
            <a:endParaRPr lang="uk-UA" sz="14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7E851-B888-264E-BD9C-00821E90C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6600" y="875488"/>
            <a:ext cx="3831613" cy="11763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82" y="2327486"/>
            <a:ext cx="4028648" cy="1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4.4 Кабель UTP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4137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893004"/>
            <a:ext cx="880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лекції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Пояснити, як протоколи, служби та мережні середовища фізичного рівня підтримують зв'язок між мережами передавання даних.</a:t>
            </a: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55133"/>
              </p:ext>
            </p:extLst>
          </p:nvPr>
        </p:nvGraphicFramePr>
        <p:xfrm>
          <a:off x="766914" y="1892353"/>
          <a:ext cx="7604088" cy="2896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04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802044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</a:t>
                      </a:r>
                      <a:r>
                        <a:rPr lang="uk-UA" sz="1200" dirty="0" smtClean="0">
                          <a:effectLst/>
                        </a:rPr>
                        <a:t>питання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Мета </a:t>
                      </a:r>
                      <a:r>
                        <a:rPr lang="uk-UA" sz="1200" dirty="0" smtClean="0">
                          <a:effectLst/>
                        </a:rPr>
                        <a:t>питання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Призначення фізичного рівня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Описати призначення і функції фізичного рівня в мережі.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Характеристики фізичного рівня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Описати характеристики фізичного рівня.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Мідний кабель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Визначити основні характеристики мідних кабелів.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Кабель UTP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Пояснити, як UTP-кабель використовується в мережах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</a:rPr>
                        <a:t>Ethernet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Волоконно-оптичний кабель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Описати оптоволоконні кабелі та їх основні переваги перед іншими середовищами передавання.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Бездротове з'єднання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Під'єднати пристрої за допомогою дротових і бездротових середовищ передавання даних.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508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Кабель UTP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Властивості кабелю UTP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5203285" cy="3505566"/>
          </a:xfrm>
        </p:spPr>
        <p:txBody>
          <a:bodyPr/>
          <a:lstStyle/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Кабель на основі неекранованої витої пари (UTP) </a:t>
            </a:r>
            <a:r>
              <a:rPr lang="uk-UA" sz="1500" dirty="0" smtClean="0">
                <a:solidFill>
                  <a:srgbClr val="000000"/>
                </a:solidFill>
              </a:rPr>
              <a:t>складається з чотирьох пар </a:t>
            </a:r>
            <a:r>
              <a:rPr lang="uk-UA" sz="1500" dirty="0">
                <a:solidFill>
                  <a:srgbClr val="000000"/>
                </a:solidFill>
              </a:rPr>
              <a:t>скручених між собою мідних дротів з кольоровим маркуванням, укладених </a:t>
            </a:r>
            <a:r>
              <a:rPr lang="uk-UA" sz="1500" dirty="0" smtClean="0">
                <a:solidFill>
                  <a:srgbClr val="000000"/>
                </a:solidFill>
              </a:rPr>
              <a:t>у спільну </a:t>
            </a:r>
            <a:r>
              <a:rPr lang="uk-UA" sz="1500" dirty="0">
                <a:solidFill>
                  <a:srgbClr val="000000"/>
                </a:solidFill>
              </a:rPr>
              <a:t>гнучку пластикову оболонку. Екранування не </a:t>
            </a:r>
            <a:r>
              <a:rPr lang="uk-UA" sz="1500" dirty="0" smtClean="0">
                <a:solidFill>
                  <a:srgbClr val="000000"/>
                </a:solidFill>
              </a:rPr>
              <a:t>застосовується. </a:t>
            </a:r>
            <a:r>
              <a:rPr lang="uk-UA" sz="1500" dirty="0">
                <a:solidFill>
                  <a:srgbClr val="000000"/>
                </a:solidFill>
              </a:rPr>
              <a:t>UTP використовує такі властивості для обмеження впливу перехресних завад: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Пригнічення - кожен дріт у парі має протилежну полярність. Один провід негативний, інший - позитивний. При скручуванні магнітні поля ефективно компенсують одне одного і зовнішні EMЗ/РЧЗ.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Змінна кількість скруток на метр у кожному дроті - кожна пара дротів має різну кількість скручувань, що допомагає запобігти перехресним завадам </a:t>
            </a:r>
            <a:r>
              <a:rPr lang="uk-UA" sz="1500" dirty="0" smtClean="0">
                <a:solidFill>
                  <a:srgbClr val="000000"/>
                </a:solidFill>
              </a:rPr>
              <a:t>з боку суміжних </a:t>
            </a:r>
            <a:r>
              <a:rPr lang="uk-UA" sz="1500" dirty="0">
                <a:solidFill>
                  <a:srgbClr val="000000"/>
                </a:solidFill>
              </a:rPr>
              <a:t>дротів у кабелі.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30FD4-1F3A-1A43-99BD-45B8BE4A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56" y="1518154"/>
            <a:ext cx="3387588" cy="18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77851" cy="731837"/>
          </a:xfrm>
        </p:spPr>
        <p:txBody>
          <a:bodyPr/>
          <a:lstStyle/>
          <a:p>
            <a:pPr rtl="0"/>
            <a:r>
              <a:rPr lang="uk-UA" sz="1600"/>
              <a:t>Кабель UTP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Стандарти та роз'єми для кабелів UTP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1" y="731838"/>
            <a:ext cx="5770460" cy="3676040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Стандарти для кабелів UTP встановлюються організаціями TIA/EIA. Стандарт TIA/EIA-568 визначає: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Типи кабелів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Довжину кабелів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</a:rPr>
              <a:t>Конектори</a:t>
            </a:r>
            <a:endParaRPr lang="uk-UA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Обтискання кабелю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Методи </a:t>
            </a:r>
            <a:r>
              <a:rPr lang="uk-UA" dirty="0" smtClean="0">
                <a:solidFill>
                  <a:srgbClr val="000000"/>
                </a:solidFill>
              </a:rPr>
              <a:t>тестування.</a:t>
            </a:r>
            <a:endParaRPr lang="uk-UA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Електричні стандарти для мідних кабелів встановлюються організацією IEEE, і оцінюють кабель відповідно до його продуктивності. Приклади включають: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Категорія 3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Категорія 5 і 5e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Категорія </a:t>
            </a:r>
            <a:r>
              <a:rPr lang="uk-UA" dirty="0" smtClean="0">
                <a:solidFill>
                  <a:srgbClr val="000000"/>
                </a:solidFill>
              </a:rPr>
              <a:t>6.</a:t>
            </a:r>
            <a:endParaRPr lang="uk-UA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226B2-F9C7-5842-91A8-DBB12759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51" y="365918"/>
            <a:ext cx="2797934" cy="43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Кабель UTP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Стандарти та роз'єми для кабелів UTP </a:t>
            </a:r>
            <a:r>
              <a:rPr lang="uk-UA" sz="2400" dirty="0" smtClean="0"/>
              <a:t>(</a:t>
            </a:r>
            <a:r>
              <a:rPr lang="ru-RU" sz="2400" dirty="0"/>
              <a:t>П</a:t>
            </a:r>
            <a:r>
              <a:rPr lang="uk-UA" sz="2400" dirty="0" err="1" smtClean="0"/>
              <a:t>родовж</a:t>
            </a:r>
            <a:r>
              <a:rPr lang="uk-UA" sz="2400" dirty="0"/>
              <a:t>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FD6E4-4BF3-4240-BC13-7B676A9F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2" y="731837"/>
            <a:ext cx="1152743" cy="1741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8D7A7-C224-F948-BC38-6EB511F63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26" y="939092"/>
            <a:ext cx="1503672" cy="12577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CD34FA-9398-864C-9489-136B1105502D}"/>
              </a:ext>
            </a:extLst>
          </p:cNvPr>
          <p:cNvSpPr txBox="1"/>
          <p:nvPr/>
        </p:nvSpPr>
        <p:spPr>
          <a:xfrm>
            <a:off x="1483300" y="2282255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/>
              <a:t>Конектор RJ-45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4EFD8-BA62-954B-B9F2-003C3399F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41" y="2983229"/>
            <a:ext cx="951656" cy="1257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04399-2672-F14A-9635-7DA0B6F6B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93" y="2983229"/>
            <a:ext cx="1413464" cy="1257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7A183A-435C-AA49-AFFC-BC09395ADF76}"/>
              </a:ext>
            </a:extLst>
          </p:cNvPr>
          <p:cNvSpPr txBox="1"/>
          <p:nvPr/>
        </p:nvSpPr>
        <p:spPr>
          <a:xfrm>
            <a:off x="1538831" y="4326392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/>
              <a:t>Роз'єм RJ-45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3C858A-2163-CE43-A289-9E5276DE6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608" y="939092"/>
            <a:ext cx="2571445" cy="13700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BA4D4-01B8-A344-A17E-4BEDDC8786C3}"/>
              </a:ext>
            </a:extLst>
          </p:cNvPr>
          <p:cNvSpPr txBox="1"/>
          <p:nvPr/>
        </p:nvSpPr>
        <p:spPr>
          <a:xfrm>
            <a:off x="5230568" y="2282255"/>
            <a:ext cx="2470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 dirty="0"/>
              <a:t>Погано </a:t>
            </a:r>
            <a:r>
              <a:rPr lang="uk-UA" sz="1400" dirty="0" err="1"/>
              <a:t>обтиснений</a:t>
            </a:r>
            <a:r>
              <a:rPr lang="uk-UA" sz="1400" dirty="0"/>
              <a:t> UTP-кабель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0A1867-5D2E-2C4D-B373-E1B6440CA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103" y="2659010"/>
            <a:ext cx="2477950" cy="1347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B19259-8FD8-E143-8B42-4941E201E9F4}"/>
              </a:ext>
            </a:extLst>
          </p:cNvPr>
          <p:cNvSpPr txBox="1"/>
          <p:nvPr/>
        </p:nvSpPr>
        <p:spPr>
          <a:xfrm>
            <a:off x="5372617" y="4111177"/>
            <a:ext cx="2669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 dirty="0"/>
              <a:t>Правильно </a:t>
            </a:r>
            <a:r>
              <a:rPr lang="uk-UA" sz="1400" dirty="0" err="1"/>
              <a:t>обтиснений</a:t>
            </a:r>
            <a:r>
              <a:rPr lang="uk-UA" sz="1400" dirty="0"/>
              <a:t> UTP-кабель</a:t>
            </a:r>
          </a:p>
        </p:txBody>
      </p:sp>
    </p:spTree>
    <p:extLst>
      <p:ext uri="{BB962C8B-B14F-4D97-AF65-F5344CB8AC3E}">
        <p14:creationId xmlns:p14="http://schemas.microsoft.com/office/powerpoint/2010/main" val="25601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21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Кабель UTP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Прямі та кросоверні кабелі UTP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A4AE6-4974-B345-8143-0F5E3517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90" y="877403"/>
            <a:ext cx="3742125" cy="181324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4DD5F5-2964-1944-91B1-7A3C2EC8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07103"/>
              </p:ext>
            </p:extLst>
          </p:nvPr>
        </p:nvGraphicFramePr>
        <p:xfrm>
          <a:off x="769088" y="2751151"/>
          <a:ext cx="7576401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986">
                  <a:extLst>
                    <a:ext uri="{9D8B030D-6E8A-4147-A177-3AD203B41FA5}">
                      <a16:colId xmlns:a16="http://schemas.microsoft.com/office/drawing/2014/main" val="2767075972"/>
                    </a:ext>
                  </a:extLst>
                </a:gridCol>
                <a:gridCol w="2413591">
                  <a:extLst>
                    <a:ext uri="{9D8B030D-6E8A-4147-A177-3AD203B41FA5}">
                      <a16:colId xmlns:a16="http://schemas.microsoft.com/office/drawing/2014/main" val="2533726508"/>
                    </a:ext>
                  </a:extLst>
                </a:gridCol>
                <a:gridCol w="2837824">
                  <a:extLst>
                    <a:ext uri="{9D8B030D-6E8A-4147-A177-3AD203B41FA5}">
                      <a16:colId xmlns:a16="http://schemas.microsoft.com/office/drawing/2014/main" val="326581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Тип кабелю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Стандарт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Застосування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4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Прямий кабель Ethernet (Straight-through)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З обох кінців T568A або T568B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Хост - мережний пристрій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9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Перехресний кабель Ethernet (crossover)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З одного кінця T568A, з іншого - T568B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Хост - хост, комутатор - комутатор, маршрутизатор - маршрутизатор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03186"/>
                  </a:ext>
                </a:extLst>
              </a:tr>
              <a:tr h="122239">
                <a:tc gridSpan="3"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* Вважається застарілим через те, що більшість мережних адаптерів використовують авто-MDIX, щоб визначити тип кабелю та завершити під'єднання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9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Консольний кабель (rollover)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Запатентований компанією 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>
                          <a:solidFill>
                            <a:srgbClr val="000000"/>
                          </a:solidFill>
                        </a:rPr>
                        <a:t>Послідовний порт хоста - консольний порт маршрутизатора або комутатора, за допомогою адаптера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5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4.5 </a:t>
            </a:r>
            <a:r>
              <a:rPr lang="uk-UA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Волоконно</a:t>
            </a:r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-оптичний кабель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5153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Властивості волоконно-оптичного кабелю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7755099" cy="350556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 так часто використовується, як UTP, через </a:t>
            </a:r>
            <a:r>
              <a:rPr lang="uk-UA" sz="1600" dirty="0" smtClean="0">
                <a:solidFill>
                  <a:srgbClr val="000000"/>
                </a:solidFill>
              </a:rPr>
              <a:t>свою вартість.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Ідеально підходить для деяких видів </a:t>
            </a:r>
            <a:r>
              <a:rPr lang="uk-UA" sz="1600" dirty="0" smtClean="0">
                <a:solidFill>
                  <a:srgbClr val="000000"/>
                </a:solidFill>
              </a:rPr>
              <a:t>мереж.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Передає дані на великі відстані з більшою пропускною здатністю, ніж будь-які інші мережні </a:t>
            </a:r>
            <a:r>
              <a:rPr lang="uk-UA" sz="1600" dirty="0" smtClean="0">
                <a:solidFill>
                  <a:srgbClr val="000000"/>
                </a:solidFill>
              </a:rPr>
              <a:t>носії.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Менш чутливий до затухань і повністю несприйнятливий до </a:t>
            </a:r>
            <a:r>
              <a:rPr lang="uk-UA" sz="1600" dirty="0" smtClean="0">
                <a:solidFill>
                  <a:srgbClr val="000000"/>
                </a:solidFill>
              </a:rPr>
              <a:t>ЕМЗ/РЧЗ.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Виконаний з гнучких, надзвичайно тонких волокон дуже чистого </a:t>
            </a:r>
            <a:r>
              <a:rPr lang="uk-UA" sz="1600" dirty="0" smtClean="0">
                <a:solidFill>
                  <a:srgbClr val="000000"/>
                </a:solidFill>
              </a:rPr>
              <a:t>скла.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Використовує лазер або світлодіод для кодування бітів у вигляді світлових </a:t>
            </a:r>
            <a:r>
              <a:rPr lang="uk-UA" sz="1600" dirty="0" smtClean="0">
                <a:solidFill>
                  <a:srgbClr val="000000"/>
                </a:solidFill>
              </a:rPr>
              <a:t>імпульсів.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Оптоволоконний кабель виступає </a:t>
            </a:r>
            <a:r>
              <a:rPr lang="uk-UA" sz="1600" dirty="0" smtClean="0">
                <a:solidFill>
                  <a:srgbClr val="000000"/>
                </a:solidFill>
              </a:rPr>
              <a:t>як провідник </a:t>
            </a:r>
            <a:r>
              <a:rPr lang="uk-UA" sz="1600" dirty="0">
                <a:solidFill>
                  <a:srgbClr val="000000"/>
                </a:solidFill>
              </a:rPr>
              <a:t>світлових хвиль для </a:t>
            </a:r>
            <a:r>
              <a:rPr lang="uk-UA" sz="1600" dirty="0" smtClean="0">
                <a:solidFill>
                  <a:srgbClr val="000000"/>
                </a:solidFill>
              </a:rPr>
              <a:t>передавання світла </a:t>
            </a:r>
            <a:r>
              <a:rPr lang="uk-UA" sz="1600" dirty="0">
                <a:solidFill>
                  <a:srgbClr val="000000"/>
                </a:solidFill>
              </a:rPr>
              <a:t>між двома </a:t>
            </a:r>
            <a:r>
              <a:rPr lang="uk-UA" sz="1600" dirty="0" smtClean="0">
                <a:solidFill>
                  <a:srgbClr val="000000"/>
                </a:solidFill>
              </a:rPr>
              <a:t>точками з </a:t>
            </a:r>
            <a:r>
              <a:rPr lang="uk-UA" sz="1600" dirty="0">
                <a:solidFill>
                  <a:srgbClr val="000000"/>
                </a:solidFill>
              </a:rPr>
              <a:t>мінімальними втратами </a:t>
            </a:r>
            <a:r>
              <a:rPr lang="uk-UA" sz="1600" dirty="0" smtClean="0">
                <a:solidFill>
                  <a:srgbClr val="000000"/>
                </a:solidFill>
              </a:rPr>
              <a:t>сигналу.</a:t>
            </a:r>
            <a:endParaRPr lang="uk-U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27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Типи волоконно-оптичного кабелю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5086B-2901-0F41-A9EB-B71B1C482E4F}"/>
              </a:ext>
            </a:extLst>
          </p:cNvPr>
          <p:cNvSpPr txBox="1"/>
          <p:nvPr/>
        </p:nvSpPr>
        <p:spPr>
          <a:xfrm>
            <a:off x="648960" y="605246"/>
            <a:ext cx="2552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500" dirty="0" err="1"/>
              <a:t>Одномодове</a:t>
            </a:r>
            <a:r>
              <a:rPr lang="uk-UA" sz="1500" dirty="0"/>
              <a:t> </a:t>
            </a:r>
            <a:r>
              <a:rPr lang="uk-UA" sz="1500" dirty="0" err="1"/>
              <a:t>оптоволокно</a:t>
            </a:r>
            <a:r>
              <a:rPr lang="uk-UA" sz="1500" dirty="0"/>
              <a:t> </a:t>
            </a:r>
            <a:endParaRPr lang="uk-UA" sz="1500" dirty="0" smtClean="0"/>
          </a:p>
          <a:p>
            <a:pPr algn="ctr" rtl="0"/>
            <a:r>
              <a:rPr lang="uk-UA" sz="1500" dirty="0" smtClean="0"/>
              <a:t>(</a:t>
            </a:r>
            <a:r>
              <a:rPr lang="uk-UA" sz="1500" dirty="0"/>
              <a:t>SMF, </a:t>
            </a:r>
            <a:r>
              <a:rPr lang="uk-UA" sz="1500" dirty="0" err="1"/>
              <a:t>Single-Mode</a:t>
            </a:r>
            <a:r>
              <a:rPr lang="uk-UA" sz="1500" dirty="0"/>
              <a:t> </a:t>
            </a:r>
            <a:r>
              <a:rPr lang="uk-UA" sz="1500" dirty="0" err="1"/>
              <a:t>Fiber</a:t>
            </a:r>
            <a:r>
              <a:rPr lang="uk-UA" sz="15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ED91E-0D65-D341-8674-40BFA887E49F}"/>
              </a:ext>
            </a:extLst>
          </p:cNvPr>
          <p:cNvSpPr txBox="1"/>
          <p:nvPr/>
        </p:nvSpPr>
        <p:spPr>
          <a:xfrm>
            <a:off x="404037" y="3107466"/>
            <a:ext cx="2592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Дуже маленька серцевина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Використовує дорогі лазери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Використовується для великих відстаней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9D71-1615-F943-A89B-B8E540C6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7" y="1159244"/>
            <a:ext cx="3498112" cy="1826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2F7914-42F0-484B-BB97-EB9EA6A329D7}"/>
              </a:ext>
            </a:extLst>
          </p:cNvPr>
          <p:cNvSpPr txBox="1"/>
          <p:nvPr/>
        </p:nvSpPr>
        <p:spPr>
          <a:xfrm>
            <a:off x="5270483" y="625259"/>
            <a:ext cx="26266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500" dirty="0" err="1"/>
              <a:t>Багатомодове</a:t>
            </a:r>
            <a:r>
              <a:rPr lang="uk-UA" sz="1500" dirty="0"/>
              <a:t> </a:t>
            </a:r>
            <a:r>
              <a:rPr lang="uk-UA" sz="1500" dirty="0" err="1" smtClean="0"/>
              <a:t>оптоволокно</a:t>
            </a:r>
            <a:endParaRPr lang="uk-UA" sz="1500" dirty="0" smtClean="0"/>
          </a:p>
          <a:p>
            <a:pPr algn="ctr" rtl="0"/>
            <a:r>
              <a:rPr lang="uk-UA" sz="1500" dirty="0" smtClean="0"/>
              <a:t> </a:t>
            </a:r>
            <a:r>
              <a:rPr lang="uk-UA" sz="1500" dirty="0"/>
              <a:t>(MMF, </a:t>
            </a:r>
            <a:r>
              <a:rPr lang="uk-UA" sz="1500" dirty="0" err="1"/>
              <a:t>Multimode</a:t>
            </a:r>
            <a:r>
              <a:rPr lang="uk-UA" sz="1500" dirty="0"/>
              <a:t> </a:t>
            </a:r>
            <a:r>
              <a:rPr lang="uk-UA" sz="1500" dirty="0" err="1"/>
              <a:t>Fiber</a:t>
            </a:r>
            <a:r>
              <a:rPr lang="uk-UA" sz="15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7D19F-4913-9C4C-95A2-35193F2716BF}"/>
              </a:ext>
            </a:extLst>
          </p:cNvPr>
          <p:cNvSpPr txBox="1"/>
          <p:nvPr/>
        </p:nvSpPr>
        <p:spPr>
          <a:xfrm>
            <a:off x="4830297" y="2999744"/>
            <a:ext cx="3066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Більша серцевина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Використовує дешевші світлодіоди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Світлодіоди випромінюють під різними кутами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До 10 </a:t>
            </a:r>
            <a:r>
              <a:rPr lang="uk-UA" sz="1400" dirty="0" err="1">
                <a:solidFill>
                  <a:srgbClr val="000000"/>
                </a:solidFill>
              </a:rPr>
              <a:t>Гбіт</a:t>
            </a:r>
            <a:r>
              <a:rPr lang="uk-UA" sz="1400" dirty="0">
                <a:solidFill>
                  <a:srgbClr val="000000"/>
                </a:solidFill>
              </a:rPr>
              <a:t>/с на відстань 550 метрів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DE850-D35E-6A46-911C-7201A131A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404" y="1159244"/>
            <a:ext cx="3498112" cy="1822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10E103-DB24-A243-A5CD-29306830B737}"/>
              </a:ext>
            </a:extLst>
          </p:cNvPr>
          <p:cNvSpPr txBox="1"/>
          <p:nvPr/>
        </p:nvSpPr>
        <p:spPr>
          <a:xfrm>
            <a:off x="475618" y="4025477"/>
            <a:ext cx="8192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400" dirty="0">
                <a:solidFill>
                  <a:srgbClr val="000000"/>
                </a:solidFill>
              </a:rPr>
              <a:t>Під дисперсією розуміють поширення світлового імпульсу з часом. Підвищена дисперсія означає </a:t>
            </a:r>
            <a:r>
              <a:rPr lang="uk-UA" sz="1400" dirty="0" smtClean="0">
                <a:solidFill>
                  <a:srgbClr val="000000"/>
                </a:solidFill>
              </a:rPr>
              <a:t>значну </a:t>
            </a:r>
            <a:r>
              <a:rPr lang="uk-UA" sz="1400" dirty="0">
                <a:solidFill>
                  <a:srgbClr val="000000"/>
                </a:solidFill>
              </a:rPr>
              <a:t>втрату потужності сигналу. MMF має більшу дисперсію, </a:t>
            </a:r>
            <a:r>
              <a:rPr lang="uk-UA" sz="1400" dirty="0" smtClean="0">
                <a:solidFill>
                  <a:srgbClr val="000000"/>
                </a:solidFill>
              </a:rPr>
              <a:t>аніж </a:t>
            </a:r>
            <a:r>
              <a:rPr lang="uk-UA" sz="1400" dirty="0">
                <a:solidFill>
                  <a:srgbClr val="000000"/>
                </a:solidFill>
              </a:rPr>
              <a:t>SMF, при цьому максимальна відстань для MMF-кабелю становить 550 метрів.</a:t>
            </a:r>
          </a:p>
        </p:txBody>
      </p:sp>
    </p:spTree>
    <p:extLst>
      <p:ext uri="{BB962C8B-B14F-4D97-AF65-F5344CB8AC3E}">
        <p14:creationId xmlns:p14="http://schemas.microsoft.com/office/powerpoint/2010/main" val="935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Використання волоконно-оптичного кабелю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076BC-3C2E-CE4F-A6DA-A339E2D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4" y="731837"/>
            <a:ext cx="8280057" cy="3073946"/>
          </a:xfrm>
        </p:spPr>
        <p:txBody>
          <a:bodyPr/>
          <a:lstStyle/>
          <a:p>
            <a:pPr algn="l" rtl="0"/>
            <a:r>
              <a:rPr lang="uk-UA" sz="1600" dirty="0" err="1">
                <a:solidFill>
                  <a:srgbClr val="000000"/>
                </a:solidFill>
              </a:rPr>
              <a:t>Волоконно</a:t>
            </a:r>
            <a:r>
              <a:rPr lang="uk-UA" sz="1600" dirty="0">
                <a:solidFill>
                  <a:srgbClr val="000000"/>
                </a:solidFill>
              </a:rPr>
              <a:t>-оптичний кабель на сьогодні </a:t>
            </a:r>
            <a:r>
              <a:rPr lang="uk-UA" sz="1600" dirty="0" smtClean="0">
                <a:solidFill>
                  <a:srgbClr val="000000"/>
                </a:solidFill>
              </a:rPr>
              <a:t>використовують у </a:t>
            </a:r>
            <a:r>
              <a:rPr lang="uk-UA" sz="1600" dirty="0">
                <a:solidFill>
                  <a:srgbClr val="000000"/>
                </a:solidFill>
              </a:rPr>
              <a:t>чотирьох галузях: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b="1" dirty="0">
                <a:solidFill>
                  <a:srgbClr val="000000"/>
                </a:solidFill>
              </a:rPr>
              <a:t>Корпоративні мережі -</a:t>
            </a:r>
            <a:r>
              <a:rPr lang="uk-UA" sz="1600" dirty="0">
                <a:solidFill>
                  <a:srgbClr val="000000"/>
                </a:solidFill>
              </a:rPr>
              <a:t> використовується для магістральних кабелів і сполучення пристроїв </a:t>
            </a:r>
            <a:r>
              <a:rPr lang="uk-UA" sz="1600" dirty="0" smtClean="0">
                <a:solidFill>
                  <a:srgbClr val="000000"/>
                </a:solidFill>
              </a:rPr>
              <a:t>інфраструктури.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b="1" dirty="0">
                <a:solidFill>
                  <a:srgbClr val="000000"/>
                </a:solidFill>
              </a:rPr>
              <a:t>Волокно до будинку користувача (FTTH, </a:t>
            </a:r>
            <a:r>
              <a:rPr lang="uk-UA" sz="1600" b="1" dirty="0" err="1">
                <a:solidFill>
                  <a:srgbClr val="000000"/>
                </a:solidFill>
              </a:rPr>
              <a:t>Fiber-to-the-Home</a:t>
            </a:r>
            <a:r>
              <a:rPr lang="uk-UA" sz="1600" b="1" dirty="0">
                <a:solidFill>
                  <a:srgbClr val="000000"/>
                </a:solidFill>
              </a:rPr>
              <a:t>) -</a:t>
            </a:r>
            <a:r>
              <a:rPr lang="uk-UA" sz="1600" dirty="0">
                <a:solidFill>
                  <a:srgbClr val="000000"/>
                </a:solidFill>
              </a:rPr>
              <a:t> використовується для постійного надання широкосмугових послуг для дому та </a:t>
            </a:r>
            <a:r>
              <a:rPr lang="uk-UA" sz="1600" dirty="0" smtClean="0">
                <a:solidFill>
                  <a:srgbClr val="000000"/>
                </a:solidFill>
              </a:rPr>
              <a:t>невеликих </a:t>
            </a:r>
            <a:r>
              <a:rPr lang="uk-UA" sz="1600" dirty="0" err="1" smtClean="0">
                <a:solidFill>
                  <a:srgbClr val="000000"/>
                </a:solidFill>
              </a:rPr>
              <a:t>пыдприємств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b="1" dirty="0" err="1">
                <a:solidFill>
                  <a:srgbClr val="000000"/>
                </a:solidFill>
              </a:rPr>
              <a:t>Далекомагістральні</a:t>
            </a:r>
            <a:r>
              <a:rPr lang="uk-UA" sz="1600" b="1" dirty="0">
                <a:solidFill>
                  <a:srgbClr val="000000"/>
                </a:solidFill>
              </a:rPr>
              <a:t> мережі -</a:t>
            </a:r>
            <a:r>
              <a:rPr lang="uk-UA" sz="1600" dirty="0">
                <a:solidFill>
                  <a:srgbClr val="000000"/>
                </a:solidFill>
              </a:rPr>
              <a:t> використовується постачальниками послуг для </a:t>
            </a:r>
            <a:r>
              <a:rPr lang="uk-UA" sz="1600" dirty="0" err="1" smtClean="0">
                <a:solidFill>
                  <a:srgbClr val="000000"/>
                </a:solidFill>
              </a:rPr>
              <a:t>сполученя</a:t>
            </a:r>
            <a:r>
              <a:rPr lang="uk-UA" sz="1600" dirty="0" smtClean="0">
                <a:solidFill>
                  <a:srgbClr val="000000"/>
                </a:solidFill>
              </a:rPr>
              <a:t> країн та міст.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r>
              <a:rPr lang="uk-UA" sz="1600" b="1" dirty="0">
                <a:solidFill>
                  <a:srgbClr val="000000"/>
                </a:solidFill>
              </a:rPr>
              <a:t>Підводні кабельні мережі -</a:t>
            </a:r>
            <a:r>
              <a:rPr lang="uk-UA" sz="1600" dirty="0">
                <a:solidFill>
                  <a:srgbClr val="000000"/>
                </a:solidFill>
              </a:rPr>
              <a:t> використовується для забезпечення надійних високошвидкісних, високопродуктивних рішень, здатних витримати суворі умови підводного середовища на відстанях аж до трансокеанських.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1600" dirty="0">
              <a:solidFill>
                <a:srgbClr val="000000"/>
              </a:solidFill>
            </a:endParaRPr>
          </a:p>
          <a:p>
            <a:pPr algn="just" rtl="0"/>
            <a:r>
              <a:rPr lang="uk-UA" sz="1600" dirty="0">
                <a:solidFill>
                  <a:srgbClr val="000000"/>
                </a:solidFill>
              </a:rPr>
              <a:t>В цьому курсі увага зосереджена на використанні </a:t>
            </a:r>
            <a:r>
              <a:rPr lang="uk-UA" sz="1600" dirty="0" err="1">
                <a:solidFill>
                  <a:srgbClr val="000000"/>
                </a:solidFill>
              </a:rPr>
              <a:t>оптоволокна</a:t>
            </a:r>
            <a:r>
              <a:rPr lang="uk-UA" sz="1600" dirty="0">
                <a:solidFill>
                  <a:srgbClr val="000000"/>
                </a:solidFill>
              </a:rPr>
              <a:t> в корпоративних мережах.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Роз'єми для оптоволокна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D65F4-B7C3-924E-9B83-6DED04AD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959161"/>
            <a:ext cx="2499094" cy="1158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4A587F-DE40-3E49-8A91-EEAED1C33FB7}"/>
              </a:ext>
            </a:extLst>
          </p:cNvPr>
          <p:cNvSpPr txBox="1"/>
          <p:nvPr/>
        </p:nvSpPr>
        <p:spPr>
          <a:xfrm>
            <a:off x="966086" y="2134142"/>
            <a:ext cx="246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роз'єм ST (Straight-Tip)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808FC8-9C53-6F46-BBFE-9EA2FE573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2766454"/>
            <a:ext cx="1923902" cy="15593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458872-CEC9-3244-B967-B0823E20436A}"/>
              </a:ext>
            </a:extLst>
          </p:cNvPr>
          <p:cNvSpPr txBox="1"/>
          <p:nvPr/>
        </p:nvSpPr>
        <p:spPr>
          <a:xfrm>
            <a:off x="609546" y="4401210"/>
            <a:ext cx="3299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роз'єм SC (Subscriber Connector)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64F955-27EC-7C4C-AD3C-DBA6ACB9C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119" y="920750"/>
            <a:ext cx="3303761" cy="11198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FAB514-071E-774B-A4BE-76D1026B088F}"/>
              </a:ext>
            </a:extLst>
          </p:cNvPr>
          <p:cNvSpPr txBox="1"/>
          <p:nvPr/>
        </p:nvSpPr>
        <p:spPr>
          <a:xfrm>
            <a:off x="5161423" y="2040564"/>
            <a:ext cx="36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роз'єм LC (Lucent Connector) типу Simplex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FA9AAA-D0E3-1B4B-BCE3-E072F4C23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677" y="2766454"/>
            <a:ext cx="3303876" cy="16347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193B0-64EF-0045-89BD-9F60A6D39A54}"/>
              </a:ext>
            </a:extLst>
          </p:cNvPr>
          <p:cNvSpPr txBox="1"/>
          <p:nvPr/>
        </p:nvSpPr>
        <p:spPr>
          <a:xfrm>
            <a:off x="5574774" y="4367121"/>
            <a:ext cx="28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багатомодовий роз'єм LC типу Duplex</a:t>
            </a:r>
          </a:p>
        </p:txBody>
      </p:sp>
    </p:spTree>
    <p:extLst>
      <p:ext uri="{BB962C8B-B14F-4D97-AF65-F5344CB8AC3E}">
        <p14:creationId xmlns:p14="http://schemas.microsoft.com/office/powerpoint/2010/main" val="1171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Волоконно-оптичний патч-корд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4A587F-DE40-3E49-8A91-EEAED1C33FB7}"/>
              </a:ext>
            </a:extLst>
          </p:cNvPr>
          <p:cNvSpPr txBox="1"/>
          <p:nvPr/>
        </p:nvSpPr>
        <p:spPr>
          <a:xfrm>
            <a:off x="294919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патч-корд SC-SC 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EFFFC-758E-6943-85A1-8D1A0847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2" y="993211"/>
            <a:ext cx="2261511" cy="2270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92615F-AE90-F847-A154-41C4C44DB535}"/>
              </a:ext>
            </a:extLst>
          </p:cNvPr>
          <p:cNvSpPr txBox="1"/>
          <p:nvPr/>
        </p:nvSpPr>
        <p:spPr>
          <a:xfrm>
            <a:off x="2614243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патч-корд LC-LC 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E7CC7-1B3A-0741-AEB9-886AB99D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07" y="1135923"/>
            <a:ext cx="2182453" cy="1742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23C68-87AF-FB41-982B-B6FD2A4E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84" y="1034720"/>
            <a:ext cx="2096505" cy="20496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CF4337-D9BE-C745-8327-70A85BC3A360}"/>
              </a:ext>
            </a:extLst>
          </p:cNvPr>
          <p:cNvSpPr txBox="1"/>
          <p:nvPr/>
        </p:nvSpPr>
        <p:spPr>
          <a:xfrm>
            <a:off x="4933567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патч-корд ST-LC MM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C28A5B-B6F5-274E-9424-046DCC31C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100" y="1143007"/>
            <a:ext cx="2124689" cy="19413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289004-FFFB-C642-8A47-A4307F4C63D5}"/>
              </a:ext>
            </a:extLst>
          </p:cNvPr>
          <p:cNvSpPr txBox="1"/>
          <p:nvPr/>
        </p:nvSpPr>
        <p:spPr>
          <a:xfrm>
            <a:off x="6988954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>
                <a:solidFill>
                  <a:srgbClr val="000000"/>
                </a:solidFill>
              </a:rPr>
              <a:t>патч-корд ST-SC SM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F71162-B24B-0449-B572-371479B4D5FA}"/>
              </a:ext>
            </a:extLst>
          </p:cNvPr>
          <p:cNvSpPr/>
          <p:nvPr/>
        </p:nvSpPr>
        <p:spPr>
          <a:xfrm>
            <a:off x="294919" y="4029194"/>
            <a:ext cx="859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uk-UA" sz="1600" dirty="0">
                <a:solidFill>
                  <a:srgbClr val="000000"/>
                </a:solidFill>
                <a:latin typeface="+mn-lt"/>
              </a:rPr>
              <a:t>Жовтий колір зовнішньої ізоляції використовують для </a:t>
            </a:r>
            <a:r>
              <a:rPr lang="uk-UA" sz="1600" dirty="0" err="1">
                <a:solidFill>
                  <a:srgbClr val="000000"/>
                </a:solidFill>
                <a:latin typeface="+mn-lt"/>
              </a:rPr>
              <a:t>одномодових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 оптоволоконних кабелів, а помаранчевий (або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блакитний) 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- для </a:t>
            </a:r>
            <a:r>
              <a:rPr lang="uk-UA" sz="1600" dirty="0" err="1">
                <a:solidFill>
                  <a:srgbClr val="000000"/>
                </a:solidFill>
                <a:latin typeface="+mn-lt"/>
              </a:rPr>
              <a:t>багатомодових</a:t>
            </a:r>
            <a:r>
              <a:rPr lang="uk-UA" sz="1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7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4.1 Призначення фізичного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Волоконно-оптичний кабель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Волоконно-оптичний та мідний кабель: порівняння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A5C7BF-C4C9-B349-B21A-EFF7CBA0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33003"/>
              </p:ext>
            </p:extLst>
          </p:nvPr>
        </p:nvGraphicFramePr>
        <p:xfrm>
          <a:off x="194641" y="1723390"/>
          <a:ext cx="8754718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765">
                  <a:extLst>
                    <a:ext uri="{9D8B030D-6E8A-4147-A177-3AD203B41FA5}">
                      <a16:colId xmlns:a16="http://schemas.microsoft.com/office/drawing/2014/main" val="208618587"/>
                    </a:ext>
                  </a:extLst>
                </a:gridCol>
                <a:gridCol w="2674961">
                  <a:extLst>
                    <a:ext uri="{9D8B030D-6E8A-4147-A177-3AD203B41FA5}">
                      <a16:colId xmlns:a16="http://schemas.microsoft.com/office/drawing/2014/main" val="3036265104"/>
                    </a:ext>
                  </a:extLst>
                </a:gridCol>
                <a:gridCol w="2957992">
                  <a:extLst>
                    <a:ext uri="{9D8B030D-6E8A-4147-A177-3AD203B41FA5}">
                      <a16:colId xmlns:a16="http://schemas.microsoft.com/office/drawing/2014/main" val="157215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b="1">
                          <a:effectLst/>
                        </a:rPr>
                        <a:t>Особливості впровадження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b="1">
                          <a:effectLst/>
                        </a:rPr>
                        <a:t>UTP-кабель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b="1">
                          <a:effectLst/>
                        </a:rPr>
                        <a:t>Волоконно-оптичний кабель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313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Пропускна здатність, що підтримується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10 Мбіт/с - 10 Гбіт/с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10 Мбіт/с - 100 Гбіт/с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1423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Відстань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Відносно </a:t>
                      </a:r>
                      <a:r>
                        <a:rPr lang="uk-UA" b="0" dirty="0" smtClean="0">
                          <a:solidFill>
                            <a:srgbClr val="000000"/>
                          </a:solidFill>
                          <a:effectLst/>
                        </a:rPr>
                        <a:t>невелика 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(1 - 100 </a:t>
                      </a:r>
                      <a:r>
                        <a:rPr lang="uk-UA" b="0" dirty="0" smtClean="0">
                          <a:solidFill>
                            <a:srgbClr val="000000"/>
                          </a:solidFill>
                          <a:effectLst/>
                        </a:rPr>
                        <a:t>м)</a:t>
                      </a:r>
                      <a:endParaRPr lang="uk-UA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Відносно </a:t>
                      </a:r>
                      <a:r>
                        <a:rPr lang="uk-UA" b="0" dirty="0" smtClean="0">
                          <a:solidFill>
                            <a:srgbClr val="000000"/>
                          </a:solidFill>
                          <a:effectLst/>
                        </a:rPr>
                        <a:t>далека 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(1 - 100 000 </a:t>
                      </a:r>
                      <a:r>
                        <a:rPr lang="uk-UA" b="0" dirty="0" smtClean="0">
                          <a:solidFill>
                            <a:srgbClr val="000000"/>
                          </a:solidFill>
                          <a:effectLst/>
                        </a:rPr>
                        <a:t>м)</a:t>
                      </a:r>
                      <a:endParaRPr lang="uk-UA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3528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Стійкість до EMЗ та РЧЗ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Низька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Висока (повністю нечутливий)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6071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Стійкість до небезпеки електричного ураження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Низька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Висока (повністю нечутливий)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2764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Витрати на кабелі та конектори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Найнижчі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Найвищі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2188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Навички, необхідні для монтажу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Найнижчі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Найвищі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5691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Заходи техніки безпеки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solidFill>
                            <a:srgbClr val="000000"/>
                          </a:solidFill>
                          <a:effectLst/>
                        </a:rPr>
                        <a:t>Найнижчі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solidFill>
                            <a:srgbClr val="000000"/>
                          </a:solidFill>
                          <a:effectLst/>
                        </a:rPr>
                        <a:t>Найвищі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97517308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1800" y="657225"/>
            <a:ext cx="8280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6688" indent="-1651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Оптоволокно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в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основному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використовується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:</a:t>
            </a:r>
          </a:p>
          <a:p>
            <a:pPr hangingPunct="1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як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магістральний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кабель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для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потужного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трафіку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endParaRPr lang="en-US" altLang="ru-RU" sz="16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hangingPunct="1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для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зв'язку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точка-точка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між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засобами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розподілу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даних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</a:p>
          <a:p>
            <a:pPr hangingPunct="1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для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з'єднання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будівель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в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багатокорпусних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кампусах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hangingPunct="1">
              <a:lnSpc>
                <a:spcPct val="95000"/>
              </a:lnSpc>
              <a:spcBef>
                <a:spcPts val="1075"/>
              </a:spcBef>
              <a:buClrTx/>
              <a:buFontTx/>
              <a:buNone/>
            </a:pPr>
            <a:endParaRPr lang="en-US" altLang="ru-RU" sz="16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hangingPunct="1">
              <a:lnSpc>
                <a:spcPct val="95000"/>
              </a:lnSpc>
              <a:spcBef>
                <a:spcPts val="1075"/>
              </a:spcBef>
              <a:buClrTx/>
              <a:buFontTx/>
              <a:buNone/>
            </a:pPr>
            <a:endParaRPr lang="en-US" altLang="ru-RU" sz="16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4.6 Бездротове з'єднання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6805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Бездротове 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Властивості бездротового з'єднання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6393" y="722312"/>
            <a:ext cx="86042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5000"/>
              </a:lnSpc>
              <a:spcBef>
                <a:spcPts val="1075"/>
              </a:spcBef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Передаються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електромагнітні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сигнали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що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подають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двійкові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значення,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використовуючи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частоти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радіо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-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або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мікрохвильов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ого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діапазон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у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.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У такий спосіб з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абезпечується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максимальна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мобільність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Кількість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бездротових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з'єднань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продовжує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збільшуватися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None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Деякі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обмеження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які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треба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враховувати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для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зв'язку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 algn="just" hangingPunct="1">
              <a:lnSpc>
                <a:spcPct val="95000"/>
              </a:lnSpc>
              <a:spcBef>
                <a:spcPts val="1075"/>
              </a:spcBef>
              <a:buFont typeface="Times New Roman" panose="02020603050405020304" pitchFamily="18" charset="0"/>
              <a:buChar char="–"/>
            </a:pP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Зона</a:t>
            </a:r>
            <a:r>
              <a:rPr lang="en-US" altLang="ru-RU" sz="16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покриття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 -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фізичні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характеристики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місця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розташування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можуть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істотно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вплинути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ефективність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покриття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algn="just" hangingPunct="1">
              <a:lnSpc>
                <a:spcPct val="95000"/>
              </a:lnSpc>
              <a:spcBef>
                <a:spcPts val="1075"/>
              </a:spcBef>
              <a:buFont typeface="Times New Roman" panose="02020603050405020304" pitchFamily="18" charset="0"/>
              <a:buChar char="–"/>
            </a:pP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Інтерференція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 -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зв'язок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чутливий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завад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і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відчувати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вплив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багатьох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поширених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пристроїв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algn="just" hangingPunct="1">
              <a:lnSpc>
                <a:spcPct val="95000"/>
              </a:lnSpc>
              <a:spcBef>
                <a:spcPts val="1075"/>
              </a:spcBef>
              <a:buFont typeface="Times New Roman" panose="02020603050405020304" pitchFamily="18" charset="0"/>
              <a:buChar char="–"/>
            </a:pP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Безпека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 -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доступу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зв'язку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вимагає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під'єднання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фізичних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носіїв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тому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будь-хто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легко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ним скористатися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  <a:endParaRPr lang="en-US" altLang="ru-RU" sz="16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lvl="1" algn="just" hangingPunct="1">
              <a:lnSpc>
                <a:spcPct val="95000"/>
              </a:lnSpc>
              <a:spcBef>
                <a:spcPts val="1075"/>
              </a:spcBef>
              <a:buFont typeface="Times New Roman" panose="02020603050405020304" pitchFamily="18" charset="0"/>
              <a:buChar char="–"/>
            </a:pP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Спільний</a:t>
            </a:r>
            <a:r>
              <a:rPr lang="en-US" altLang="ru-RU" sz="16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доступ</a:t>
            </a:r>
            <a:r>
              <a:rPr lang="en-US" altLang="ru-RU" sz="16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середовища</a:t>
            </a:r>
            <a:r>
              <a:rPr lang="en-US" altLang="ru-RU" sz="16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b="1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передавання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 - WLAN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працюють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в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напівдуплексному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режимі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а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це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означає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що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у певний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момент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часу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лише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один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пристрій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здійснювати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відправлення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або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отримання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Велика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кількість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uk-UA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одночасних звернень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 WLAN,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призводить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зниження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пропускної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здатності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для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кожного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користувача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9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Бездротове 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Типи бездротового з'єднання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656423"/>
            <a:ext cx="8424241" cy="4094687"/>
          </a:xfrm>
        </p:spPr>
        <p:txBody>
          <a:bodyPr/>
          <a:lstStyle/>
          <a:p>
            <a:pPr marL="0" algn="just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Стандарти IEEE та телекомунікаційної галузі для </a:t>
            </a:r>
            <a:r>
              <a:rPr lang="uk-UA" sz="1600" dirty="0" smtClean="0">
                <a:solidFill>
                  <a:srgbClr val="000000"/>
                </a:solidFill>
              </a:rPr>
              <a:t>бездротового передавання </a:t>
            </a:r>
            <a:r>
              <a:rPr lang="uk-UA" sz="1600" dirty="0">
                <a:solidFill>
                  <a:srgbClr val="000000"/>
                </a:solidFill>
              </a:rPr>
              <a:t>даних</a:t>
            </a:r>
          </a:p>
          <a:p>
            <a:pPr marL="0" algn="just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охоплюють як канальний, так і фізичний рівень. У кожному з цих стандартів специфікації фізичного </a:t>
            </a:r>
            <a:r>
              <a:rPr lang="uk-UA" sz="1600" dirty="0" smtClean="0">
                <a:solidFill>
                  <a:srgbClr val="000000"/>
                </a:solidFill>
              </a:rPr>
              <a:t>рівня визначають</a:t>
            </a:r>
            <a:r>
              <a:rPr lang="uk-UA" sz="1600" dirty="0">
                <a:solidFill>
                  <a:srgbClr val="000000"/>
                </a:solidFill>
              </a:rPr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Методи перетворення даних у радіосигнали.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Частоту і потужність передавання.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Вимоги до прийому і декодування сигналу.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Проектування та конструкцію антени.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 rtl="0"/>
            <a:r>
              <a:rPr lang="uk-UA" sz="1600" dirty="0">
                <a:solidFill>
                  <a:srgbClr val="000000"/>
                </a:solidFill>
              </a:rPr>
              <a:t>Стандарти бездротового зв'язку 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Wi-Fi</a:t>
            </a:r>
            <a:r>
              <a:rPr lang="uk-UA" sz="1500" b="1" dirty="0">
                <a:solidFill>
                  <a:srgbClr val="000000"/>
                </a:solidFill>
              </a:rPr>
              <a:t> (IEEE 802.11) </a:t>
            </a:r>
            <a:r>
              <a:rPr lang="uk-UA" sz="1500" dirty="0">
                <a:solidFill>
                  <a:srgbClr val="000000"/>
                </a:solidFill>
              </a:rPr>
              <a:t>- технологія бездротової локальної мережі (WLAN)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Bluetooth</a:t>
            </a:r>
            <a:r>
              <a:rPr lang="uk-UA" sz="1500" b="1" dirty="0">
                <a:solidFill>
                  <a:srgbClr val="000000"/>
                </a:solidFill>
              </a:rPr>
              <a:t> (IEEE 802.15) </a:t>
            </a:r>
            <a:r>
              <a:rPr lang="uk-UA" sz="1500" dirty="0">
                <a:solidFill>
                  <a:srgbClr val="000000"/>
                </a:solidFill>
              </a:rPr>
              <a:t>- стандарт бездротової персональної мережі (WPAN)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WiMAX</a:t>
            </a:r>
            <a:r>
              <a:rPr lang="uk-UA" sz="1500" b="1" dirty="0">
                <a:solidFill>
                  <a:srgbClr val="000000"/>
                </a:solidFill>
              </a:rPr>
              <a:t> (IEEE 802.16) </a:t>
            </a:r>
            <a:r>
              <a:rPr lang="uk-UA" sz="1500" dirty="0">
                <a:solidFill>
                  <a:srgbClr val="000000"/>
                </a:solidFill>
              </a:rPr>
              <a:t>- використовує топологію точка-</a:t>
            </a:r>
            <a:r>
              <a:rPr lang="uk-UA" sz="1500" dirty="0" err="1">
                <a:solidFill>
                  <a:srgbClr val="000000"/>
                </a:solidFill>
              </a:rPr>
              <a:t>багатоточка</a:t>
            </a:r>
            <a:r>
              <a:rPr lang="uk-UA" sz="1500" dirty="0">
                <a:solidFill>
                  <a:srgbClr val="000000"/>
                </a:solidFill>
              </a:rPr>
              <a:t> для забезпечення широкосмугового бездротового доступу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Zigbee</a:t>
            </a:r>
            <a:r>
              <a:rPr lang="uk-UA" sz="1500" b="1" dirty="0">
                <a:solidFill>
                  <a:srgbClr val="000000"/>
                </a:solidFill>
              </a:rPr>
              <a:t> (IEEE 802.15.4) </a:t>
            </a:r>
            <a:r>
              <a:rPr lang="uk-UA" sz="1500" dirty="0">
                <a:solidFill>
                  <a:srgbClr val="000000"/>
                </a:solidFill>
              </a:rPr>
              <a:t>- </a:t>
            </a:r>
            <a:r>
              <a:rPr lang="uk-UA" sz="1500" dirty="0" smtClean="0">
                <a:solidFill>
                  <a:srgbClr val="000000"/>
                </a:solidFill>
              </a:rPr>
              <a:t>мала </a:t>
            </a:r>
            <a:r>
              <a:rPr lang="uk-UA" sz="1500" dirty="0">
                <a:solidFill>
                  <a:srgbClr val="000000"/>
                </a:solidFill>
              </a:rPr>
              <a:t>швидкість </a:t>
            </a:r>
            <a:r>
              <a:rPr lang="uk-UA" sz="1500" dirty="0" smtClean="0">
                <a:solidFill>
                  <a:srgbClr val="000000"/>
                </a:solidFill>
              </a:rPr>
              <a:t>передавання даних</a:t>
            </a:r>
            <a:r>
              <a:rPr lang="uk-UA" sz="1500" dirty="0">
                <a:solidFill>
                  <a:srgbClr val="000000"/>
                </a:solidFill>
              </a:rPr>
              <a:t>, низьке енергоспоживання; </a:t>
            </a:r>
            <a:r>
              <a:rPr lang="uk-UA" sz="1500" dirty="0" smtClean="0">
                <a:solidFill>
                  <a:srgbClr val="000000"/>
                </a:solidFill>
              </a:rPr>
              <a:t>у </a:t>
            </a:r>
            <a:r>
              <a:rPr lang="uk-UA" sz="1500" dirty="0">
                <a:solidFill>
                  <a:srgbClr val="000000"/>
                </a:solidFill>
              </a:rPr>
              <a:t>першу чергу для застосунків </a:t>
            </a:r>
            <a:r>
              <a:rPr lang="uk-UA" sz="1500" dirty="0" err="1">
                <a:solidFill>
                  <a:srgbClr val="000000"/>
                </a:solidFill>
              </a:rPr>
              <a:t>Iнтернету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smtClean="0">
                <a:solidFill>
                  <a:srgbClr val="000000"/>
                </a:solidFill>
              </a:rPr>
              <a:t>речей </a:t>
            </a:r>
            <a:r>
              <a:rPr lang="uk-UA" sz="1500" dirty="0">
                <a:solidFill>
                  <a:srgbClr val="000000"/>
                </a:solidFill>
              </a:rPr>
              <a:t>(</a:t>
            </a:r>
            <a:r>
              <a:rPr lang="uk-UA" sz="1500" dirty="0" err="1">
                <a:solidFill>
                  <a:srgbClr val="000000"/>
                </a:solidFill>
              </a:rPr>
              <a:t>IoT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6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Бездротове 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Бездротова локальна мережа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74280-9EA6-0242-8034-EC3F27C9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77330"/>
            <a:ext cx="8280057" cy="3544404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Загалом, для створення бездротової локальної мережі (WLAN, </a:t>
            </a:r>
            <a:r>
              <a:rPr lang="uk-UA" sz="1600" dirty="0" err="1">
                <a:solidFill>
                  <a:srgbClr val="000000"/>
                </a:solidFill>
              </a:rPr>
              <a:t>Wireless</a:t>
            </a:r>
            <a:r>
              <a:rPr lang="uk-UA" sz="1600" dirty="0">
                <a:solidFill>
                  <a:srgbClr val="000000"/>
                </a:solidFill>
              </a:rPr>
              <a:t> LAN) потрібні такі пристрої: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Бездротова точка доступу (AP, Access </a:t>
            </a:r>
            <a:r>
              <a:rPr lang="uk-UA" sz="1600" b="1" dirty="0" err="1">
                <a:solidFill>
                  <a:srgbClr val="000000"/>
                </a:solidFill>
              </a:rPr>
              <a:t>Point</a:t>
            </a:r>
            <a:r>
              <a:rPr lang="uk-UA" sz="1600" b="1" dirty="0">
                <a:solidFill>
                  <a:srgbClr val="000000"/>
                </a:solidFill>
              </a:rPr>
              <a:t>) </a:t>
            </a:r>
            <a:r>
              <a:rPr lang="uk-UA" sz="1600" dirty="0">
                <a:solidFill>
                  <a:srgbClr val="000000"/>
                </a:solidFill>
              </a:rPr>
              <a:t>- концентрує бездротові сигнали від користувачів і </a:t>
            </a:r>
            <a:r>
              <a:rPr lang="uk-UA" sz="1600" dirty="0" err="1">
                <a:solidFill>
                  <a:srgbClr val="000000"/>
                </a:solidFill>
              </a:rPr>
              <a:t>під'єднує</a:t>
            </a:r>
            <a:r>
              <a:rPr lang="uk-UA" sz="1600" dirty="0">
                <a:solidFill>
                  <a:srgbClr val="000000"/>
                </a:solidFill>
              </a:rPr>
              <a:t> до існуючої мережної інфраструктури на основі мідних </a:t>
            </a:r>
            <a:r>
              <a:rPr lang="uk-UA" sz="1600" dirty="0" smtClean="0">
                <a:solidFill>
                  <a:srgbClr val="000000"/>
                </a:solidFill>
              </a:rPr>
              <a:t>кабелів.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Бездротові мережні адаптери </a:t>
            </a:r>
            <a:r>
              <a:rPr lang="uk-UA" sz="1600" dirty="0">
                <a:solidFill>
                  <a:srgbClr val="000000"/>
                </a:solidFill>
              </a:rPr>
              <a:t>- забезпечують можливість бездротового зв'язку для </a:t>
            </a:r>
            <a:r>
              <a:rPr lang="uk-UA" sz="1600" dirty="0" err="1">
                <a:solidFill>
                  <a:srgbClr val="000000"/>
                </a:solidFill>
              </a:rPr>
              <a:t>хостів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мережі.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Існує </a:t>
            </a:r>
            <a:r>
              <a:rPr lang="uk-UA" sz="1600" dirty="0" smtClean="0">
                <a:solidFill>
                  <a:srgbClr val="000000"/>
                </a:solidFill>
              </a:rPr>
              <a:t>низка стандартів </a:t>
            </a:r>
            <a:r>
              <a:rPr lang="uk-UA" sz="1600" dirty="0">
                <a:solidFill>
                  <a:srgbClr val="000000"/>
                </a:solidFill>
              </a:rPr>
              <a:t>для WLAN. Купуючи обладнання для WLAN, переконайтеся, що воно сумісне, та може поєднуватись.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Мережні адміністратори повинні розробляти та застосовувати сувору політику безпеки та заходи захисту WLAN від несанкціонованого доступу та пошкоджень.</a:t>
            </a:r>
          </a:p>
        </p:txBody>
      </p:sp>
    </p:spTree>
    <p:extLst>
      <p:ext uri="{BB962C8B-B14F-4D97-AF65-F5344CB8AC3E}">
        <p14:creationId xmlns:p14="http://schemas.microsoft.com/office/powerpoint/2010/main" val="13012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4.7 </a:t>
            </a:r>
            <a:r>
              <a:rPr lang="uk-U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ВИСНОВКИ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</a:t>
            </a:r>
            <a:r>
              <a:rPr lang="uk-UA" dirty="0" smtClean="0">
                <a:latin typeface="Arial" charset="0"/>
              </a:rPr>
              <a:t>цій лекції?</a:t>
            </a:r>
            <a:endParaRPr lang="uk-UA" dirty="0"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463" y="798513"/>
            <a:ext cx="8853487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69863" indent="-169863"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altLang="ru-RU" sz="1600" dirty="0" smtClean="0">
                <a:ea typeface="ＭＳ Ｐゴシック" panose="020B0600070205080204" pitchFamily="34" charset="-128"/>
              </a:rPr>
              <a:t>Налаштування б</a:t>
            </a:r>
            <a:r>
              <a:rPr lang="en-US" altLang="ru-RU" sz="1600" dirty="0" err="1" smtClean="0">
                <a:ea typeface="ＭＳ Ｐゴシック" panose="020B0600070205080204" pitchFamily="34" charset="-128"/>
              </a:rPr>
              <a:t>удь-як</a:t>
            </a:r>
            <a:r>
              <a:rPr lang="uk-UA" altLang="ru-RU" sz="1600" dirty="0" smtClean="0">
                <a:ea typeface="ＭＳ Ｐゴシック" panose="020B0600070205080204" pitchFamily="34" charset="-128"/>
              </a:rPr>
              <a:t>ого </a:t>
            </a:r>
            <a:r>
              <a:rPr lang="en-US" altLang="ru-RU" sz="1600" dirty="0" err="1" smtClean="0">
                <a:ea typeface="ＭＳ Ｐゴシック" panose="020B0600070205080204" pitchFamily="34" charset="-128"/>
              </a:rPr>
              <a:t>мережн</a:t>
            </a:r>
            <a:r>
              <a:rPr lang="uk-UA" altLang="ru-RU" sz="1600" dirty="0" smtClean="0">
                <a:ea typeface="ＭＳ Ｐゴシック" panose="020B0600070205080204" pitchFamily="34" charset="-128"/>
              </a:rPr>
              <a:t>ого </a:t>
            </a:r>
            <a:r>
              <a:rPr lang="en-US" altLang="ru-RU" sz="1600" dirty="0" err="1" smtClean="0">
                <a:ea typeface="ＭＳ Ｐゴシック" panose="020B0600070205080204" pitchFamily="34" charset="-128"/>
              </a:rPr>
              <a:t>зв'яз</a:t>
            </a:r>
            <a:r>
              <a:rPr lang="uk-UA" altLang="ru-RU" sz="1600" dirty="0" smtClean="0">
                <a:ea typeface="ＭＳ Ｐゴシック" panose="020B0600070205080204" pitchFamily="34" charset="-128"/>
              </a:rPr>
              <a:t>ку потрібно розпочинати з </a:t>
            </a:r>
            <a:r>
              <a:rPr lang="en-US" altLang="ru-RU" sz="1600" dirty="0" err="1" smtClean="0">
                <a:ea typeface="ＭＳ Ｐゴシック" panose="020B0600070205080204" pitchFamily="34" charset="-128"/>
              </a:rPr>
              <a:t>фізичн</a:t>
            </a:r>
            <a:r>
              <a:rPr lang="uk-UA" altLang="ru-RU" sz="1600" dirty="0" smtClean="0">
                <a:ea typeface="ＭＳ Ｐゴシック" panose="020B0600070205080204" pitchFamily="34" charset="-128"/>
              </a:rPr>
              <a:t>ого</a:t>
            </a:r>
            <a:r>
              <a:rPr lang="en-US" altLang="ru-RU" sz="1600" dirty="0" smtClean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під'єднання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локальної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мережі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дротової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чи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бездротової</a:t>
            </a:r>
            <a:r>
              <a:rPr lang="en-US" altLang="ru-RU" sz="1600" dirty="0">
                <a:ea typeface="ＭＳ Ｐゴシック" panose="020B0600070205080204" pitchFamily="34" charset="-128"/>
              </a:rPr>
              <a:t>. </a:t>
            </a:r>
          </a:p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фізичного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рівня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відносять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електронні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схеми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середовища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передавання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даних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та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роз'єми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розроблені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інженерами</a:t>
            </a:r>
            <a:r>
              <a:rPr lang="en-US" altLang="ru-RU" sz="1600" dirty="0">
                <a:ea typeface="ＭＳ Ｐゴシック" panose="020B0600070205080204" pitchFamily="34" charset="-128"/>
              </a:rPr>
              <a:t>. </a:t>
            </a:r>
          </a:p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ea typeface="ＭＳ Ｐゴシック" panose="020B0600070205080204" pitchFamily="34" charset="-128"/>
              </a:rPr>
              <a:t>Стандарти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фізичного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рівня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стосуються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трьох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функціональних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областей</a:t>
            </a:r>
            <a:r>
              <a:rPr lang="en-US" altLang="ru-RU" sz="1600" dirty="0">
                <a:ea typeface="ＭＳ Ｐゴシック" panose="020B0600070205080204" pitchFamily="34" charset="-128"/>
              </a:rPr>
              <a:t>: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фізичних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компонентів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кодування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та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передавання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сигналів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. </a:t>
            </a:r>
          </a:p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ea typeface="ＭＳ Ｐゴシック" panose="020B0600070205080204" pitchFamily="34" charset="-128"/>
              </a:rPr>
              <a:t>Три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типи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мідних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кабелів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: UTP, STP і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коаксіальний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кабель</a:t>
            </a:r>
            <a:r>
              <a:rPr lang="en-US" altLang="ru-RU" sz="1600" dirty="0">
                <a:ea typeface="ＭＳ Ｐゴシック" panose="020B0600070205080204" pitchFamily="34" charset="-128"/>
              </a:rPr>
              <a:t> (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коаксіал</a:t>
            </a:r>
            <a:r>
              <a:rPr lang="en-US" altLang="ru-RU" sz="1600" dirty="0">
                <a:ea typeface="ＭＳ Ｐゴシック" panose="020B0600070205080204" pitchFamily="34" charset="-128"/>
              </a:rPr>
              <a:t>). </a:t>
            </a:r>
          </a:p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ea typeface="ＭＳ Ｐゴシック" panose="020B0600070205080204" pitchFamily="34" charset="-128"/>
              </a:rPr>
              <a:t>Прокладання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кабелю</a:t>
            </a:r>
            <a:r>
              <a:rPr lang="en-US" altLang="ru-RU" sz="1600" dirty="0">
                <a:ea typeface="ＭＳ Ｐゴシック" panose="020B0600070205080204" pitchFamily="34" charset="-128"/>
              </a:rPr>
              <a:t> UTP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здійснюється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згідно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стандартів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спільно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встановлених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організаціями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TIA/EIA.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Електричні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характеристики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мідних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кабелів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визначаються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Інститутом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інженерів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 з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електротехніки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та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електроніки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(IEEE). </a:t>
            </a:r>
          </a:p>
          <a:p>
            <a:pPr algn="just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ea typeface="ＭＳ Ｐゴシック" panose="020B0600070205080204" pitchFamily="34" charset="-128"/>
              </a:rPr>
              <a:t>Основні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типи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кабелів</a:t>
            </a:r>
            <a:r>
              <a:rPr lang="en-US" altLang="ru-RU" sz="1600" dirty="0"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що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застосовуються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залежно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від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конкретних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умов</a:t>
            </a:r>
            <a:r>
              <a:rPr lang="en-US" altLang="ru-RU" sz="1600" dirty="0">
                <a:ea typeface="ＭＳ Ｐゴシック" panose="020B0600070205080204" pitchFamily="34" charset="-128"/>
              </a:rPr>
              <a:t>, -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це</a:t>
            </a:r>
            <a:r>
              <a:rPr lang="en-US" altLang="ru-RU" sz="1600" dirty="0"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прямий</a:t>
            </a:r>
            <a:r>
              <a:rPr lang="en-US" altLang="ru-RU" sz="1600" dirty="0">
                <a:ea typeface="ＭＳ Ｐゴシック" panose="020B0600070205080204" pitchFamily="34" charset="-128"/>
              </a:rPr>
              <a:t> Ethernet і </a:t>
            </a:r>
            <a:r>
              <a:rPr lang="en-US" altLang="ru-RU" sz="1600" dirty="0" err="1">
                <a:ea typeface="ＭＳ Ｐゴシック" panose="020B0600070205080204" pitchFamily="34" charset="-128"/>
              </a:rPr>
              <a:t>кросоверний</a:t>
            </a:r>
            <a:r>
              <a:rPr lang="en-US" altLang="ru-RU" sz="1600" dirty="0">
                <a:ea typeface="ＭＳ Ｐゴシック" panose="020B0600070205080204" pitchFamily="34" charset="-128"/>
              </a:rPr>
              <a:t> Ethernet.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</a:t>
            </a:r>
            <a:r>
              <a:rPr lang="uk-UA" dirty="0" smtClean="0">
                <a:latin typeface="Arial" charset="0"/>
              </a:rPr>
              <a:t>цій лекції </a:t>
            </a:r>
            <a:r>
              <a:rPr lang="uk-UA" dirty="0" smtClean="0">
                <a:latin typeface="Arial" charset="0"/>
              </a:rPr>
              <a:t>(Продовж</a:t>
            </a:r>
            <a:r>
              <a:rPr lang="uk-UA" dirty="0">
                <a:latin typeface="Arial" charset="0"/>
              </a:rPr>
              <a:t>.)?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Оптоволоконний кабель передає дані на великі відстані і з більшою пропускною здатністю, </a:t>
            </a:r>
            <a:r>
              <a:rPr lang="uk-UA" sz="1600" dirty="0" smtClean="0"/>
              <a:t>аніж </a:t>
            </a:r>
            <a:r>
              <a:rPr lang="uk-UA" sz="1600" dirty="0"/>
              <a:t>будь-які інші мережні носії. </a:t>
            </a:r>
          </a:p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Існує чотири типи оптоволоконних роз'ємів: ST, SC, LC, і дуплексний </a:t>
            </a:r>
            <a:r>
              <a:rPr lang="uk-UA" sz="1600" dirty="0" err="1"/>
              <a:t>багатомодовий</a:t>
            </a:r>
            <a:r>
              <a:rPr lang="uk-UA" sz="1600" dirty="0"/>
              <a:t> LC. </a:t>
            </a:r>
          </a:p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Оптоволоконні </a:t>
            </a:r>
            <a:r>
              <a:rPr lang="uk-UA" sz="1600" dirty="0" err="1"/>
              <a:t>патч</a:t>
            </a:r>
            <a:r>
              <a:rPr lang="uk-UA" sz="1600" dirty="0"/>
              <a:t>-корди включають </a:t>
            </a:r>
            <a:r>
              <a:rPr lang="uk-UA" sz="1600" dirty="0" err="1"/>
              <a:t>багатомодовий</a:t>
            </a:r>
            <a:r>
              <a:rPr lang="uk-UA" sz="1600" dirty="0"/>
              <a:t> SC-SC, </a:t>
            </a:r>
            <a:r>
              <a:rPr lang="uk-UA" sz="1600" dirty="0" err="1"/>
              <a:t>одномодовий</a:t>
            </a:r>
            <a:r>
              <a:rPr lang="uk-UA" sz="1600" dirty="0"/>
              <a:t> LC-LC, </a:t>
            </a:r>
            <a:r>
              <a:rPr lang="uk-UA" sz="1600" dirty="0" err="1"/>
              <a:t>багатомодовий</a:t>
            </a:r>
            <a:r>
              <a:rPr lang="uk-UA" sz="1600" dirty="0"/>
              <a:t> ST-LC і </a:t>
            </a:r>
            <a:r>
              <a:rPr lang="uk-UA" sz="1600" dirty="0" err="1"/>
              <a:t>одномодовий</a:t>
            </a:r>
            <a:r>
              <a:rPr lang="uk-UA" sz="1600" dirty="0"/>
              <a:t> SC-ST. </a:t>
            </a:r>
          </a:p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Засоби бездротового з'єднання забезпечують передавання двійкових розрядів даних у вигляді електромагнітних сигналів радіочастотного або мікрохвильового діапазону. Бездротовому зв'язку притаманні деякі обмеження, до яких належать зона покриття, вплив завад, безпека та проблеми, що виникають </a:t>
            </a:r>
            <a:r>
              <a:rPr lang="uk-UA" sz="1600" dirty="0" smtClean="0"/>
              <a:t>у будь-якому загальнодоступному середовищі.</a:t>
            </a:r>
            <a:r>
              <a:rPr lang="uk-UA" sz="1600" dirty="0"/>
              <a:t> </a:t>
            </a:r>
          </a:p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До стандартів </a:t>
            </a:r>
            <a:r>
              <a:rPr lang="uk-UA" sz="1600" dirty="0"/>
              <a:t>бездротового </a:t>
            </a:r>
            <a:r>
              <a:rPr lang="uk-UA" sz="1600" dirty="0" smtClean="0"/>
              <a:t>зв'язку належать: </a:t>
            </a:r>
            <a:r>
              <a:rPr lang="uk-UA" sz="1600" dirty="0" err="1"/>
              <a:t>Wi-Fi</a:t>
            </a:r>
            <a:r>
              <a:rPr lang="uk-UA" sz="1600" dirty="0"/>
              <a:t> (IEEE 802.11), </a:t>
            </a:r>
            <a:r>
              <a:rPr lang="uk-UA" sz="1600" dirty="0" err="1"/>
              <a:t>Bluetooth</a:t>
            </a:r>
            <a:r>
              <a:rPr lang="uk-UA" sz="1600" dirty="0"/>
              <a:t> (IEEE 802.15), </a:t>
            </a:r>
            <a:r>
              <a:rPr lang="uk-UA" sz="1600" dirty="0" err="1"/>
              <a:t>WiMAX</a:t>
            </a:r>
            <a:r>
              <a:rPr lang="uk-UA" sz="1600" dirty="0"/>
              <a:t> (IEEE 802.16) і </a:t>
            </a:r>
            <a:r>
              <a:rPr lang="uk-UA" sz="1600" dirty="0" err="1"/>
              <a:t>Zigbee</a:t>
            </a:r>
            <a:r>
              <a:rPr lang="uk-UA" sz="1600" dirty="0"/>
              <a:t> (IEEE 802.15.4). </a:t>
            </a:r>
          </a:p>
          <a:p>
            <a:pPr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Бездротова локальна мережа (WLAN) вимагає наявності бездротової точки доступу та бездротових мережних адаптерів</a:t>
            </a:r>
            <a:r>
              <a:rPr lang="uk-UA" sz="1600" dirty="0" smtClean="0"/>
              <a:t>.</a:t>
            </a:r>
            <a:endParaRPr lang="uk-U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4.8 Резюме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8008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78948"/>
              </p:ext>
            </p:extLst>
          </p:nvPr>
        </p:nvGraphicFramePr>
        <p:xfrm>
          <a:off x="144463" y="798513"/>
          <a:ext cx="8853486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Асоціація телекомунікаційної галузі / Асоціація електронної галузі (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Telecommunications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Industry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Association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, TIA  /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Electronic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Industries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Association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, EIA)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затримка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latency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продуктивність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throughput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корисна пропускна здатність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goodput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Електромагнітні завади (EMЗ) 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Радіочастотні завади (РЧЗ)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Перехресні завади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Кабель на основі неекранованої витої пари (UTP)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Кабель на основі екранованої витої пари (STP)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Коаксіальний кабель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RJ-45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Пригнічення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TIA/EIA-568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Прямий кабель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Ethernet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Straight-through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Перехресний кабель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Ethernet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crossover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Консольний кабель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rollover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Одномодове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оптоволокно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(SMF -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Single-Mode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Fiber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Багатомодове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оптоволокно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(MMF -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Multimode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Fiber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Роз'єм ST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Straight-Tip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Роз'єм SC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Subscriber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Connector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Роз'єм LC (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Lucent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Connector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) типу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Simplex</a:t>
                      </a:r>
                      <a:endParaRPr lang="uk-UA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Багатомодовий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роз'єм LC типу </a:t>
                      </a: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Duplex</a:t>
                      </a:r>
                      <a:endParaRPr lang="uk-UA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Bluetooth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(IEEE 802.15)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WiMAX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(IEEE 802.16)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err="1">
                          <a:solidFill>
                            <a:srgbClr val="000000"/>
                          </a:solidFill>
                        </a:rPr>
                        <a:t>Zigbee</a:t>
                      </a: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 (IEEE 802.15.4)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Бездротова точка доступу (WAP)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Призначення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 Фізичне з' єднання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800" y="855663"/>
            <a:ext cx="82804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Перш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ніж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відбудеться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будь-який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зв'язок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потрібно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здійснити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фізичне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під'єднання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локальної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Це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з'єднання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бути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дротовим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або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бездротовим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в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залежності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від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налаштувань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Зазвичай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це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залежить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від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розглядаєте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корпоративний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офіс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житловий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будинок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Через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адаптер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(NIC, Network Interface Card)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пристрій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під'єднується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Деякі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пристрої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можуть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мати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лише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один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NIC, в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той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час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як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інші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можуть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мати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кілька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NIC (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наприклад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дротові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або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бездротові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).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всі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фізичні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з'єднання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забезпечують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однаковий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рівень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продуктивності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Призначення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 Фізичний рівень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563E-E612-FF49-AA84-F8F59049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45" y="1008091"/>
            <a:ext cx="5353925" cy="315447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3504" y="1008092"/>
            <a:ext cx="3721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Транспортує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біти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через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мережні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носії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Приймає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повний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кадр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з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канального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рівня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та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перетворює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його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у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послідовність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сигналів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які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передаються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у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локальне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середовище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передавання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даних</a:t>
            </a:r>
            <a:endParaRPr lang="en-US" altLang="ru-RU" sz="16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Є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останнім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кроком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у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процесі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інкапсуляції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hangingPunct="1">
              <a:lnSpc>
                <a:spcPct val="95000"/>
              </a:lnSpc>
              <a:spcBef>
                <a:spcPts val="1075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Наступний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пристрій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на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шляху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до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місця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призначення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отримує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біти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і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повторно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інкапсулює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кадр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а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потім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вирішує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що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з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ним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u-RU" sz="1600" dirty="0" err="1">
                <a:solidFill>
                  <a:srgbClr val="58585B"/>
                </a:solidFill>
                <a:ea typeface="ＭＳ Ｐゴシック" panose="020B0600070205080204" pitchFamily="34" charset="-128"/>
              </a:rPr>
              <a:t>робити</a:t>
            </a:r>
            <a:r>
              <a:rPr lang="en-US" altLang="ru-RU" sz="16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8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4.2 Характеристики фізичного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Стандарти фізичного рівня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8FA508-7561-8C48-9358-A4BB397A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969" y="836638"/>
            <a:ext cx="6576646" cy="37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Фізичні компоненти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Стандарти фізичного рівня стосуються трьох функціональних </a:t>
            </a:r>
            <a:r>
              <a:rPr lang="uk-UA" dirty="0" smtClean="0">
                <a:solidFill>
                  <a:srgbClr val="000000"/>
                </a:solidFill>
              </a:rPr>
              <a:t>сфер:</a:t>
            </a:r>
            <a:endParaRPr lang="uk-UA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Фізичні компоненти</a:t>
            </a:r>
            <a:endParaRPr lang="uk-UA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Кодування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Формування сигналів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dirty="0" smtClean="0">
                <a:solidFill>
                  <a:srgbClr val="000000"/>
                </a:solidFill>
              </a:rPr>
              <a:t>Фізичні компоненти – це апаратні </a:t>
            </a:r>
            <a:r>
              <a:rPr lang="uk-UA" dirty="0">
                <a:solidFill>
                  <a:srgbClr val="000000"/>
                </a:solidFill>
              </a:rPr>
              <a:t>пристрої, середовища передавання даних та роз'єми, які передають сигнали, що відповідають бітам.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Апаратні компоненти, такі як мережні адаптери (NIC), інтерфейси та </a:t>
            </a:r>
            <a:r>
              <a:rPr lang="uk-UA" dirty="0" err="1">
                <a:solidFill>
                  <a:srgbClr val="000000"/>
                </a:solidFill>
              </a:rPr>
              <a:t>конектори</a:t>
            </a:r>
            <a:r>
              <a:rPr lang="uk-UA" dirty="0">
                <a:solidFill>
                  <a:srgbClr val="000000"/>
                </a:solidFill>
              </a:rPr>
              <a:t>, кабелі та їх конструкції, визначені в </a:t>
            </a:r>
            <a:r>
              <a:rPr lang="uk-UA" dirty="0" smtClean="0">
                <a:solidFill>
                  <a:srgbClr val="000000"/>
                </a:solidFill>
              </a:rPr>
              <a:t>стандартах  </a:t>
            </a:r>
            <a:r>
              <a:rPr lang="uk-UA" dirty="0">
                <a:solidFill>
                  <a:srgbClr val="000000"/>
                </a:solidFill>
              </a:rPr>
              <a:t>фізичного рівня.</a:t>
            </a:r>
          </a:p>
        </p:txBody>
      </p:sp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Характеристики фізичного рівня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Кодування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B373F-3A37-F348-AE55-90901B27B883}"/>
              </a:ext>
            </a:extLst>
          </p:cNvPr>
          <p:cNvSpPr txBox="1"/>
          <p:nvPr/>
        </p:nvSpPr>
        <p:spPr>
          <a:xfrm>
            <a:off x="386862" y="1066800"/>
            <a:ext cx="3656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+mn-lt"/>
              </a:rPr>
              <a:t>В процесі кодування потік бітів перетворюється у формат, що буде </a:t>
            </a:r>
            <a:r>
              <a:rPr lang="uk-UA" sz="1600" dirty="0" err="1">
                <a:solidFill>
                  <a:srgbClr val="000000"/>
                </a:solidFill>
                <a:latin typeface="+mn-lt"/>
              </a:rPr>
              <a:t>впізнаваним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 для наступного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на 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мережному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шляху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пристрою.</a:t>
            </a:r>
            <a:endParaRPr lang="uk-UA" sz="1600" dirty="0">
              <a:solidFill>
                <a:srgbClr val="000000"/>
              </a:solidFill>
              <a:latin typeface="+mn-lt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+mn-lt"/>
              </a:rPr>
              <a:t>Термін «кодування» передбачає існування шаблонів, які можуть бути розпізнані наступним пристроєм.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+mn-lt"/>
              </a:rPr>
              <a:t>Одним з прикладів методу кодування є Манчестерський код (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поданий </a:t>
            </a:r>
            <a:r>
              <a:rPr lang="uk-UA" sz="1600" dirty="0">
                <a:solidFill>
                  <a:srgbClr val="000000"/>
                </a:solidFill>
                <a:latin typeface="+mn-lt"/>
              </a:rPr>
              <a:t>на рисунку), 4B/5B та </a:t>
            </a:r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8B/10B.</a:t>
            </a:r>
            <a:endParaRPr lang="uk-UA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258416-999A-294E-8E65-12B100E49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2875" y="970634"/>
            <a:ext cx="4660900" cy="3441700"/>
          </a:xfrm>
        </p:spPr>
      </p:pic>
    </p:spTree>
    <p:extLst>
      <p:ext uri="{BB962C8B-B14F-4D97-AF65-F5344CB8AC3E}">
        <p14:creationId xmlns:p14="http://schemas.microsoft.com/office/powerpoint/2010/main" val="1734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8246</TotalTime>
  <Words>2670</Words>
  <Application>Microsoft Office PowerPoint</Application>
  <PresentationFormat>Экран (16:9)</PresentationFormat>
  <Paragraphs>457</Paragraphs>
  <Slides>40</Slides>
  <Notes>40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Default Theme</vt:lpstr>
      <vt:lpstr>Лекція 4: Фізичний рівень</vt:lpstr>
      <vt:lpstr>Презентация PowerPoint</vt:lpstr>
      <vt:lpstr>4.1 Призначення фізичного рівня</vt:lpstr>
      <vt:lpstr>Призначення фізичного рівня  Фізичне з' єднання</vt:lpstr>
      <vt:lpstr>Призначення фізичного рівня  Фізичний рівень</vt:lpstr>
      <vt:lpstr>4.2 Характеристики фізичного рівня</vt:lpstr>
      <vt:lpstr>Характеристики фізичного рівня Стандарти фізичного рівня</vt:lpstr>
      <vt:lpstr>Характеристики фізичного рівня Фізичні компоненти</vt:lpstr>
      <vt:lpstr>Характеристики фізичного рівня Кодування</vt:lpstr>
      <vt:lpstr>Характеристики фізичного рівня Формування сигналів</vt:lpstr>
      <vt:lpstr>Характеристики фізичного рівня Пропускна здатність</vt:lpstr>
      <vt:lpstr>Характеристики фізичного рівня Термінологія пропускної здатності</vt:lpstr>
      <vt:lpstr>4.3 Мідний кабель</vt:lpstr>
      <vt:lpstr>Мідний кабель Характеристики мідного кабелю</vt:lpstr>
      <vt:lpstr>Мідний кабель Типи мідного кабелю</vt:lpstr>
      <vt:lpstr>Мідний кабель Кабель на основі неекранованої витої пари (UTP)</vt:lpstr>
      <vt:lpstr>Мідний кабель Кабель на основі екранованої витої пари (STP)</vt:lpstr>
      <vt:lpstr>Мідний кабель Коаксіальний кабель</vt:lpstr>
      <vt:lpstr>4.4 Кабель UTP</vt:lpstr>
      <vt:lpstr>Кабель UTP Властивості кабелю UTP</vt:lpstr>
      <vt:lpstr>Кабель UTP Стандарти та роз'єми для кабелів UTP</vt:lpstr>
      <vt:lpstr>Кабель UTP Стандарти та роз'єми для кабелів UTP (Продовж.)</vt:lpstr>
      <vt:lpstr>Кабель UTP Прямі та кросоверні кабелі UTP </vt:lpstr>
      <vt:lpstr>4.5 Волоконно-оптичний кабель</vt:lpstr>
      <vt:lpstr>Волоконно-оптичний кабель Властивості волоконно-оптичного кабелю</vt:lpstr>
      <vt:lpstr>Волоконно-оптичний кабель Типи волоконно-оптичного кабелю</vt:lpstr>
      <vt:lpstr>Волоконно-оптичний кабель Використання волоконно-оптичного кабелю </vt:lpstr>
      <vt:lpstr>Волоконно-оптичний кабель Роз'єми для оптоволокна </vt:lpstr>
      <vt:lpstr>Волоконно-оптичний кабель Волоконно-оптичний патч-корд</vt:lpstr>
      <vt:lpstr>Волоконно-оптичний кабель Волоконно-оптичний та мідний кабель: порівняння</vt:lpstr>
      <vt:lpstr>4.6 Бездротове з'єднання</vt:lpstr>
      <vt:lpstr>Бездротове з'єднання Властивості бездротового з'єднання</vt:lpstr>
      <vt:lpstr>Бездротове з'єднання Типи бездротового з'єднання</vt:lpstr>
      <vt:lpstr>Бездротове з'єднання Бездротова локальна мережа</vt:lpstr>
      <vt:lpstr>4.7 ВИСНОВКИ</vt:lpstr>
      <vt:lpstr>Практичне завдання з розділу та контрольна робота Що ми вивчили у цій лекції?</vt:lpstr>
      <vt:lpstr>Практичне завдання з розділу та контрольна робота Що ми вивчили у цій лекції (Продовж.)?</vt:lpstr>
      <vt:lpstr>4.8 Резюме</vt:lpstr>
      <vt:lpstr>Нові терміни та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242</cp:revision>
  <dcterms:created xsi:type="dcterms:W3CDTF">2019-10-18T06:21:22Z</dcterms:created>
  <dcterms:modified xsi:type="dcterms:W3CDTF">2021-09-24T04:21:26Z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