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2" r:id="rId24"/>
    <p:sldId id="283" r:id="rId25"/>
    <p:sldId id="277" r:id="rId26"/>
    <p:sldId id="278" r:id="rId27"/>
    <p:sldId id="279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Тема 2. Психоаналітичний підхід до вивчення особистості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Карпюк Юлія Ярославівна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198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Відповідно до поглядів 3. Фрейда, структуру особистості утворюють </a:t>
            </a:r>
            <a:r>
              <a:rPr lang="uk-UA" sz="2000" dirty="0" smtClean="0"/>
              <a:t>три основних </a:t>
            </a:r>
            <a:r>
              <a:rPr lang="uk-UA" sz="2000" dirty="0"/>
              <a:t>компоненти: «Воно», «Я» і «Над-Я».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«Над-Я» (</a:t>
            </a:r>
            <a:r>
              <a:rPr lang="uk-UA" dirty="0" err="1"/>
              <a:t>Суперего</a:t>
            </a:r>
            <a:r>
              <a:rPr lang="uk-UA" dirty="0"/>
              <a:t>) – це третій, найпізніший компонент особистості, </a:t>
            </a:r>
            <a:r>
              <a:rPr lang="uk-UA" dirty="0" err="1"/>
              <a:t>інтерналізована</a:t>
            </a:r>
            <a:r>
              <a:rPr lang="uk-UA" dirty="0"/>
              <a:t> версія суспільних норм і стандартів поведінки, морально етична інстанція особистості. </a:t>
            </a:r>
            <a:endParaRPr lang="uk-UA" dirty="0" smtClean="0"/>
          </a:p>
          <a:p>
            <a:r>
              <a:rPr lang="uk-UA" dirty="0" smtClean="0"/>
              <a:t>Людина </a:t>
            </a:r>
            <a:r>
              <a:rPr lang="uk-UA" dirty="0"/>
              <a:t>не народжується із </a:t>
            </a:r>
            <a:r>
              <a:rPr lang="uk-UA" dirty="0" err="1"/>
              <a:t>Суперего</a:t>
            </a:r>
            <a:r>
              <a:rPr lang="uk-UA" dirty="0"/>
              <a:t>. </a:t>
            </a:r>
            <a:r>
              <a:rPr lang="uk-UA" dirty="0" err="1"/>
              <a:t>Суперего</a:t>
            </a:r>
            <a:r>
              <a:rPr lang="uk-UA" dirty="0"/>
              <a:t> у процесі соціалізації формується з Его і слугує цензором вчинків та думок останнього. 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внутрішня репрезентація традиційних цінностей та ідеалів суспільства в тому вигляді, який сформовано виховними впливами, насамперед сім'ї. </a:t>
            </a:r>
            <a:endParaRPr lang="uk-UA" dirty="0" smtClean="0"/>
          </a:p>
          <a:p>
            <a:r>
              <a:rPr lang="uk-UA" dirty="0" err="1" smtClean="0"/>
              <a:t>Суперего</a:t>
            </a:r>
            <a:r>
              <a:rPr lang="uk-UA" dirty="0" smtClean="0"/>
              <a:t> </a:t>
            </a:r>
            <a:r>
              <a:rPr lang="uk-UA" dirty="0"/>
              <a:t>виконує такі функції: совість, самоспостереження і формування ідеалів. </a:t>
            </a:r>
          </a:p>
        </p:txBody>
      </p:sp>
    </p:spTree>
    <p:extLst>
      <p:ext uri="{BB962C8B-B14F-4D97-AF65-F5344CB8AC3E}">
        <p14:creationId xmlns:p14="http://schemas.microsoft.com/office/powerpoint/2010/main" val="36083337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Під час другої фази (раннє дитинство) у дитини формується відчуття власної автономності та особистої цінності або ж їх протилежність – сором’язливість і сумніви в собі. </a:t>
            </a:r>
            <a:endParaRPr lang="uk-UA" dirty="0" smtClean="0"/>
          </a:p>
          <a:p>
            <a:r>
              <a:rPr lang="uk-UA" dirty="0" smtClean="0"/>
              <a:t>Зростання </a:t>
            </a:r>
            <a:r>
              <a:rPr lang="uk-UA" dirty="0"/>
              <a:t>самостійності дитини, яке розпочинається з освоєння вміння керувати відправленням своїх тілесних потреб, створює передумови для різноманітних виборів, тренування в яких закладає основи таких особистісних якостей, як відповідальність, дисциплінованість, повага до порядку тощо.</a:t>
            </a:r>
          </a:p>
        </p:txBody>
      </p:sp>
    </p:spTree>
    <p:extLst>
      <p:ext uri="{BB962C8B-B14F-4D97-AF65-F5344CB8AC3E}">
        <p14:creationId xmlns:p14="http://schemas.microsoft.com/office/powerpoint/2010/main" val="36334226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У третій фазі (вік від 3 до 5-7 років) формуються ініціативність, бажання щось зробити. Блокування розвитку цих бажань призводить до виникнення почуття провини. </a:t>
            </a:r>
            <a:endParaRPr lang="uk-UA" dirty="0" smtClean="0"/>
          </a:p>
          <a:p>
            <a:r>
              <a:rPr lang="uk-UA" dirty="0" smtClean="0"/>
              <a:t>Вирішальне </a:t>
            </a:r>
            <a:r>
              <a:rPr lang="uk-UA" dirty="0"/>
              <a:t>значення при цьому відіграють групові ігри, спілкування з однолітками, що розвивають уяву дитини, дають змогу їй «приміряти» до себе різні соціальні ролі тощо. На цьому етапі закладається почуття справедливості, яке розуміють як виконання певних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7543887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Під час четвертої фази (шкільний вік) розвиваються почуття підприємливості та ефективності, спроможність досягати поставлених перед собою цілей. Найважливішими цінностями стають ефективність і компетентність.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негативному варіанті розвитку формується відчуття власної неповноцінності, яке спочатку виникає як усвідомлення своєї некомпетентності у вирішенні якихось конкретних задач, передусім пов’язаних із навчанням, а вже потім поширюється на оцінку особистості в цілому.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цьому віці закладається ставлення до праці.</a:t>
            </a:r>
          </a:p>
        </p:txBody>
      </p:sp>
    </p:spTree>
    <p:extLst>
      <p:ext uri="{BB962C8B-B14F-4D97-AF65-F5344CB8AC3E}">
        <p14:creationId xmlns:p14="http://schemas.microsoft.com/office/powerpoint/2010/main" val="17139170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П’ята фаза (юність) знаменує появу відчуття власної неповторності, індивідуальності, відмінності від інших.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негативному варіанті формується розпливчасте, дифузне, нестійке «Я», рольова й особистісна невизначеність. </a:t>
            </a:r>
            <a:endParaRPr lang="uk-UA" dirty="0" smtClean="0"/>
          </a:p>
          <a:p>
            <a:r>
              <a:rPr lang="uk-UA" dirty="0" smtClean="0"/>
              <a:t>Типовою </a:t>
            </a:r>
            <a:r>
              <a:rPr lang="uk-UA" dirty="0"/>
              <a:t>особливістю є стрімке розширення діапазону виконуваних особистістю ролей. </a:t>
            </a:r>
            <a:endParaRPr lang="uk-UA" dirty="0" smtClean="0"/>
          </a:p>
          <a:p>
            <a:r>
              <a:rPr lang="uk-UA" dirty="0" smtClean="0"/>
              <a:t>Однак </a:t>
            </a:r>
            <a:r>
              <a:rPr lang="uk-UA" dirty="0"/>
              <a:t>усі ці ролі ще не освоюються юнаками всерйоз і остаточно, а ніби пробуються, приміряються до себе і своїх можливостей.</a:t>
            </a:r>
          </a:p>
        </p:txBody>
      </p:sp>
    </p:spTree>
    <p:extLst>
      <p:ext uri="{BB962C8B-B14F-4D97-AF65-F5344CB8AC3E}">
        <p14:creationId xmlns:p14="http://schemas.microsoft.com/office/powerpoint/2010/main" val="28405916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Під час шостої фази (молодість) з’являється потреба і здатність до інтимного психологічного контакту з іншою людиною, зокрема й до сексуальної близькості.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негативному варіанті розвивається почуття ізоляції та самотності. </a:t>
            </a:r>
          </a:p>
        </p:txBody>
      </p:sp>
    </p:spTree>
    <p:extLst>
      <p:ext uri="{BB962C8B-B14F-4D97-AF65-F5344CB8AC3E}">
        <p14:creationId xmlns:p14="http://schemas.microsoft.com/office/powerpoint/2010/main" val="35215650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Найважливіші здобутки сьомої фази (дорослість) – творча діяльність і зумовлене нею почуття продуктивності. </a:t>
            </a:r>
            <a:endParaRPr lang="uk-UA" dirty="0" smtClean="0"/>
          </a:p>
          <a:p>
            <a:r>
              <a:rPr lang="uk-UA" dirty="0" smtClean="0"/>
              <a:t>Вони </a:t>
            </a:r>
            <a:r>
              <a:rPr lang="uk-UA" dirty="0"/>
              <a:t>проявляються як у праці, так і в турботі про інших людей, зокрема про дітей, у розвитку потреби передавати свій досвід та ін.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негативному варіанті розвивається почуття стагнації (застою).</a:t>
            </a:r>
          </a:p>
        </p:txBody>
      </p:sp>
    </p:spTree>
    <p:extLst>
      <p:ext uri="{BB962C8B-B14F-4D97-AF65-F5344CB8AC3E}">
        <p14:creationId xmlns:p14="http://schemas.microsoft.com/office/powerpoint/2010/main" val="30546750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Восьма фаза (зрілий вік, або старість) характеризується появою почуття повноти життя, виконаного обов’язку, завершеності шляху. </a:t>
            </a:r>
            <a:endParaRPr lang="uk-UA" dirty="0" smtClean="0"/>
          </a:p>
          <a:p>
            <a:r>
              <a:rPr lang="uk-UA" dirty="0" smtClean="0"/>
              <a:t>Мудрість </a:t>
            </a:r>
            <a:r>
              <a:rPr lang="uk-UA" dirty="0"/>
              <a:t>і відстороненість дають змогу дивитися на свої і чужі вчинки та їхні наслідки з певної висоти. У негативному варіанті розвиваються розчарування, безнадія й розпач.</a:t>
            </a:r>
          </a:p>
        </p:txBody>
      </p:sp>
    </p:spTree>
    <p:extLst>
      <p:ext uri="{BB962C8B-B14F-4D97-AF65-F5344CB8AC3E}">
        <p14:creationId xmlns:p14="http://schemas.microsoft.com/office/powerpoint/2010/main" val="42130508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Таким чином, становлення особистості в концепції Е. Еріксона визначається як зміна етапів, на кожному з яких відбувається якісне перетворення внутрішнього світу людини і радикальна зміна стосунків з оточуючими людьми.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результаті цього вона як особистість набуває щось нове, характерне саме для цього етапу розвитку, що зберігається у неї протягом усього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62598748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Самі особистісні новоутворення, за Е. </a:t>
            </a:r>
            <a:r>
              <a:rPr lang="uk-UA" dirty="0" err="1"/>
              <a:t>Еріксоном</a:t>
            </a:r>
            <a:r>
              <a:rPr lang="uk-UA" dirty="0"/>
              <a:t>, виникають не на порожньому місці – їх поява на певній стадії підготовлена всім процесом попереднього розвитку особистості. </a:t>
            </a:r>
            <a:endParaRPr lang="uk-UA" dirty="0" smtClean="0"/>
          </a:p>
          <a:p>
            <a:r>
              <a:rPr lang="uk-UA" dirty="0" smtClean="0"/>
              <a:t>Нове </a:t>
            </a:r>
            <a:r>
              <a:rPr lang="uk-UA" dirty="0"/>
              <a:t>в ній може виникнути і утвердитися, лише коли в минулому вже були створені відповідні психологічні та поведінкові умови. </a:t>
            </a:r>
            <a:endParaRPr lang="uk-UA" dirty="0" smtClean="0"/>
          </a:p>
          <a:p>
            <a:r>
              <a:rPr lang="uk-UA" dirty="0" smtClean="0"/>
              <a:t>Формуючись </a:t>
            </a:r>
            <a:r>
              <a:rPr lang="uk-UA" dirty="0"/>
              <a:t>і розвиваючись як особистість, людина набуває не тільки позитивні якості, але й недоліки.</a:t>
            </a:r>
          </a:p>
        </p:txBody>
      </p:sp>
    </p:spTree>
    <p:extLst>
      <p:ext uri="{BB962C8B-B14F-4D97-AF65-F5344CB8AC3E}">
        <p14:creationId xmlns:p14="http://schemas.microsoft.com/office/powerpoint/2010/main" val="4795291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Детально представити в єдиній теорії можливі варіанти індивідуального особистісного розвитку по всіляких поєднаннях позитивних і негативних новоутворень практично неможливо. </a:t>
            </a:r>
            <a:endParaRPr lang="uk-UA" dirty="0" smtClean="0"/>
          </a:p>
          <a:p>
            <a:r>
              <a:rPr lang="uk-UA" dirty="0" smtClean="0"/>
              <a:t>Маючи </a:t>
            </a:r>
            <a:r>
              <a:rPr lang="uk-UA" dirty="0"/>
              <a:t>на увазі цю проблему, Е. </a:t>
            </a:r>
            <a:r>
              <a:rPr lang="uk-UA" dirty="0" err="1"/>
              <a:t>Еріксон</a:t>
            </a:r>
            <a:r>
              <a:rPr lang="uk-UA" dirty="0"/>
              <a:t> зобразив у своїй концепції лише дві крайні лінії особистісного розвитку: нормальну і аномальну.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чистому вигляді вони в житті майже не зустрічаються, натомість вміщають у себе різноманітні проміжні варіанти особистісного розвитку людини.</a:t>
            </a:r>
          </a:p>
        </p:txBody>
      </p:sp>
    </p:spTree>
    <p:extLst>
      <p:ext uri="{BB962C8B-B14F-4D97-AF65-F5344CB8AC3E}">
        <p14:creationId xmlns:p14="http://schemas.microsoft.com/office/powerpoint/2010/main" val="232816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83518"/>
            <a:ext cx="5672478" cy="4248820"/>
          </a:xfrm>
        </p:spPr>
      </p:pic>
    </p:spTree>
    <p:extLst>
      <p:ext uri="{BB962C8B-B14F-4D97-AF65-F5344CB8AC3E}">
        <p14:creationId xmlns:p14="http://schemas.microsoft.com/office/powerpoint/2010/main" val="70511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Відповідно до поглядів 3. Фрейда, структуру особистості утворюють </a:t>
            </a:r>
            <a:r>
              <a:rPr lang="uk-UA" sz="2000" dirty="0" smtClean="0"/>
              <a:t>три основних </a:t>
            </a:r>
            <a:r>
              <a:rPr lang="uk-UA" sz="2000" dirty="0"/>
              <a:t>компоненти: «Воно», «Я» і «Над-Я».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Система життєво важливих потреб, що складає зміст «Воно», постійно вимагає задоволення і несвідомо спрямовує психічну активність людини, регулюючи її психічні процеси і стани. </a:t>
            </a:r>
            <a:endParaRPr lang="uk-UA" dirty="0" smtClean="0"/>
          </a:p>
          <a:p>
            <a:r>
              <a:rPr lang="uk-UA" dirty="0" smtClean="0"/>
              <a:t>Несвідомі </a:t>
            </a:r>
            <a:r>
              <a:rPr lang="uk-UA" dirty="0"/>
              <a:t>потяги, що йдуть від «Воно» знаходяться в стані конфлікту з соціальними і моральними нормами поведінки, які містяться в «Над-Я», тому між «Воно» і «Над-Я» існують постійні і неминучі протиріччя. </a:t>
            </a:r>
            <a:endParaRPr lang="uk-UA" dirty="0" smtClean="0"/>
          </a:p>
          <a:p>
            <a:r>
              <a:rPr lang="uk-UA" dirty="0" smtClean="0"/>
              <a:t>Вони </a:t>
            </a:r>
            <a:r>
              <a:rPr lang="uk-UA" dirty="0"/>
              <a:t>вирішуються за допомогою «Я», тобто свідомості, що, діючи відповідно до принципу реальності, намагається розумно примирити обидві конфліктуючі сторони таким чином, щоб потяги «Воно» були максимально задоволені і при цьому не було порушено норми суспільної моралі.</a:t>
            </a:r>
          </a:p>
        </p:txBody>
      </p:sp>
    </p:spTree>
    <p:extLst>
      <p:ext uri="{BB962C8B-B14F-4D97-AF65-F5344CB8AC3E}">
        <p14:creationId xmlns:p14="http://schemas.microsoft.com/office/powerpoint/2010/main" val="290937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Можливість підтримувати своє психічне здоров’я залежить від механізмів психологічного захисту, які допомагають людині пом’якшити конфлікт між «Воно» і «Над-Я». Фрейд виділяв декілька захисних механізмів, головними з яких є: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 fontScale="92500"/>
          </a:bodyPr>
          <a:lstStyle/>
          <a:p>
            <a:pPr lvl="0"/>
            <a:r>
              <a:rPr lang="uk-UA" dirty="0"/>
              <a:t>витіснення (перенесення в підсвідомість думок і почуттів, що викликають страждання); </a:t>
            </a:r>
          </a:p>
          <a:p>
            <a:pPr lvl="0"/>
            <a:r>
              <a:rPr lang="uk-UA" dirty="0"/>
              <a:t>проекція (процес, за допомогою якого людина приписує власні неприйнятні думки і почуття іншим людям, покладаючи таким чином на них провину за свої недоліки); </a:t>
            </a:r>
          </a:p>
          <a:p>
            <a:pPr lvl="0"/>
            <a:r>
              <a:rPr lang="uk-UA" dirty="0"/>
              <a:t>заміщення (переадресація агресії з одного об’єкта на інший); </a:t>
            </a:r>
          </a:p>
          <a:p>
            <a:pPr lvl="0"/>
            <a:r>
              <a:rPr lang="uk-UA" dirty="0"/>
              <a:t>сублімація (заміна сексуальних або агресивних потягів на соціально прийнятні форми поведінки).</a:t>
            </a:r>
          </a:p>
        </p:txBody>
      </p:sp>
    </p:spTree>
    <p:extLst>
      <p:ext uri="{BB962C8B-B14F-4D97-AF65-F5344CB8AC3E}">
        <p14:creationId xmlns:p14="http://schemas.microsoft.com/office/powerpoint/2010/main" val="366604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3558"/>
            <a:ext cx="6645271" cy="3816772"/>
          </a:xfrm>
        </p:spPr>
      </p:pic>
    </p:spTree>
    <p:extLst>
      <p:ext uri="{BB962C8B-B14F-4D97-AF65-F5344CB8AC3E}">
        <p14:creationId xmlns:p14="http://schemas.microsoft.com/office/powerpoint/2010/main" val="50316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dirty="0"/>
              <a:t>У кожної людини є свій набір захисних механізмів, сформованих у дитинстві. Проте, не дивлячись на наявність захисту, витіснені бажання прориваються в свідомість у формі сновидінь, фантазій, «випадкових» обмовок, неочікуваних дій і вчинків. Отже, подавлені мотиви продовжують діяти і істотним чином впливають на поведінку людини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3. Фрейд визначив порядок розгортання психосексуальних стадій  протягом дозрівання організму (біологічний чинник розвитку) і вважав, що ці стадії універсальні і властиві всім людям, незалежно від їх культурного рівня. </a:t>
            </a:r>
            <a:endParaRPr lang="uk-UA" dirty="0" smtClean="0"/>
          </a:p>
          <a:p>
            <a:r>
              <a:rPr lang="uk-UA" dirty="0" smtClean="0"/>
              <a:t>Періодизацію </a:t>
            </a:r>
            <a:r>
              <a:rPr lang="uk-UA" dirty="0"/>
              <a:t>вікового розвитку З. Фрейда називають психосексуальною теорією особистості, оскільки центральна лінія його теорії пов’язана з сексуальним інстинктом.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1541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7614"/>
            <a:ext cx="7315200" cy="265464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Назви стадій розвитку особистості (оральна, анальна, фалічна, </a:t>
            </a:r>
            <a:r>
              <a:rPr lang="uk-UA" dirty="0" err="1"/>
              <a:t>генітальна</a:t>
            </a:r>
            <a:r>
              <a:rPr lang="uk-UA" dirty="0"/>
              <a:t>) вказують на основну тілесну (ерогенну) зону, з якою пов’язано відчуття задоволення. </a:t>
            </a:r>
            <a:endParaRPr lang="uk-UA" dirty="0" smtClean="0"/>
          </a:p>
          <a:p>
            <a:r>
              <a:rPr lang="uk-UA" dirty="0" smtClean="0"/>
              <a:t>Основні </a:t>
            </a:r>
            <a:r>
              <a:rPr lang="uk-UA" dirty="0"/>
              <a:t>чинники розвитку особистості в психосексуальній теорії Фрейда: внутрішній (біологічне дозрівання, реформування кількості і спрямованості сексуальної енергії) і зовнішній (соціальний, вплив спілкування з батьками). </a:t>
            </a:r>
            <a:endParaRPr lang="uk-UA" dirty="0" smtClean="0"/>
          </a:p>
          <a:p>
            <a:r>
              <a:rPr lang="uk-UA" dirty="0" smtClean="0"/>
              <a:t>Цінність </a:t>
            </a:r>
            <a:r>
              <a:rPr lang="uk-UA" dirty="0"/>
              <a:t>даного підходу в тому, що вперше було вказано на значущість періоду дитинства у подальшому розвитку особистості.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067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7614"/>
            <a:ext cx="7315200" cy="265464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У теорії особистості 3. Фрейда містяться як деякі продуктивні наукові положення (про складність, багатоплановість структури особистості, про свідоме й несвідоме, про внутрішні суперечності особистості), так і суперечливі погляди на природу особистості. Вже сучасники 3.Фрейда і навіть його учні вбачали у психоаналітичному вченні низку дискусійних моментів.  </a:t>
            </a:r>
            <a:endParaRPr lang="uk-UA" dirty="0" smtClean="0"/>
          </a:p>
          <a:p>
            <a:r>
              <a:rPr lang="uk-UA" dirty="0" smtClean="0"/>
              <a:t>Так</a:t>
            </a:r>
            <a:r>
              <a:rPr lang="uk-UA" dirty="0"/>
              <a:t>, найбільшій критиці були піддані погляди на мотивацію </a:t>
            </a:r>
            <a:r>
              <a:rPr lang="uk-UA" dirty="0" err="1"/>
              <a:t>людськоїповедінки</a:t>
            </a:r>
            <a:r>
              <a:rPr lang="uk-UA" dirty="0"/>
              <a:t>, яку </a:t>
            </a:r>
            <a:r>
              <a:rPr lang="uk-UA" dirty="0" err="1"/>
              <a:t>З.Фрейд</a:t>
            </a:r>
            <a:r>
              <a:rPr lang="uk-UA" dirty="0"/>
              <a:t> пов’язував переважно з природженими інстинктивними (сексуальними та руйнівними) потребами, на фатальний антагонізм між свідомим і несвідомим та між індивідом і суспільством.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705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7614"/>
            <a:ext cx="7315200" cy="265464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Виникла потреба у подоланні біологізаторських поглядів на особистість, у соціалізації фрейдистської теорії особистості, що й було здійснено неофрейдистами. </a:t>
            </a:r>
            <a:endParaRPr lang="uk-UA" dirty="0" smtClean="0"/>
          </a:p>
          <a:p>
            <a:r>
              <a:rPr lang="uk-UA" dirty="0" smtClean="0"/>
              <a:t>Несвідоме </a:t>
            </a:r>
            <a:r>
              <a:rPr lang="uk-UA" dirty="0"/>
              <a:t>наповнювали новим змістом. </a:t>
            </a:r>
            <a:endParaRPr lang="uk-UA" dirty="0" smtClean="0"/>
          </a:p>
          <a:p>
            <a:r>
              <a:rPr lang="uk-UA" dirty="0" smtClean="0"/>
              <a:t>Місце </a:t>
            </a:r>
            <a:r>
              <a:rPr lang="uk-UA" dirty="0"/>
              <a:t>нереалізованих сексуальних потягів посіли колективне несвідоме («архетипи») виражене в міфології, релігійній символіці, мистецтві та передане у спадок (К. Г. Юнг), прагнення до влади внаслідок відчуття неповноцінності (А. Адлер), неможливість досягти гармонії із соціальною структурою суспільства і відчуття самотності, яке при цьому виникає (Е. </a:t>
            </a:r>
            <a:r>
              <a:rPr lang="uk-UA" dirty="0" err="1"/>
              <a:t>Фромм</a:t>
            </a:r>
            <a:r>
              <a:rPr lang="uk-UA" dirty="0"/>
              <a:t>) та інші психоаналітичні механізми конфлікту особистості та суспільства.</a:t>
            </a:r>
          </a:p>
        </p:txBody>
      </p:sp>
    </p:spTree>
    <p:extLst>
      <p:ext uri="{BB962C8B-B14F-4D97-AF65-F5344CB8AC3E}">
        <p14:creationId xmlns:p14="http://schemas.microsoft.com/office/powerpoint/2010/main" val="117308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Фрейд уявляє особистість у вигляді поєднання трьох частин Воно, Я та </a:t>
            </a:r>
            <a:r>
              <a:rPr lang="uk-UA" sz="2800" i="1" dirty="0"/>
              <a:t>Над-Я</a:t>
            </a:r>
            <a:r>
              <a:rPr lang="uk-UA" sz="2800" i="1" dirty="0" smtClean="0"/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i="1" dirty="0"/>
              <a:t>Воно</a:t>
            </a:r>
            <a:r>
              <a:rPr lang="uk-UA" dirty="0"/>
              <a:t> – складається із сильних почуттів, грубих сексуальних та агресивних імпульсів, що потребують негайного задоволення. </a:t>
            </a:r>
            <a:r>
              <a:rPr lang="uk-UA" i="1" dirty="0"/>
              <a:t>Воно</a:t>
            </a:r>
            <a:r>
              <a:rPr lang="uk-UA" dirty="0"/>
              <a:t> є сферою несвідомого.</a:t>
            </a:r>
          </a:p>
          <a:p>
            <a:r>
              <a:rPr lang="uk-UA" i="1" dirty="0"/>
              <a:t>Я</a:t>
            </a:r>
            <a:r>
              <a:rPr lang="uk-UA" dirty="0"/>
              <a:t> – раціональна, свідома та мисляча частина нашої особистості. Черпає життєву енергію від Я, проте якщо імпульси </a:t>
            </a:r>
            <a:r>
              <a:rPr lang="uk-UA" i="1" dirty="0"/>
              <a:t>Я</a:t>
            </a:r>
            <a:r>
              <a:rPr lang="uk-UA" dirty="0"/>
              <a:t> стають надто сильними та починають загрожувати самостійності Я, воно придушує ці імпульси та захищається від знання про них.</a:t>
            </a:r>
          </a:p>
          <a:p>
            <a:r>
              <a:rPr lang="uk-UA" i="1" dirty="0"/>
              <a:t>Над-Я</a:t>
            </a:r>
            <a:r>
              <a:rPr lang="uk-UA" dirty="0"/>
              <a:t> – частина особистості, яка вирішує, що правильно, а що ні, що морально, а що аморально, як слід поводитися, що слід думати та відчувати. Як і Воно, зазвичай не усвідомлюється, і тому людина не сприймає його впливу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1403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dirty="0"/>
              <a:t>Психоаналітична теорія З. </a:t>
            </a:r>
            <a:r>
              <a:rPr lang="uk-UA" dirty="0" err="1"/>
              <a:t>Фройда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Аналітична теорія К. Юнга. Структура особистості за К. </a:t>
            </a:r>
            <a:r>
              <a:rPr lang="uk-UA" dirty="0" err="1"/>
              <a:t>Юнгом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Теоретичні погляди А. Адлера на особистість. Стиль життя та порядок народження у процесі становлення особистості. </a:t>
            </a:r>
          </a:p>
          <a:p>
            <a:pPr lvl="0"/>
            <a:r>
              <a:rPr lang="uk-UA" dirty="0"/>
              <a:t>Соціокультурний підхід до вивчення особистості К. Хорні. </a:t>
            </a:r>
          </a:p>
          <a:p>
            <a:pPr lvl="0"/>
            <a:r>
              <a:rPr lang="uk-UA" dirty="0"/>
              <a:t>Епігенетична теорія розвитку особистості Е. Еріксона. </a:t>
            </a:r>
          </a:p>
        </p:txBody>
      </p:sp>
    </p:spTree>
    <p:extLst>
      <p:ext uri="{BB962C8B-B14F-4D97-AF65-F5344CB8AC3E}">
        <p14:creationId xmlns:p14="http://schemas.microsoft.com/office/powerpoint/2010/main" val="24069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Фрейд уявляє особистість у вигляді поєднання трьох частин Воно, Я та </a:t>
            </a:r>
            <a:r>
              <a:rPr lang="uk-UA" sz="2800" i="1" dirty="0"/>
              <a:t>Над-Я</a:t>
            </a:r>
            <a:r>
              <a:rPr lang="uk-UA" sz="2800" i="1" dirty="0" smtClean="0"/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Протягом життя ці три компоненти особистості знаходяться в постійній взаємодії. Часто вони конфліктують. 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проявляється на рівні </a:t>
            </a:r>
            <a:r>
              <a:rPr lang="uk-UA" i="1" dirty="0"/>
              <a:t>Я</a:t>
            </a:r>
            <a:r>
              <a:rPr lang="uk-UA" dirty="0"/>
              <a:t> як усвідомлюване відчуття тривоги, джерела якої ми не розуміємо, тому що і Воно, і </a:t>
            </a:r>
            <a:r>
              <a:rPr lang="uk-UA" i="1" dirty="0"/>
              <a:t>Над-Я</a:t>
            </a:r>
            <a:r>
              <a:rPr lang="uk-UA" dirty="0"/>
              <a:t> з їх конфліктними вимогами залишаються поза сферою свідомості.</a:t>
            </a:r>
          </a:p>
        </p:txBody>
      </p:sp>
    </p:spTree>
    <p:extLst>
      <p:ext uri="{BB962C8B-B14F-4D97-AF65-F5344CB8AC3E}">
        <p14:creationId xmlns:p14="http://schemas.microsoft.com/office/powerpoint/2010/main" val="410410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Сутність фрейдистської психології полягає в підкресленні несвідомої природи більшості причин людської поведінки.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Для маркетингу це означає, що споживач часто не усвідомлює потреби, яку задовольняє певний продукт, окрім тих, що лежать на поверхні. </a:t>
            </a:r>
            <a:endParaRPr lang="uk-UA" dirty="0" smtClean="0"/>
          </a:p>
          <a:p>
            <a:r>
              <a:rPr lang="uk-UA" dirty="0" smtClean="0"/>
              <a:t>Сучасна </a:t>
            </a:r>
            <a:r>
              <a:rPr lang="uk-UA" dirty="0"/>
              <a:t>реклама присвячена переважно стимуляції бажань та фантазій. </a:t>
            </a:r>
            <a:endParaRPr lang="uk-UA" dirty="0" smtClean="0"/>
          </a:p>
          <a:p>
            <a:r>
              <a:rPr lang="uk-UA" dirty="0" smtClean="0"/>
              <a:t>Одним </a:t>
            </a:r>
            <a:r>
              <a:rPr lang="uk-UA" dirty="0"/>
              <a:t>з найбільш популярних маркетингових прийомів є не розхвалювання властивостей самих продуктів, а приведення їх у відповідність до стилю життя споживачів, як до ключових моментів здійснення бажань. </a:t>
            </a:r>
            <a:endParaRPr lang="uk-UA" dirty="0" smtClean="0"/>
          </a:p>
          <a:p>
            <a:r>
              <a:rPr lang="uk-UA" dirty="0" smtClean="0"/>
              <a:t>Наочним </a:t>
            </a:r>
            <a:r>
              <a:rPr lang="uk-UA" dirty="0"/>
              <a:t>прикладом є реклама тренажерів, машин, джинсів, сигар, парфумів та багатьох алкогольних напоїв.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159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53367"/>
            <a:ext cx="7415076" cy="3215024"/>
          </a:xfrm>
        </p:spPr>
      </p:pic>
    </p:spTree>
    <p:extLst>
      <p:ext uri="{BB962C8B-B14F-4D97-AF65-F5344CB8AC3E}">
        <p14:creationId xmlns:p14="http://schemas.microsoft.com/office/powerpoint/2010/main" val="2872806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6820400" cy="3744764"/>
          </a:xfrm>
        </p:spPr>
      </p:pic>
    </p:spTree>
    <p:extLst>
      <p:ext uri="{BB962C8B-B14F-4D97-AF65-F5344CB8AC3E}">
        <p14:creationId xmlns:p14="http://schemas.microsoft.com/office/powerpoint/2010/main" val="332646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57" y="483518"/>
            <a:ext cx="5625466" cy="4392488"/>
          </a:xfrm>
        </p:spPr>
      </p:pic>
    </p:spTree>
    <p:extLst>
      <p:ext uri="{BB962C8B-B14F-4D97-AF65-F5344CB8AC3E}">
        <p14:creationId xmlns:p14="http://schemas.microsoft.com/office/powerpoint/2010/main" val="167940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43758"/>
            <a:ext cx="7315200" cy="970194"/>
          </a:xfrm>
        </p:spPr>
        <p:txBody>
          <a:bodyPr>
            <a:noAutofit/>
          </a:bodyPr>
          <a:lstStyle/>
          <a:p>
            <a:pPr lvl="0"/>
            <a:r>
              <a:rPr lang="uk-UA" sz="2800" b="1" dirty="0"/>
              <a:t>Аналітична теорія К. Юнга. Структура особистості за К. </a:t>
            </a:r>
            <a:r>
              <a:rPr lang="uk-UA" sz="2800" b="1" dirty="0" err="1"/>
              <a:t>Юнгом</a:t>
            </a:r>
            <a:r>
              <a:rPr lang="uk-UA" sz="2800" b="1" dirty="0"/>
              <a:t>. 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31590"/>
            <a:ext cx="5832648" cy="1510943"/>
          </a:xfrm>
        </p:spPr>
        <p:txBody>
          <a:bodyPr>
            <a:normAutofit fontScale="47500" lnSpcReduction="20000"/>
          </a:bodyPr>
          <a:lstStyle/>
          <a:p>
            <a:r>
              <a:rPr lang="uk-UA" sz="2500" dirty="0"/>
              <a:t>Один із учнів 3. Фрейда, Карл Юнг (1875-1961), швейцарський психолог, засновник аналітичної психології – відмежувався від свого великого вчителя у поглядах на </a:t>
            </a:r>
            <a:r>
              <a:rPr lang="uk-UA" sz="2500" dirty="0" err="1"/>
              <a:t>пансексуалізм</a:t>
            </a:r>
            <a:r>
              <a:rPr lang="uk-UA" sz="2500" dirty="0"/>
              <a:t> як головну рушійну силу поведінки людини. </a:t>
            </a:r>
            <a:endParaRPr lang="uk-UA" sz="2500" dirty="0" smtClean="0"/>
          </a:p>
          <a:p>
            <a:endParaRPr lang="uk-UA" sz="2500" dirty="0"/>
          </a:p>
          <a:p>
            <a:r>
              <a:rPr lang="uk-UA" sz="2500" dirty="0" smtClean="0"/>
              <a:t>До </a:t>
            </a:r>
            <a:r>
              <a:rPr lang="uk-UA" sz="2500" dirty="0"/>
              <a:t>основних понять вчення Юнга відносять поняття про інтроверсію та екстраверсію, відкриття чотирьох основних психічних функцій, дослідження колективного несвідомого, особливий погляд на структуру особистості, а в зв'язку з цим – створення аналітичної психотерапії.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476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03598"/>
            <a:ext cx="4320480" cy="360040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За К. </a:t>
            </a:r>
            <a:r>
              <a:rPr lang="uk-UA" dirty="0" err="1"/>
              <a:t>Юнгом</a:t>
            </a:r>
            <a:r>
              <a:rPr lang="uk-UA" dirty="0"/>
              <a:t>, психіка людини має три рівні: свідомість, особисте несвідоме і колективне несвідоме. </a:t>
            </a:r>
            <a:endParaRPr lang="uk-UA" dirty="0" smtClean="0"/>
          </a:p>
          <a:p>
            <a:r>
              <a:rPr lang="uk-UA" dirty="0" smtClean="0"/>
              <a:t>Визначальну </a:t>
            </a:r>
            <a:r>
              <a:rPr lang="uk-UA" dirty="0"/>
              <a:t>роль у структурі особистості відіграє колективне несвідоме, яке утворюється із слідів пам’яті, що залишається від усього минулого людства і впливає на особистість людини, визначає її поведінку з моменту народження.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15566"/>
            <a:ext cx="5839640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45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7574"/>
            <a:ext cx="4320480" cy="360040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Колективне несвідоме утворюється з різних рівнів, які визначаються загальнолюдською, національною та расовою спадщиною. </a:t>
            </a:r>
            <a:endParaRPr lang="uk-UA" dirty="0" smtClean="0"/>
          </a:p>
          <a:p>
            <a:r>
              <a:rPr lang="uk-UA" dirty="0" smtClean="0"/>
              <a:t>Найбільше </a:t>
            </a:r>
            <a:r>
              <a:rPr lang="uk-UA" dirty="0"/>
              <a:t>значення мають сліди минулого тобто досвід тваринних предків людини. </a:t>
            </a:r>
            <a:endParaRPr lang="uk-UA" dirty="0" smtClean="0"/>
          </a:p>
          <a:p>
            <a:r>
              <a:rPr lang="uk-UA" dirty="0" smtClean="0"/>
              <a:t>Колективне </a:t>
            </a:r>
            <a:r>
              <a:rPr lang="uk-UA" dirty="0"/>
              <a:t>несвідоме виявляється у вигляді архетипів. К. Юнг називав архетипи первинними образами, оскільки вони пов'язані з міфічними і казковими темами.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2762"/>
            <a:ext cx="5047552" cy="33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7574"/>
            <a:ext cx="4320480" cy="3600400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Він також вважав, що архетипи організовують не лише індивідуальну, але і колективну фантазію (наприклад, лежать в основі міфології народу, його релігії, визначаючи психологію народу, його самосвідомість). </a:t>
            </a:r>
            <a:endParaRPr lang="uk-UA" dirty="0" smtClean="0"/>
          </a:p>
          <a:p>
            <a:r>
              <a:rPr lang="uk-UA" dirty="0" smtClean="0"/>
              <a:t>Через </a:t>
            </a:r>
            <a:r>
              <a:rPr lang="uk-UA" dirty="0"/>
              <a:t>актуалізацію певних архетипів культура робить вплив і на становлення індивідуальної психіки людини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К</a:t>
            </a:r>
            <a:r>
              <a:rPr lang="uk-UA" dirty="0"/>
              <a:t>. Юнг зарахував до архетипів основні складові структури особистості, виділяючи такі елементи: Персону, Его, Тінь, </a:t>
            </a:r>
            <a:r>
              <a:rPr lang="uk-UA" dirty="0" err="1"/>
              <a:t>Аніму</a:t>
            </a:r>
            <a:r>
              <a:rPr lang="uk-UA" dirty="0"/>
              <a:t> (у чоловіків), </a:t>
            </a:r>
            <a:r>
              <a:rPr lang="uk-UA" dirty="0" err="1"/>
              <a:t>Анімус</a:t>
            </a:r>
            <a:r>
              <a:rPr lang="uk-UA" dirty="0"/>
              <a:t> (у жінок) і </a:t>
            </a:r>
            <a:r>
              <a:rPr lang="uk-UA" dirty="0" err="1"/>
              <a:t>Самість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42762"/>
            <a:ext cx="5047552" cy="33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75606"/>
            <a:ext cx="6380306" cy="3170089"/>
          </a:xfrm>
        </p:spPr>
      </p:pic>
    </p:spTree>
    <p:extLst>
      <p:ext uri="{BB962C8B-B14F-4D97-AF65-F5344CB8AC3E}">
        <p14:creationId xmlns:p14="http://schemas.microsoft.com/office/powerpoint/2010/main" val="199447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Психоаналітична теорія З. </a:t>
            </a:r>
            <a:r>
              <a:rPr lang="uk-UA" b="1" dirty="0" err="1" smtClean="0"/>
              <a:t>Фройда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13044"/>
            <a:ext cx="4995267" cy="34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3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Персона – це візитна картка «Я», це та частина нашої особи, яку ми показуємо світу, якими ми хочемо бути в очах інших людей. </a:t>
            </a:r>
            <a:endParaRPr lang="uk-UA" dirty="0" smtClean="0"/>
          </a:p>
          <a:p>
            <a:r>
              <a:rPr lang="uk-UA" dirty="0" smtClean="0"/>
              <a:t>Персона </a:t>
            </a:r>
            <a:r>
              <a:rPr lang="uk-UA" dirty="0"/>
              <a:t>включає і типові для нас ролі, стиль поведінки і одяг, манеру говорити, мислити, одягатися, це характер, соціальна роль, здатність самовиражатися у суспільстві. </a:t>
            </a:r>
          </a:p>
        </p:txBody>
      </p:sp>
    </p:spTree>
    <p:extLst>
      <p:ext uri="{BB962C8B-B14F-4D97-AF65-F5344CB8AC3E}">
        <p14:creationId xmlns:p14="http://schemas.microsoft.com/office/powerpoint/2010/main" val="4142901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Его – центр свідомості, і тому відіграє основну роль у свідомому житті: створює відчуття усвідомленості і послідовності наших думок та дій, відповідальне за зв'язок свідомого і несвідомого. </a:t>
            </a:r>
            <a:endParaRPr lang="uk-UA" dirty="0" smtClean="0"/>
          </a:p>
          <a:p>
            <a:r>
              <a:rPr lang="uk-UA" dirty="0" smtClean="0"/>
              <a:t>Его </a:t>
            </a:r>
            <a:r>
              <a:rPr lang="uk-UA" dirty="0"/>
              <a:t>збирає розрізнені дані особистого досвіду в єдине ціле, формуючи з них цілісне і усвідомлене сприйняття власної особи. </a:t>
            </a:r>
          </a:p>
        </p:txBody>
      </p:sp>
    </p:spTree>
    <p:extLst>
      <p:ext uri="{BB962C8B-B14F-4D97-AF65-F5344CB8AC3E}">
        <p14:creationId xmlns:p14="http://schemas.microsoft.com/office/powerpoint/2010/main" val="157271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Тінь – центр особистого несвідомого, куди входять бажання, переживання, тенденції, що заперечуються індивідуумом як несумісні з існуючими соціальними стандартами.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цьому, чим більше домінує Персона в структурі особистості, тим більшою є Тінь, оскільки людині необхідно витісняти в несвідоме все більшу кількість нереалізованих бажань. </a:t>
            </a:r>
          </a:p>
        </p:txBody>
      </p:sp>
    </p:spTree>
    <p:extLst>
      <p:ext uri="{BB962C8B-B14F-4D97-AF65-F5344CB8AC3E}">
        <p14:creationId xmlns:p14="http://schemas.microsoft.com/office/powerpoint/2010/main" val="345991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Юнг не вважав за можливе просто позбавитися від Тіні, не визнавати її, оскільки вона – природна частина особистості і людина без Тіні так само неповноцінна, як і без інших частин душі. </a:t>
            </a:r>
            <a:endParaRPr lang="uk-UA" dirty="0" smtClean="0"/>
          </a:p>
          <a:p>
            <a:r>
              <a:rPr lang="uk-UA" dirty="0" smtClean="0"/>
              <a:t>Найшкідливіше</a:t>
            </a:r>
            <a:r>
              <a:rPr lang="uk-UA" dirty="0"/>
              <a:t>, з його погляду, не помічати, ігнорувати Тінь, тоді як уважне ставлення до Тіні, прагнення до аналізу її змісту допомагають подолати її негативний вплив. </a:t>
            </a:r>
          </a:p>
        </p:txBody>
      </p:sp>
    </p:spTree>
    <p:extLst>
      <p:ext uri="{BB962C8B-B14F-4D97-AF65-F5344CB8AC3E}">
        <p14:creationId xmlns:p14="http://schemas.microsoft.com/office/powerpoint/2010/main" val="1603479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/>
          </a:bodyPr>
          <a:lstStyle/>
          <a:p>
            <a:r>
              <a:rPr lang="uk-UA" dirty="0" err="1"/>
              <a:t>Аніма</a:t>
            </a:r>
            <a:r>
              <a:rPr lang="uk-UA" dirty="0"/>
              <a:t> (у чоловіка) або </a:t>
            </a:r>
            <a:r>
              <a:rPr lang="uk-UA" dirty="0" err="1"/>
              <a:t>Анімус</a:t>
            </a:r>
            <a:r>
              <a:rPr lang="uk-UA" dirty="0"/>
              <a:t> (у жінки) – це ті частини душі, які відображають </a:t>
            </a:r>
            <a:r>
              <a:rPr lang="uk-UA" dirty="0" err="1"/>
              <a:t>інтерсексуальні</a:t>
            </a:r>
            <a:r>
              <a:rPr lang="uk-UA" dirty="0"/>
              <a:t> зв'язки, уявлення людини про протилежну стать. </a:t>
            </a:r>
          </a:p>
        </p:txBody>
      </p:sp>
    </p:spTree>
    <p:extLst>
      <p:ext uri="{BB962C8B-B14F-4D97-AF65-F5344CB8AC3E}">
        <p14:creationId xmlns:p14="http://schemas.microsoft.com/office/powerpoint/2010/main" val="2904840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/>
          </a:bodyPr>
          <a:lstStyle/>
          <a:p>
            <a:r>
              <a:rPr lang="uk-UA" dirty="0" err="1"/>
              <a:t>Самість</a:t>
            </a:r>
            <a:r>
              <a:rPr lang="uk-UA" dirty="0"/>
              <a:t> – архетип цілісності особистості, </a:t>
            </a:r>
            <a:r>
              <a:rPr lang="uk-UA" dirty="0" err="1"/>
              <a:t>самість</a:t>
            </a:r>
            <a:r>
              <a:rPr lang="uk-UA" dirty="0"/>
              <a:t> об'єднує свідоме і несвідоме, що взаємно доповнюють одне одного до цілісності. </a:t>
            </a:r>
            <a:endParaRPr lang="uk-UA" dirty="0" smtClean="0"/>
          </a:p>
          <a:p>
            <a:r>
              <a:rPr lang="uk-UA" dirty="0" smtClean="0"/>
              <a:t>К</a:t>
            </a:r>
            <a:r>
              <a:rPr lang="uk-UA" dirty="0"/>
              <a:t>. Юнг відводив архетипу "</a:t>
            </a:r>
            <a:r>
              <a:rPr lang="uk-UA" dirty="0" err="1"/>
              <a:t>самості</a:t>
            </a:r>
            <a:r>
              <a:rPr lang="uk-UA" dirty="0"/>
              <a:t>" центральну роль як потенційному центру особистості, на відміну від "Его", як центру свідомості. </a:t>
            </a:r>
          </a:p>
        </p:txBody>
      </p:sp>
    </p:spTree>
    <p:extLst>
      <p:ext uri="{BB962C8B-B14F-4D97-AF65-F5344CB8AC3E}">
        <p14:creationId xmlns:p14="http://schemas.microsoft.com/office/powerpoint/2010/main" val="3742082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07256"/>
            <a:ext cx="3565525" cy="3565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81728" y="915567"/>
            <a:ext cx="3566160" cy="383860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Особисте несвідоме складається з переживань, що були колись свідомими, але потім стали забутими або витісненими зі свідомого. </a:t>
            </a:r>
            <a:endParaRPr lang="uk-UA" dirty="0" smtClean="0"/>
          </a:p>
          <a:p>
            <a:r>
              <a:rPr lang="uk-UA" dirty="0" smtClean="0"/>
              <a:t>За </a:t>
            </a:r>
            <a:r>
              <a:rPr lang="uk-UA" dirty="0"/>
              <a:t>певних умов вони стають усвідомленими. </a:t>
            </a:r>
            <a:endParaRPr lang="uk-UA" dirty="0" smtClean="0"/>
          </a:p>
          <a:p>
            <a:r>
              <a:rPr lang="uk-UA" dirty="0" smtClean="0"/>
              <a:t>Структурні </a:t>
            </a:r>
            <a:r>
              <a:rPr lang="uk-UA" dirty="0"/>
              <a:t>одиниці особистого несвідомого являють собою сукупність почуттів, думок та спогадів. </a:t>
            </a:r>
          </a:p>
        </p:txBody>
      </p:sp>
    </p:spTree>
    <p:extLst>
      <p:ext uri="{BB962C8B-B14F-4D97-AF65-F5344CB8AC3E}">
        <p14:creationId xmlns:p14="http://schemas.microsoft.com/office/powerpoint/2010/main" val="1765047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" y="843558"/>
            <a:ext cx="2842675" cy="379511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915567"/>
            <a:ext cx="3891912" cy="3838600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К. Юнг створив типологію особистості, в основі якої лежить спрямованість людини на себе або на зовнішнє. </a:t>
            </a:r>
            <a:endParaRPr lang="uk-UA" dirty="0" smtClean="0"/>
          </a:p>
          <a:p>
            <a:r>
              <a:rPr lang="uk-UA" dirty="0" smtClean="0"/>
              <a:t>Відповідно </a:t>
            </a:r>
            <a:r>
              <a:rPr lang="uk-UA" dirty="0"/>
              <a:t>до цього він розподіляв людей на інтровертів та екстравертів. Інтроверти в процесі індивідуалізації звертають більше уваги на внутрішню частину своєї душі, будують свою поведінку на основі власних ідей, власних норм і переконань.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63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" y="843558"/>
            <a:ext cx="2842675" cy="379511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915567"/>
            <a:ext cx="3747896" cy="3838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Екстраверти</a:t>
            </a:r>
            <a:r>
              <a:rPr lang="uk-UA" dirty="0"/>
              <a:t>, навпаки, більше орієнтовані на Персону, на зовнішню частину своєї душі, вони легше встановлюють соціальні зв’язки і краще усвідомлюють, що відбувається навколо них. Щодо походження типів, то, за К. </a:t>
            </a:r>
            <a:r>
              <a:rPr lang="uk-UA" dirty="0" err="1"/>
              <a:t>Юнгом</a:t>
            </a:r>
            <a:r>
              <a:rPr lang="uk-UA" dirty="0"/>
              <a:t>, вони визначаються не обставинами життя людини, а її природженими властивостями.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5656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" y="843558"/>
            <a:ext cx="2842675" cy="379511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915567"/>
            <a:ext cx="3747896" cy="3838600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Згідно аналітичної теорії, особистість – це сукупність природжених і реалізованих архетипів, а структура особистості визначається індивідуальною своєрідністю співвідношення окремих властивостей архетипів, рівнями несвідомого і свідомого, а також екстра- або </a:t>
            </a:r>
            <a:r>
              <a:rPr lang="uk-UA" dirty="0" err="1"/>
              <a:t>інтровертованістю</a:t>
            </a:r>
            <a:r>
              <a:rPr lang="uk-UA" dirty="0"/>
              <a:t>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216637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7811"/>
            <a:ext cx="2808312" cy="338273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915567"/>
            <a:ext cx="4176464" cy="38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dirty="0" smtClean="0"/>
              <a:t>Одна </a:t>
            </a:r>
            <a:r>
              <a:rPr lang="uk-UA" dirty="0"/>
              <a:t>з найвидатніших теорій особистості була створена </a:t>
            </a:r>
            <a:r>
              <a:rPr lang="uk-UA" dirty="0" err="1"/>
              <a:t>Зігмундом</a:t>
            </a:r>
            <a:r>
              <a:rPr lang="uk-UA" dirty="0"/>
              <a:t> Фрейдом (1856-1939). 3. Фрейд уподібнив психіку айсбергу, в якому лише невеличка частина виступає над поверхнею води і є сферою свідомого, тоді як більша частина айсберга перебуває під водою – це сфера несвідомого, і саме там, у просторі несвідомого, можна знайти прагнення, пристрасті, витіснені думки та почуття, що здійснюють контроль над свідомими думками та вчинками людини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395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/>
              <a:t>Індивідуальна психологія А. </a:t>
            </a:r>
            <a:r>
              <a:rPr lang="uk-UA" b="1" dirty="0" smtClean="0"/>
              <a:t>Адлера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9662"/>
            <a:ext cx="2071336" cy="2695575"/>
          </a:xfrm>
        </p:spPr>
      </p:pic>
    </p:spTree>
    <p:extLst>
      <p:ext uri="{BB962C8B-B14F-4D97-AF65-F5344CB8AC3E}">
        <p14:creationId xmlns:p14="http://schemas.microsoft.com/office/powerpoint/2010/main" val="2554589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Відомим учнем 3. Фрейда, який виступив проти біологізаторських тенденцій свого вчителя, був А. Адлер (1870- 1937). </a:t>
            </a:r>
            <a:endParaRPr lang="uk-UA" dirty="0" smtClean="0"/>
          </a:p>
          <a:p>
            <a:r>
              <a:rPr lang="uk-UA" dirty="0" smtClean="0"/>
              <a:t>Він </a:t>
            </a:r>
            <a:r>
              <a:rPr lang="uk-UA" dirty="0"/>
              <a:t>заснував так звану індивідуальну психологію.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відміну від глибинної психології 3. Фрейда, в теорії А. Адлера немає жодних постулатів про приховані неосяжні сили і структури психічного життя. </a:t>
            </a:r>
            <a:endParaRPr lang="uk-UA" dirty="0" smtClean="0"/>
          </a:p>
          <a:p>
            <a:r>
              <a:rPr lang="uk-UA" dirty="0" smtClean="0"/>
              <a:t>Не </a:t>
            </a:r>
            <a:r>
              <a:rPr lang="uk-UA" dirty="0"/>
              <a:t>природжені потяги, не природжені архетипи, а відчуття спільності з іншими людьми, що стимулює соціальні контакти і орієнтацію на інших людей, ось та головна сила, яка визначає поведінку і життя людини, стверджував А. Адлер.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2157263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А. Адлер вважав соціальне почуття природженим, хоча специфічність взаємин людей й визначається характером суспільства, в якому проживає людина. </a:t>
            </a:r>
            <a:endParaRPr lang="uk-UA" dirty="0" smtClean="0"/>
          </a:p>
          <a:p>
            <a:r>
              <a:rPr lang="uk-UA" dirty="0" smtClean="0"/>
              <a:t>Отже</a:t>
            </a:r>
            <a:r>
              <a:rPr lang="uk-UA" dirty="0"/>
              <a:t>, у цьому аспекті точка зору А. Адлера так само біологічна, як і погляди 3. Фрейда і К. Юнга.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той же час Адлер був єдиним, хто вважав найважливішою тенденцією в розвитку особистості її прагнення зберегти в цілісності свою індивідуальність, усвідомлювати і розвивати її.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Фрейд в принципі відкидав ідею про унікальність кожної особистості, досліджуючи те загальне, що властиве сфері несвідомого.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1538085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/>
          </a:bodyPr>
          <a:lstStyle/>
          <a:p>
            <a:r>
              <a:rPr lang="uk-UA" dirty="0"/>
              <a:t>На думку А. Адлера, структура особистості єдина і тому не може бути розчленованою на три інстанції («Воно», «Я» та «Над-Я»). </a:t>
            </a:r>
            <a:endParaRPr lang="uk-UA" dirty="0" smtClean="0"/>
          </a:p>
          <a:p>
            <a:r>
              <a:rPr lang="uk-UA" dirty="0" err="1" smtClean="0"/>
              <a:t>Детермінантою</a:t>
            </a:r>
            <a:r>
              <a:rPr lang="uk-UA" dirty="0" smtClean="0"/>
              <a:t> </a:t>
            </a:r>
            <a:r>
              <a:rPr lang="uk-UA" dirty="0"/>
              <a:t>розвитку особистості є потяг до вищості, прагнення влади, самоствердження. </a:t>
            </a:r>
            <a:endParaRPr lang="uk-UA" dirty="0" smtClean="0"/>
          </a:p>
          <a:p>
            <a:r>
              <a:rPr lang="uk-UA" dirty="0" smtClean="0"/>
              <a:t>Однак </a:t>
            </a:r>
            <a:r>
              <a:rPr lang="uk-UA" dirty="0"/>
              <a:t>цей потяг не завжди може бути реалізований, наприклад, внаслідок дефектів у розвитку або несприятливих соціальних умов виникає почуття неповноцінності.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2084023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/>
          </a:bodyPr>
          <a:lstStyle/>
          <a:p>
            <a:r>
              <a:rPr lang="uk-UA" dirty="0"/>
              <a:t>Теорія особистості А. Адлера е добре структурованою системою, що базується на декількох базових поняттях: фіктивний </a:t>
            </a:r>
            <a:r>
              <a:rPr lang="uk-UA" dirty="0" err="1"/>
              <a:t>фіналізм</a:t>
            </a:r>
            <a:r>
              <a:rPr lang="uk-UA" dirty="0"/>
              <a:t>, прагнення до переваги, почуття неповноцінності і компенсації, суспільний інтерес, стиль життя, креативне «Я».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2813511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Фіктивний </a:t>
            </a:r>
            <a:r>
              <a:rPr lang="uk-UA" dirty="0" err="1"/>
              <a:t>фіналізм</a:t>
            </a:r>
            <a:r>
              <a:rPr lang="uk-UA" dirty="0"/>
              <a:t> (фіктивні цілі) – суб’єктивні причини психологічних явищ. Психологічні феномени неможливо зрозуміти, не ґрунтуючись на принципі </a:t>
            </a:r>
            <a:r>
              <a:rPr lang="uk-UA" dirty="0" err="1"/>
              <a:t>фіналізму</a:t>
            </a:r>
            <a:r>
              <a:rPr lang="uk-UA" dirty="0"/>
              <a:t>, лише фінальні цілі можуть пояснити людську поведінку. </a:t>
            </a:r>
            <a:endParaRPr lang="uk-UA" dirty="0" smtClean="0"/>
          </a:p>
          <a:p>
            <a:r>
              <a:rPr lang="uk-UA" dirty="0" smtClean="0"/>
              <a:t>Фінальна </a:t>
            </a:r>
            <a:r>
              <a:rPr lang="uk-UA" dirty="0"/>
              <a:t>мета може бути фікцією, тобто недосяжним ідеалом, але є реальною стимул-реакцією і дає остаточне пояснення поведінки.</a:t>
            </a:r>
          </a:p>
          <a:p>
            <a:r>
              <a:rPr lang="uk-UA" dirty="0"/>
              <a:t>Прагнення до переваги є поштовхом до вирішення людиною життєвих проблем. Прагнення до переваги є природженим і веде людину до вершин розвитку. Це могутній динамічний принцип.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3295846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Почуття неповноцінності включає усі почуття, які виникають у зв’язку з соціальною або психологічною недосконалістю, окрім переживань, пов’язаних з фізичною слабкістю і хворобою. </a:t>
            </a:r>
            <a:endParaRPr lang="uk-UA" dirty="0" smtClean="0"/>
          </a:p>
          <a:p>
            <a:r>
              <a:rPr lang="uk-UA" dirty="0" smtClean="0"/>
              <a:t>Почуття </a:t>
            </a:r>
            <a:r>
              <a:rPr lang="uk-UA" dirty="0"/>
              <a:t>неповноцінності в нормальних обставинах є великою рушійною силою. Бажання подолати свою неповноцінність дає поштовх до розвитку особистості.</a:t>
            </a:r>
          </a:p>
          <a:p>
            <a:r>
              <a:rPr lang="uk-UA" dirty="0"/>
              <a:t>Суспільний інтерес є природженим, тобто люди – соціальні істоти, які прагнуть зробити суспільство досконалим.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2743023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/>
          </a:bodyPr>
          <a:lstStyle/>
          <a:p>
            <a:r>
              <a:rPr lang="uk-UA" dirty="0"/>
              <a:t>Життєвий стиль є системною основою функціонування особистості, тобто це цілісність, якій підпорядковані структурні частини особистості. </a:t>
            </a:r>
          </a:p>
          <a:p>
            <a:r>
              <a:rPr lang="uk-UA" dirty="0"/>
              <a:t>Креативне «Я» створює суб’єктивну, динамічну, єдину, таку, що володіє унікальним життєвим стилем особистість, надає сенс життю, творить мету і продумує засоби її досягнення.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881800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843558"/>
            <a:ext cx="5457800" cy="390903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А. Адлер надавав великого значення позиції дитини в сім’ї (порядку народження) для розвитку стилю її життя та способу вирішення життєвих проблем. Створені А. Адлером психологічні портрети типової дитини в різних вікових позиціях є суттєвим внеском вченого в сучасну психологію.</a:t>
            </a:r>
          </a:p>
          <a:p>
            <a:r>
              <a:rPr lang="uk-UA" dirty="0"/>
              <a:t>Індивідуальна психологія А. Адлера заперечує фатальний зв'язок психічного розвитку особистості з органічними інстинктами, більше того, вона стверджує, що цей розвиток керований логікою суспільного життя. Однак, погляди А. Адлера у наш час сприймаються як надмірно механістичні, що надто спрощують складні діалектичні зв’язки між індивідом і суспільством.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702"/>
            <a:ext cx="2072556" cy="2697163"/>
          </a:xfrm>
        </p:spPr>
      </p:pic>
    </p:spTree>
    <p:extLst>
      <p:ext uri="{BB962C8B-B14F-4D97-AF65-F5344CB8AC3E}">
        <p14:creationId xmlns:p14="http://schemas.microsoft.com/office/powerpoint/2010/main" val="3755334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err="1"/>
              <a:t>Карен</a:t>
            </a:r>
            <a:r>
              <a:rPr lang="uk-UA" b="1" dirty="0"/>
              <a:t> Хорні та її теорія особистості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К. Хорні, як і А. Адлер свого часу, прийшла до висновку, що домінуючий вплив на розвиток і становлення особистості має суспільство. Вона стверджувала, що розвиток індивідуума не обмежується лише впливом вроджених інстинктивних прагнень і людина сама може змінюватися і управляти процесом свого становлення.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517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84835"/>
            <a:ext cx="2808312" cy="330869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915567"/>
            <a:ext cx="4464496" cy="38386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uk-UA" dirty="0"/>
              <a:t>Вчений виділив дві основні групи людських інстинктів: еротичні (інстинкти життя) і руйнівні (інстинкти смерті). Енергія інстинктів життя називається «лібідо</a:t>
            </a:r>
            <a:r>
              <a:rPr lang="uk-UA" dirty="0" smtClean="0"/>
              <a:t>».</a:t>
            </a:r>
          </a:p>
          <a:p>
            <a:pPr marL="45720" indent="0">
              <a:buNone/>
            </a:pPr>
            <a:endParaRPr lang="uk-UA" dirty="0"/>
          </a:p>
          <a:p>
            <a:r>
              <a:rPr lang="uk-UA" dirty="0"/>
              <a:t> Інстинкти життя охоплюють голод, спрагу, інстинкт самозбереження, сексуальний потяг. </a:t>
            </a: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r>
              <a:rPr lang="uk-UA" dirty="0"/>
              <a:t>Інстинкти смерті – деструктивні сили, що можуть бути спрямовані як всередину індивіда (мазохізм або самогубство), так і зовні (ненависть та </a:t>
            </a:r>
            <a:r>
              <a:rPr lang="uk-UA" dirty="0" smtClean="0"/>
              <a:t>агресі</a:t>
            </a:r>
            <a:r>
              <a:rPr lang="uk-UA" dirty="0"/>
              <a:t>ю</a:t>
            </a:r>
            <a:r>
              <a:rPr lang="uk-UA" dirty="0" smtClean="0"/>
              <a:t>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3421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Відповідно до теорії Хорні, домінуючою силою в структурі особистості є почуття несвідомого занепокоєння, яке автор назвала «корінною тривогою». </a:t>
            </a:r>
            <a:endParaRPr lang="uk-UA" dirty="0" smtClean="0"/>
          </a:p>
          <a:p>
            <a:r>
              <a:rPr lang="uk-UA" dirty="0" smtClean="0"/>
              <a:t>Описуючи </a:t>
            </a:r>
            <a:r>
              <a:rPr lang="uk-UA" dirty="0"/>
              <a:t>це почуття, Хорні говорила про переживання тривоги і самотності, які відчуває кожна дитина, потрапляючи в величезний ворожий світ. </a:t>
            </a:r>
            <a:endParaRPr lang="uk-UA" dirty="0" smtClean="0"/>
          </a:p>
          <a:p>
            <a:r>
              <a:rPr lang="uk-UA" dirty="0" smtClean="0"/>
              <a:t>Таким </a:t>
            </a:r>
            <a:r>
              <a:rPr lang="uk-UA" dirty="0"/>
              <a:t>чином, вона дотримувалася думки Фрейда про протистояння зовнішнього світу і людини. Хорні говорила про те, що збільшенню рівня базової тривоги сприяють байдуже і холодне ставлення батьків до дитини.</a:t>
            </a:r>
          </a:p>
        </p:txBody>
      </p:sp>
    </p:spTree>
    <p:extLst>
      <p:ext uri="{BB962C8B-B14F-4D97-AF65-F5344CB8AC3E}">
        <p14:creationId xmlns:p14="http://schemas.microsoft.com/office/powerpoint/2010/main" val="4013097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Карен</a:t>
            </a:r>
            <a:r>
              <a:rPr lang="uk-UA" dirty="0"/>
              <a:t> Хорні (1885 — 1952) — відомий американський психолог німецького походження. Будучи представником </a:t>
            </a:r>
            <a:r>
              <a:rPr lang="uk-UA" dirty="0" err="1"/>
              <a:t>неофрейдизму</a:t>
            </a:r>
            <a:r>
              <a:rPr lang="uk-UA" dirty="0"/>
              <a:t>, вона розвивала ідеї ворожого впливу культури на становлення людської особистості і подолання цього впливу.</a:t>
            </a:r>
          </a:p>
          <a:p>
            <a:r>
              <a:rPr lang="uk-UA" dirty="0" smtClean="0"/>
              <a:t>Перебираючись </a:t>
            </a:r>
            <a:r>
              <a:rPr lang="uk-UA" dirty="0"/>
              <a:t>з Німеччини в США, </a:t>
            </a:r>
            <a:r>
              <a:rPr lang="uk-UA" dirty="0" err="1"/>
              <a:t>Карен</a:t>
            </a:r>
            <a:r>
              <a:rPr lang="uk-UA" dirty="0"/>
              <a:t> Хорні звернула увагу на те, як сильно розрізняються європейська і американська культури.</a:t>
            </a:r>
          </a:p>
          <a:p>
            <a:r>
              <a:rPr lang="uk-UA" dirty="0"/>
              <a:t>Різним було все: і масова культура, і поведінка людей, і соціально-економічна обстановка, і виникаючі у людей психічні розлади. </a:t>
            </a:r>
          </a:p>
        </p:txBody>
      </p:sp>
    </p:spTree>
    <p:extLst>
      <p:ext uri="{BB962C8B-B14F-4D97-AF65-F5344CB8AC3E}">
        <p14:creationId xmlns:p14="http://schemas.microsoft.com/office/powerpoint/2010/main" val="2556208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Так вона вперше стала свідком того, як культурне середовище може впливати на формування особистості індивіда.</a:t>
            </a:r>
          </a:p>
          <a:p>
            <a:r>
              <a:rPr lang="uk-UA" dirty="0"/>
              <a:t>Отже, виникають у людей неврози й формуються за рахунок впливу навколишнього соціального середовища і конфліктних людських взаємин.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цьому вона вступила в суперечність з класичним психоаналізом, який виводив психічні та психологічні проблеми людини з генетичних і інстинктивних факторів. </a:t>
            </a:r>
          </a:p>
        </p:txBody>
      </p:sp>
    </p:spTree>
    <p:extLst>
      <p:ext uri="{BB962C8B-B14F-4D97-AF65-F5344CB8AC3E}">
        <p14:creationId xmlns:p14="http://schemas.microsoft.com/office/powerpoint/2010/main" val="1776262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 такому освітленні змінювався і характер лікування неврозів. Класичний психоаналіз був спрямований на те, щоб допомагати людині справлятися зі своїми інстинктами.  </a:t>
            </a:r>
            <a:endParaRPr lang="uk-UA" dirty="0" smtClean="0"/>
          </a:p>
          <a:p>
            <a:r>
              <a:rPr lang="uk-UA" dirty="0" smtClean="0"/>
              <a:t>А </a:t>
            </a:r>
            <a:r>
              <a:rPr lang="uk-UA" dirty="0"/>
              <a:t>підхід, запропонований </a:t>
            </a:r>
            <a:r>
              <a:rPr lang="uk-UA" dirty="0" err="1"/>
              <a:t>Карен</a:t>
            </a:r>
            <a:r>
              <a:rPr lang="uk-UA" dirty="0"/>
              <a:t> Хорні, допомагав людині відновити здорові відносини з людьми і собою, знайти точку опори в собі, а також позбутися від невротичних захисних механізмів. </a:t>
            </a:r>
          </a:p>
        </p:txBody>
      </p:sp>
    </p:spTree>
    <p:extLst>
      <p:ext uri="{BB962C8B-B14F-4D97-AF65-F5344CB8AC3E}">
        <p14:creationId xmlns:p14="http://schemas.microsoft.com/office/powerpoint/2010/main" val="3275875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Ці механізми тільки частково дозволяють впоратися з життєвими труднощами, а в довгостроковому плані вони закривають для людини можливість нормального життя. </a:t>
            </a:r>
            <a:endParaRPr lang="uk-UA" dirty="0" smtClean="0"/>
          </a:p>
          <a:p>
            <a:r>
              <a:rPr lang="uk-UA" dirty="0" smtClean="0"/>
              <a:t>Частково </a:t>
            </a:r>
            <a:r>
              <a:rPr lang="uk-UA" dirty="0"/>
              <a:t>Хорні погоджувалася з вченням Фрейда про те, що неврози формуються в результаті внутрішнього конфлікту особистості: витіснені сили (інстинкти) вступають в протиборство з Над-Я (культурними установками). </a:t>
            </a:r>
          </a:p>
        </p:txBody>
      </p:sp>
    </p:spTree>
    <p:extLst>
      <p:ext uri="{BB962C8B-B14F-4D97-AF65-F5344CB8AC3E}">
        <p14:creationId xmlns:p14="http://schemas.microsoft.com/office/powerpoint/2010/main" val="3451737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Однак вона вказувала, що цього недостатньо; невроз, за ​​її словами, виникає лише в тому випадку, коли це протиборство породжує тривожність, а спроби впоратися з тривожністю призводять до появи захисних механізмів.</a:t>
            </a:r>
          </a:p>
          <a:p>
            <a:r>
              <a:rPr lang="uk-UA" dirty="0"/>
              <a:t>У такій ситуації у людини формуються так звані невротичні нахили, під якими розуміються нав’язливі, імпульсивні спонукання, що допомагають людині справитися з життєвими проблемами, але вступають в протиріччя з іншими нахилами.</a:t>
            </a:r>
          </a:p>
        </p:txBody>
      </p:sp>
    </p:spTree>
    <p:extLst>
      <p:ext uri="{BB962C8B-B14F-4D97-AF65-F5344CB8AC3E}">
        <p14:creationId xmlns:p14="http://schemas.microsoft.com/office/powerpoint/2010/main" val="2578957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Один із прикладів невротичні нахили — компульсивна потреба в любові при одночасному прагненні до влади. </a:t>
            </a:r>
            <a:endParaRPr lang="uk-UA" dirty="0" smtClean="0"/>
          </a:p>
          <a:p>
            <a:r>
              <a:rPr lang="uk-UA" dirty="0" smtClean="0"/>
              <a:t>Навіть </a:t>
            </a:r>
            <a:r>
              <a:rPr lang="uk-UA" dirty="0"/>
              <a:t>у свідомості здорової людини співіснування цих потреб викликає внутрішній конфлікт: адже неможливо одночасно змагатися з людьми і піклуватися про них заради отримання відповідної любові. </a:t>
            </a:r>
            <a:endParaRPr lang="uk-UA" dirty="0" smtClean="0"/>
          </a:p>
          <a:p>
            <a:r>
              <a:rPr lang="uk-UA" dirty="0" smtClean="0"/>
              <a:t>«</a:t>
            </a:r>
            <a:r>
              <a:rPr lang="uk-UA" dirty="0"/>
              <a:t>Любов» в даному випадку має широке значення (чуйність, доброта, дружба і т. д.). </a:t>
            </a:r>
            <a:endParaRPr lang="uk-UA" dirty="0" smtClean="0"/>
          </a:p>
          <a:p>
            <a:r>
              <a:rPr lang="uk-UA" dirty="0" smtClean="0"/>
              <a:t>Невротичні </a:t>
            </a:r>
            <a:r>
              <a:rPr lang="uk-UA" dirty="0"/>
              <a:t>нахили при цьому зазвичай мають приховану вигоду, яка представляє собою бажання пом’якшити тривожність або зовсім її усунути. </a:t>
            </a:r>
          </a:p>
        </p:txBody>
      </p:sp>
    </p:spTree>
    <p:extLst>
      <p:ext uri="{BB962C8B-B14F-4D97-AF65-F5344CB8AC3E}">
        <p14:creationId xmlns:p14="http://schemas.microsoft.com/office/powerpoint/2010/main" val="700446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Надалі </a:t>
            </a:r>
            <a:r>
              <a:rPr lang="uk-UA" dirty="0" err="1"/>
              <a:t>Карен</a:t>
            </a:r>
            <a:r>
              <a:rPr lang="uk-UA" dirty="0"/>
              <a:t> Хорні удосконалила і доповнила свою теорію неврозів. </a:t>
            </a:r>
            <a:endParaRPr lang="uk-UA" dirty="0" smtClean="0"/>
          </a:p>
          <a:p>
            <a:r>
              <a:rPr lang="uk-UA" dirty="0" smtClean="0"/>
              <a:t>Боротьба </a:t>
            </a:r>
            <a:r>
              <a:rPr lang="uk-UA" dirty="0"/>
              <a:t>протилежних потреб тепер розумілася лише як окремий випадок невротичних конфліктів. </a:t>
            </a:r>
          </a:p>
          <a:p>
            <a:r>
              <a:rPr lang="uk-UA" dirty="0"/>
              <a:t>Іншим прикладом внутрішнього конфлікту є боротьба між «реальним Я» і «ідеальним Я». </a:t>
            </a:r>
            <a:endParaRPr lang="uk-UA" dirty="0" smtClean="0"/>
          </a:p>
          <a:p>
            <a:r>
              <a:rPr lang="uk-UA" dirty="0" smtClean="0"/>
              <a:t>Цей </a:t>
            </a:r>
            <a:r>
              <a:rPr lang="uk-UA" dirty="0"/>
              <a:t>конфлікт </a:t>
            </a:r>
            <a:r>
              <a:rPr lang="uk-UA" dirty="0" err="1"/>
              <a:t>Карен</a:t>
            </a:r>
            <a:r>
              <a:rPr lang="uk-UA" dirty="0"/>
              <a:t> Хорні назвала центральним і вважала його більш глибоким, ніж протиборство різних невротичних сил. </a:t>
            </a:r>
          </a:p>
        </p:txBody>
      </p:sp>
    </p:spTree>
    <p:extLst>
      <p:ext uri="{BB962C8B-B14F-4D97-AF65-F5344CB8AC3E}">
        <p14:creationId xmlns:p14="http://schemas.microsoft.com/office/powerpoint/2010/main" val="3261529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/>
          </a:bodyPr>
          <a:lstStyle/>
          <a:p>
            <a:r>
              <a:rPr lang="uk-UA" dirty="0" smtClean="0"/>
              <a:t>Таким </a:t>
            </a:r>
            <a:r>
              <a:rPr lang="uk-UA" dirty="0"/>
              <a:t>чином, в теорії </a:t>
            </a:r>
            <a:r>
              <a:rPr lang="uk-UA" dirty="0" err="1"/>
              <a:t>Карен</a:t>
            </a:r>
            <a:r>
              <a:rPr lang="uk-UA" dirty="0"/>
              <a:t> Хорні людська особистість в деякому сенсі розпадається на кілька окремих особистостей, кожна з яких бажає діяти якимось певним способом. </a:t>
            </a:r>
            <a:endParaRPr lang="uk-UA" dirty="0" smtClean="0"/>
          </a:p>
          <a:p>
            <a:r>
              <a:rPr lang="uk-UA" dirty="0" smtClean="0"/>
              <a:t>Але </a:t>
            </a:r>
            <a:r>
              <a:rPr lang="uk-UA" dirty="0"/>
              <a:t>оскільки фізичне тіло у людини одне, то реалізувати воно може тільки одну з можливих дій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3704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/>
          </a:bodyPr>
          <a:lstStyle/>
          <a:p>
            <a:r>
              <a:rPr lang="uk-UA" dirty="0"/>
              <a:t>І тоді «окремі особи» в свідомості людини вступають одна з одною в боротьбу. </a:t>
            </a:r>
          </a:p>
          <a:p>
            <a:r>
              <a:rPr lang="uk-UA" dirty="0"/>
              <a:t>Хорні порівнює людську психіку з державою, в якій відбувається зіткнення різних соціальних груп; і це зіткнення може закінчитися торжеством однієї якоїсь сили або компромісом, а може і перерости в повномасштабну громадянську війну. </a:t>
            </a:r>
          </a:p>
        </p:txBody>
      </p:sp>
    </p:spTree>
    <p:extLst>
      <p:ext uri="{BB962C8B-B14F-4D97-AF65-F5344CB8AC3E}">
        <p14:creationId xmlns:p14="http://schemas.microsoft.com/office/powerpoint/2010/main" val="358780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55526"/>
            <a:ext cx="6552728" cy="352839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Фрейд стверджував, що поведінка людини повністю детермінована її сексуальними і агресивними потребами.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Задоволення </a:t>
            </a:r>
            <a:r>
              <a:rPr lang="uk-UA" dirty="0"/>
              <a:t>цих потреб стикається з перешкодами з боку навколишнього світу, суспільства, тому вони пригнічуються і створюють сферу «несвідомого».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3</a:t>
            </a:r>
            <a:r>
              <a:rPr lang="uk-UA" dirty="0"/>
              <a:t>. Фрейд представив психічне життя особистості як постійну арену боротьби між непримиренними силами свідомого і несвідомого, розуму та інстинктів, які змагаються за контроль над поведінкою. </a:t>
            </a:r>
            <a:endParaRPr lang="uk-UA" dirty="0" smtClean="0"/>
          </a:p>
          <a:p>
            <a:pPr marL="45720" indent="0">
              <a:buNone/>
            </a:pPr>
            <a:endParaRPr lang="uk-UA" dirty="0" smtClean="0"/>
          </a:p>
          <a:p>
            <a:r>
              <a:rPr lang="uk-UA" dirty="0" smtClean="0"/>
              <a:t>Така </a:t>
            </a:r>
            <a:r>
              <a:rPr lang="uk-UA" dirty="0"/>
              <a:t>концепція психічного життя має назву психодинамічної.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90" y="3147814"/>
            <a:ext cx="1923678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61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/>
          </a:bodyPr>
          <a:lstStyle/>
          <a:p>
            <a:r>
              <a:rPr lang="uk-UA" dirty="0"/>
              <a:t>Як вже говорилося, Хорні вказувала, що у здорових людей неврози теж є, хоча і в зародковій формі. </a:t>
            </a:r>
            <a:endParaRPr lang="uk-UA" dirty="0" smtClean="0"/>
          </a:p>
          <a:p>
            <a:r>
              <a:rPr lang="uk-UA" dirty="0" smtClean="0"/>
              <a:t>Вивчаючи </a:t>
            </a:r>
            <a:r>
              <a:rPr lang="uk-UA" dirty="0"/>
              <a:t>себе, здорова людина може зрозуміти, що відчуває менш здорова людина, а також попередити труднощі, які можуть виникнути в майбутньому. </a:t>
            </a:r>
          </a:p>
        </p:txBody>
      </p:sp>
    </p:spTree>
    <p:extLst>
      <p:ext uri="{BB962C8B-B14F-4D97-AF65-F5344CB8AC3E}">
        <p14:creationId xmlns:p14="http://schemas.microsoft.com/office/powerpoint/2010/main" val="6944369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Але </a:t>
            </a:r>
            <a:r>
              <a:rPr lang="uk-UA" dirty="0"/>
              <a:t>при цьому не варто впадати в іншу крайність, яка часто має місце у студентів і лікарів-психіатрів: вивчаючи психічні хвороби і розлади, вони часто виявляють більшу частину з них у себе.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цьому </a:t>
            </a:r>
            <a:r>
              <a:rPr lang="uk-UA" dirty="0" err="1"/>
              <a:t>грунті</a:t>
            </a:r>
            <a:r>
              <a:rPr lang="uk-UA" dirty="0"/>
              <a:t> деякі студенти і лікарі поступово сходять з розуму по-справжньому. 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потрібно розрізняти «зачатки неврозу» у здорової людини і повноцінний розлад у хворої. </a:t>
            </a:r>
          </a:p>
        </p:txBody>
      </p:sp>
    </p:spTree>
    <p:extLst>
      <p:ext uri="{BB962C8B-B14F-4D97-AF65-F5344CB8AC3E}">
        <p14:creationId xmlns:p14="http://schemas.microsoft.com/office/powerpoint/2010/main" val="493907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/>
          </a:bodyPr>
          <a:lstStyle/>
          <a:p>
            <a:r>
              <a:rPr lang="uk-UA" dirty="0"/>
              <a:t>Теорія </a:t>
            </a:r>
            <a:r>
              <a:rPr lang="uk-UA" dirty="0" err="1"/>
              <a:t>Карен</a:t>
            </a:r>
            <a:r>
              <a:rPr lang="uk-UA" dirty="0"/>
              <a:t> Хорні була однією із спроб переглянути класичний фрейдистський погляд на людину. </a:t>
            </a:r>
            <a:endParaRPr lang="uk-UA" dirty="0" smtClean="0"/>
          </a:p>
          <a:p>
            <a:r>
              <a:rPr lang="uk-UA" dirty="0" smtClean="0"/>
              <a:t>Хоча </a:t>
            </a:r>
            <a:r>
              <a:rPr lang="uk-UA" dirty="0"/>
              <a:t>вона була атеїстом і матеріалістом, вона не погоджувалася з тим, що людина є просто більш розумною і високоорганізованою за тварин.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її думку, людина є в першу чергу істотою соціальною. </a:t>
            </a:r>
          </a:p>
        </p:txBody>
      </p:sp>
    </p:spTree>
    <p:extLst>
      <p:ext uri="{BB962C8B-B14F-4D97-AF65-F5344CB8AC3E}">
        <p14:creationId xmlns:p14="http://schemas.microsoft.com/office/powerpoint/2010/main" val="18028325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Часто </a:t>
            </a:r>
            <a:r>
              <a:rPr lang="uk-UA" dirty="0"/>
              <a:t>це було віянням часу: Хорні захопилася ідеями соціалізму, відстоювала рівність всіх людей, інтернаціоналізм, була прихильницею феміністського руху. </a:t>
            </a:r>
            <a:endParaRPr lang="uk-UA" dirty="0" smtClean="0"/>
          </a:p>
          <a:p>
            <a:r>
              <a:rPr lang="uk-UA" dirty="0" smtClean="0"/>
              <a:t>Але </a:t>
            </a:r>
            <a:r>
              <a:rPr lang="uk-UA" dirty="0"/>
              <a:t>при цьому вона зазначила, що соціальне й культурне середовище в першу чергу пригнічує людину, обмежує її розвиток і нав’язує якісь чужі правила.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думки теж були результатом її спостережень за навколишньою дійсністю. </a:t>
            </a:r>
          </a:p>
        </p:txBody>
      </p:sp>
    </p:spTree>
    <p:extLst>
      <p:ext uri="{BB962C8B-B14F-4D97-AF65-F5344CB8AC3E}">
        <p14:creationId xmlns:p14="http://schemas.microsoft.com/office/powerpoint/2010/main" val="25949542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Хорні росла в непростому світі, в якому «стара» культура руйнувалася, йшла в минуле, поступаючись місцем новій, зовсім іншій культурі — більш вільній, але не такій вже й однозначній.  </a:t>
            </a:r>
            <a:endParaRPr lang="uk-UA" dirty="0" smtClean="0"/>
          </a:p>
          <a:p>
            <a:r>
              <a:rPr lang="uk-UA" dirty="0" smtClean="0"/>
              <a:t>Становлення </a:t>
            </a:r>
            <a:r>
              <a:rPr lang="uk-UA" dirty="0"/>
              <a:t>цієї нової культури призводило до збільшення в світі нервових і психічних розладів, відповіддю на що став бурхливий розвиток психології, психіатрії та неврології. </a:t>
            </a:r>
          </a:p>
        </p:txBody>
      </p:sp>
    </p:spTree>
    <p:extLst>
      <p:ext uri="{BB962C8B-B14F-4D97-AF65-F5344CB8AC3E}">
        <p14:creationId xmlns:p14="http://schemas.microsoft.com/office/powerpoint/2010/main" val="39950705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Хорні зазначала, що вона вчасно переїхала з Німеччини в США.  Хоча за походженням вона була, по суті, «істинним арійцем», вона розуміла, що в умовах фашистської тоталітарної держави не могла розвиватися ніяка наука, крім такої, яка співатиме похвали уряду і говорити, що нова Німеччина — країна найкраща і правильна. </a:t>
            </a:r>
            <a:endParaRPr lang="uk-UA" dirty="0" smtClean="0"/>
          </a:p>
          <a:p>
            <a:r>
              <a:rPr lang="uk-UA" dirty="0" smtClean="0"/>
              <a:t>Нацистська </a:t>
            </a:r>
            <a:r>
              <a:rPr lang="uk-UA" dirty="0"/>
              <a:t>Німеччина, крім усього іншого, була вельми традиційною державою: режим нав’язував громадянам традиційні сімейні цінності, релігію, надмірну національну самосвідомість і патріотизм, знищував вільні любовні стосунки, захищав народ від зовнішнього світу. </a:t>
            </a:r>
          </a:p>
        </p:txBody>
      </p:sp>
    </p:spTree>
    <p:extLst>
      <p:ext uri="{BB962C8B-B14F-4D97-AF65-F5344CB8AC3E}">
        <p14:creationId xmlns:p14="http://schemas.microsoft.com/office/powerpoint/2010/main" val="13310294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/>
          </a:bodyPr>
          <a:lstStyle/>
          <a:p>
            <a:r>
              <a:rPr lang="uk-UA" dirty="0" smtClean="0"/>
              <a:t>Такий </a:t>
            </a:r>
            <a:r>
              <a:rPr lang="uk-UA" dirty="0"/>
              <a:t>режим міг нагадати Хорні виховання, яке вона в дитинстві отримувала від батька. </a:t>
            </a:r>
            <a:endParaRPr lang="uk-UA" dirty="0" smtClean="0"/>
          </a:p>
          <a:p>
            <a:r>
              <a:rPr lang="uk-UA" dirty="0" smtClean="0"/>
              <a:t>Її </a:t>
            </a:r>
            <a:r>
              <a:rPr lang="uk-UA" dirty="0"/>
              <a:t>побоювання виправдалися: майже вся наука і інтелектуальна діяльність в нацистській Німеччині була ліквідована. </a:t>
            </a:r>
          </a:p>
        </p:txBody>
      </p:sp>
    </p:spTree>
    <p:extLst>
      <p:ext uri="{BB962C8B-B14F-4D97-AF65-F5344CB8AC3E}">
        <p14:creationId xmlns:p14="http://schemas.microsoft.com/office/powerpoint/2010/main" val="3060183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Ось деякі відомі роботи, написані </a:t>
            </a:r>
            <a:r>
              <a:rPr lang="uk-UA" dirty="0" err="1"/>
              <a:t>Карен</a:t>
            </a:r>
            <a:r>
              <a:rPr lang="uk-UA" dirty="0"/>
              <a:t> </a:t>
            </a:r>
            <a:r>
              <a:rPr lang="uk-UA" dirty="0" smtClean="0"/>
              <a:t>Хорні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Невротик нашого часу (1937) — одна з головних її праць, в якій вона викладає свою теорію. Книга написана простою мовою і доступна для читання непрофесіоналам. По цій книзі читач навіть міг займатися самолікуванням.</a:t>
            </a:r>
          </a:p>
          <a:p>
            <a:r>
              <a:rPr lang="uk-UA" dirty="0"/>
              <a:t>Нові шляхи в психоаналізі (1939) — книга, також цілком доступна для читання неспеціалістам, хоча і містить певну кількість спеціальних термінів.</a:t>
            </a:r>
          </a:p>
          <a:p>
            <a:r>
              <a:rPr lang="uk-UA" dirty="0"/>
              <a:t>Невроз і особистісне зростання: Боротьба за самореалізацію (1950) — в ній вона описує розширену «версію» своєї теорії, в якій особлива увага приділяється «центральному внутрішнього конфлікту</a:t>
            </a:r>
            <a:r>
              <a:rPr lang="uk-UA" dirty="0" smtClean="0"/>
              <a:t>».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600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бачимо, </a:t>
            </a:r>
            <a:r>
              <a:rPr lang="uk-UA" dirty="0" err="1"/>
              <a:t>Карен</a:t>
            </a:r>
            <a:r>
              <a:rPr lang="uk-UA" dirty="0"/>
              <a:t> Хорні була одним з перших представників науки, які випускали книги, доступні для звичайних людей. </a:t>
            </a: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/>
              <a:t>в цьому був свій сенс, оскільки головна мета її теорії — навчити звичайну людину розбиратися в собі, знайти причини своїх внутрішніх конфліктів і психічних розладів і позбутися від них. 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6552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uk-UA" dirty="0"/>
              <a:t>Я-образ, як ключове поняття в теорії особистості К. </a:t>
            </a:r>
            <a:r>
              <a:rPr lang="uk-UA" dirty="0" smtClean="0"/>
              <a:t>Хорні</a:t>
            </a:r>
          </a:p>
          <a:p>
            <a:pPr marL="45720" indent="0">
              <a:buNone/>
            </a:pPr>
            <a:endParaRPr lang="uk-UA" dirty="0"/>
          </a:p>
          <a:p>
            <a:r>
              <a:rPr lang="uk-UA" dirty="0"/>
              <a:t>Щоб знизити постійне відчуття психологічної тривоги потрібно працювати над становленням адекватного Я-образу. </a:t>
            </a:r>
            <a:endParaRPr lang="uk-UA" dirty="0" smtClean="0"/>
          </a:p>
          <a:p>
            <a:r>
              <a:rPr lang="uk-UA" dirty="0" smtClean="0"/>
              <a:t>Хорні </a:t>
            </a:r>
            <a:r>
              <a:rPr lang="uk-UA" dirty="0"/>
              <a:t>говорила про те, що Я-образ складається з трьох складових: Я-ідеального, Я-реального та Я-в очах оточуючих.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нормально розвиненої і стійкої до неврозів особистості всі три частини збігаються і створюють одне цілісне Я. </a:t>
            </a:r>
          </a:p>
        </p:txBody>
      </p:sp>
    </p:spTree>
    <p:extLst>
      <p:ext uri="{BB962C8B-B14F-4D97-AF65-F5344CB8AC3E}">
        <p14:creationId xmlns:p14="http://schemas.microsoft.com/office/powerpoint/2010/main" val="211053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Відповідно до поглядів 3. Фрейда, структуру особистості утворюють </a:t>
            </a:r>
            <a:r>
              <a:rPr lang="uk-UA" sz="2000" dirty="0" smtClean="0"/>
              <a:t>три основних </a:t>
            </a:r>
            <a:r>
              <a:rPr lang="uk-UA" sz="2000" dirty="0"/>
              <a:t>компоненти: «Воно», «Я» і «Над-Я».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«Воно» (Ід) – це базова і найдавніша структура психічного життя особистості. У ній зосереджені інстинктивні, примітивні, спадкові аспекти особистості. 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скарбниця примітивних інстинктивних прагнень, емоцій, спогадів, забутих дитячих образ, травм, вороже ставлення до своїх батьків, невтілені сексуальні бажання. </a:t>
            </a:r>
            <a:endParaRPr lang="uk-UA" dirty="0" smtClean="0"/>
          </a:p>
          <a:p>
            <a:r>
              <a:rPr lang="uk-UA" dirty="0" smtClean="0"/>
              <a:t>Все </a:t>
            </a:r>
            <a:r>
              <a:rPr lang="uk-UA" dirty="0"/>
              <a:t>це свідомість відкидає і сприймає як неприйнятне. </a:t>
            </a:r>
            <a:endParaRPr lang="uk-UA" dirty="0" smtClean="0"/>
          </a:p>
          <a:p>
            <a:r>
              <a:rPr lang="uk-UA" dirty="0" smtClean="0"/>
              <a:t>«</a:t>
            </a:r>
            <a:r>
              <a:rPr lang="uk-UA" dirty="0"/>
              <a:t>Воно» темне, хаотичне, біологічне несвідоме, що не знає законів та не підпорядковується правилам, вільне від обмежень. </a:t>
            </a:r>
            <a:endParaRPr lang="uk-UA" dirty="0" smtClean="0"/>
          </a:p>
          <a:p>
            <a:r>
              <a:rPr lang="uk-UA" dirty="0" smtClean="0"/>
              <a:t>Провідні </a:t>
            </a:r>
            <a:r>
              <a:rPr lang="uk-UA" dirty="0"/>
              <a:t>компоненти Ід – це сексуальні та агресивні потяги, які вимагають негайного втілення, реалізації.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401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Але така «єдність» зустрічається далеко не у кожного, і найчастіше у людини існує конфлікт між окремими складовими її образу. </a:t>
            </a:r>
            <a:endParaRPr lang="uk-UA" dirty="0" smtClean="0"/>
          </a:p>
          <a:p>
            <a:r>
              <a:rPr lang="uk-UA" dirty="0" smtClean="0"/>
              <a:t>Наприклад</a:t>
            </a:r>
            <a:r>
              <a:rPr lang="uk-UA" dirty="0"/>
              <a:t>, якщо у особистості не збігаються образи Я-ідеального і Я-реального, то виникає відчуття постійної незадоволеності собою, невпевненості, тривоги. </a:t>
            </a:r>
            <a:endParaRPr lang="uk-UA" dirty="0" smtClean="0"/>
          </a:p>
          <a:p>
            <a:r>
              <a:rPr lang="uk-UA" dirty="0" smtClean="0"/>
              <a:t>Подібна </a:t>
            </a:r>
            <a:r>
              <a:rPr lang="uk-UA" dirty="0"/>
              <a:t>напруга може стати причиною розвитку неврозу. </a:t>
            </a:r>
          </a:p>
        </p:txBody>
      </p:sp>
    </p:spTree>
    <p:extLst>
      <p:ext uri="{BB962C8B-B14F-4D97-AF65-F5344CB8AC3E}">
        <p14:creationId xmlns:p14="http://schemas.microsoft.com/office/powerpoint/2010/main" val="28556396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До </a:t>
            </a:r>
            <a:r>
              <a:rPr lang="uk-UA" dirty="0"/>
              <a:t>такого ж результату приводить і розбіжність Я-реального та Я-в очах оточуючих. </a:t>
            </a:r>
            <a:endParaRPr lang="uk-UA" dirty="0" smtClean="0"/>
          </a:p>
          <a:p>
            <a:r>
              <a:rPr lang="uk-UA" dirty="0" smtClean="0"/>
              <a:t>І </a:t>
            </a:r>
            <a:r>
              <a:rPr lang="uk-UA" dirty="0"/>
              <a:t>не має значення, чи думають інші люди гірше або краще про людину, ніж вона сама про себе. </a:t>
            </a:r>
            <a:endParaRPr lang="uk-UA" dirty="0" smtClean="0"/>
          </a:p>
          <a:p>
            <a:r>
              <a:rPr lang="uk-UA" dirty="0" smtClean="0"/>
              <a:t>Саме </a:t>
            </a:r>
            <a:r>
              <a:rPr lang="uk-UA" dirty="0"/>
              <a:t>тому і зневага, і захоплення, якщо вони не збігаються з реальною думкою самої особистості, збільшують її рівень тривожності.</a:t>
            </a:r>
          </a:p>
        </p:txBody>
      </p:sp>
    </p:spTree>
    <p:extLst>
      <p:ext uri="{BB962C8B-B14F-4D97-AF65-F5344CB8AC3E}">
        <p14:creationId xmlns:p14="http://schemas.microsoft.com/office/powerpoint/2010/main" val="32007843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Згідно Хорні, щоб уникнути почуття тривоги, людина використовує механізми психологічного захисту. </a:t>
            </a:r>
            <a:endParaRPr lang="uk-UA" dirty="0" smtClean="0"/>
          </a:p>
          <a:p>
            <a:r>
              <a:rPr lang="uk-UA" dirty="0" smtClean="0"/>
              <a:t>Саме </a:t>
            </a:r>
            <a:r>
              <a:rPr lang="uk-UA" dirty="0"/>
              <a:t>вони дозволяють привести до одного спільного цілого два конфліктуючих образи Я-реального та Я-в очах інших людей. </a:t>
            </a:r>
            <a:endParaRPr lang="uk-UA" dirty="0" smtClean="0"/>
          </a:p>
          <a:p>
            <a:r>
              <a:rPr lang="uk-UA" dirty="0" smtClean="0"/>
              <a:t>Хорні </a:t>
            </a:r>
            <a:r>
              <a:rPr lang="uk-UA" dirty="0"/>
              <a:t>виділяла три основні механізми.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нормі кожен з них допомагає знизити тривогу, але якщо якийсь починає домінувати, то це призводить до формування певного невротичного комплексу.</a:t>
            </a:r>
          </a:p>
        </p:txBody>
      </p:sp>
    </p:spTree>
    <p:extLst>
      <p:ext uri="{BB962C8B-B14F-4D97-AF65-F5344CB8AC3E}">
        <p14:creationId xmlns:p14="http://schemas.microsoft.com/office/powerpoint/2010/main" val="2555589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Залежно від обраного механізму захисту, автор виділяла три типи поведінки: поступливий, агресивний, </a:t>
            </a:r>
            <a:r>
              <a:rPr lang="uk-UA" dirty="0" err="1"/>
              <a:t>уникаючий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Поступливий </a:t>
            </a:r>
            <a:r>
              <a:rPr lang="uk-UA" dirty="0"/>
              <a:t>тип поведінки спрямований на «сліпе» догоджання людям, і полягає в прагненні отримати суспільне схвалення. </a:t>
            </a:r>
            <a:endParaRPr lang="uk-UA" dirty="0" smtClean="0"/>
          </a:p>
          <a:p>
            <a:r>
              <a:rPr lang="uk-UA" dirty="0" smtClean="0"/>
              <a:t>Виникають </a:t>
            </a:r>
            <a:r>
              <a:rPr lang="uk-UA" dirty="0"/>
              <a:t>потреби в прийнятті, заохоченні й в партнері, на якого можна перекласти відповідальність за своє життя. </a:t>
            </a:r>
            <a:endParaRPr lang="uk-UA" dirty="0" smtClean="0"/>
          </a:p>
          <a:p>
            <a:r>
              <a:rPr lang="uk-UA" dirty="0" smtClean="0"/>
              <a:t>Всі </a:t>
            </a:r>
            <a:r>
              <a:rPr lang="uk-UA" dirty="0"/>
              <a:t>ці потреби нереалістичні і не можуть бути насичені, тому людина, отримуючи схвалення, вимагає все більшого. </a:t>
            </a:r>
          </a:p>
        </p:txBody>
      </p:sp>
    </p:spTree>
    <p:extLst>
      <p:ext uri="{BB962C8B-B14F-4D97-AF65-F5344CB8AC3E}">
        <p14:creationId xmlns:p14="http://schemas.microsoft.com/office/powerpoint/2010/main" val="45147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При агресивному механізмі, особистість прагне силою нав’язати іншим своє Я-ідеальне уявлення. </a:t>
            </a:r>
            <a:endParaRPr lang="uk-UA" dirty="0" smtClean="0"/>
          </a:p>
          <a:p>
            <a:r>
              <a:rPr lang="uk-UA" dirty="0" smtClean="0"/>
              <a:t>Це </a:t>
            </a:r>
            <a:r>
              <a:rPr lang="uk-UA" dirty="0"/>
              <a:t>проявляється в придушенні думки оточуючих, домінуванні, експлуатації інших людей. </a:t>
            </a:r>
            <a:endParaRPr lang="uk-UA" dirty="0" smtClean="0"/>
          </a:p>
          <a:p>
            <a:r>
              <a:rPr lang="uk-UA" dirty="0" smtClean="0"/>
              <a:t>Уникнення</a:t>
            </a:r>
            <a:r>
              <a:rPr lang="uk-UA" dirty="0"/>
              <a:t>, як тип поведінки полягає в уникненні суспільства і прагненні до самотності, самоти. </a:t>
            </a:r>
            <a:endParaRPr lang="uk-UA" dirty="0" smtClean="0"/>
          </a:p>
          <a:p>
            <a:r>
              <a:rPr lang="uk-UA" dirty="0" smtClean="0"/>
              <a:t>Але </a:t>
            </a:r>
            <a:r>
              <a:rPr lang="uk-UA" dirty="0"/>
              <a:t>і він не допомагає знизити тривогу, адже ізолювавши себе від інших людей, людина не відчуває себе спокійніше.</a:t>
            </a:r>
          </a:p>
        </p:txBody>
      </p:sp>
    </p:spTree>
    <p:extLst>
      <p:ext uri="{BB962C8B-B14F-4D97-AF65-F5344CB8AC3E}">
        <p14:creationId xmlns:p14="http://schemas.microsoft.com/office/powerpoint/2010/main" val="71870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Хорні також вважала, що люди можуть виступати в ролі своїх власних терапевтів, підкреслюючи особисту роль кожної людини в своєму психічному здоров’ї і заохочуючи самоаналіз і самодопомогу.</a:t>
            </a:r>
          </a:p>
          <a:p>
            <a:r>
              <a:rPr lang="uk-UA" dirty="0"/>
              <a:t>Хорні була психологом в той час, коли внесок жінок часто ігнорувався. </a:t>
            </a:r>
            <a:endParaRPr lang="uk-UA" dirty="0" smtClean="0"/>
          </a:p>
          <a:p>
            <a:r>
              <a:rPr lang="uk-UA" dirty="0" smtClean="0"/>
              <a:t>Незважаючи </a:t>
            </a:r>
            <a:r>
              <a:rPr lang="uk-UA" dirty="0"/>
              <a:t>на численні перешкоди, з якими вона стикалася як жінка в області, де домінують чоловіки, вона стала видатним мислителем, який зробив важливий внесок в наше розуміння людської психології.</a:t>
            </a:r>
          </a:p>
        </p:txBody>
      </p:sp>
    </p:spTree>
    <p:extLst>
      <p:ext uri="{BB962C8B-B14F-4D97-AF65-F5344CB8AC3E}">
        <p14:creationId xmlns:p14="http://schemas.microsoft.com/office/powerpoint/2010/main" val="6453408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К. Хорні стверджувала, що в структурі особистості домінують не інстинкти агресії або лібідо, а несвідоме почуття тривоги, занепокоєння, яке вона називала почуттям корінної тривоги і вважала, що воно пов’язане з самотністю і безпорадністю, що «з’являється у дитини в потенційно ворожому їй світі». </a:t>
            </a:r>
            <a:endParaRPr lang="uk-UA" dirty="0" smtClean="0"/>
          </a:p>
          <a:p>
            <a:r>
              <a:rPr lang="uk-UA" dirty="0" smtClean="0"/>
              <a:t>Таким </a:t>
            </a:r>
            <a:r>
              <a:rPr lang="uk-UA" dirty="0"/>
              <a:t>чином, в її теорії зберігається не лише ідея 3. Фрейда про значення несвідомого, але і його думка про антагонізм між зовнішнім світом і людиною.</a:t>
            </a:r>
          </a:p>
        </p:txBody>
      </p:sp>
    </p:spTree>
    <p:extLst>
      <p:ext uri="{BB962C8B-B14F-4D97-AF65-F5344CB8AC3E}">
        <p14:creationId xmlns:p14="http://schemas.microsoft.com/office/powerpoint/2010/main" val="28143187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К. Хорні вважала, що причинами розвитку цієї тривоги можуть бути помилки сімейного виховання, а саме: непослідовна поведінка батьків, глузування, невиконання обіцянок, надмірна опіка або ж емоційна відчуженість батьків. </a:t>
            </a:r>
            <a:endParaRPr lang="uk-UA" dirty="0" smtClean="0"/>
          </a:p>
          <a:p>
            <a:r>
              <a:rPr lang="uk-UA" dirty="0" smtClean="0"/>
              <a:t>З </a:t>
            </a:r>
            <a:r>
              <a:rPr lang="uk-UA" dirty="0"/>
              <a:t>часом корінна тривога виявляється в усіх взаєминах людини та у її світосприйнятті. </a:t>
            </a:r>
            <a:endParaRPr lang="uk-UA" dirty="0" smtClean="0"/>
          </a:p>
          <a:p>
            <a:r>
              <a:rPr lang="uk-UA" dirty="0" smtClean="0"/>
              <a:t>Отже</a:t>
            </a:r>
            <a:r>
              <a:rPr lang="uk-UA" dirty="0"/>
              <a:t>, причини невротичної поведінки варто шукати у порушеннях взаємин батьків і дітей.</a:t>
            </a:r>
          </a:p>
        </p:txBody>
      </p:sp>
    </p:spTree>
    <p:extLst>
      <p:ext uri="{BB962C8B-B14F-4D97-AF65-F5344CB8AC3E}">
        <p14:creationId xmlns:p14="http://schemas.microsoft.com/office/powerpoint/2010/main" val="39479896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/>
          </a:bodyPr>
          <a:lstStyle/>
          <a:p>
            <a:r>
              <a:rPr lang="uk-UA" dirty="0"/>
              <a:t>Невротичні особистості формуються в умовах явного дефіциту теплоти і безпеки в стосунках з батьками, оскільки, </a:t>
            </a:r>
            <a:r>
              <a:rPr lang="uk-UA" dirty="0" err="1"/>
              <a:t>прагнучи</a:t>
            </a:r>
            <a:r>
              <a:rPr lang="uk-UA" dirty="0"/>
              <a:t> до безпеки і подолання тривоги, дитина вибирає і формує властиву для неї захисну стратегію. </a:t>
            </a:r>
            <a:endParaRPr lang="uk-UA" dirty="0" smtClean="0"/>
          </a:p>
          <a:p>
            <a:r>
              <a:rPr lang="uk-UA" dirty="0" err="1" smtClean="0"/>
              <a:t>Карен</a:t>
            </a:r>
            <a:r>
              <a:rPr lang="uk-UA" dirty="0" smtClean="0"/>
              <a:t> </a:t>
            </a:r>
            <a:r>
              <a:rPr lang="uk-UA" dirty="0"/>
              <a:t>Хорні описала десять таких захисних стратегій, визначивши їх як невротичні потреби, або тенденції особистості:</a:t>
            </a:r>
          </a:p>
        </p:txBody>
      </p:sp>
    </p:spTree>
    <p:extLst>
      <p:ext uri="{BB962C8B-B14F-4D97-AF65-F5344CB8AC3E}">
        <p14:creationId xmlns:p14="http://schemas.microsoft.com/office/powerpoint/2010/main" val="5171004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</a:t>
            </a:r>
            <a:r>
              <a:rPr lang="uk-UA" dirty="0"/>
              <a:t>любові та схваленні. (Не заспокоюване нічим прагнення бути об’єктом любові та захоплення, підвищена чутливість до критики, непривітності з боку інших).</a:t>
            </a:r>
          </a:p>
          <a:p>
            <a:r>
              <a:rPr lang="uk-UA" dirty="0" smtClean="0"/>
              <a:t>У </a:t>
            </a:r>
            <a:r>
              <a:rPr lang="uk-UA" dirty="0"/>
              <a:t>партнері-керівникові. (Надмірна залежність від інших, страх отримати відмову або залишитись самотнім; переоцінка любові). </a:t>
            </a:r>
          </a:p>
        </p:txBody>
      </p:sp>
    </p:spTree>
    <p:extLst>
      <p:ext uri="{BB962C8B-B14F-4D97-AF65-F5344CB8AC3E}">
        <p14:creationId xmlns:p14="http://schemas.microsoft.com/office/powerpoint/2010/main" val="140101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Відповідно до поглядів 3. Фрейда, структуру особистості утворюють </a:t>
            </a:r>
            <a:r>
              <a:rPr lang="uk-UA" sz="2000" dirty="0" smtClean="0"/>
              <a:t>три основних </a:t>
            </a:r>
            <a:r>
              <a:rPr lang="uk-UA" sz="2000" dirty="0"/>
              <a:t>компоненти: «Воно», «Я» і «Над-Я».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/>
          </a:bodyPr>
          <a:lstStyle/>
          <a:p>
            <a:r>
              <a:rPr lang="uk-UA" dirty="0"/>
              <a:t>Друга структура особистості «Я» (Его), на думку 3. Фрейда, також є вродженою і розташовується як в свідомому шарі так і в перед-свідомості.  </a:t>
            </a:r>
            <a:endParaRPr lang="uk-UA" dirty="0" smtClean="0"/>
          </a:p>
          <a:p>
            <a:r>
              <a:rPr lang="uk-UA" dirty="0" smtClean="0"/>
              <a:t>Таким </a:t>
            </a:r>
            <a:r>
              <a:rPr lang="uk-UA" dirty="0"/>
              <a:t>чином, ми завжди можемо усвідомити своє Я, хоча це і нелегко.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відміну від Ід, природа якого виявляється в пошуку задоволення, Его підпорядковується принципу реальності, мета якого – збереження цілісності організму.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527043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 </a:t>
            </a:r>
            <a:r>
              <a:rPr lang="uk-UA" dirty="0"/>
              <a:t>чітких обмеженнях. (Надання переваги такому життєвому стилю, при якому першочергове значення мають обмеження, встановлений порядок, невимогливість, схильність </a:t>
            </a:r>
            <a:r>
              <a:rPr lang="uk-UA" dirty="0" err="1"/>
              <a:t>задовольнитись</a:t>
            </a:r>
            <a:r>
              <a:rPr lang="uk-UA" dirty="0"/>
              <a:t> малим і підпорядковуватись іншим</a:t>
            </a:r>
            <a:r>
              <a:rPr lang="uk-UA" dirty="0" smtClean="0"/>
              <a:t>).</a:t>
            </a:r>
          </a:p>
          <a:p>
            <a:r>
              <a:rPr lang="uk-UA" dirty="0" smtClean="0"/>
              <a:t>У </a:t>
            </a:r>
            <a:r>
              <a:rPr lang="uk-UA" dirty="0"/>
              <a:t>владі. (Домінування і контроль над іншими як самоціль, презирливе ставлення до проявів слабкості).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55853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 </a:t>
            </a:r>
            <a:r>
              <a:rPr lang="uk-UA" dirty="0"/>
              <a:t>експлуатації інших. (Страх бути використовуваним іншими, страх виглядати «тупим у їхніх очах»).</a:t>
            </a:r>
          </a:p>
          <a:p>
            <a:r>
              <a:rPr lang="uk-UA" dirty="0" smtClean="0"/>
              <a:t>У </a:t>
            </a:r>
            <a:r>
              <a:rPr lang="uk-UA" dirty="0"/>
              <a:t>суспільному визнанні. (Бажання бути об’єктом захоплення з боку інших, залежність уявлень про себе від статусу). </a:t>
            </a:r>
          </a:p>
          <a:p>
            <a:r>
              <a:rPr lang="uk-UA" dirty="0" smtClean="0"/>
              <a:t>У </a:t>
            </a:r>
            <a:r>
              <a:rPr lang="uk-UA" dirty="0"/>
              <a:t>захопленні собою. (Прагнення створити прикрашений образ своєї особи, позбавлений недоліків, обмежень, потреба в компліментах та лестощах).</a:t>
            </a:r>
          </a:p>
        </p:txBody>
      </p:sp>
    </p:spTree>
    <p:extLst>
      <p:ext uri="{BB962C8B-B14F-4D97-AF65-F5344CB8AC3E}">
        <p14:creationId xmlns:p14="http://schemas.microsoft.com/office/powerpoint/2010/main" val="31525965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</a:t>
            </a:r>
            <a:r>
              <a:rPr lang="uk-UA" dirty="0"/>
              <a:t>честолюбстві. (Сильне прагнення бути кращим, незважаючи на наслідки, страх невдачі).</a:t>
            </a:r>
          </a:p>
          <a:p>
            <a:r>
              <a:rPr lang="uk-UA" dirty="0" smtClean="0"/>
              <a:t>У </a:t>
            </a:r>
            <a:r>
              <a:rPr lang="uk-UA" dirty="0"/>
              <a:t>незалежності. (Уникнення будь-яких стосунків, що передбачають певні обов’язки, дистанціювання від усіх і всього).</a:t>
            </a:r>
          </a:p>
          <a:p>
            <a:r>
              <a:rPr lang="uk-UA" dirty="0" smtClean="0"/>
              <a:t>У </a:t>
            </a:r>
            <a:r>
              <a:rPr lang="uk-UA" dirty="0"/>
              <a:t>бездоганності та неподоланності. (Спроби бути морально непогрішимим та бездоганним у всіх відношеннях, підтримка враження досконалості та доброчесності).</a:t>
            </a:r>
          </a:p>
        </p:txBody>
      </p:sp>
    </p:spTree>
    <p:extLst>
      <p:ext uri="{BB962C8B-B14F-4D97-AF65-F5344CB8AC3E}">
        <p14:creationId xmlns:p14="http://schemas.microsoft.com/office/powerpoint/2010/main" val="30349343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/>
          </a:bodyPr>
          <a:lstStyle/>
          <a:p>
            <a:r>
              <a:rPr lang="uk-UA" dirty="0"/>
              <a:t>Названі типи стратегії виступають як передумовою «споконвічного конфлікту» так і захисними механізмами.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засоби психологічного захисту породжують чотири «великих неврози» нашого часу:</a:t>
            </a:r>
          </a:p>
        </p:txBody>
      </p:sp>
    </p:spTree>
    <p:extLst>
      <p:ext uri="{BB962C8B-B14F-4D97-AF65-F5344CB8AC3E}">
        <p14:creationId xmlns:p14="http://schemas.microsoft.com/office/powerpoint/2010/main" val="28402446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/>
              <a:t>невроз прихильності – пошуки любові та схвалення за будь-яку ціну;</a:t>
            </a:r>
          </a:p>
          <a:p>
            <a:pPr lvl="0"/>
            <a:r>
              <a:rPr lang="uk-UA" dirty="0"/>
              <a:t>невроз влади – потреба в підпорядкованості і безпомічності, садистська форма – в експлуатації інших, домінуванні і контролі над ними; </a:t>
            </a:r>
          </a:p>
          <a:p>
            <a:pPr lvl="0"/>
            <a:r>
              <a:rPr lang="uk-UA" dirty="0" err="1"/>
              <a:t>деструктивність</a:t>
            </a:r>
            <a:r>
              <a:rPr lang="uk-UA" dirty="0"/>
              <a:t> – подолання почуття неповноцінності шляхом знищення, підкорення або приниження інших;</a:t>
            </a:r>
          </a:p>
          <a:p>
            <a:pPr lvl="0"/>
            <a:r>
              <a:rPr lang="uk-UA" dirty="0"/>
              <a:t>конформність – абсолютне підпорядкування соціальним нормам, що регулюють поведінку, бажання бути «таким як усі».</a:t>
            </a:r>
          </a:p>
        </p:txBody>
      </p:sp>
    </p:spTree>
    <p:extLst>
      <p:ext uri="{BB962C8B-B14F-4D97-AF65-F5344CB8AC3E}">
        <p14:creationId xmlns:p14="http://schemas.microsoft.com/office/powerpoint/2010/main" val="6515957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Проте, Е. </a:t>
            </a:r>
            <a:r>
              <a:rPr lang="uk-UA" dirty="0" err="1"/>
              <a:t>Фромм</a:t>
            </a:r>
            <a:r>
              <a:rPr lang="uk-UA" dirty="0"/>
              <a:t> вважав, що люди можуть бути автономними й унікальними, не втрачаючи при цьому відчуття єдності з іншими людьми та суспільством і називав це «позитивною свободою». </a:t>
            </a:r>
            <a:endParaRPr lang="uk-UA" dirty="0" smtClean="0"/>
          </a:p>
          <a:p>
            <a:r>
              <a:rPr lang="uk-UA" dirty="0" smtClean="0"/>
              <a:t>Досягнення </a:t>
            </a:r>
            <a:r>
              <a:rPr lang="uk-UA" dirty="0"/>
              <a:t>позитивної свободи вимагає від людей спонтанної активності в житті, дій відповідно до внутрішньої природи.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книзі «Мистецтво любові» Е. </a:t>
            </a:r>
            <a:r>
              <a:rPr lang="uk-UA" dirty="0" err="1"/>
              <a:t>Фромм</a:t>
            </a:r>
            <a:r>
              <a:rPr lang="uk-UA" dirty="0"/>
              <a:t> підкреслював, що любов і праця – це основні чинники, за допомогою яких здійснюється розвиток позитивної свободи. </a:t>
            </a:r>
          </a:p>
        </p:txBody>
      </p:sp>
    </p:spTree>
    <p:extLst>
      <p:ext uri="{BB962C8B-B14F-4D97-AF65-F5344CB8AC3E}">
        <p14:creationId xmlns:p14="http://schemas.microsoft.com/office/powerpoint/2010/main" val="33128646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7" t="-325" r="17780" b="865"/>
          <a:stretch/>
        </p:blipFill>
        <p:spPr>
          <a:xfrm>
            <a:off x="445770" y="843378"/>
            <a:ext cx="3622174" cy="3648613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771551"/>
            <a:ext cx="3891912" cy="3982616"/>
          </a:xfrm>
        </p:spPr>
        <p:txBody>
          <a:bodyPr>
            <a:normAutofit/>
          </a:bodyPr>
          <a:lstStyle/>
          <a:p>
            <a:r>
              <a:rPr lang="uk-UA" dirty="0"/>
              <a:t>Учіння Е. </a:t>
            </a:r>
            <a:r>
              <a:rPr lang="uk-UA" dirty="0" err="1"/>
              <a:t>Фромма</a:t>
            </a:r>
            <a:r>
              <a:rPr lang="uk-UA" dirty="0"/>
              <a:t> демонструє гуманістичну спрямованість, відображає певні соціально-психологічні реалії. </a:t>
            </a:r>
            <a:endParaRPr lang="uk-UA" dirty="0" smtClean="0"/>
          </a:p>
          <a:p>
            <a:r>
              <a:rPr lang="uk-UA" dirty="0" smtClean="0"/>
              <a:t>Водночас</a:t>
            </a:r>
            <a:r>
              <a:rPr lang="uk-UA" dirty="0"/>
              <a:t>, у ньому соціальні явища дещо підмінюються психологічними, а основні тенденції поведінки людини мають надто фатальний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0902081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Епігенетична </a:t>
            </a:r>
            <a:r>
              <a:rPr lang="uk-UA" b="1" dirty="0"/>
              <a:t>теорія розвитку особистості Е. Еріксона</a:t>
            </a:r>
            <a:r>
              <a:rPr lang="uk-UA" b="1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Теоретичні формулювання Е. Еріксона (1902-1994) стосуються винятково розвитку его, хоча він і стверджував, що його ідеї не більш, ніж подальший систематичний розвиток концепції Фрейда про психосексуальний розвиток у світлі нових </a:t>
            </a:r>
            <a:r>
              <a:rPr lang="uk-UA" dirty="0" err="1"/>
              <a:t>відкриттів</a:t>
            </a:r>
            <a:r>
              <a:rPr lang="uk-UA" dirty="0"/>
              <a:t> у соціальних і біологічних науках. </a:t>
            </a:r>
            <a:endParaRPr lang="uk-UA" dirty="0" smtClean="0"/>
          </a:p>
          <a:p>
            <a:r>
              <a:rPr lang="uk-UA" dirty="0" smtClean="0"/>
              <a:t>Проте </a:t>
            </a:r>
            <a:r>
              <a:rPr lang="uk-UA" dirty="0"/>
              <a:t>Е. </a:t>
            </a:r>
            <a:r>
              <a:rPr lang="uk-UA" dirty="0" err="1"/>
              <a:t>Еріксон</a:t>
            </a:r>
            <a:r>
              <a:rPr lang="uk-UA" dirty="0"/>
              <a:t> рішуче відійшов від класичного психоаналізу за чотирма важливими пунктами.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14691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По-перше, з позиції Еріксона, саме его складає основу поведінки і функціонування людини, у чому видно зсув акценту від ід до его. </a:t>
            </a:r>
            <a:endParaRPr lang="uk-UA" dirty="0" smtClean="0"/>
          </a:p>
          <a:p>
            <a:r>
              <a:rPr lang="uk-UA" dirty="0" smtClean="0"/>
              <a:t>Егопсихологія </a:t>
            </a:r>
            <a:r>
              <a:rPr lang="uk-UA" dirty="0"/>
              <a:t>описує людей як більш раціональних, таких, які приймають усвідомлені рішення і свідомо вирішують життєві проблеми.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той час як Фрейд вважав, що его бореться, намагаючись розв’язати конфлікт між інстинктивними спонуканнями і моральними обмеженнями, </a:t>
            </a:r>
            <a:r>
              <a:rPr lang="uk-UA" dirty="0" err="1"/>
              <a:t>Еріксон</a:t>
            </a:r>
            <a:r>
              <a:rPr lang="uk-UA" dirty="0"/>
              <a:t> доводив, що его – це автономна система, що взаємодіє з реальністю за допомогою сприйняття, мислення, уваги і пам’яті. </a:t>
            </a:r>
          </a:p>
        </p:txBody>
      </p:sp>
    </p:spTree>
    <p:extLst>
      <p:ext uri="{BB962C8B-B14F-4D97-AF65-F5344CB8AC3E}">
        <p14:creationId xmlns:p14="http://schemas.microsoft.com/office/powerpoint/2010/main" val="33630471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По-друге, </a:t>
            </a:r>
            <a:r>
              <a:rPr lang="uk-UA" dirty="0" err="1"/>
              <a:t>Еріксон</a:t>
            </a:r>
            <a:r>
              <a:rPr lang="uk-UA" dirty="0"/>
              <a:t> розвивав новий погляд щодо індивідуальних взаємин з батьками і культурним контекстом, в якому існує сім’я. </a:t>
            </a:r>
            <a:endParaRPr lang="uk-UA" dirty="0"/>
          </a:p>
          <a:p>
            <a:r>
              <a:rPr lang="uk-UA" dirty="0" smtClean="0"/>
              <a:t>Якщо </a:t>
            </a:r>
            <a:r>
              <a:rPr lang="uk-UA" dirty="0"/>
              <a:t>Фрейда цікавив вплив батьків на становлення особистості дитини, то </a:t>
            </a:r>
            <a:r>
              <a:rPr lang="uk-UA" dirty="0" err="1"/>
              <a:t>Еріксон</a:t>
            </a:r>
            <a:r>
              <a:rPr lang="uk-UA" dirty="0"/>
              <a:t> підкреслює історичні умови, в яких у дитини формується его.</a:t>
            </a:r>
          </a:p>
        </p:txBody>
      </p:sp>
    </p:spTree>
    <p:extLst>
      <p:ext uri="{BB962C8B-B14F-4D97-AF65-F5344CB8AC3E}">
        <p14:creationId xmlns:p14="http://schemas.microsoft.com/office/powerpoint/2010/main" val="22465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15200" cy="865573"/>
          </a:xfrm>
        </p:spPr>
        <p:txBody>
          <a:bodyPr>
            <a:noAutofit/>
          </a:bodyPr>
          <a:lstStyle/>
          <a:p>
            <a:r>
              <a:rPr lang="uk-UA" sz="2000" dirty="0"/>
              <a:t>Відповідно до поглядів 3. Фрейда, структуру особистості утворюють </a:t>
            </a:r>
            <a:r>
              <a:rPr lang="uk-UA" sz="2000" dirty="0" smtClean="0"/>
              <a:t>три основних </a:t>
            </a:r>
            <a:r>
              <a:rPr lang="uk-UA" sz="2000" dirty="0"/>
              <a:t>компоненти: «Воно», «Я» і «Над-Я». 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23678"/>
            <a:ext cx="7315200" cy="265464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Принцип </a:t>
            </a:r>
            <a:r>
              <a:rPr lang="uk-UA" dirty="0"/>
              <a:t>реальності дає можливість індивіду гальмувати, переадресовувати або поступово давати вихід грубій енергії Ід у рамках соціальних обмежень. </a:t>
            </a:r>
            <a:endParaRPr lang="uk-UA" dirty="0" smtClean="0"/>
          </a:p>
          <a:p>
            <a:r>
              <a:rPr lang="uk-UA" dirty="0" smtClean="0"/>
              <a:t>Его </a:t>
            </a:r>
            <a:r>
              <a:rPr lang="uk-UA" dirty="0"/>
              <a:t>здатне спрямовувати поведінку в потрібне русло, щоб інстинктивні потреби задовольнялися безпечним для самого індивіда і для інших людей способом. </a:t>
            </a:r>
            <a:endParaRPr lang="uk-UA" dirty="0" smtClean="0"/>
          </a:p>
          <a:p>
            <a:r>
              <a:rPr lang="uk-UA" dirty="0" smtClean="0"/>
              <a:t>Его </a:t>
            </a:r>
            <a:r>
              <a:rPr lang="uk-UA" dirty="0"/>
              <a:t>відповідає за довільну поведінку, може контролювати і пригнічувати інстинкти, прагне до послаблення напруги і посилення задоволення.</a:t>
            </a:r>
          </a:p>
        </p:txBody>
      </p:sp>
    </p:spTree>
    <p:extLst>
      <p:ext uri="{BB962C8B-B14F-4D97-AF65-F5344CB8AC3E}">
        <p14:creationId xmlns:p14="http://schemas.microsoft.com/office/powerpoint/2010/main" val="35667613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По-третє, теорія розвитку его охоплює весь життєвий простір індивіда, тобто від дитинства до зрілості і старості. </a:t>
            </a:r>
            <a:endParaRPr lang="uk-UA" dirty="0" smtClean="0"/>
          </a:p>
          <a:p>
            <a:r>
              <a:rPr lang="uk-UA" dirty="0" smtClean="0"/>
              <a:t>Фрейд </a:t>
            </a:r>
            <a:r>
              <a:rPr lang="uk-UA" dirty="0"/>
              <a:t>же обмежився вивченням впливу ранніх дитячих переживань і не приділяв увагу питанням розвитку за межами </a:t>
            </a:r>
            <a:r>
              <a:rPr lang="uk-UA" dirty="0" err="1"/>
              <a:t>генітальної</a:t>
            </a:r>
            <a:r>
              <a:rPr lang="uk-UA" dirty="0"/>
              <a:t> стадії.</a:t>
            </a:r>
          </a:p>
        </p:txBody>
      </p:sp>
    </p:spTree>
    <p:extLst>
      <p:ext uri="{BB962C8B-B14F-4D97-AF65-F5344CB8AC3E}">
        <p14:creationId xmlns:p14="http://schemas.microsoft.com/office/powerpoint/2010/main" val="41781650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Нарешті, по-четверте, у Фрейда і Еріксона різні погляди на природу і розв’язання психосексуальних конфліктів. </a:t>
            </a:r>
            <a:endParaRPr lang="uk-UA" dirty="0" smtClean="0"/>
          </a:p>
          <a:p>
            <a:r>
              <a:rPr lang="uk-UA" dirty="0" smtClean="0"/>
              <a:t>Метою </a:t>
            </a:r>
            <a:r>
              <a:rPr lang="uk-UA" dirty="0"/>
              <a:t>Фрейда було розкриття сутності й особливостей впливу на особистість несвідомого психічного життя, а також пояснення того, як рання травма може призвести до психопатології в зрілості. </a:t>
            </a:r>
            <a:endParaRPr lang="uk-UA" dirty="0" smtClean="0"/>
          </a:p>
          <a:p>
            <a:r>
              <a:rPr lang="uk-UA" dirty="0" err="1" smtClean="0"/>
              <a:t>Еріксон</a:t>
            </a:r>
            <a:r>
              <a:rPr lang="uk-UA" dirty="0" smtClean="0"/>
              <a:t> </a:t>
            </a:r>
            <a:r>
              <a:rPr lang="uk-UA" dirty="0"/>
              <a:t>бачив своє завдання в тому, щоб привернути увагу до здатності людини переборювати життєві труднощі психосоціального характеру, стверджуючи, що кожна особиста і соціальна криза є свого роду викликом долі, що спрямовує особистість до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28498900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У деяких питаннях ідеям Еріксона і Фрейда властива теоретична єдність. </a:t>
            </a:r>
            <a:endParaRPr lang="uk-UA" dirty="0" smtClean="0"/>
          </a:p>
          <a:p>
            <a:r>
              <a:rPr lang="uk-UA" dirty="0" smtClean="0"/>
              <a:t>Наприклад</a:t>
            </a:r>
            <a:r>
              <a:rPr lang="uk-UA" dirty="0"/>
              <a:t>, обидва теоретики сходяться в тому, що стадії розвитку особистості наперед визначені, і порядок їх перебігу є незмінним. </a:t>
            </a:r>
            <a:endParaRPr lang="uk-UA" dirty="0" smtClean="0"/>
          </a:p>
          <a:p>
            <a:r>
              <a:rPr lang="uk-UA" dirty="0" err="1" smtClean="0"/>
              <a:t>Еріксон</a:t>
            </a:r>
            <a:r>
              <a:rPr lang="uk-UA" dirty="0" smtClean="0"/>
              <a:t> </a:t>
            </a:r>
            <a:r>
              <a:rPr lang="uk-UA" dirty="0"/>
              <a:t>також визнає біологічні і сексуальні основи всіх мотиваційних і особистісних диспозицій та приймає </a:t>
            </a:r>
            <a:r>
              <a:rPr lang="uk-UA" dirty="0" err="1"/>
              <a:t>фрейдівську</a:t>
            </a:r>
            <a:r>
              <a:rPr lang="uk-UA" dirty="0"/>
              <a:t> структурну модель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32123000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Основний вклад Еріксона у вивчення особистості полягає в тому, що, поряд із </a:t>
            </a:r>
            <a:r>
              <a:rPr lang="uk-UA" dirty="0" err="1"/>
              <a:t>фрейдівськими</a:t>
            </a:r>
            <a:r>
              <a:rPr lang="uk-UA" dirty="0"/>
              <a:t> стадіями психосексуального розвитку, він показав, що людина одночасно проходить стадії психосоціального розвитку і стадії розвитку его, та довів, що розвиток особистості продовжується все життя і кожна стадія розвитку може мати як позитивний, так і негативний результат. </a:t>
            </a:r>
            <a:endParaRPr lang="uk-UA" dirty="0" smtClean="0"/>
          </a:p>
          <a:p>
            <a:r>
              <a:rPr lang="uk-UA" dirty="0" smtClean="0"/>
              <a:t>Кожна </a:t>
            </a:r>
            <a:r>
              <a:rPr lang="uk-UA" dirty="0"/>
              <a:t>стадія розвитку его складається з психологічних, біологічних і соціальних компонентів і базується на досягненнях попередніх стадіях. </a:t>
            </a:r>
            <a:endParaRPr lang="uk-UA" dirty="0" smtClean="0"/>
          </a:p>
          <a:p>
            <a:r>
              <a:rPr lang="uk-UA" dirty="0" smtClean="0"/>
              <a:t>Перша </a:t>
            </a:r>
            <a:r>
              <a:rPr lang="uk-UA" dirty="0"/>
              <a:t>стадія, або криза, - «вбираюча», коли задовольняється оральна потреба і формується довіра до оточуючого світу. На цій стадії утворюється проекція особистості. </a:t>
            </a:r>
          </a:p>
        </p:txBody>
      </p:sp>
    </p:spTree>
    <p:extLst>
      <p:ext uri="{BB962C8B-B14F-4D97-AF65-F5344CB8AC3E}">
        <p14:creationId xmlns:p14="http://schemas.microsoft.com/office/powerpoint/2010/main" val="11710568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На другій стадії дозріває м’язово-руховий апарат, що призводить до почуття впевненості, самостійності. </a:t>
            </a:r>
            <a:endParaRPr lang="uk-UA" dirty="0" smtClean="0"/>
          </a:p>
          <a:p>
            <a:r>
              <a:rPr lang="uk-UA" dirty="0" smtClean="0"/>
              <a:t>Третя </a:t>
            </a:r>
            <a:r>
              <a:rPr lang="uk-UA" dirty="0"/>
              <a:t>стадія – це становлення юнацтва, знаходження цілей, уміння планувати, вибір друзів.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четвертій стадії формується рефлексія, виникають сумніви щодо свого місця в житті. </a:t>
            </a:r>
            <a:endParaRPr lang="uk-UA" dirty="0" smtClean="0"/>
          </a:p>
          <a:p>
            <a:r>
              <a:rPr lang="uk-UA" dirty="0" smtClean="0"/>
              <a:t>П’ята </a:t>
            </a:r>
            <a:r>
              <a:rPr lang="uk-UA" dirty="0"/>
              <a:t>і шоста стадії - це зрілість особистості, стійкість її інтересів, коли вона керується у своїй поведінці нормами суспільства. </a:t>
            </a:r>
            <a:endParaRPr lang="uk-UA" dirty="0" smtClean="0"/>
          </a:p>
          <a:p>
            <a:r>
              <a:rPr lang="uk-UA" dirty="0" smtClean="0"/>
              <a:t>І</a:t>
            </a:r>
            <a:r>
              <a:rPr lang="uk-UA" dirty="0"/>
              <a:t>, нарешті, сьома стадія - це або досягнення або невдача.</a:t>
            </a:r>
          </a:p>
        </p:txBody>
      </p:sp>
    </p:spTree>
    <p:extLst>
      <p:ext uri="{BB962C8B-B14F-4D97-AF65-F5344CB8AC3E}">
        <p14:creationId xmlns:p14="http://schemas.microsoft.com/office/powerpoint/2010/main" val="33237130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Окремо варто зупинитися на епігенетичній концепції розвитку особистості Е. Еріксона, що базувалася на визнанні генетичної зумовленості стадій, які у своєму особистісному розвитку обов’язково проходить людина від народження до кінця своїх днів.</a:t>
            </a:r>
          </a:p>
          <a:p>
            <a:r>
              <a:rPr lang="uk-UA" dirty="0"/>
              <a:t>У розвитку людини Е. </a:t>
            </a:r>
            <a:r>
              <a:rPr lang="uk-UA" dirty="0" err="1"/>
              <a:t>Еріксон</a:t>
            </a:r>
            <a:r>
              <a:rPr lang="uk-UA" dirty="0"/>
              <a:t> виділяє соматичну сторону (предмет вивчення біології), розвиток свідомого «Я» (сфера інтересів психолога) і соціальний розвиток, який має вивчатися суспільними науками.</a:t>
            </a:r>
          </a:p>
        </p:txBody>
      </p:sp>
    </p:spTree>
    <p:extLst>
      <p:ext uri="{BB962C8B-B14F-4D97-AF65-F5344CB8AC3E}">
        <p14:creationId xmlns:p14="http://schemas.microsoft.com/office/powerpoint/2010/main" val="34059184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Основний закон розвитку – «епігенетичний принцип», відповідно до якого на кожному новому етапі виникають явища і властивості, яких не було раніше. </a:t>
            </a:r>
            <a:endParaRPr lang="uk-UA" dirty="0" smtClean="0"/>
          </a:p>
          <a:p>
            <a:r>
              <a:rPr lang="uk-UA" dirty="0" smtClean="0"/>
              <a:t>Перехід </a:t>
            </a:r>
            <a:r>
              <a:rPr lang="uk-UA" dirty="0"/>
              <a:t>до нової фази розвитку відбувається у формі «нормативної кризи», яка відображає природні труднощі й суперечності росту. </a:t>
            </a:r>
            <a:endParaRPr lang="uk-UA" dirty="0" smtClean="0"/>
          </a:p>
          <a:p>
            <a:r>
              <a:rPr lang="uk-UA" dirty="0" smtClean="0"/>
              <a:t>Такий </a:t>
            </a:r>
            <a:r>
              <a:rPr lang="uk-UA" dirty="0"/>
              <a:t>перехід стає можливим лише на основі «зняття» основної суперечності попередньої фази; інакше ця суперечність неминуче проявиться пізніше.</a:t>
            </a:r>
          </a:p>
        </p:txBody>
      </p:sp>
    </p:spTree>
    <p:extLst>
      <p:ext uri="{BB962C8B-B14F-4D97-AF65-F5344CB8AC3E}">
        <p14:creationId xmlns:p14="http://schemas.microsoft.com/office/powerpoint/2010/main" val="29494088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Найсуттєвіший внесок Е. Еріксона в теорію особистісного розвитку полягає у виділенні та описі восьми життєвих психологічних криз, які неминуче наступають у кожної людини. </a:t>
            </a:r>
            <a:endParaRPr lang="uk-UA" dirty="0" smtClean="0"/>
          </a:p>
          <a:p>
            <a:r>
              <a:rPr lang="uk-UA" dirty="0" smtClean="0"/>
              <a:t>Весь </a:t>
            </a:r>
            <a:r>
              <a:rPr lang="uk-UA" dirty="0"/>
              <a:t>життєвий цикл людини складається, за Е. </a:t>
            </a:r>
            <a:r>
              <a:rPr lang="uk-UA" dirty="0" err="1"/>
              <a:t>Еріксоном</a:t>
            </a:r>
            <a:r>
              <a:rPr lang="uk-UA" dirty="0"/>
              <a:t>, з восьми фаз, кожна з яких має свої специфічні задачі і може завершуватися сприятливо (або ж навпаки) для подальшого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29620582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Розвиток людини залежить від спільної дії вроджених і факторів середовища. </a:t>
            </a:r>
            <a:endParaRPr lang="uk-UA" dirty="0" smtClean="0"/>
          </a:p>
          <a:p>
            <a:r>
              <a:rPr lang="uk-UA" dirty="0" smtClean="0"/>
              <a:t>Дорослі </a:t>
            </a:r>
            <a:r>
              <a:rPr lang="uk-UA" dirty="0"/>
              <a:t>та діти при цьому залежні одне від одного у задоволенні своїх різноспрямованих потреб. </a:t>
            </a:r>
            <a:endParaRPr lang="uk-UA" dirty="0" smtClean="0"/>
          </a:p>
          <a:p>
            <a:r>
              <a:rPr lang="uk-UA" dirty="0" smtClean="0"/>
              <a:t>Так</a:t>
            </a:r>
            <a:r>
              <a:rPr lang="uk-UA" dirty="0"/>
              <a:t>, якщо дитина потребує емоційного тепла і комфорту, батьки теж відчувають потребу турбуватися й опікуватися дітьми, що й визначає очікуваний результат виховання. </a:t>
            </a:r>
          </a:p>
          <a:p>
            <a:r>
              <a:rPr lang="uk-UA" dirty="0"/>
              <a:t>Оскільки кожне суспільство по-своєму здійснює соціалізацію підростаючого покоління, то при збереженні універсального характеру загальної послідовності і найважливіших завдань основних фаз розвитку, типові способи їх вирішення специфічні для різних суспільств.</a:t>
            </a:r>
          </a:p>
        </p:txBody>
      </p:sp>
    </p:spTree>
    <p:extLst>
      <p:ext uri="{BB962C8B-B14F-4D97-AF65-F5344CB8AC3E}">
        <p14:creationId xmlns:p14="http://schemas.microsoft.com/office/powerpoint/2010/main" val="30942550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5567"/>
            <a:ext cx="7315200" cy="3816454"/>
          </a:xfrm>
        </p:spPr>
        <p:txBody>
          <a:bodyPr>
            <a:normAutofit/>
          </a:bodyPr>
          <a:lstStyle/>
          <a:p>
            <a:r>
              <a:rPr lang="uk-UA" dirty="0"/>
              <a:t>Перша фаза – немовляча. Її основне завдання полягає у виробленні ще неусвідомленого почуття «базової довіри» немовляти до зовнішнього світу. </a:t>
            </a:r>
            <a:endParaRPr lang="uk-UA" dirty="0" smtClean="0"/>
          </a:p>
          <a:p>
            <a:r>
              <a:rPr lang="uk-UA" dirty="0" smtClean="0"/>
              <a:t>Основний </a:t>
            </a:r>
            <a:r>
              <a:rPr lang="uk-UA" dirty="0"/>
              <a:t>метод – турбота і любов батьків. </a:t>
            </a:r>
            <a:endParaRPr lang="uk-UA" dirty="0" smtClean="0"/>
          </a:p>
          <a:p>
            <a:r>
              <a:rPr lang="uk-UA" dirty="0" smtClean="0"/>
              <a:t>Якщо </a:t>
            </a:r>
            <a:r>
              <a:rPr lang="uk-UA" dirty="0"/>
              <a:t>«базову довіру» на цьому етапі сформувати не вдається, то у немовляти розвивається почуття «базової недовіри» до світу, тривожність, яка потім може проявлятись у формі замкненості, втечі у свій внутрішній світ тощо.</a:t>
            </a:r>
          </a:p>
        </p:txBody>
      </p:sp>
    </p:spTree>
    <p:extLst>
      <p:ext uri="{BB962C8B-B14F-4D97-AF65-F5344CB8AC3E}">
        <p14:creationId xmlns:p14="http://schemas.microsoft.com/office/powerpoint/2010/main" val="129404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54</TotalTime>
  <Words>6620</Words>
  <Application>Microsoft Office PowerPoint</Application>
  <PresentationFormat>Экран (16:9)</PresentationFormat>
  <Paragraphs>296</Paragraphs>
  <Slides>109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109</vt:i4>
      </vt:variant>
    </vt:vector>
  </HeadingPairs>
  <TitlesOfParts>
    <vt:vector size="110" baseType="lpstr">
      <vt:lpstr>Перспектива</vt:lpstr>
      <vt:lpstr>Тема 2. Психоаналітичний підхід до вивчення особистості </vt:lpstr>
      <vt:lpstr>План</vt:lpstr>
      <vt:lpstr>Психоаналітична теорія З. Фройда</vt:lpstr>
      <vt:lpstr>Презентация PowerPoint</vt:lpstr>
      <vt:lpstr>Презентация PowerPoint</vt:lpstr>
      <vt:lpstr>Презентация PowerPoint</vt:lpstr>
      <vt:lpstr>Відповідно до поглядів 3. Фрейда, структуру особистості утворюють три основних компоненти: «Воно», «Я» і «Над-Я». </vt:lpstr>
      <vt:lpstr>Відповідно до поглядів 3. Фрейда, структуру особистості утворюють три основних компоненти: «Воно», «Я» і «Над-Я». </vt:lpstr>
      <vt:lpstr>Відповідно до поглядів 3. Фрейда, структуру особистості утворюють три основних компоненти: «Воно», «Я» і «Над-Я». </vt:lpstr>
      <vt:lpstr>Відповідно до поглядів 3. Фрейда, структуру особистості утворюють три основних компоненти: «Воно», «Я» і «Над-Я». </vt:lpstr>
      <vt:lpstr>Презентация PowerPoint</vt:lpstr>
      <vt:lpstr>Відповідно до поглядів 3. Фрейда, структуру особистості утворюють три основних компоненти: «Воно», «Я» і «Над-Я». </vt:lpstr>
      <vt:lpstr>Можливість підтримувати своє психічне здоров’я залежить від механізмів психологічного захисту, які допомагають людині пом’якшити конфлікт між «Воно» і «Над-Я». Фрейд виділяв декілька захисних механізмів, головними з яких є: </vt:lpstr>
      <vt:lpstr>Презентация PowerPoint</vt:lpstr>
      <vt:lpstr>У кожної людини є свій набір захисних механізмів, сформованих у дитинстві. Проте, не дивлячись на наявність захисту, витіснені бажання прориваються в свідомість у формі сновидінь, фантазій, «випадкових» обмовок, неочікуваних дій і вчинків. Отже, подавлені мотиви продовжують діяти і істотним чином впливають на поведінку людини.</vt:lpstr>
      <vt:lpstr>Презентация PowerPoint</vt:lpstr>
      <vt:lpstr>Презентация PowerPoint</vt:lpstr>
      <vt:lpstr>Презентация PowerPoint</vt:lpstr>
      <vt:lpstr>Фрейд уявляє особистість у вигляді поєднання трьох частин Воно, Я та Над-Я.</vt:lpstr>
      <vt:lpstr>Фрейд уявляє особистість у вигляді поєднання трьох частин Воно, Я та Над-Я.</vt:lpstr>
      <vt:lpstr>Сутність фрейдистської психології полягає в підкресленні несвідомої природи більшості причин людської поведінки. </vt:lpstr>
      <vt:lpstr>Презентация PowerPoint</vt:lpstr>
      <vt:lpstr>Презентация PowerPoint</vt:lpstr>
      <vt:lpstr>Презентация PowerPoint</vt:lpstr>
      <vt:lpstr>Аналітична теорія К. Юнга. Структура особистості за К. Юнгом.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Індивідуальна психологія А. Адлера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Карен Хорні та її теорія особистості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 деякі відомі роботи, написані Карен Хорні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Епігенетична теорія розвитку особистості Е. Еріксона.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2. Психоаналітичний підхід до вивчення особистості</dc:title>
  <dc:creator>Olexandra V</dc:creator>
  <cp:lastModifiedBy>Olexandra V</cp:lastModifiedBy>
  <cp:revision>8</cp:revision>
  <dcterms:created xsi:type="dcterms:W3CDTF">2023-02-16T04:37:40Z</dcterms:created>
  <dcterms:modified xsi:type="dcterms:W3CDTF">2023-02-16T05:43:00Z</dcterms:modified>
</cp:coreProperties>
</file>