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74" r:id="rId2"/>
    <p:sldId id="316" r:id="rId3"/>
    <p:sldId id="268" r:id="rId4"/>
    <p:sldId id="314" r:id="rId5"/>
    <p:sldId id="313" r:id="rId6"/>
    <p:sldId id="275" r:id="rId7"/>
    <p:sldId id="269" r:id="rId8"/>
    <p:sldId id="270" r:id="rId9"/>
    <p:sldId id="271" r:id="rId10"/>
    <p:sldId id="272" r:id="rId11"/>
    <p:sldId id="308" r:id="rId12"/>
    <p:sldId id="312" r:id="rId13"/>
    <p:sldId id="309" r:id="rId14"/>
    <p:sldId id="311" r:id="rId15"/>
    <p:sldId id="277" r:id="rId16"/>
    <p:sldId id="273" r:id="rId17"/>
    <p:sldId id="280" r:id="rId18"/>
    <p:sldId id="297" r:id="rId19"/>
    <p:sldId id="279" r:id="rId20"/>
    <p:sldId id="281" r:id="rId21"/>
    <p:sldId id="315" r:id="rId22"/>
    <p:sldId id="304" r:id="rId23"/>
    <p:sldId id="307" r:id="rId24"/>
    <p:sldId id="305" r:id="rId25"/>
    <p:sldId id="306" r:id="rId26"/>
    <p:sldId id="298" r:id="rId27"/>
    <p:sldId id="299" r:id="rId28"/>
    <p:sldId id="300" r:id="rId29"/>
    <p:sldId id="282" r:id="rId30"/>
    <p:sldId id="303" r:id="rId31"/>
    <p:sldId id="283" r:id="rId32"/>
    <p:sldId id="284" r:id="rId33"/>
    <p:sldId id="285" r:id="rId34"/>
    <p:sldId id="262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660"/>
  </p:normalViewPr>
  <p:slideViewPr>
    <p:cSldViewPr snapToGrid="0">
      <p:cViewPr varScale="1">
        <p:scale>
          <a:sx n="66" d="100"/>
          <a:sy n="66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AB6D4-322B-4693-B480-9D6C6AA9B538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F0E0A-2113-4AB0-84B3-A3E65B59D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965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37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53760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/>
              <a:t>Prof. Dr.-Ing. Jochen Schiller</a:t>
            </a:r>
          </a:p>
        </p:txBody>
      </p:sp>
      <p:sp>
        <p:nvSpPr>
          <p:cNvPr id="5376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F75A7A-B78F-2542-B819-6A1870941374}" type="slidenum">
              <a:rPr lang="de-DE"/>
              <a:pPr/>
              <a:t>6</a:t>
            </a:fld>
            <a:endParaRPr lang="de-DE"/>
          </a:p>
        </p:txBody>
      </p:sp>
      <p:sp>
        <p:nvSpPr>
          <p:cNvPr id="5376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3850" y="652463"/>
            <a:ext cx="617537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76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9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7A8F-A2AB-4785-88E1-FD6EDFF04271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D8A8-655B-446A-992C-57381B1660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701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7A8F-A2AB-4785-88E1-FD6EDFF04271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D8A8-655B-446A-992C-57381B1660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47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7A8F-A2AB-4785-88E1-FD6EDFF04271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D8A8-655B-446A-992C-57381B1660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590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7A8F-A2AB-4785-88E1-FD6EDFF04271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D8A8-655B-446A-992C-57381B1660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583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7A8F-A2AB-4785-88E1-FD6EDFF04271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D8A8-655B-446A-992C-57381B1660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7A8F-A2AB-4785-88E1-FD6EDFF04271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D8A8-655B-446A-992C-57381B1660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544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7A8F-A2AB-4785-88E1-FD6EDFF04271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D8A8-655B-446A-992C-57381B1660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91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7A8F-A2AB-4785-88E1-FD6EDFF04271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D8A8-655B-446A-992C-57381B1660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053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7A8F-A2AB-4785-88E1-FD6EDFF04271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D8A8-655B-446A-992C-57381B1660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386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7A8F-A2AB-4785-88E1-FD6EDFF04271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D8A8-655B-446A-992C-57381B1660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460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7A8F-A2AB-4785-88E1-FD6EDFF04271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D8A8-655B-446A-992C-57381B1660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453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B7A8F-A2AB-4785-88E1-FD6EDFF04271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DD8A8-655B-446A-992C-57381B1660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4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6427" y="2027709"/>
            <a:ext cx="9144000" cy="3603545"/>
          </a:xfrm>
        </p:spPr>
        <p:txBody>
          <a:bodyPr>
            <a:normAutofit/>
          </a:bodyPr>
          <a:lstStyle/>
          <a:p>
            <a:r>
              <a:rPr lang="uk-UA" b="1" dirty="0" smtClean="0"/>
              <a:t>Лекція 16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ZigBee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11692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13" y="451659"/>
            <a:ext cx="11078376" cy="569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059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909" y="162962"/>
            <a:ext cx="11606542" cy="6346480"/>
          </a:xfrm>
        </p:spPr>
        <p:txBody>
          <a:bodyPr>
            <a:normAutofit/>
          </a:bodyPr>
          <a:lstStyle/>
          <a:p>
            <a:pPr algn="l"/>
            <a:r>
              <a:rPr lang="uk-UA" sz="1800" b="1" dirty="0" smtClean="0"/>
              <a:t>Кінцевий </a:t>
            </a:r>
            <a:r>
              <a:rPr lang="uk-UA" sz="1800" b="1" dirty="0"/>
              <a:t>пристрій (</a:t>
            </a:r>
            <a:r>
              <a:rPr lang="en-US" sz="1800" b="1" dirty="0"/>
              <a:t>ZED) </a:t>
            </a:r>
            <a:r>
              <a:rPr lang="en-US" sz="1800" dirty="0"/>
              <a:t>- </a:t>
            </a:r>
            <a:r>
              <a:rPr lang="uk-UA" sz="1800" dirty="0"/>
              <a:t>пристрій, який не бере участі в роботі мережі маршрутизації трафіку, підключенні нових пристроїв і т.д. Для цього типу специфікація технології </a:t>
            </a:r>
            <a:r>
              <a:rPr lang="en-US" sz="1800" dirty="0" err="1"/>
              <a:t>ZigBee</a:t>
            </a:r>
            <a:r>
              <a:rPr lang="en-US" sz="1800" dirty="0"/>
              <a:t> </a:t>
            </a:r>
            <a:r>
              <a:rPr lang="uk-UA" sz="1800" dirty="0"/>
              <a:t>не передбачає наявність сплячого режиму</a:t>
            </a:r>
            <a:r>
              <a:rPr lang="uk-UA" sz="1800" dirty="0" smtClean="0"/>
              <a:t>.</a:t>
            </a:r>
            <a:r>
              <a:rPr lang="en-US" sz="1800" dirty="0" smtClean="0"/>
              <a:t> </a:t>
            </a:r>
            <a:r>
              <a:rPr lang="uk-UA" sz="1800" dirty="0"/>
              <a:t>Передбачається, що </a:t>
            </a:r>
            <a:r>
              <a:rPr lang="en-US" sz="1800" dirty="0"/>
              <a:t>ZED-</a:t>
            </a:r>
            <a:r>
              <a:rPr lang="uk-UA" sz="1800" dirty="0"/>
              <a:t>пристрій приймач завжди включений і батьківський вузол відразу ж після отримання адресного повідомлення переправляє його адресату. Отже, дані пристрої теж повинні мати стаціонарне джерело живлення. 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  <a:p>
            <a:pPr algn="l"/>
            <a:r>
              <a:rPr lang="uk-UA" sz="1800" b="1" dirty="0" smtClean="0"/>
              <a:t>Сплячий </a:t>
            </a:r>
            <a:r>
              <a:rPr lang="uk-UA" sz="1800" b="1" dirty="0"/>
              <a:t>кінцевий пристрій (</a:t>
            </a:r>
            <a:r>
              <a:rPr lang="en-US" sz="1800" b="1" dirty="0"/>
              <a:t>SED) </a:t>
            </a:r>
            <a:r>
              <a:rPr lang="en-US" sz="1800" dirty="0"/>
              <a:t>— </a:t>
            </a:r>
            <a:r>
              <a:rPr lang="uk-UA" sz="1800" dirty="0"/>
              <a:t>мережні обов'язки для такого типу пристроїв аналогічні до попереднього типу. Відмінність лише у підтримці режиму сну, який оголошений у специфікації технології </a:t>
            </a:r>
            <a:r>
              <a:rPr lang="en-US" sz="1800" dirty="0" err="1"/>
              <a:t>ZigBee</a:t>
            </a:r>
            <a:r>
              <a:rPr lang="en-US" sz="1800" dirty="0"/>
              <a:t>. </a:t>
            </a:r>
            <a:r>
              <a:rPr lang="uk-UA" sz="1800" dirty="0"/>
              <a:t>Такі пристрої багато часу проводять в режимі сну і можуть працювати від батарейного джерела живлення тривалий час. </a:t>
            </a:r>
            <a:r>
              <a:rPr lang="uk-UA" sz="1800" dirty="0" smtClean="0"/>
              <a:t>Час сну  </a:t>
            </a:r>
            <a:r>
              <a:rPr lang="uk-UA" sz="1800" dirty="0"/>
              <a:t>залежить від програми, але якщо розглянути приклад із бездротовим </a:t>
            </a:r>
            <a:r>
              <a:rPr lang="en-US" sz="1800" dirty="0" err="1"/>
              <a:t>ZigBee</a:t>
            </a:r>
            <a:r>
              <a:rPr lang="en-US" sz="1800" dirty="0"/>
              <a:t>-</a:t>
            </a:r>
            <a:r>
              <a:rPr lang="uk-UA" sz="1800" dirty="0"/>
              <a:t>вимикачем, то термін роботи такого пристрою від одного комплекту дискових батарейок може становити 2-3 </a:t>
            </a:r>
            <a:r>
              <a:rPr lang="uk-UA" sz="1800" dirty="0" smtClean="0"/>
              <a:t>роки. </a:t>
            </a:r>
            <a:r>
              <a:rPr lang="uk-UA" sz="1800" dirty="0"/>
              <a:t>Такі пристрої виходять із сплячого режиму тільки за якоюсь зовнішньою подією (по перериванню від таймера, щоб оцифрувати показання датчика; по натисканню на кнопку і т.д.) або коли настав час відправляти пакет даних. Для того, щоб отримувати повідомлення від батьківського вузла, сплячі вузли використовують </a:t>
            </a:r>
            <a:r>
              <a:rPr lang="en-US" sz="1800" dirty="0"/>
              <a:t>Polling-</a:t>
            </a:r>
            <a:r>
              <a:rPr lang="uk-UA" sz="1800" dirty="0"/>
              <a:t>механізм</a:t>
            </a:r>
            <a:r>
              <a:rPr lang="uk-UA" sz="1800" dirty="0" smtClean="0"/>
              <a:t>. 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  <a:p>
            <a:pPr algn="l"/>
            <a:r>
              <a:rPr lang="uk-UA" sz="1800" b="1" dirty="0"/>
              <a:t>М</a:t>
            </a:r>
            <a:r>
              <a:rPr lang="uk-UA" sz="1800" b="1" dirty="0" smtClean="0"/>
              <a:t>обільний </a:t>
            </a:r>
            <a:r>
              <a:rPr lang="uk-UA" sz="1800" b="1" dirty="0"/>
              <a:t>кінцевий пристрій (</a:t>
            </a:r>
            <a:r>
              <a:rPr lang="en-US" sz="1800" b="1" dirty="0"/>
              <a:t>MED) </a:t>
            </a:r>
            <a:r>
              <a:rPr lang="en-US" sz="1800" dirty="0"/>
              <a:t>- </a:t>
            </a:r>
            <a:r>
              <a:rPr lang="uk-UA" sz="1800" dirty="0"/>
              <a:t>аналог сплячого кінцевого пристрою (</a:t>
            </a:r>
            <a:r>
              <a:rPr lang="en-US" sz="1800" dirty="0"/>
              <a:t>SED), </a:t>
            </a:r>
            <a:r>
              <a:rPr lang="uk-UA" sz="1800" dirty="0"/>
              <a:t>з тим лише винятком, що запис про нього в дочірній таблиці батьківського вузла зберігається нетривалий час - від декількох секунд до декількох хвилин (для сплячого кінцевого пристрою час зберігання запису може становити до 48 днів). Це зроблено, виходячи з назви типу, щоб такий пристрій міг переміщатися по приміщенню/об'єкту не викликаючи колізій при передачі повідомленні. Колізія може виникнути, якщо у кількох батьків буде запис про один і той самий сайт. Даний тип пристрою не описаний у специфікації </a:t>
            </a:r>
            <a:r>
              <a:rPr lang="en-US" sz="1800" dirty="0" err="1"/>
              <a:t>ZigBee</a:t>
            </a:r>
            <a:r>
              <a:rPr lang="en-US" sz="1800" dirty="0"/>
              <a:t> </a:t>
            </a:r>
            <a:r>
              <a:rPr lang="uk-UA" sz="1800" dirty="0"/>
              <a:t>і є типом розширення функцій </a:t>
            </a:r>
            <a:r>
              <a:rPr lang="en-US" sz="1800" dirty="0"/>
              <a:t>SED-</a:t>
            </a:r>
            <a:r>
              <a:rPr lang="uk-UA" sz="1800" dirty="0"/>
              <a:t>пристрою реалізації стека </a:t>
            </a:r>
            <a:r>
              <a:rPr lang="en-US" sz="1800" dirty="0" err="1"/>
              <a:t>ZigBee</a:t>
            </a:r>
            <a:r>
              <a:rPr lang="en-US" sz="1800" dirty="0"/>
              <a:t> </a:t>
            </a:r>
            <a:r>
              <a:rPr lang="uk-UA" sz="1800" dirty="0"/>
              <a:t>від </a:t>
            </a:r>
            <a:r>
              <a:rPr lang="en-US" sz="1800" dirty="0"/>
              <a:t>Silicon Labs.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54996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Full Function Device (FFD)</a:t>
            </a:r>
          </a:p>
          <a:p>
            <a:pPr lvl="1"/>
            <a:r>
              <a:rPr lang="en-US" dirty="0" smtClean="0"/>
              <a:t>Network router function</a:t>
            </a:r>
          </a:p>
          <a:p>
            <a:pPr lvl="1"/>
            <a:r>
              <a:rPr lang="en-US" dirty="0" smtClean="0"/>
              <a:t>Any Topology</a:t>
            </a:r>
          </a:p>
          <a:p>
            <a:r>
              <a:rPr lang="en-US" b="1" dirty="0" smtClean="0"/>
              <a:t>Reduced Function Device (RFD)</a:t>
            </a:r>
          </a:p>
          <a:p>
            <a:pPr lvl="1"/>
            <a:r>
              <a:rPr lang="en-US" dirty="0" smtClean="0"/>
              <a:t>Easy and cheap to implement</a:t>
            </a:r>
          </a:p>
          <a:p>
            <a:pPr lvl="1"/>
            <a:r>
              <a:rPr lang="en-US" dirty="0" smtClean="0"/>
              <a:t>Limited to star topology</a:t>
            </a:r>
          </a:p>
          <a:p>
            <a:r>
              <a:rPr lang="en-US" b="1" dirty="0" smtClean="0"/>
              <a:t>Personal Area Network (PAN) Coordinator</a:t>
            </a:r>
          </a:p>
          <a:p>
            <a:pPr lvl="1"/>
            <a:r>
              <a:rPr lang="en-US" dirty="0" smtClean="0"/>
              <a:t>Maintains overall network knowledge</a:t>
            </a:r>
          </a:p>
          <a:p>
            <a:pPr lvl="1"/>
            <a:r>
              <a:rPr lang="en-US" dirty="0" smtClean="0"/>
              <a:t>Needs most memory and computing power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143001"/>
            <a:ext cx="2209800" cy="1485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2590800"/>
            <a:ext cx="19812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4876800"/>
            <a:ext cx="2362200" cy="170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92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503" y="2353901"/>
            <a:ext cx="11737750" cy="4273236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1600" b="1" dirty="0" smtClean="0"/>
              <a:t>Polling-</a:t>
            </a:r>
            <a:r>
              <a:rPr lang="ru-RU" sz="1600" b="1" dirty="0"/>
              <a:t>механізм </a:t>
            </a:r>
            <a:endParaRPr lang="ru-RU" sz="1600" b="1" dirty="0" smtClean="0"/>
          </a:p>
          <a:p>
            <a:pPr algn="l"/>
            <a:r>
              <a:rPr lang="ru-RU" sz="1600" dirty="0" smtClean="0"/>
              <a:t>Даний </a:t>
            </a:r>
            <a:r>
              <a:rPr lang="ru-RU" sz="1600" dirty="0"/>
              <a:t>механізм використовується в кількох цілях: мобільні та кінцеві пристрої таким чином можуть отримувати повідомлення, які зберігаються для них у батьківському вузлі. </a:t>
            </a:r>
            <a:endParaRPr lang="ru-RU" sz="1600" dirty="0" smtClean="0"/>
          </a:p>
          <a:p>
            <a:pPr algn="l"/>
            <a:endParaRPr lang="ru-RU" sz="1600" dirty="0" smtClean="0"/>
          </a:p>
          <a:p>
            <a:pPr algn="l"/>
            <a:r>
              <a:rPr lang="ru-RU" sz="1600" i="1" dirty="0" smtClean="0"/>
              <a:t>Запобігання </a:t>
            </a:r>
            <a:r>
              <a:rPr lang="ru-RU" sz="1600" i="1" dirty="0"/>
              <a:t>видаленню запису про себе з таблиці дочірніх пристроїв. </a:t>
            </a:r>
            <a:r>
              <a:rPr lang="ru-RU" sz="1600" dirty="0" smtClean="0"/>
              <a:t>За </a:t>
            </a:r>
            <a:r>
              <a:rPr lang="ru-RU" sz="1600" dirty="0"/>
              <a:t>специфікацією </a:t>
            </a:r>
            <a:r>
              <a:rPr lang="en-US" sz="1600" dirty="0" err="1"/>
              <a:t>ZigBee</a:t>
            </a:r>
            <a:r>
              <a:rPr lang="en-US" sz="1600" dirty="0"/>
              <a:t> </a:t>
            </a:r>
            <a:r>
              <a:rPr lang="ru-RU" sz="1600" dirty="0"/>
              <a:t>для сплячих кінцевих пристроїв, адресні повідомлення зберігаються батьком ~7.68 секунд. Причому, якщо частота проходження адресних повідомлень для </a:t>
            </a:r>
            <a:r>
              <a:rPr lang="en-US" sz="1600" dirty="0"/>
              <a:t>SED/MED-</a:t>
            </a:r>
            <a:r>
              <a:rPr lang="ru-RU" sz="1600" dirty="0"/>
              <a:t>пристрої вище вказаного значення, повідомлення будуть перезаписуватися. </a:t>
            </a:r>
            <a:r>
              <a:rPr lang="ru-RU" sz="1600" dirty="0" smtClean="0"/>
              <a:t>Отже</a:t>
            </a:r>
            <a:r>
              <a:rPr lang="ru-RU" sz="1600" dirty="0"/>
              <a:t>, для забезпечення надійної доставки даних сплячий кінцевий пристрій повинен опитувати батьківський вузол досить часто. У зв'язку з цим для сплячих кінцевих пристроїв існує два інтервали опитування: </a:t>
            </a:r>
            <a:r>
              <a:rPr lang="en-US" sz="1600" i="1" dirty="0"/>
              <a:t>Short Poll </a:t>
            </a:r>
            <a:r>
              <a:rPr lang="ru-RU" sz="1600" dirty="0"/>
              <a:t>та </a:t>
            </a:r>
            <a:r>
              <a:rPr lang="en-US" sz="1600" i="1" dirty="0"/>
              <a:t>Long Poll </a:t>
            </a:r>
            <a:r>
              <a:rPr lang="ru-RU" sz="1600" dirty="0"/>
              <a:t>інтервали. </a:t>
            </a:r>
            <a:endParaRPr lang="ru-RU" sz="1600" dirty="0" smtClean="0"/>
          </a:p>
          <a:p>
            <a:pPr algn="l"/>
            <a:endParaRPr lang="ru-RU" sz="1600" dirty="0" smtClean="0"/>
          </a:p>
          <a:p>
            <a:pPr algn="l"/>
            <a:r>
              <a:rPr lang="en-US" sz="1600" i="1" dirty="0" smtClean="0"/>
              <a:t>Short </a:t>
            </a:r>
            <a:r>
              <a:rPr lang="en-US" sz="1600" i="1" dirty="0"/>
              <a:t>Poll </a:t>
            </a:r>
            <a:r>
              <a:rPr lang="ru-RU" sz="1600" dirty="0"/>
              <a:t>інтервал використовується при очікуванні підтвердження успішності транзакції, наприклад, під час відправлення пакета з даними про показання датчика. Зазвичай цей інтервал задається рівним 1 секунді. Після того, як підтвердження отримано, пристрій переходить у режим сну і далі використовується </a:t>
            </a:r>
            <a:r>
              <a:rPr lang="en-US" sz="1600" dirty="0"/>
              <a:t>Long Poll </a:t>
            </a:r>
            <a:r>
              <a:rPr lang="ru-RU" sz="1600" dirty="0"/>
              <a:t>інтервал. </a:t>
            </a:r>
            <a:endParaRPr lang="ru-RU" sz="1600" dirty="0" smtClean="0"/>
          </a:p>
          <a:p>
            <a:pPr algn="l"/>
            <a:r>
              <a:rPr lang="en-US" sz="1600" i="1" dirty="0" smtClean="0"/>
              <a:t>Long </a:t>
            </a:r>
            <a:r>
              <a:rPr lang="en-US" sz="1600" i="1" dirty="0"/>
              <a:t>Poll </a:t>
            </a:r>
            <a:r>
              <a:rPr lang="ru-RU" sz="1600" dirty="0"/>
              <a:t>інтервал зазвичай задається досить великим — від декількох хвилин до декількох днів. Це дозволяє сплячому кінцевому пристрою зберігати місце у дочірній таблиці батька. Батько може викреслити кінцевий пристрій зі своєї таблиці, якщо він не вийшов на зв'язок. У такому випадку кінцевий пристрій, що проспав свій момент, повинен буде перепідключитися до мережі. </a:t>
            </a:r>
            <a:endParaRPr lang="uk-UA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71" y="271605"/>
            <a:ext cx="3907507" cy="26451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8503" y="90534"/>
            <a:ext cx="700278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/>
              <a:t>Кінцеві </a:t>
            </a:r>
            <a:r>
              <a:rPr lang="uk-UA" sz="1600" dirty="0"/>
              <a:t>пристрої завжди підключаються через </a:t>
            </a:r>
            <a:r>
              <a:rPr lang="en-US" sz="1600" dirty="0"/>
              <a:t>FFD-</a:t>
            </a:r>
            <a:r>
              <a:rPr lang="uk-UA" sz="1600" dirty="0" smtClean="0"/>
              <a:t>пристрій (роутер), </a:t>
            </a:r>
            <a:r>
              <a:rPr lang="uk-UA" sz="1600" dirty="0"/>
              <a:t>який на момент підключення мав найкращий показник якості зв'язку. У процесі роботи може виникнути ситуація, коли роутер вийшов з ладу </a:t>
            </a:r>
            <a:r>
              <a:rPr lang="uk-UA" sz="1600" dirty="0" smtClean="0"/>
              <a:t>або</a:t>
            </a:r>
            <a:r>
              <a:rPr lang="en-US" sz="1600" dirty="0" smtClean="0"/>
              <a:t> </a:t>
            </a:r>
            <a:r>
              <a:rPr lang="uk-UA" sz="1600" dirty="0" smtClean="0"/>
              <a:t>його </a:t>
            </a:r>
            <a:r>
              <a:rPr lang="uk-UA" sz="1600" dirty="0"/>
              <a:t>забрали на сервісне обслуговування. У такому випадку, після кількох спроб відновити зв'язок з батьком, кінцевий пристрій почне пошук нового вузла. На малюнку зв'язок між мобільним вузлом та батьком позначений пунктирною лінією. Через певний проміжок часу пристрій </a:t>
            </a:r>
            <a:r>
              <a:rPr lang="en-US" sz="1600" dirty="0"/>
              <a:t>MED </a:t>
            </a:r>
            <a:r>
              <a:rPr lang="uk-UA" sz="1600" dirty="0"/>
              <a:t>може приєднатися до мережі через іншого батька. </a:t>
            </a:r>
          </a:p>
        </p:txBody>
      </p:sp>
    </p:spTree>
    <p:extLst>
      <p:ext uri="{BB962C8B-B14F-4D97-AF65-F5344CB8AC3E}">
        <p14:creationId xmlns:p14="http://schemas.microsoft.com/office/powerpoint/2010/main" val="2717970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909" y="162962"/>
            <a:ext cx="11606542" cy="6346480"/>
          </a:xfrm>
        </p:spPr>
        <p:txBody>
          <a:bodyPr>
            <a:normAutofit/>
          </a:bodyPr>
          <a:lstStyle/>
          <a:p>
            <a:r>
              <a:rPr lang="uk-UA" sz="1600" b="1" dirty="0" smtClean="0"/>
              <a:t>Зниження </a:t>
            </a:r>
            <a:r>
              <a:rPr lang="uk-UA" sz="1600" b="1" dirty="0"/>
              <a:t>енергоспоживання сплячих пристроїв </a:t>
            </a:r>
            <a:endParaRPr lang="uk-UA" sz="1600" b="1" dirty="0" smtClean="0"/>
          </a:p>
          <a:p>
            <a:pPr algn="l"/>
            <a:r>
              <a:rPr lang="uk-UA" sz="1600" dirty="0" smtClean="0"/>
              <a:t>За </a:t>
            </a:r>
            <a:r>
              <a:rPr lang="uk-UA" sz="1600" dirty="0"/>
              <a:t>замовчуванням всі модулі знаходяться в режимі енергозбереження 0, незалежно від типу, що задається. Перехід у сплячий режим і назад можна реалізувати за допомогою виклику відповідної вбудованої функції за якоюсь подією. </a:t>
            </a:r>
            <a:endParaRPr lang="uk-UA" sz="1600" dirty="0" smtClean="0"/>
          </a:p>
          <a:p>
            <a:pPr algn="l"/>
            <a:endParaRPr lang="uk-UA" sz="1600" dirty="0" smtClean="0"/>
          </a:p>
          <a:p>
            <a:pPr algn="l"/>
            <a:r>
              <a:rPr lang="uk-UA" sz="1600" dirty="0" smtClean="0"/>
              <a:t>Всі сплячі </a:t>
            </a:r>
            <a:r>
              <a:rPr lang="uk-UA" sz="1600" dirty="0"/>
              <a:t>пристрої переходять у режим енергозбереження 2 при підключенні до </a:t>
            </a:r>
            <a:r>
              <a:rPr lang="uk-UA" sz="1600" dirty="0" smtClean="0"/>
              <a:t>мережі</a:t>
            </a:r>
            <a:r>
              <a:rPr lang="en-US" sz="1600" dirty="0" smtClean="0"/>
              <a:t>.</a:t>
            </a:r>
            <a:endParaRPr lang="uk-UA" sz="1600" dirty="0" smtClean="0"/>
          </a:p>
          <a:p>
            <a:pPr algn="l"/>
            <a:endParaRPr lang="uk-UA" sz="1600" dirty="0" smtClean="0"/>
          </a:p>
          <a:p>
            <a:pPr algn="l"/>
            <a:r>
              <a:rPr lang="uk-UA" sz="1600" dirty="0" smtClean="0"/>
              <a:t>Модулі</a:t>
            </a:r>
            <a:r>
              <a:rPr lang="uk-UA" sz="1600" dirty="0"/>
              <a:t>, що знаходяться в режимах 2-4, не відповідають командам, надісланим за послідовним інтерфейсом </a:t>
            </a:r>
            <a:r>
              <a:rPr lang="en-US" sz="1600" dirty="0"/>
              <a:t>UART. </a:t>
            </a:r>
            <a:r>
              <a:rPr lang="uk-UA" sz="1600" dirty="0"/>
              <a:t>У зв'язку з цим необхідно передбачити можливість переходу модуля в режим 0 і назад, щоб була можливість внести зміни в конфігурацію пристрою або в логіку його роботи. Однак, можна налаштувати вихід зі сну за допомогою відправки символу за інтерфейсом </a:t>
            </a:r>
            <a:r>
              <a:rPr lang="en-US" sz="1600" dirty="0"/>
              <a:t>UART </a:t>
            </a:r>
            <a:r>
              <a:rPr lang="uk-UA" sz="1600" dirty="0" smtClean="0"/>
              <a:t>На </a:t>
            </a:r>
            <a:r>
              <a:rPr lang="uk-UA" sz="1600" dirty="0"/>
              <a:t>налагоджувальних платах є 4 кнопки, кожна з яких може активувати певну вбудовану функцію </a:t>
            </a:r>
            <a:r>
              <a:rPr lang="uk-UA" sz="1600" dirty="0" smtClean="0"/>
              <a:t>перемикання</a:t>
            </a:r>
            <a:endParaRPr lang="uk-UA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86" y="3411646"/>
            <a:ext cx="11340166" cy="194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691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909" y="162962"/>
            <a:ext cx="7043596" cy="6346480"/>
          </a:xfrm>
        </p:spPr>
        <p:txBody>
          <a:bodyPr>
            <a:normAutofit/>
          </a:bodyPr>
          <a:lstStyle/>
          <a:p>
            <a:r>
              <a:rPr lang="uk-UA" sz="2000" b="1" dirty="0"/>
              <a:t>Формування мережі </a:t>
            </a:r>
            <a:endParaRPr lang="uk-UA" sz="2000" b="1" dirty="0" smtClean="0"/>
          </a:p>
          <a:p>
            <a:endParaRPr lang="uk-UA" sz="1800" b="1" dirty="0"/>
          </a:p>
          <a:p>
            <a:pPr algn="l"/>
            <a:r>
              <a:rPr lang="uk-UA" sz="2000" dirty="0" smtClean="0"/>
              <a:t> Мережа </a:t>
            </a:r>
            <a:r>
              <a:rPr lang="uk-UA" sz="2000" dirty="0"/>
              <a:t>ZigBee - </a:t>
            </a:r>
            <a:r>
              <a:rPr lang="uk-UA" sz="2000" dirty="0" smtClean="0"/>
              <a:t>самоорганізована, </a:t>
            </a:r>
            <a:r>
              <a:rPr lang="uk-UA" sz="2000" dirty="0"/>
              <a:t>і її робота починається з </a:t>
            </a:r>
            <a:r>
              <a:rPr lang="uk-UA" sz="2000" b="1" dirty="0"/>
              <a:t>формування</a:t>
            </a:r>
            <a:r>
              <a:rPr lang="uk-UA" sz="2000" dirty="0"/>
              <a:t>. </a:t>
            </a:r>
            <a:endParaRPr lang="uk-UA" sz="20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2000" dirty="0" smtClean="0"/>
              <a:t>Пристрій</a:t>
            </a:r>
            <a:r>
              <a:rPr lang="uk-UA" sz="2000" dirty="0"/>
              <a:t>, призначений при проектуванні </a:t>
            </a:r>
            <a:r>
              <a:rPr lang="uk-UA" sz="2000" b="1" i="1" dirty="0"/>
              <a:t>координатором</a:t>
            </a:r>
            <a:r>
              <a:rPr lang="uk-UA" sz="2000" dirty="0"/>
              <a:t> персональної мережі (PAN координатор), визначає канал, вільний від перешкод, і чекає на запити на підключення. </a:t>
            </a:r>
            <a:endParaRPr lang="uk-UA" sz="20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2000" dirty="0" smtClean="0"/>
              <a:t>Пристрої</a:t>
            </a:r>
            <a:r>
              <a:rPr lang="uk-UA" sz="2000" dirty="0"/>
              <a:t>, які намагаються приєднатися до мережі, надсилають широкомовний запит. Поки PAN координатор – єдиний пристрій мережі, відповідає запит і надає приєднання до мережі лише він. </a:t>
            </a:r>
            <a:endParaRPr lang="uk-UA" sz="20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2000" dirty="0" smtClean="0"/>
              <a:t>Надалі </a:t>
            </a:r>
            <a:r>
              <a:rPr lang="uk-UA" sz="2000" dirty="0"/>
              <a:t>приєднання до мережі можуть надавати також маршрутизатори, що приєдналися до мережі. </a:t>
            </a:r>
            <a:endParaRPr lang="uk-UA" sz="20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2000" dirty="0" smtClean="0"/>
              <a:t>Пристрій</a:t>
            </a:r>
            <a:r>
              <a:rPr lang="uk-UA" sz="2000" dirty="0"/>
              <a:t>, який отримав відповідь на широкомовний запит, обмінюється з пристроєм, що приєднує повідомленнями, щоб визначити можливість приєднання. Можливість визначається здатністю приєднуючого маршрутизатора обслужити нові пристрої на додаток до раніше підключених. </a:t>
            </a:r>
            <a:endParaRPr lang="uk-UA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673" y="1271869"/>
            <a:ext cx="458152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93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909" y="162962"/>
            <a:ext cx="11606542" cy="6346480"/>
          </a:xfrm>
        </p:spPr>
        <p:txBody>
          <a:bodyPr>
            <a:normAutofit fontScale="92500"/>
          </a:bodyPr>
          <a:lstStyle/>
          <a:p>
            <a:pPr algn="l"/>
            <a:r>
              <a:rPr lang="uk-UA" sz="1800" dirty="0" smtClean="0"/>
              <a:t>Вступ </a:t>
            </a:r>
            <a:r>
              <a:rPr lang="uk-UA" sz="1800" dirty="0"/>
              <a:t>до мережі (</a:t>
            </a:r>
            <a:r>
              <a:rPr lang="uk-UA" sz="1800" b="1" dirty="0"/>
              <a:t>приєднання</a:t>
            </a:r>
            <a:r>
              <a:rPr lang="uk-UA" sz="1800" dirty="0"/>
              <a:t>). Існує два способи приєднання: </a:t>
            </a:r>
            <a:r>
              <a:rPr lang="uk-UA" sz="1800" b="1" i="1" dirty="0"/>
              <a:t>МАС асоціація</a:t>
            </a:r>
            <a:r>
              <a:rPr lang="uk-UA" sz="1800" dirty="0"/>
              <a:t> та </a:t>
            </a:r>
            <a:r>
              <a:rPr lang="uk-UA" sz="1800" b="1" i="1" dirty="0"/>
              <a:t>повторне мережеве приєднання </a:t>
            </a:r>
            <a:r>
              <a:rPr lang="uk-UA" sz="1800" dirty="0"/>
              <a:t>(</a:t>
            </a:r>
            <a:r>
              <a:rPr lang="uk-UA" sz="1800" b="1" i="1" dirty="0"/>
              <a:t>NWK rejoin</a:t>
            </a:r>
            <a:r>
              <a:rPr lang="uk-UA" sz="1800" dirty="0"/>
              <a:t>). </a:t>
            </a:r>
          </a:p>
          <a:p>
            <a:pPr algn="l"/>
            <a:r>
              <a:rPr lang="uk-UA" sz="1800" b="1" i="1" dirty="0"/>
              <a:t>МАС асоціація </a:t>
            </a:r>
            <a:r>
              <a:rPr lang="uk-UA" sz="1800" dirty="0"/>
              <a:t>доступна будь-якому пристрою ZigBee і здійснюється на рівні МАС. Механізм МАС асоціації наступний: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1800" dirty="0"/>
              <a:t>Пристрій, що дозволяє приєднатися до нього, на МАС виставляє дозвіл на приєднання. </a:t>
            </a:r>
            <a:endParaRPr lang="en-US" sz="1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1800" dirty="0" smtClean="0"/>
              <a:t>Пристрій</a:t>
            </a:r>
            <a:r>
              <a:rPr lang="uk-UA" sz="1800" dirty="0"/>
              <a:t>, що вступає в мережу, виставляє на МАС рівні </a:t>
            </a:r>
            <a:r>
              <a:rPr lang="uk-UA" sz="1800" i="1" dirty="0"/>
              <a:t>запит на приєднання </a:t>
            </a:r>
            <a:r>
              <a:rPr lang="uk-UA" sz="1800" dirty="0"/>
              <a:t>та </a:t>
            </a:r>
            <a:r>
              <a:rPr lang="uk-UA" sz="1800" i="1" dirty="0"/>
              <a:t>передає широкомовний запит маячка</a:t>
            </a:r>
            <a:r>
              <a:rPr lang="uk-UA" sz="1800" dirty="0"/>
              <a:t>. </a:t>
            </a:r>
            <a:endParaRPr lang="en-US" sz="1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1800" dirty="0" smtClean="0"/>
              <a:t>Отримавши </a:t>
            </a:r>
            <a:r>
              <a:rPr lang="uk-UA" sz="1800" dirty="0"/>
              <a:t>маячок від пристроїв, готових підключити пристрій, що приєднується, останній визначає, в яку мережу і до якого пристрою він бажає приєднатися, і виставляє на МАС рівні </a:t>
            </a:r>
            <a:r>
              <a:rPr lang="uk-UA" sz="1800" i="1" dirty="0"/>
              <a:t>вимогу про вступ</a:t>
            </a:r>
            <a:r>
              <a:rPr lang="uk-UA" sz="1800" dirty="0"/>
              <a:t> з прапорцем «повторне приєднання» у значенні FALSE. </a:t>
            </a:r>
            <a:endParaRPr lang="en-US" sz="1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1800" dirty="0" smtClean="0"/>
              <a:t>Потім </a:t>
            </a:r>
            <a:r>
              <a:rPr lang="uk-UA" sz="1800" dirty="0"/>
              <a:t>пристрій надсилає на обраний для приєднання пристрій </a:t>
            </a:r>
            <a:r>
              <a:rPr lang="uk-UA" sz="1800" i="1" dirty="0"/>
              <a:t>запит приєднання</a:t>
            </a:r>
            <a:r>
              <a:rPr lang="uk-UA" sz="1800" dirty="0"/>
              <a:t> і отримує відповідь з присвоєним йому мережевим адресою. </a:t>
            </a:r>
            <a:endParaRPr lang="en-US" sz="1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1800" dirty="0" smtClean="0"/>
              <a:t>При </a:t>
            </a:r>
            <a:r>
              <a:rPr lang="uk-UA" sz="1800" dirty="0"/>
              <a:t>МАС асоціації дані передаються незашифрованими, тому МАС асоціація не є безпечною. </a:t>
            </a:r>
          </a:p>
          <a:p>
            <a:pPr algn="l"/>
            <a:endParaRPr lang="uk-UA" sz="1800" b="1" i="1" dirty="0" smtClean="0"/>
          </a:p>
          <a:p>
            <a:pPr algn="l"/>
            <a:r>
              <a:rPr lang="uk-UA" sz="1800" b="1" i="1" dirty="0" smtClean="0"/>
              <a:t>Повторне </a:t>
            </a:r>
            <a:r>
              <a:rPr lang="uk-UA" sz="1800" b="1" i="1" dirty="0"/>
              <a:t>мережеве приєднання </a:t>
            </a:r>
            <a:r>
              <a:rPr lang="uk-UA" sz="1800" dirty="0"/>
              <a:t>всупереч назві може застосовуватись і при первинному приєднанні. Воно виконується на мережному рівні. При цьому, якщо пристрій знає поточний мережевий ключ, обмін пакетами може бути безпечним. Ключ може бути отриманий, наприклад, під час налаштування. </a:t>
            </a:r>
            <a:endParaRPr lang="en-US" sz="1800" dirty="0" smtClean="0"/>
          </a:p>
          <a:p>
            <a:pPr algn="l"/>
            <a:r>
              <a:rPr lang="uk-UA" sz="1800" dirty="0" smtClean="0"/>
              <a:t>При </a:t>
            </a:r>
            <a:r>
              <a:rPr lang="uk-UA" sz="1800" dirty="0"/>
              <a:t>повторному підключенні пристрій, що приєднується, виставляє на </a:t>
            </a:r>
            <a:r>
              <a:rPr lang="uk-UA" sz="1800" dirty="0" smtClean="0"/>
              <a:t>мережевому </a:t>
            </a:r>
            <a:r>
              <a:rPr lang="uk-UA" sz="1800" dirty="0"/>
              <a:t>рівні запит приєднання і обмінюється з підключаючим пристроєм пакетами «</a:t>
            </a:r>
            <a:r>
              <a:rPr lang="uk-UA" sz="1800" i="1" dirty="0"/>
              <a:t>запит приєднання</a:t>
            </a:r>
            <a:r>
              <a:rPr lang="uk-UA" sz="1800" dirty="0"/>
              <a:t>» – «</a:t>
            </a:r>
            <a:r>
              <a:rPr lang="uk-UA" sz="1800" i="1" dirty="0"/>
              <a:t>відповідь на запит приєднання</a:t>
            </a:r>
            <a:r>
              <a:rPr lang="uk-UA" sz="1800" dirty="0"/>
              <a:t>». </a:t>
            </a:r>
            <a:endParaRPr lang="uk-UA" sz="1800" dirty="0" smtClean="0"/>
          </a:p>
          <a:p>
            <a:pPr algn="l"/>
            <a:endParaRPr lang="uk-UA" sz="1800" dirty="0" smtClean="0"/>
          </a:p>
          <a:p>
            <a:pPr algn="l"/>
            <a:r>
              <a:rPr lang="uk-UA" sz="1800" dirty="0" smtClean="0"/>
              <a:t>Крім </a:t>
            </a:r>
            <a:r>
              <a:rPr lang="uk-UA" sz="1800" dirty="0"/>
              <a:t>випадків приєднання нових пристроїв структура мережі змінюється і у випадках</a:t>
            </a:r>
            <a:r>
              <a:rPr lang="uk-UA" sz="1800" b="1" dirty="0"/>
              <a:t>, коли пристрої залишають мережу та повторно приєднуватись</a:t>
            </a:r>
            <a:r>
              <a:rPr lang="uk-UA" sz="1800" i="1" dirty="0"/>
              <a:t> </a:t>
            </a:r>
            <a:r>
              <a:rPr lang="uk-UA" sz="1800" dirty="0"/>
              <a:t>в інших місцях (це відбувається, наприклад, у разі перезавантаження пристрою). </a:t>
            </a:r>
          </a:p>
          <a:p>
            <a:pPr algn="l"/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1191658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909" y="162962"/>
            <a:ext cx="11606542" cy="6346480"/>
          </a:xfrm>
        </p:spPr>
        <p:txBody>
          <a:bodyPr>
            <a:noAutofit/>
          </a:bodyPr>
          <a:lstStyle/>
          <a:p>
            <a:pPr algn="l"/>
            <a:r>
              <a:rPr lang="uk-UA" sz="1800" dirty="0"/>
              <a:t>Протоколи </a:t>
            </a:r>
            <a:r>
              <a:rPr lang="en-US" sz="1800" dirty="0" err="1"/>
              <a:t>Zigbee</a:t>
            </a:r>
            <a:r>
              <a:rPr lang="en-US" sz="1800" dirty="0"/>
              <a:t> </a:t>
            </a:r>
            <a:r>
              <a:rPr lang="uk-UA" sz="1800" dirty="0"/>
              <a:t>розроблені для використання у вбудованих програмах, що вимагають низьку швидкість передачі даних та низьке енергоспоживання. Мета технології </a:t>
            </a:r>
            <a:r>
              <a:rPr lang="en-US" sz="1800" dirty="0" err="1"/>
              <a:t>Zigbee</a:t>
            </a:r>
            <a:r>
              <a:rPr lang="en-US" sz="1800" dirty="0"/>
              <a:t> - </a:t>
            </a:r>
            <a:r>
              <a:rPr lang="uk-UA" sz="1800" dirty="0"/>
              <a:t>це створення недорогої мережі, що самоорганізується, з пористою топологією призначеної для вирішення широкого кола завдань. Мережа може використовуватися в промисловому контролі, вбудованих датчиках, зборі медичних даних, оповіщенні про вторгнення або задимлення, будівельної та домашньої автоматизації тощо. Створена в результаті мережа споживає дуже мало енергії — індивідуальні пристрої, згідно з даними сертифікації </a:t>
            </a:r>
            <a:r>
              <a:rPr lang="en-US" sz="1800" dirty="0" err="1"/>
              <a:t>Zigbee</a:t>
            </a:r>
            <a:r>
              <a:rPr lang="en-US" sz="1800" dirty="0"/>
              <a:t>, </a:t>
            </a:r>
            <a:r>
              <a:rPr lang="uk-UA" sz="1800" dirty="0"/>
              <a:t>дозволяють </a:t>
            </a:r>
            <a:r>
              <a:rPr lang="uk-UA" sz="1800" dirty="0" smtClean="0"/>
              <a:t>батареям </a:t>
            </a:r>
            <a:r>
              <a:rPr lang="uk-UA" sz="1800" dirty="0"/>
              <a:t>працювати два </a:t>
            </a:r>
            <a:r>
              <a:rPr lang="uk-UA" sz="1800" dirty="0" smtClean="0"/>
              <a:t>року. </a:t>
            </a:r>
          </a:p>
          <a:p>
            <a:pPr algn="l"/>
            <a:endParaRPr lang="uk-UA" sz="1800" b="1" i="1" dirty="0" smtClean="0"/>
          </a:p>
          <a:p>
            <a:pPr algn="l"/>
            <a:r>
              <a:rPr lang="uk-UA" sz="1800" b="1" dirty="0" smtClean="0"/>
              <a:t>Типові </a:t>
            </a:r>
            <a:r>
              <a:rPr lang="uk-UA" sz="1800" b="1" dirty="0"/>
              <a:t>області </a:t>
            </a:r>
            <a:r>
              <a:rPr lang="uk-UA" sz="1800" b="1" dirty="0" smtClean="0"/>
              <a:t>застосування: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1800" b="1" i="1" dirty="0" smtClean="0"/>
              <a:t>Домашні </a:t>
            </a:r>
            <a:r>
              <a:rPr lang="uk-UA" sz="1800" b="1" i="1" dirty="0"/>
              <a:t>розваги та контроль </a:t>
            </a:r>
            <a:r>
              <a:rPr lang="uk-UA" sz="1800" dirty="0"/>
              <a:t>– раціональне освітлення, сучасний температурний контроль, охорона та безпека, фільми та музика. </a:t>
            </a:r>
            <a:endParaRPr lang="uk-UA" sz="1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1800" b="1" i="1" dirty="0" smtClean="0"/>
              <a:t>Домашнє </a:t>
            </a:r>
            <a:r>
              <a:rPr lang="uk-UA" sz="1800" b="1" i="1" dirty="0"/>
              <a:t>оповіщення </a:t>
            </a:r>
            <a:r>
              <a:rPr lang="uk-UA" sz="1800" dirty="0"/>
              <a:t>- датчики води та енергії, моніторинг енергії, датчики задимлення та пожежі, раціональні датчики доступу та переговорів. </a:t>
            </a:r>
            <a:endParaRPr lang="uk-UA" sz="1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1800" b="1" i="1" dirty="0" smtClean="0"/>
              <a:t>Мобільні </a:t>
            </a:r>
            <a:r>
              <a:rPr lang="uk-UA" sz="1800" b="1" i="1" dirty="0"/>
              <a:t>служби </a:t>
            </a:r>
            <a:r>
              <a:rPr lang="uk-UA" sz="1800" dirty="0"/>
              <a:t>— мобільні оплата, моніторинг та контроль, охорона та контроль доступу, охорона здоров'я та теледопомога. </a:t>
            </a:r>
            <a:endParaRPr lang="uk-UA" sz="1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1800" b="1" i="1" dirty="0" smtClean="0"/>
              <a:t>Комерційне </a:t>
            </a:r>
            <a:r>
              <a:rPr lang="uk-UA" sz="1800" b="1" i="1" dirty="0"/>
              <a:t>будівництво </a:t>
            </a:r>
            <a:r>
              <a:rPr lang="uk-UA" sz="1800" dirty="0"/>
              <a:t>– моніторинг енергії, </a:t>
            </a:r>
            <a:r>
              <a:rPr lang="en-US" sz="1800" dirty="0"/>
              <a:t>HVAC, </a:t>
            </a:r>
            <a:r>
              <a:rPr lang="uk-UA" sz="1800" dirty="0"/>
              <a:t>світла, контроль доступу. </a:t>
            </a:r>
            <a:endParaRPr lang="uk-UA" sz="1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1800" b="1" i="1" dirty="0" smtClean="0"/>
              <a:t>Промислове </a:t>
            </a:r>
            <a:r>
              <a:rPr lang="uk-UA" sz="1800" b="1" i="1" dirty="0"/>
              <a:t>обладнання </a:t>
            </a:r>
            <a:r>
              <a:rPr lang="uk-UA" sz="1800" dirty="0"/>
              <a:t>- контроль процесів, промислових пристроїв, управління енергією та майном. Існують три різні типи пристроїв </a:t>
            </a:r>
            <a:r>
              <a:rPr lang="en-US" sz="1800" dirty="0" err="1"/>
              <a:t>Zigbee</a:t>
            </a:r>
            <a:r>
              <a:rPr lang="en-US" sz="1800" dirty="0"/>
              <a:t>. </a:t>
            </a: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2150641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7297" y="177894"/>
            <a:ext cx="11863812" cy="62500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800" dirty="0"/>
              <a:t>Протоколи побудовані на нещодавно розробленому алгоритмі </a:t>
            </a:r>
            <a:r>
              <a:rPr lang="en-US" sz="1800" dirty="0"/>
              <a:t>AODV (</a:t>
            </a:r>
            <a:r>
              <a:rPr lang="uk-UA" sz="1800" dirty="0"/>
              <a:t>протокол динамічної маршрутизації для мобільних </a:t>
            </a:r>
            <a:r>
              <a:rPr lang="en-US" sz="1800" dirty="0"/>
              <a:t>ad-hoc </a:t>
            </a:r>
            <a:r>
              <a:rPr lang="uk-UA" sz="1800" dirty="0"/>
              <a:t>мереж (</a:t>
            </a:r>
            <a:r>
              <a:rPr lang="en-US" sz="1800" dirty="0"/>
              <a:t>MANET) </a:t>
            </a:r>
            <a:r>
              <a:rPr lang="uk-UA" sz="1800" dirty="0"/>
              <a:t>та інших бездротових мереж) та </a:t>
            </a:r>
            <a:r>
              <a:rPr lang="en-US" sz="1800" dirty="0" err="1"/>
              <a:t>NeuRFon</a:t>
            </a:r>
            <a:r>
              <a:rPr lang="en-US" sz="1800" dirty="0"/>
              <a:t>, </a:t>
            </a:r>
            <a:r>
              <a:rPr lang="uk-UA" sz="1800" dirty="0"/>
              <a:t>призначених для створення </a:t>
            </a:r>
            <a:r>
              <a:rPr lang="en-US" sz="1800" dirty="0"/>
              <a:t>ad-hoc </a:t>
            </a:r>
            <a:r>
              <a:rPr lang="uk-UA" sz="1800" dirty="0"/>
              <a:t>мереж (децентралізована бездротова мережа, утворена випадковими абонентами) або вузлів</a:t>
            </a:r>
            <a:r>
              <a:rPr lang="uk-UA" sz="1800" dirty="0" smtClean="0"/>
              <a:t>.</a:t>
            </a:r>
          </a:p>
          <a:p>
            <a:pPr marL="0" indent="0">
              <a:buNone/>
            </a:pPr>
            <a:r>
              <a:rPr lang="uk-UA" sz="1800" dirty="0" smtClean="0"/>
              <a:t> </a:t>
            </a:r>
            <a:r>
              <a:rPr lang="uk-UA" sz="1800" dirty="0"/>
              <a:t>На даний момент протокол </a:t>
            </a:r>
            <a:r>
              <a:rPr lang="en-US" sz="1800" dirty="0" err="1"/>
              <a:t>Zigbee</a:t>
            </a:r>
            <a:r>
              <a:rPr lang="en-US" sz="1800" dirty="0"/>
              <a:t> </a:t>
            </a:r>
            <a:r>
              <a:rPr lang="uk-UA" sz="1800" dirty="0"/>
              <a:t>підтримує мережі з увімкненим або з відключеним оповіщенням присутності (</a:t>
            </a:r>
            <a:r>
              <a:rPr lang="en-US" sz="1800" b="1" i="1" dirty="0"/>
              <a:t>beacon</a:t>
            </a:r>
            <a:r>
              <a:rPr lang="en-US" sz="1800" dirty="0"/>
              <a:t>s). </a:t>
            </a:r>
            <a:endParaRPr lang="uk-UA" sz="1800" dirty="0" smtClean="0"/>
          </a:p>
          <a:p>
            <a:pPr marL="0" indent="0">
              <a:buNone/>
            </a:pPr>
            <a:r>
              <a:rPr lang="uk-UA" sz="1800" dirty="0" smtClean="0"/>
              <a:t>У </a:t>
            </a:r>
            <a:r>
              <a:rPr lang="uk-UA" sz="1800" dirty="0"/>
              <a:t>мережах </a:t>
            </a:r>
            <a:r>
              <a:rPr lang="uk-UA" sz="1800" i="1" dirty="0"/>
              <a:t>з відключеними маячками </a:t>
            </a:r>
            <a:r>
              <a:rPr lang="uk-UA" sz="1800" dirty="0"/>
              <a:t>(де порядок маячків становить 15) використовується множинний доступ з контролем несучої та уникненням колізій (</a:t>
            </a:r>
            <a:r>
              <a:rPr lang="en-US" sz="1800" i="1" dirty="0"/>
              <a:t>CSMA/CA</a:t>
            </a:r>
            <a:r>
              <a:rPr lang="en-US" sz="1800" dirty="0"/>
              <a:t>). </a:t>
            </a:r>
            <a:r>
              <a:rPr lang="uk-UA" sz="1800" dirty="0"/>
              <a:t>У цьому типі мережі маршрутизатори </a:t>
            </a:r>
            <a:r>
              <a:rPr lang="en-US" sz="1800" dirty="0" err="1"/>
              <a:t>Zigbee</a:t>
            </a:r>
            <a:r>
              <a:rPr lang="en-US" sz="1800" dirty="0"/>
              <a:t> </a:t>
            </a:r>
            <a:r>
              <a:rPr lang="uk-UA" sz="1800" dirty="0"/>
              <a:t>зазвичай підтримують свої приймачі увімкненими постійно, що потребує додаткового живлення. Однак це дозволяє створювати гетерогенні мережі, в яких деякі пристрої постійно приймають дані, поки інші передають дані тільки тоді, коли це необхідно. </a:t>
            </a:r>
            <a:endParaRPr lang="uk-UA" sz="1800" dirty="0" smtClean="0"/>
          </a:p>
          <a:p>
            <a:pPr marL="0" indent="0">
              <a:buNone/>
            </a:pPr>
            <a:r>
              <a:rPr lang="uk-UA" sz="1800" dirty="0" smtClean="0"/>
              <a:t>Типовий </a:t>
            </a:r>
            <a:r>
              <a:rPr lang="uk-UA" sz="1800" dirty="0"/>
              <a:t>приклад такої мережі – це бездротове керування світлом: вузол </a:t>
            </a:r>
            <a:r>
              <a:rPr lang="en-US" sz="1800" dirty="0" err="1"/>
              <a:t>Zigbee</a:t>
            </a:r>
            <a:r>
              <a:rPr lang="en-US" sz="1800" dirty="0"/>
              <a:t>, </a:t>
            </a:r>
            <a:r>
              <a:rPr lang="uk-UA" sz="1800" dirty="0"/>
              <a:t>підключений до лампи, може приймати сигнал постійно, тому що він (як і лампа) підключений до електричної мережі. У той час як перемикач, що живиться від батареї, залишається в режимі сну, поки вимикач не змінив стану. Коли стан змінюється, перемикач переходить в активний режим, посилає лампі команду, чекаючи на підтвердження, і повертається в сплячий стан. У таких мережах вузол лампи повинен бути щонайменше маршрутизатором </a:t>
            </a:r>
            <a:r>
              <a:rPr lang="en-US" sz="1800" dirty="0" err="1"/>
              <a:t>Zigbee</a:t>
            </a:r>
            <a:r>
              <a:rPr lang="en-US" sz="1800" dirty="0"/>
              <a:t> (ZR), </a:t>
            </a:r>
            <a:r>
              <a:rPr lang="uk-UA" sz="1800" dirty="0"/>
              <a:t>якщо не координатором, вузол перемикача, зазвичай, це кінцевий пристрій </a:t>
            </a:r>
            <a:r>
              <a:rPr lang="en-US" sz="1800" dirty="0" err="1"/>
              <a:t>Zigbee</a:t>
            </a:r>
            <a:r>
              <a:rPr lang="en-US" sz="1800" dirty="0"/>
              <a:t> (ZED</a:t>
            </a:r>
            <a:r>
              <a:rPr lang="en-US" sz="1800" dirty="0" smtClean="0"/>
              <a:t>).</a:t>
            </a:r>
            <a:endParaRPr lang="uk-UA" sz="1800" dirty="0" smtClean="0"/>
          </a:p>
          <a:p>
            <a:pPr marL="0" indent="0">
              <a:buNone/>
            </a:pPr>
            <a:r>
              <a:rPr lang="uk-UA" sz="1800" i="1" dirty="0"/>
              <a:t>У мережах з маячками </a:t>
            </a:r>
            <a:r>
              <a:rPr lang="uk-UA" sz="1800" dirty="0"/>
              <a:t>спеціальні вузли мережі, маршрутизатори Zigbee передають періодичні маячки, щоб підтвердити свою присутність на інших вузлах мережі. Вузли можуть перебувати в сплячому стані між маячками, що знижує їхню </a:t>
            </a:r>
            <a:r>
              <a:rPr lang="uk-UA" sz="1800" dirty="0" smtClean="0"/>
              <a:t>скважність </a:t>
            </a:r>
            <a:r>
              <a:rPr lang="uk-UA" sz="1800" dirty="0"/>
              <a:t>і збільшує життя батарейок. Інтервали маячків можуть відрізнятися від 15,36 мс до 15,36 мс * 214 = 251,65824 с для швидкості 250 kbit/s, від 24 мс до 24 мс * 214 = 393,216 с для швидкості 40 kbit/s і від мс до 48 мс * 214 = 786,432 з для 20 kbit/s. Однак низька </a:t>
            </a:r>
            <a:r>
              <a:rPr lang="uk-UA" sz="1800" dirty="0" smtClean="0"/>
              <a:t>скважність </a:t>
            </a:r>
            <a:r>
              <a:rPr lang="uk-UA" sz="1800" dirty="0"/>
              <a:t>операцій (сигналів) разом з довгими інтервалами маячків вимагає точного розподілу часу, що може увійти в суперечність із вимогою низької вартості виробу.</a:t>
            </a:r>
          </a:p>
        </p:txBody>
      </p:sp>
    </p:spTree>
    <p:extLst>
      <p:ext uri="{BB962C8B-B14F-4D97-AF65-F5344CB8AC3E}">
        <p14:creationId xmlns:p14="http://schemas.microsoft.com/office/powerpoint/2010/main" val="3252234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909" y="162962"/>
            <a:ext cx="11887200" cy="6346480"/>
          </a:xfrm>
        </p:spPr>
        <p:txBody>
          <a:bodyPr>
            <a:normAutofit/>
          </a:bodyPr>
          <a:lstStyle/>
          <a:p>
            <a:r>
              <a:rPr lang="uk-UA" sz="1800" b="1" dirty="0"/>
              <a:t>Мережеві протоколи </a:t>
            </a:r>
            <a:endParaRPr lang="uk-UA" sz="1800" b="1" dirty="0" smtClean="0"/>
          </a:p>
          <a:p>
            <a:pPr algn="l"/>
            <a:r>
              <a:rPr lang="uk-UA" sz="1800" dirty="0" smtClean="0"/>
              <a:t>Протоколи</a:t>
            </a:r>
            <a:r>
              <a:rPr lang="uk-UA" sz="1800" dirty="0"/>
              <a:t>, регламентовані стандартами </a:t>
            </a:r>
            <a:r>
              <a:rPr lang="en-US" sz="1800" dirty="0"/>
              <a:t>IEEE 802.15.4 </a:t>
            </a:r>
            <a:r>
              <a:rPr lang="uk-UA" sz="1800" dirty="0"/>
              <a:t>та </a:t>
            </a:r>
            <a:r>
              <a:rPr lang="en-US" sz="1800" dirty="0" err="1"/>
              <a:t>ZigBee</a:t>
            </a:r>
            <a:r>
              <a:rPr lang="en-US" sz="1800" dirty="0"/>
              <a:t> 2007 Specification, </a:t>
            </a:r>
            <a:r>
              <a:rPr lang="uk-UA" sz="1800" dirty="0"/>
              <a:t>забезпечують формування та функціонування бездротової сенсорної мережі. Стандарт </a:t>
            </a:r>
            <a:r>
              <a:rPr lang="en-US" sz="1800" dirty="0"/>
              <a:t>IEEE 802.15.4 </a:t>
            </a:r>
            <a:r>
              <a:rPr lang="uk-UA" sz="1800" dirty="0"/>
              <a:t>визначає фізичний та </a:t>
            </a:r>
            <a:r>
              <a:rPr lang="en-US" sz="1800" dirty="0"/>
              <a:t>MAC </a:t>
            </a:r>
            <a:r>
              <a:rPr lang="uk-UA" sz="1800" dirty="0"/>
              <a:t>рівні, а специфікація </a:t>
            </a:r>
            <a:r>
              <a:rPr lang="en-US" sz="1800" dirty="0" err="1"/>
              <a:t>ZigBee</a:t>
            </a:r>
            <a:r>
              <a:rPr lang="en-US" sz="1800" dirty="0"/>
              <a:t> </a:t>
            </a:r>
            <a:r>
              <a:rPr lang="uk-UA" sz="1800" dirty="0"/>
              <a:t>визначає мережевий рівень та рівень додатків</a:t>
            </a:r>
            <a:r>
              <a:rPr lang="uk-UA" sz="1800" dirty="0" smtClean="0"/>
              <a:t>.</a:t>
            </a:r>
            <a:r>
              <a:rPr lang="en-US" sz="1800" dirty="0" smtClean="0"/>
              <a:t> </a:t>
            </a:r>
            <a:endParaRPr lang="uk-UA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9065"/>
            <a:ext cx="7790990" cy="48389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7639" y="3336202"/>
            <a:ext cx="4174361" cy="158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479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627" y="4074059"/>
            <a:ext cx="5684487" cy="2783941"/>
          </a:xfrm>
          <a:prstGeom prst="rect">
            <a:avLst/>
          </a:prstGeom>
        </p:spPr>
      </p:pic>
      <p:pic>
        <p:nvPicPr>
          <p:cNvPr id="5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450" y="0"/>
            <a:ext cx="5543550" cy="12287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8984343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300"/>
              </a:spcAft>
            </a:pPr>
            <a:r>
              <a:rPr lang="uk-UA" sz="36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Історія створення</a:t>
            </a:r>
          </a:p>
          <a:p>
            <a:pPr algn="just">
              <a:spcBef>
                <a:spcPts val="1200"/>
              </a:spcBef>
              <a:spcAft>
                <a:spcPts val="300"/>
              </a:spcAft>
            </a:pPr>
            <a:r>
              <a:rPr lang="uk-UA" sz="36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	</a:t>
            </a:r>
            <a:r>
              <a:rPr lang="uk-UA" dirty="0" err="1" smtClean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ZigBee</a:t>
            </a:r>
            <a:r>
              <a:rPr lang="uk-UA" dirty="0" smtClean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-подібні </a:t>
            </a:r>
            <a:r>
              <a:rPr lang="uk-UA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мережі почали плануватися з 1998, коли багато установників усвідомили, що протоколи </a:t>
            </a:r>
            <a:r>
              <a:rPr lang="uk-UA" b="1" u="sng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Wi</a:t>
            </a:r>
            <a:r>
              <a:rPr lang="uk-UA" b="1" u="sng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-F</a:t>
            </a:r>
            <a:r>
              <a:rPr lang="en-US" b="1" u="sng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uk-UA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uk-UA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та </a:t>
            </a:r>
            <a:r>
              <a:rPr lang="uk-UA" b="1" u="sng" dirty="0" err="1">
                <a:latin typeface="Arial" panose="020B0604020202020204" pitchFamily="34" charset="0"/>
                <a:ea typeface="Times New Roman" panose="02020603050405020304" pitchFamily="18" charset="0"/>
              </a:rPr>
              <a:t>Bluetooth</a:t>
            </a:r>
            <a:r>
              <a:rPr lang="uk-UA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стали невідповідними у багатьох </a:t>
            </a:r>
            <a:r>
              <a:rPr lang="uk-UA" dirty="0" err="1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використаннях</a:t>
            </a:r>
            <a:r>
              <a:rPr lang="uk-UA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Зокрема, багато інженерів побачили необхідність у </a:t>
            </a:r>
            <a:r>
              <a:rPr lang="uk-UA" dirty="0" err="1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ad-hoc</a:t>
            </a:r>
            <a:r>
              <a:rPr lang="uk-UA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мережах, які можуть </a:t>
            </a:r>
            <a:r>
              <a:rPr lang="uk-UA" u="sng" dirty="0" err="1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самоорганізовуватися</a:t>
            </a:r>
            <a:r>
              <a:rPr lang="uk-UA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uk-UA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Стандарт IEEE 802.15.4 був створений у травні 2003.</a:t>
            </a:r>
            <a:endParaRPr lang="uk-UA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Влітку 2003 головний постачальник коміркових мереж </a:t>
            </a:r>
            <a:r>
              <a:rPr lang="uk-UA" dirty="0" err="1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Philips</a:t>
            </a:r>
            <a:r>
              <a:rPr lang="uk-UA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Semiconductors</a:t>
            </a:r>
            <a:r>
              <a:rPr lang="uk-UA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припинив інвестування. Однак </a:t>
            </a:r>
            <a:r>
              <a:rPr lang="uk-UA" dirty="0" err="1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Philips</a:t>
            </a:r>
            <a:r>
              <a:rPr lang="uk-UA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Lighting</a:t>
            </a:r>
            <a:r>
              <a:rPr lang="uk-UA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продовжив участь з боку даної корпорації, яка залишилася покровителем (промоутером) у складі ради директорів альянсу </a:t>
            </a:r>
            <a:r>
              <a:rPr lang="uk-UA" dirty="0" err="1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ZigBee</a:t>
            </a:r>
            <a:r>
              <a:rPr lang="uk-UA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uk-UA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Про створення альянсу </a:t>
            </a:r>
            <a:r>
              <a:rPr lang="uk-UA" dirty="0" err="1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ZigBee</a:t>
            </a:r>
            <a:r>
              <a:rPr lang="uk-UA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було оголошено в 2004. У наступному році число його членів подвоїлася і виросло до більш ніж 100 компаній в 22 країнах. До квітня 2005 число учасників досягло понад 150 компаній, а до грудня 2005 року — до 200 компаній.</a:t>
            </a:r>
            <a:endParaRPr lang="uk-UA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Специфікації </a:t>
            </a:r>
            <a:r>
              <a:rPr lang="uk-UA" dirty="0" err="1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ZigBee</a:t>
            </a:r>
            <a:r>
              <a:rPr lang="uk-UA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були ратифіковані 14 грудня 2004.</a:t>
            </a:r>
            <a:endParaRPr lang="uk-UA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Альянс </a:t>
            </a:r>
            <a:r>
              <a:rPr lang="uk-UA" dirty="0" err="1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ZigBee</a:t>
            </a:r>
            <a:r>
              <a:rPr lang="uk-UA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оголошує про доступність для громадськості Специфікації 1.0, 13 червня 2005 (відомої зараз як специфікація </a:t>
            </a:r>
            <a:r>
              <a:rPr lang="uk-UA" dirty="0" err="1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ZigBee</a:t>
            </a:r>
            <a:r>
              <a:rPr lang="uk-UA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2004).</a:t>
            </a:r>
            <a:endParaRPr lang="uk-UA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Альянс </a:t>
            </a:r>
            <a:r>
              <a:rPr lang="uk-UA" dirty="0" err="1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ZigBee</a:t>
            </a:r>
            <a:r>
              <a:rPr lang="uk-UA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оголошує про завершення та повний доступ для членів альянсу до розширеної версії стандарту </a:t>
            </a:r>
            <a:r>
              <a:rPr lang="uk-UA" dirty="0" err="1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ZigBee</a:t>
            </a:r>
            <a:r>
              <a:rPr lang="uk-UA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з вересня 2006, відомої зараз як специфікація </a:t>
            </a:r>
            <a:r>
              <a:rPr lang="uk-UA" dirty="0" err="1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ZigBee</a:t>
            </a:r>
            <a:r>
              <a:rPr lang="uk-UA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2006.</a:t>
            </a:r>
            <a:endParaRPr lang="uk-UA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Впродовж останнього кварталу 2007 року була завершена розширена специфікація </a:t>
            </a:r>
            <a:r>
              <a:rPr lang="uk-UA" dirty="0" err="1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ZigBee</a:t>
            </a:r>
            <a:r>
              <a:rPr lang="uk-UA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— </a:t>
            </a:r>
            <a:r>
              <a:rPr lang="uk-UA" dirty="0" err="1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ZigBee</a:t>
            </a:r>
            <a:r>
              <a:rPr lang="uk-UA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PRO.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43357" y="1284840"/>
            <a:ext cx="30889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Переваги дизайну</a:t>
            </a:r>
            <a:endParaRPr lang="en-US" sz="24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uk-UA" sz="2400" dirty="0"/>
              <a:t>Низьке споживання енергії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uk-UA" sz="2400" dirty="0"/>
              <a:t>Надійність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uk-UA" sz="2400" dirty="0"/>
              <a:t>Простий дизайн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uk-UA" sz="2400" dirty="0"/>
              <a:t>Низька ціна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9117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408" y="2642651"/>
            <a:ext cx="8989544" cy="15005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21" y="177938"/>
            <a:ext cx="8917118" cy="23016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3595" y="4306215"/>
            <a:ext cx="8718405" cy="24485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6952" y="1111250"/>
            <a:ext cx="181927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20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87" y="503819"/>
            <a:ext cx="11380428" cy="5770233"/>
          </a:xfrm>
        </p:spPr>
      </p:pic>
    </p:spTree>
    <p:extLst>
      <p:ext uri="{BB962C8B-B14F-4D97-AF65-F5344CB8AC3E}">
        <p14:creationId xmlns:p14="http://schemas.microsoft.com/office/powerpoint/2010/main" val="3518576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564" y="1122629"/>
            <a:ext cx="8702752" cy="47555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28548" y="117190"/>
            <a:ext cx="1992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Beacon Frame</a:t>
            </a:r>
            <a:endParaRPr lang="uk-UA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401" y="1022616"/>
            <a:ext cx="314325" cy="2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118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8947" y="945526"/>
            <a:ext cx="8331155" cy="41334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715378" y="58349"/>
            <a:ext cx="3144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Acnowledgment</a:t>
            </a:r>
            <a:r>
              <a:rPr lang="en-US" sz="2400" b="1" dirty="0" smtClean="0"/>
              <a:t> </a:t>
            </a:r>
            <a:r>
              <a:rPr lang="en-US" sz="2400" b="1" dirty="0"/>
              <a:t>Frame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2152294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1099" y="927420"/>
            <a:ext cx="7943082" cy="32411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494181" y="230365"/>
            <a:ext cx="23660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Command </a:t>
            </a:r>
            <a:r>
              <a:rPr lang="en-US" sz="2400" b="1" dirty="0"/>
              <a:t>Frame</a:t>
            </a:r>
            <a:endParaRPr lang="uk-UA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5814" y="4075047"/>
            <a:ext cx="3824758" cy="27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96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4933" y="1011464"/>
            <a:ext cx="9797533" cy="42395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494181" y="230365"/>
            <a:ext cx="16548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Data </a:t>
            </a:r>
            <a:r>
              <a:rPr lang="en-US" sz="2400" b="1" dirty="0"/>
              <a:t>Frame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22411732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81" y="274814"/>
            <a:ext cx="10767435" cy="607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277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40" y="75265"/>
            <a:ext cx="11334940" cy="67583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40" y="3123411"/>
            <a:ext cx="4858551" cy="268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8539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461" y="448924"/>
            <a:ext cx="8560224" cy="517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113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31" y="309130"/>
            <a:ext cx="11239500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72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8" y="407406"/>
            <a:ext cx="12040092" cy="612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528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39" y="375659"/>
            <a:ext cx="11077575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268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909" y="162962"/>
            <a:ext cx="11606542" cy="6346480"/>
          </a:xfrm>
        </p:spPr>
        <p:txBody>
          <a:bodyPr>
            <a:normAutofit/>
          </a:bodyPr>
          <a:lstStyle/>
          <a:p>
            <a:pPr algn="l"/>
            <a:r>
              <a:rPr lang="uk-UA" sz="1800" b="1" dirty="0"/>
              <a:t>Безпека мережі </a:t>
            </a:r>
            <a:endParaRPr lang="en-US" sz="1800" b="1" dirty="0" smtClean="0"/>
          </a:p>
          <a:p>
            <a:pPr algn="l"/>
            <a:r>
              <a:rPr lang="uk-UA" sz="1800" dirty="0" smtClean="0"/>
              <a:t>У </a:t>
            </a:r>
            <a:r>
              <a:rPr lang="uk-UA" sz="1800" dirty="0"/>
              <a:t>мережах </a:t>
            </a:r>
            <a:r>
              <a:rPr lang="en-US" sz="1800" dirty="0" err="1"/>
              <a:t>ZigBee</a:t>
            </a:r>
            <a:r>
              <a:rPr lang="en-US" sz="1800" dirty="0"/>
              <a:t> </a:t>
            </a:r>
            <a:r>
              <a:rPr lang="uk-UA" sz="1800" dirty="0"/>
              <a:t>за безпеку відповідає спеціальний вузол </a:t>
            </a:r>
            <a:r>
              <a:rPr lang="en-US" sz="1800" b="1" i="1" dirty="0"/>
              <a:t>Trust-</a:t>
            </a:r>
            <a:r>
              <a:rPr lang="uk-UA" sz="1800" b="1" i="1" dirty="0"/>
              <a:t>центр</a:t>
            </a:r>
            <a:r>
              <a:rPr lang="uk-UA" sz="1800" dirty="0"/>
              <a:t>. Стандартний координатор є </a:t>
            </a:r>
            <a:r>
              <a:rPr lang="en-US" sz="1800" dirty="0"/>
              <a:t>Trust-</a:t>
            </a:r>
            <a:r>
              <a:rPr lang="uk-UA" sz="1800" dirty="0"/>
              <a:t>центром. Також </a:t>
            </a:r>
            <a:r>
              <a:rPr lang="en-US" sz="1800" dirty="0"/>
              <a:t>Trust-</a:t>
            </a:r>
            <a:r>
              <a:rPr lang="uk-UA" sz="1800" dirty="0"/>
              <a:t>центром може бути будь-який роутер </a:t>
            </a:r>
            <a:r>
              <a:rPr lang="uk-UA" sz="1800" dirty="0" smtClean="0"/>
              <a:t>(</a:t>
            </a:r>
            <a:r>
              <a:rPr lang="en-US" sz="1800" dirty="0" smtClean="0"/>
              <a:t>RFD-</a:t>
            </a:r>
            <a:r>
              <a:rPr lang="uk-UA" sz="1800" dirty="0"/>
              <a:t>пристрій), якщо мережа створювалася в режимі розподіленого </a:t>
            </a:r>
            <a:r>
              <a:rPr lang="en-US" sz="1800" dirty="0"/>
              <a:t>Trust-</a:t>
            </a:r>
            <a:r>
              <a:rPr lang="uk-UA" sz="1800" dirty="0" smtClean="0"/>
              <a:t>центру</a:t>
            </a:r>
            <a:r>
              <a:rPr lang="en-US" sz="1800" dirty="0"/>
              <a:t>.</a:t>
            </a:r>
            <a:endParaRPr lang="en-US" sz="1800" dirty="0" smtClean="0"/>
          </a:p>
          <a:p>
            <a:pPr algn="l"/>
            <a:r>
              <a:rPr lang="uk-UA" sz="1800" dirty="0" smtClean="0"/>
              <a:t>Список </a:t>
            </a:r>
            <a:r>
              <a:rPr lang="uk-UA" sz="1800" dirty="0"/>
              <a:t>обов'язків </a:t>
            </a:r>
            <a:r>
              <a:rPr lang="en-US" sz="1800" dirty="0"/>
              <a:t>Trust-</a:t>
            </a:r>
            <a:r>
              <a:rPr lang="uk-UA" sz="1800" dirty="0"/>
              <a:t>центру: </a:t>
            </a:r>
            <a:r>
              <a:rPr lang="uk-UA" sz="1800" dirty="0" smtClean="0"/>
              <a:t>дозвіл </a:t>
            </a:r>
            <a:r>
              <a:rPr lang="uk-UA" sz="1800" dirty="0"/>
              <a:t>на підключення інших пристроїв робота з ключами шифрування (періодичне оновлення ключів, повідомлення інших вузлів про оновлення ключа) </a:t>
            </a:r>
            <a:endParaRPr lang="uk-UA" sz="1800" dirty="0" smtClean="0"/>
          </a:p>
          <a:p>
            <a:pPr algn="l"/>
            <a:r>
              <a:rPr lang="uk-UA" sz="1800" dirty="0" smtClean="0"/>
              <a:t>У </a:t>
            </a:r>
            <a:r>
              <a:rPr lang="uk-UA" sz="1800" dirty="0"/>
              <a:t>мережах </a:t>
            </a:r>
            <a:r>
              <a:rPr lang="en-US" sz="1800" dirty="0" err="1"/>
              <a:t>ZigBee</a:t>
            </a:r>
            <a:r>
              <a:rPr lang="en-US" sz="1800" dirty="0"/>
              <a:t> </a:t>
            </a:r>
            <a:r>
              <a:rPr lang="uk-UA" sz="1800" dirty="0"/>
              <a:t>використовується два ключі: </a:t>
            </a:r>
            <a:endParaRPr lang="uk-UA" sz="1800" dirty="0" smtClean="0"/>
          </a:p>
          <a:p>
            <a:pPr algn="l"/>
            <a:r>
              <a:rPr lang="en-US" sz="1800" b="1" dirty="0" smtClean="0"/>
              <a:t>Link </a:t>
            </a:r>
            <a:r>
              <a:rPr lang="en-US" sz="1800" b="1" dirty="0"/>
              <a:t>Key </a:t>
            </a:r>
            <a:r>
              <a:rPr lang="en-US" sz="1800" dirty="0"/>
              <a:t>– </a:t>
            </a:r>
            <a:r>
              <a:rPr lang="uk-UA" sz="1800" dirty="0"/>
              <a:t>цей ключ використовується для встановлення захищеного з'єднання між двома пристроями в мережі для обміну даними. Ключ, який пристрій отримує в момент підключення до мережі, називається </a:t>
            </a:r>
            <a:r>
              <a:rPr lang="en-US" sz="1800" b="1" i="1" dirty="0"/>
              <a:t>Trust Center Link Key</a:t>
            </a:r>
            <a:r>
              <a:rPr lang="en-US" sz="1800" dirty="0"/>
              <a:t>, </a:t>
            </a:r>
            <a:r>
              <a:rPr lang="uk-UA" sz="1800" dirty="0"/>
              <a:t>а всі інші ключі, які можуть бути отримані в процесі роботи пристрою - </a:t>
            </a:r>
            <a:r>
              <a:rPr lang="en-US" sz="1800" b="1" i="1" dirty="0"/>
              <a:t>Application Layer Link Keys</a:t>
            </a:r>
            <a:r>
              <a:rPr lang="en-US" sz="1800" dirty="0"/>
              <a:t>. </a:t>
            </a:r>
            <a:r>
              <a:rPr lang="uk-UA" sz="1800" dirty="0"/>
              <a:t>За замовчуванням </a:t>
            </a:r>
            <a:r>
              <a:rPr lang="en-US" sz="1800" dirty="0"/>
              <a:t>Trust Center Link Key </a:t>
            </a:r>
            <a:r>
              <a:rPr lang="uk-UA" sz="1800" dirty="0"/>
              <a:t>передається у відкритому вигляді, що представляє дірку в безпеці, оскільки в момент підключення нового пристрою до мережі цей ключ можна </a:t>
            </a:r>
            <a:r>
              <a:rPr lang="uk-UA" sz="1800" dirty="0" smtClean="0"/>
              <a:t>перехопити</a:t>
            </a:r>
          </a:p>
          <a:p>
            <a:pPr algn="l"/>
            <a:r>
              <a:rPr lang="en-US" sz="1800" b="1" dirty="0" smtClean="0"/>
              <a:t>Network </a:t>
            </a:r>
            <a:r>
              <a:rPr lang="en-US" sz="1800" b="1" dirty="0"/>
              <a:t>Key </a:t>
            </a:r>
            <a:r>
              <a:rPr lang="en-US" sz="1800" dirty="0"/>
              <a:t>— </a:t>
            </a:r>
            <a:r>
              <a:rPr lang="uk-UA" sz="1800" dirty="0"/>
              <a:t>цей ключ використовується для шифрування даних на мережевому рівні стека </a:t>
            </a:r>
            <a:r>
              <a:rPr lang="en-US" sz="1800" dirty="0" err="1"/>
              <a:t>ZigBee</a:t>
            </a:r>
            <a:r>
              <a:rPr lang="en-US" sz="1800" dirty="0"/>
              <a:t>. </a:t>
            </a:r>
            <a:r>
              <a:rPr lang="uk-UA" sz="1800" dirty="0"/>
              <a:t>Він генерується </a:t>
            </a:r>
            <a:r>
              <a:rPr lang="en-US" sz="1800" dirty="0"/>
              <a:t>Trust-</a:t>
            </a:r>
            <a:r>
              <a:rPr lang="uk-UA" sz="1800" dirty="0"/>
              <a:t>центром та періодично оновлюється. Усі пристрої окремо взятої мережі </a:t>
            </a:r>
            <a:r>
              <a:rPr lang="en-US" sz="1800" dirty="0" err="1"/>
              <a:t>ZigBee</a:t>
            </a:r>
            <a:r>
              <a:rPr lang="en-US" sz="1800" dirty="0"/>
              <a:t> </a:t>
            </a:r>
            <a:r>
              <a:rPr lang="uk-UA" sz="1800" dirty="0"/>
              <a:t>мають єдиний </a:t>
            </a:r>
            <a:r>
              <a:rPr lang="en-US" sz="1800" dirty="0"/>
              <a:t>Network Key. </a:t>
            </a:r>
            <a:r>
              <a:rPr lang="uk-UA" sz="1800" dirty="0"/>
              <a:t>З його допомогою здійснюється шифрування всіх мережних пакетів. За умовчанням </a:t>
            </a:r>
            <a:r>
              <a:rPr lang="en-US" sz="1800" dirty="0"/>
              <a:t>Trust-</a:t>
            </a:r>
            <a:r>
              <a:rPr lang="uk-UA" sz="1800" dirty="0"/>
              <a:t>центр передає </a:t>
            </a:r>
            <a:r>
              <a:rPr lang="en-US" sz="1800" dirty="0"/>
              <a:t>Network Key </a:t>
            </a:r>
            <a:r>
              <a:rPr lang="uk-UA" sz="1800" dirty="0"/>
              <a:t>зашифрований за допомогою </a:t>
            </a:r>
            <a:r>
              <a:rPr lang="en-US" sz="1800" dirty="0"/>
              <a:t>Link Key </a:t>
            </a: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40362347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909" y="162962"/>
            <a:ext cx="11606542" cy="6346480"/>
          </a:xfrm>
        </p:spPr>
        <p:txBody>
          <a:bodyPr>
            <a:normAutofit/>
          </a:bodyPr>
          <a:lstStyle/>
          <a:p>
            <a:pPr algn="l"/>
            <a:r>
              <a:rPr lang="uk-UA" sz="1800" dirty="0"/>
              <a:t>Щоб запобігти потенційній компрометації даних, що передаються в мережі, можна використати кілька варіантів: </a:t>
            </a:r>
            <a:endParaRPr lang="uk-UA" sz="1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1800" dirty="0" smtClean="0"/>
              <a:t>передавати </a:t>
            </a:r>
            <a:r>
              <a:rPr lang="en-US" sz="1800" dirty="0"/>
              <a:t>Link Key </a:t>
            </a:r>
            <a:r>
              <a:rPr lang="uk-UA" sz="1800" dirty="0"/>
              <a:t>по нестандартному каналу зв'язку/іншому протоколу </a:t>
            </a:r>
            <a:r>
              <a:rPr lang="uk-UA" sz="1800" dirty="0" smtClean="0"/>
              <a:t>зв'язку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1800" dirty="0" smtClean="0"/>
              <a:t>використовувати </a:t>
            </a:r>
            <a:r>
              <a:rPr lang="uk-UA" sz="1800" dirty="0"/>
              <a:t>встановлений у всі пристрої ключ використовувати механізм дозволу підключення на стороні </a:t>
            </a:r>
            <a:r>
              <a:rPr lang="en-US" sz="1800" dirty="0"/>
              <a:t>Trust-</a:t>
            </a:r>
            <a:r>
              <a:rPr lang="uk-UA" sz="1800" dirty="0"/>
              <a:t>центру (даний метод не захистить від компрометації, проте чужі пристрої не зможуть брати участь у роботі мережі випадково або має намір</a:t>
            </a:r>
            <a:r>
              <a:rPr lang="uk-UA" sz="1800" dirty="0" smtClean="0"/>
              <a:t>).</a:t>
            </a:r>
            <a:r>
              <a:rPr lang="en-US" sz="1800" dirty="0" smtClean="0"/>
              <a:t> </a:t>
            </a:r>
            <a:r>
              <a:rPr lang="uk-UA" sz="1800" dirty="0"/>
              <a:t>Мінус цього підходу, це необхідність запису відповідної конфігурації у всі модулі. </a:t>
            </a:r>
            <a:r>
              <a:rPr lang="uk-UA" sz="1800" dirty="0" smtClean="0"/>
              <a:t>Пристрої </a:t>
            </a:r>
            <a:r>
              <a:rPr lang="uk-UA" sz="1800" dirty="0"/>
              <a:t>зможуть підключитися лише до мережі із встановленим </a:t>
            </a:r>
            <a:r>
              <a:rPr lang="en-US" sz="1800" dirty="0"/>
              <a:t>Link Key </a:t>
            </a:r>
            <a:r>
              <a:rPr lang="uk-UA" sz="1800" dirty="0"/>
              <a:t>зловмисник не зможе отримати </a:t>
            </a:r>
            <a:r>
              <a:rPr lang="en-US" sz="1800" dirty="0"/>
              <a:t>Link Key, </a:t>
            </a:r>
            <a:r>
              <a:rPr lang="uk-UA" sz="1800" dirty="0"/>
              <a:t>оскільки він не передаватиметься у відкритому вигляді до мережі не зможе підключитися «чужий» </a:t>
            </a:r>
            <a:r>
              <a:rPr lang="uk-UA" sz="1800" dirty="0" smtClean="0"/>
              <a:t>пристрій</a:t>
            </a: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35492369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909" y="162962"/>
            <a:ext cx="11606542" cy="6346480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962"/>
            <a:ext cx="6084174" cy="26726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506" y="193643"/>
            <a:ext cx="5976494" cy="24139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6914" y="3416423"/>
            <a:ext cx="5414519" cy="319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209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21759" y="2429523"/>
            <a:ext cx="42755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/>
              <a:t>Дякую за увагу!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06236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15" y="344039"/>
            <a:ext cx="10601752" cy="5939065"/>
          </a:xfrm>
        </p:spPr>
      </p:pic>
    </p:spTree>
    <p:extLst>
      <p:ext uri="{BB962C8B-B14F-4D97-AF65-F5344CB8AC3E}">
        <p14:creationId xmlns:p14="http://schemas.microsoft.com/office/powerpoint/2010/main" val="4123740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362" y="3847"/>
            <a:ext cx="9187299" cy="6854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180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336" y="307565"/>
            <a:ext cx="11036929" cy="435133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 smtClean="0"/>
              <a:t>IEEE 802.15.4 (</a:t>
            </a:r>
            <a:r>
              <a:rPr lang="uk-UA" dirty="0" smtClean="0"/>
              <a:t>подібний</a:t>
            </a:r>
            <a:r>
              <a:rPr lang="en-US" dirty="0" smtClean="0"/>
              <a:t> </a:t>
            </a:r>
            <a:r>
              <a:rPr lang="uk-UA" dirty="0" smtClean="0"/>
              <a:t>до</a:t>
            </a:r>
            <a:r>
              <a:rPr lang="en-US" dirty="0" smtClean="0"/>
              <a:t> Bluetooth </a:t>
            </a:r>
            <a:r>
              <a:rPr lang="uk-UA" dirty="0" smtClean="0"/>
              <a:t>і</a:t>
            </a:r>
            <a:r>
              <a:rPr lang="en-US" dirty="0" smtClean="0"/>
              <a:t> IEEE 802.15.1)</a:t>
            </a:r>
          </a:p>
          <a:p>
            <a:pPr marL="0" indent="0" eaLnBrk="1" hangingPunct="1">
              <a:buNone/>
            </a:pPr>
            <a:r>
              <a:rPr lang="en-US" dirty="0" err="1" smtClean="0"/>
              <a:t>ZigBee</a:t>
            </a:r>
            <a:r>
              <a:rPr lang="en-US" dirty="0" smtClean="0"/>
              <a:t> </a:t>
            </a:r>
            <a:r>
              <a:rPr lang="uk-UA" dirty="0" smtClean="0"/>
              <a:t>платформи складаються</a:t>
            </a:r>
            <a:endParaRPr lang="en-US" dirty="0"/>
          </a:p>
          <a:p>
            <a:pPr lvl="1" eaLnBrk="1" hangingPunct="1"/>
            <a:r>
              <a:rPr lang="en-US" dirty="0"/>
              <a:t>IEEE 802.15.4 </a:t>
            </a:r>
            <a:r>
              <a:rPr lang="uk-UA" dirty="0" smtClean="0"/>
              <a:t>для рівнів </a:t>
            </a:r>
            <a:r>
              <a:rPr lang="en-US" dirty="0" smtClean="0"/>
              <a:t>PHY</a:t>
            </a:r>
            <a:r>
              <a:rPr lang="uk-UA" dirty="0" smtClean="0"/>
              <a:t> і </a:t>
            </a:r>
            <a:r>
              <a:rPr lang="en-US" dirty="0" smtClean="0"/>
              <a:t>MAC</a:t>
            </a:r>
            <a:endParaRPr lang="en-US" dirty="0"/>
          </a:p>
          <a:p>
            <a:pPr lvl="1" eaLnBrk="1" hangingPunct="1"/>
            <a:r>
              <a:rPr lang="en-US" dirty="0" err="1"/>
              <a:t>ZigBee</a:t>
            </a:r>
            <a:r>
              <a:rPr lang="en-US" dirty="0"/>
              <a:t> </a:t>
            </a:r>
            <a:r>
              <a:rPr lang="uk-UA" dirty="0" smtClean="0"/>
              <a:t>стек протоколів для додатків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36" y="2368981"/>
            <a:ext cx="5730303" cy="36515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037" y="3120939"/>
            <a:ext cx="5643419" cy="231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67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018" y="235390"/>
            <a:ext cx="5941996" cy="29731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60055" y="351070"/>
            <a:ext cx="454484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ZigBee</a:t>
            </a:r>
            <a:r>
              <a:rPr lang="en-US" dirty="0" smtClean="0"/>
              <a:t> </a:t>
            </a:r>
            <a:r>
              <a:rPr lang="uk-UA" dirty="0" smtClean="0"/>
              <a:t>використовує </a:t>
            </a:r>
            <a:r>
              <a:rPr lang="uk-UA" dirty="0"/>
              <a:t>широкосмугову модуляцію з прямим розширенням </a:t>
            </a:r>
            <a:r>
              <a:rPr lang="uk-UA" dirty="0" smtClean="0"/>
              <a:t>спектра </a:t>
            </a:r>
            <a:r>
              <a:rPr lang="en-US" dirty="0" smtClean="0"/>
              <a:t>(DSSS)</a:t>
            </a:r>
            <a:r>
              <a:rPr lang="uk-UA" dirty="0" smtClean="0"/>
              <a:t>, </a:t>
            </a:r>
            <a:r>
              <a:rPr lang="uk-UA" dirty="0"/>
              <a:t>яка керується цифровим потоком у модуляторі. </a:t>
            </a:r>
            <a:endParaRPr lang="en-US" dirty="0" smtClean="0"/>
          </a:p>
          <a:p>
            <a:r>
              <a:rPr lang="uk-UA" dirty="0" smtClean="0"/>
              <a:t>Двійкова </a:t>
            </a:r>
            <a:r>
              <a:rPr lang="uk-UA" dirty="0"/>
              <a:t>фазова маніпуляція </a:t>
            </a:r>
            <a:r>
              <a:rPr lang="en-US" dirty="0" smtClean="0"/>
              <a:t>(BPSK) </a:t>
            </a:r>
            <a:r>
              <a:rPr lang="uk-UA" dirty="0" smtClean="0"/>
              <a:t>використовується </a:t>
            </a:r>
            <a:r>
              <a:rPr lang="uk-UA" dirty="0"/>
              <a:t>на смугах 868 і 915 МГц, а офсетна квадратурна фазова </a:t>
            </a:r>
            <a:r>
              <a:rPr lang="uk-UA" dirty="0" smtClean="0"/>
              <a:t>маніпуляція</a:t>
            </a:r>
            <a:r>
              <a:rPr lang="en-US" dirty="0" smtClean="0"/>
              <a:t> (O-QPSK)</a:t>
            </a:r>
            <a:r>
              <a:rPr lang="uk-UA" dirty="0" smtClean="0"/>
              <a:t>, </a:t>
            </a:r>
            <a:r>
              <a:rPr lang="uk-UA" dirty="0"/>
              <a:t>що передає по 2 біти в символі, використовується на смузі 2,4 ГГц</a:t>
            </a:r>
            <a:r>
              <a:rPr lang="uk-UA" dirty="0" smtClean="0"/>
              <a:t>.</a:t>
            </a:r>
            <a:endParaRPr lang="en-US" dirty="0" smtClean="0"/>
          </a:p>
          <a:p>
            <a:endParaRPr lang="en-US" dirty="0"/>
          </a:p>
          <a:p>
            <a:r>
              <a:rPr lang="uk-UA" dirty="0" smtClean="0"/>
              <a:t>У </a:t>
            </a:r>
            <a:r>
              <a:rPr lang="uk-UA" dirty="0"/>
              <a:t>чистому вигляді при передачі </a:t>
            </a:r>
            <a:r>
              <a:rPr lang="uk-UA" dirty="0" smtClean="0"/>
              <a:t>швидкість </a:t>
            </a:r>
            <a:r>
              <a:rPr lang="uk-UA" dirty="0"/>
              <a:t>передачі даних становить 250 кбіт/с для кожного каналу в діапазоні 2,4 ГГц, </a:t>
            </a:r>
            <a:endParaRPr lang="en-US" dirty="0" smtClean="0"/>
          </a:p>
          <a:p>
            <a:r>
              <a:rPr lang="uk-UA" dirty="0" smtClean="0"/>
              <a:t>40 </a:t>
            </a:r>
            <a:r>
              <a:rPr lang="uk-UA" dirty="0"/>
              <a:t>кбіт/с - для кожного каналу в діапазоні 915 МГц </a:t>
            </a:r>
            <a:endParaRPr lang="en-US" dirty="0" smtClean="0"/>
          </a:p>
          <a:p>
            <a:r>
              <a:rPr lang="uk-UA" dirty="0" smtClean="0"/>
              <a:t>і </a:t>
            </a:r>
            <a:r>
              <a:rPr lang="uk-UA" dirty="0"/>
              <a:t>20 кбіт/с - в діапазоні 868 МГц. </a:t>
            </a:r>
            <a:endParaRPr lang="en-US" dirty="0" smtClean="0"/>
          </a:p>
          <a:p>
            <a:endParaRPr lang="en-US" dirty="0"/>
          </a:p>
          <a:p>
            <a:r>
              <a:rPr lang="uk-UA" dirty="0" smtClean="0"/>
              <a:t>Відстань </a:t>
            </a:r>
            <a:r>
              <a:rPr lang="uk-UA" dirty="0"/>
              <a:t>передачі - від 10 до 75 метрів і понад 1500 метрів для </a:t>
            </a:r>
            <a:r>
              <a:rPr lang="en-US" dirty="0" err="1"/>
              <a:t>Zigbee</a:t>
            </a:r>
            <a:r>
              <a:rPr lang="en-US" dirty="0"/>
              <a:t> pro, </a:t>
            </a:r>
            <a:r>
              <a:rPr lang="uk-UA" dirty="0"/>
              <a:t>хоча вона сильно залежить від окремого обладнання. </a:t>
            </a:r>
            <a:endParaRPr lang="en-US" dirty="0" smtClean="0"/>
          </a:p>
          <a:p>
            <a:endParaRPr lang="en-US" dirty="0"/>
          </a:p>
          <a:p>
            <a:r>
              <a:rPr lang="uk-UA" dirty="0" smtClean="0"/>
              <a:t>Максимальна </a:t>
            </a:r>
            <a:r>
              <a:rPr lang="uk-UA" dirty="0"/>
              <a:t>вихідна потужність радіо становить 0 дБм (1 мВт).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25" y="3860416"/>
            <a:ext cx="7010525" cy="267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92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50" y="235295"/>
            <a:ext cx="10458450" cy="46672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902545"/>
            <a:ext cx="121225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У мережах </a:t>
            </a:r>
            <a:r>
              <a:rPr lang="en-US" dirty="0" err="1"/>
              <a:t>ZigBee</a:t>
            </a:r>
            <a:r>
              <a:rPr lang="en-US" dirty="0"/>
              <a:t> </a:t>
            </a:r>
            <a:r>
              <a:rPr lang="uk-UA" dirty="0" smtClean="0"/>
              <a:t>надійність </a:t>
            </a:r>
            <a:r>
              <a:rPr lang="uk-UA" dirty="0"/>
              <a:t>зв'язку підвищується за рахунок наявності надлишкових зв'язків між пристроями. Усі пристрої, які не йдуть у сплячий режим, виконують роль роутерів, які відповідальні за маршрутизацію мережного трафіку, вибору оптимального маршруту і ретрансляцію пакетів. Навіть якщо з ладу вийде пристрій, який виступав як організатор мережі, </a:t>
            </a:r>
            <a:r>
              <a:rPr lang="en-US" dirty="0" err="1"/>
              <a:t>ZigBee</a:t>
            </a:r>
            <a:r>
              <a:rPr lang="en-US" dirty="0"/>
              <a:t>-</a:t>
            </a:r>
            <a:r>
              <a:rPr lang="uk-UA" dirty="0"/>
              <a:t>мережа продовжить функціонувати далі. Виникнення </a:t>
            </a:r>
            <a:r>
              <a:rPr lang="uk-UA" dirty="0" smtClean="0"/>
              <a:t>перешкоди, </a:t>
            </a:r>
            <a:r>
              <a:rPr lang="uk-UA" dirty="0"/>
              <a:t>і навіть вихід будь-якого з роутерів із ладу перестав бути критичним з допомогою наявності надлишкових зв'язків. Тому із введенням додаткових вузлів, які мають </a:t>
            </a:r>
            <a:r>
              <a:rPr lang="uk-UA" dirty="0" smtClean="0"/>
              <a:t>стаціонарне живлення і </a:t>
            </a:r>
            <a:r>
              <a:rPr lang="uk-UA" dirty="0"/>
              <a:t>можуть виконувати завдання роутера, мережа стає надійнішою. </a:t>
            </a:r>
          </a:p>
        </p:txBody>
      </p:sp>
    </p:spTree>
    <p:extLst>
      <p:ext uri="{BB962C8B-B14F-4D97-AF65-F5344CB8AC3E}">
        <p14:creationId xmlns:p14="http://schemas.microsoft.com/office/powerpoint/2010/main" val="3304477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7227" y="162962"/>
            <a:ext cx="56523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Топологія мереж </a:t>
            </a:r>
            <a:r>
              <a:rPr lang="ru-RU" sz="2000" b="1" i="1" dirty="0" smtClean="0"/>
              <a:t>ZigBee</a:t>
            </a:r>
            <a:endParaRPr lang="uk-UA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80" y="558307"/>
            <a:ext cx="6093327" cy="30039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08206" y="563072"/>
            <a:ext cx="53174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i="1" dirty="0"/>
              <a:t>Координатор</a:t>
            </a:r>
            <a:r>
              <a:rPr lang="uk-UA" sz="1600" dirty="0"/>
              <a:t> - це вузол, який організував мережу. Саме він вибирає політику безпеки мережі, дозволяє або забороняє підключення до мережі нових пристроїв, а також за наявності перешкод радіоефіру ініціює процес переведення всіх пристроїв в мережі на інший частотний канал. </a:t>
            </a:r>
          </a:p>
        </p:txBody>
      </p:sp>
      <p:sp>
        <p:nvSpPr>
          <p:cNvPr id="7" name="Rectangle 6"/>
          <p:cNvSpPr/>
          <p:nvPr/>
        </p:nvSpPr>
        <p:spPr>
          <a:xfrm>
            <a:off x="6898740" y="2485817"/>
            <a:ext cx="498846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i="1" dirty="0"/>
              <a:t>Роутер</a:t>
            </a:r>
            <a:r>
              <a:rPr lang="uk-UA" sz="1600" dirty="0"/>
              <a:t> - це вузол, який має стаціонарне </a:t>
            </a:r>
            <a:r>
              <a:rPr lang="uk-UA" sz="1600" dirty="0" smtClean="0"/>
              <a:t>живлення </a:t>
            </a:r>
            <a:r>
              <a:rPr lang="uk-UA" sz="1600" dirty="0"/>
              <a:t>і отже може постійно брати участь у роботі мережі. Координатор також є роутером. На вузлах цього </a:t>
            </a:r>
            <a:r>
              <a:rPr lang="uk-UA" sz="1600" dirty="0" smtClean="0"/>
              <a:t>типлежить </a:t>
            </a:r>
            <a:r>
              <a:rPr lang="uk-UA" sz="1600" dirty="0"/>
              <a:t>відповідальність за маршрутизації мережевого трафіку. Роутери постійно підтримують спеціальні таблиці маршрутизації, які використовуються для прокладання оптимального маршруту та пошуку нового, якщо раптом якийсь пристрій вийшов з ладу. </a:t>
            </a:r>
            <a:endParaRPr lang="uk-UA" sz="1600" dirty="0" smtClean="0"/>
          </a:p>
          <a:p>
            <a:r>
              <a:rPr lang="uk-UA" sz="1600" dirty="0" smtClean="0"/>
              <a:t>Наприклад</a:t>
            </a:r>
            <a:r>
              <a:rPr lang="uk-UA" sz="1600" dirty="0"/>
              <a:t>, роутерами в мережі ZigBee можуть бути розумні розетки, блоки керування освітлювальними приладами або будь-який інший пристрій, який має підключення до електромережі.</a:t>
            </a:r>
          </a:p>
        </p:txBody>
      </p:sp>
      <p:sp>
        <p:nvSpPr>
          <p:cNvPr id="8" name="Rectangle 7"/>
          <p:cNvSpPr/>
          <p:nvPr/>
        </p:nvSpPr>
        <p:spPr>
          <a:xfrm>
            <a:off x="64883" y="3957645"/>
            <a:ext cx="674332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i="1" dirty="0"/>
              <a:t>Кінцевий пристрій </a:t>
            </a:r>
            <a:r>
              <a:rPr lang="uk-UA" sz="1400" dirty="0"/>
              <a:t>- це пристрій, який підключається до мережі через батьківський вузол - роутер або координатор - і не бере участь у маршрутизації трафіку. Усі спілкування з мережею їм обмежується передачею пакетів на «батьківський» вузол чи зчитуванням надійшли даних із нього. Батьком для таких пристроїв може бути будь-який роутер або координатор. Кінцеві пристрої більшу частину часу перебувають у сплячому режимі і відправляють керуюче або інформаційне повідомлення зазвичай лише за певною подією (натискання кнопки вимикача, відкриття вікна або дверей). Це дозволяє довго зберігати енергію вбудованого джерела живлення. </a:t>
            </a:r>
            <a:endParaRPr lang="uk-UA" sz="1400" dirty="0" smtClean="0"/>
          </a:p>
          <a:p>
            <a:r>
              <a:rPr lang="uk-UA" sz="1400" dirty="0" smtClean="0"/>
              <a:t>Прикладом </a:t>
            </a:r>
            <a:r>
              <a:rPr lang="uk-UA" sz="1400" dirty="0"/>
              <a:t>кінцевих пристроїв у мережах </a:t>
            </a:r>
            <a:r>
              <a:rPr lang="en-US" sz="1400" dirty="0" err="1"/>
              <a:t>ZigBee</a:t>
            </a:r>
            <a:r>
              <a:rPr lang="en-US" sz="1400" dirty="0"/>
              <a:t> </a:t>
            </a:r>
            <a:r>
              <a:rPr lang="uk-UA" sz="1400" dirty="0"/>
              <a:t>можуть бути бездротові вимикачі, що керують роботою світильників та працюють від батарейок, датчики протікання води, датчики відкриття/закриття дверей. </a:t>
            </a:r>
          </a:p>
        </p:txBody>
      </p:sp>
    </p:spTree>
    <p:extLst>
      <p:ext uri="{BB962C8B-B14F-4D97-AF65-F5344CB8AC3E}">
        <p14:creationId xmlns:p14="http://schemas.microsoft.com/office/powerpoint/2010/main" val="2167490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2384</Words>
  <Application>Microsoft Office PowerPoint</Application>
  <PresentationFormat>Широкоэкранный</PresentationFormat>
  <Paragraphs>117</Paragraphs>
  <Slides>34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Georgia</vt:lpstr>
      <vt:lpstr>Symbol</vt:lpstr>
      <vt:lpstr>Times New Roman</vt:lpstr>
      <vt:lpstr>Office Theme</vt:lpstr>
      <vt:lpstr>Лекція 16  ZigBee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ZigBee</dc:title>
  <dc:creator>Пользователь Windows</dc:creator>
  <cp:lastModifiedBy>admin</cp:lastModifiedBy>
  <cp:revision>26</cp:revision>
  <dcterms:created xsi:type="dcterms:W3CDTF">2020-10-24T16:35:18Z</dcterms:created>
  <dcterms:modified xsi:type="dcterms:W3CDTF">2023-05-09T08:20:22Z</dcterms:modified>
</cp:coreProperties>
</file>