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89" r:id="rId11"/>
    <p:sldId id="292" r:id="rId12"/>
    <p:sldId id="293" r:id="rId13"/>
    <p:sldId id="294" r:id="rId14"/>
    <p:sldId id="295" r:id="rId15"/>
    <p:sldId id="291" r:id="rId16"/>
    <p:sldId id="271" r:id="rId17"/>
    <p:sldId id="258" r:id="rId18"/>
    <p:sldId id="296" r:id="rId19"/>
    <p:sldId id="265" r:id="rId20"/>
    <p:sldId id="260" r:id="rId21"/>
    <p:sldId id="297" r:id="rId22"/>
    <p:sldId id="298" r:id="rId23"/>
    <p:sldId id="274" r:id="rId24"/>
    <p:sldId id="268" r:id="rId25"/>
    <p:sldId id="300" r:id="rId26"/>
    <p:sldId id="301" r:id="rId27"/>
    <p:sldId id="299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A767-B1B1-4097-8AEB-F8FAE346EF22}" type="datetimeFigureOut">
              <a:rPr lang="" smtClean="0"/>
              <a:t>12/05/2023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7153-63DA-420F-8803-8D3A6DF120A1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423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102A-1E19-44BD-B3E6-F235E9E0C5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у добу кризи тоталітарного режиму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Повоєнна розруха та відбудова народного господарства в СРСР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«Хрущовська відлига» 1953-1964 рр.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Роки застою 1964-1985 рр.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Перебудова та розпад СРСР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Реформи Хрущова:</a:t>
            </a:r>
            <a:endParaRPr lang="en-US" sz="2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Промисловість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ліквідовано галузеві міністерства, створено територіальні органи управління - 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раднаргоспи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Сільське господарство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кукурудзяна епопея, освоєнні цілини (СРСР вперше закупив хліб за кордоном).</a:t>
            </a:r>
            <a:r>
              <a:rPr lang="uk-UA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Соціальна сфера </a:t>
            </a: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2800" dirty="0">
                <a:latin typeface="Times New Roman" panose="02020603050405020304" pitchFamily="18" charset="0"/>
                <a:ea typeface="SchoolBook_Alx"/>
              </a:rPr>
              <a:t>Житлове будівництво – </a:t>
            </a:r>
            <a:r>
              <a:rPr lang="uk-UA" sz="2800" dirty="0" err="1">
                <a:latin typeface="Times New Roman" panose="02020603050405020304" pitchFamily="18" charset="0"/>
                <a:ea typeface="SchoolBook_Alx"/>
              </a:rPr>
              <a:t>хрущовки</a:t>
            </a:r>
            <a:r>
              <a:rPr lang="uk-UA" sz="2800" dirty="0">
                <a:latin typeface="Times New Roman" panose="02020603050405020304" pitchFamily="18" charset="0"/>
                <a:ea typeface="SchoolBook_Alx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Реформи Хрущова суперечливі і непослідовні. Викликали незадоволення всіх верств населення.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9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84854" cy="65103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1478" y="4038600"/>
            <a:ext cx="4594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Кукурудзяна епопея М. Хрущова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8" y="457200"/>
            <a:ext cx="8611742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0" y="5486399"/>
            <a:ext cx="6096000" cy="6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057399" y="5275659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штучний супутник Землі запущено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жовтня 1957 р. </a:t>
            </a:r>
            <a:endParaRPr lang="en-US" sz="2400" b="1" dirty="0"/>
          </a:p>
        </p:txBody>
      </p:sp>
      <p:pic>
        <p:nvPicPr>
          <p:cNvPr id="3074" name="Picture 2" descr="Первый в мире искусственный спутник Зем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60485"/>
            <a:ext cx="5667505" cy="46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0" y="371143"/>
            <a:ext cx="4201749" cy="46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4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0" y="5486399"/>
            <a:ext cx="6096000" cy="6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54983" y="5773185"/>
            <a:ext cx="7634032" cy="53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С. Корольов та Ю. Гагарін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3" y="431524"/>
            <a:ext cx="7634032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0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146" y="5733255"/>
            <a:ext cx="4010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Симоненко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6" y="587615"/>
            <a:ext cx="3835352" cy="47281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64" y="587615"/>
            <a:ext cx="3366528" cy="47327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84564" y="5733255"/>
            <a:ext cx="3366528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Стус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Роки застою 1964-1985 рр.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жовтні 1964 р. Пленум ЦК КПРС звільнив Хрущова від обов’язків першого секретаря. Генеральним секретарем ЦК КПРС став Леонід Брежнєв.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 1964-1985 рр. в історії СРСР отримав назву «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застій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Це період поглиблення кризи радянського суспільства.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Застій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Розвинутий соціалізм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перехідний етап між соціалізмом та комунізмом. Введений в обіг в період застою. Цим влада визнала, що побудова комунізму стала справою невизначеного майбутнього.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Неосталінізм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реабілітація особи Сталіна, формування культу особи Брежнєва. Боротьба з дисидентами.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Стагнація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застій, спад економіки.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8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0200" y="572678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секретар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ЦК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КПРС 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Брежнєв </a:t>
            </a:r>
          </a:p>
          <a:p>
            <a:pPr indent="342900" algn="ctr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1964-1982 рр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92" y="446423"/>
            <a:ext cx="445701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6096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Дисидентський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активізації: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криза системи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русифікація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наступ неосталінізму.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національна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(Дзюба, Чорновіл),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релігійна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(Й. Тереля)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правозахисна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(УГГ, Руденко, Григоренко).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92" y="311118"/>
            <a:ext cx="4561014" cy="62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609601"/>
            <a:ext cx="80772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боротьби: 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- 1965 р. під час прем’єри з критикою 1-ї хвилі арештів дисидентів виступили Дзюба, Чорновіл, Стус.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листи-протести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самвидав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з форм діяльності дисидентів. Нелегальне виробництво і поширення нецензурованої літератури. («Лихо з розуму» В. Чорновіл).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428177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Повоєнна розруха та відбудова народного господарства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Людські жертви 27 млн. осіб. У руїнах лежали 1700 міст, 70 тис. сіл.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відбудови</a:t>
            </a:r>
            <a:r>
              <a:rPr lang="uk-UA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1946-1950 рр.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4-а п’ятирічка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 відбудові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робилась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важку промисловість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енергетику (88% капіталовкладень) за рахунок легкої промисловості, сільського господарства (7% капіталовкладень);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-використання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праці в’язнів концтаборів та військовополонених.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зниження цін на продовольчі і промислові товари;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низький рівень життя населення.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використання трудового ентузіазму народу.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голод 1946-1947 рр. (посуха і неврожай).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1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533400"/>
            <a:ext cx="8229600" cy="496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твори самвидаву: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Іван Дзюба 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«Інтернаціоналізм чи русифікація?» (1965 р.) критика національної політики радянської влади.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Чорновіл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«Лихо з розуму», «Правосуддя чи рецидиви терору».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 Брайчевський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«Приєднання чи возз’єднання».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памфлет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Мороза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«Репортаж із заповідника імені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есей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Є. Сверстюка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«Собор у риштованні».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1960</a:t>
            </a:r>
            <a:r>
              <a:rPr lang="uk-UA" sz="2400" b="1" dirty="0">
                <a:latin typeface="Times New Roman" panose="02020603050405020304" pitchFamily="18" charset="0"/>
                <a:ea typeface="MS Mincho"/>
              </a:rPr>
              <a:t>‑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 рр.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розповсюдження літературних творів;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1963–1968 рр.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поява анонімних політичних статей;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пол. 1960</a:t>
            </a:r>
            <a:r>
              <a:rPr lang="uk-UA" sz="2400" b="1" dirty="0">
                <a:latin typeface="Times New Roman" panose="02020603050405020304" pitchFamily="18" charset="0"/>
                <a:ea typeface="MS Mincho"/>
              </a:rPr>
              <a:t>‑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х-1980</a:t>
            </a:r>
            <a:r>
              <a:rPr lang="uk-UA" sz="2400" b="1" dirty="0">
                <a:latin typeface="Times New Roman" panose="02020603050405020304" pitchFamily="18" charset="0"/>
                <a:ea typeface="MS Mincho"/>
              </a:rPr>
              <a:t>‑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 рр.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документи програмного політичного характеру.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5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Політична криза: виявилася у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війні в Афганістані (1979-1989 рр.)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нездатності вийти з неї. Сформувався новий правлячий клас – </a:t>
            </a:r>
            <a:r>
              <a:rPr lang="uk-UA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номенклатура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MS Mincho"/>
              </a:rPr>
              <a:t>Л</a:t>
            </a:r>
            <a:r>
              <a:rPr lang="uk-UA" sz="3200" dirty="0" smtClean="0">
                <a:latin typeface="Times New Roman" panose="02020603050405020304" pitchFamily="18" charset="0"/>
                <a:ea typeface="SchoolBook_Alx"/>
              </a:rPr>
              <a:t>еонід </a:t>
            </a:r>
            <a:r>
              <a:rPr lang="uk-UA" sz="3200" dirty="0">
                <a:latin typeface="Times New Roman" panose="02020603050405020304" pitchFamily="18" charset="0"/>
                <a:ea typeface="MS Mincho"/>
              </a:rPr>
              <a:t>Б</a:t>
            </a: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режнєв помер у 1982 р. </a:t>
            </a:r>
          </a:p>
          <a:p>
            <a:pPr indent="4572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Його політику продовжили </a:t>
            </a:r>
            <a:r>
              <a:rPr lang="uk-UA" sz="3200" b="1" dirty="0">
                <a:latin typeface="Times New Roman" panose="02020603050405020304" pitchFamily="18" charset="0"/>
                <a:ea typeface="SchoolBook_Alx"/>
              </a:rPr>
              <a:t>Юрій Андропов</a:t>
            </a: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 (1982-1984 рр.) і </a:t>
            </a:r>
            <a:r>
              <a:rPr lang="uk-UA" sz="3200" b="1" dirty="0">
                <a:latin typeface="Times New Roman" panose="02020603050405020304" pitchFamily="18" charset="0"/>
                <a:ea typeface="SchoolBook_Alx"/>
              </a:rPr>
              <a:t>Костянтин Черненко</a:t>
            </a:r>
            <a:r>
              <a:rPr lang="uk-UA" sz="3200" dirty="0">
                <a:latin typeface="Times New Roman" panose="02020603050405020304" pitchFamily="18" charset="0"/>
                <a:ea typeface="SchoolBook_Alx"/>
              </a:rPr>
              <a:t> (1984-1985 рр.).  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Спроби подолати застій, кризу, успіху не мали.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6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2743" y="5715000"/>
            <a:ext cx="4010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Леонід Биков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" y="388144"/>
            <a:ext cx="7161753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146" y="5733255"/>
            <a:ext cx="4010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Параджанов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4564" y="5733255"/>
            <a:ext cx="3366528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Миколайчук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6" y="381000"/>
            <a:ext cx="3371683" cy="4960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95" y="381000"/>
            <a:ext cx="3519864" cy="49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5799" y="2667000"/>
            <a:ext cx="4114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Голова Ради Міністрів СРСР </a:t>
            </a:r>
          </a:p>
          <a:p>
            <a:pPr indent="342900" algn="ctr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Косигін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Реформа без жертв и разруш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6" y="442507"/>
            <a:ext cx="4051671" cy="56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2506"/>
            <a:ext cx="5144647" cy="17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1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77303" y="5963120"/>
            <a:ext cx="3189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Карикатура на дефіцит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фицит карика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3" y="532157"/>
            <a:ext cx="8361852" cy="5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26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" y="76200"/>
            <a:ext cx="8938846" cy="6477000"/>
          </a:xfrm>
          <a:prstGeom prst="rect">
            <a:avLst/>
          </a:prstGeom>
        </p:spPr>
      </p:pic>
      <p:pic>
        <p:nvPicPr>
          <p:cNvPr id="3" name="Picture 2" descr="25 грудня 1979-го Радянський Союз ввів свої війська до Афганіста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6" y="404664"/>
            <a:ext cx="7195606" cy="53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5459" y="5963120"/>
            <a:ext cx="445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1979-1989 рр. Афганська війна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4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Перебудова та розпад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СРСР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березні 1985 р. Генсеком ЦК КПРС був обраний М. С. Горбачов.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політичний курс КПРС, спрямований на модернізацію суспільно-політичної, економічної та ідеологічної сфер життя. 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1985-1991 р.)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удосконалення економіки.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прозорість дій влади, відміна цензури. Курс на багатопартійність, плюралізм.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мислення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невтручання у справи інших держав.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62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22" y="5517232"/>
            <a:ext cx="4102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Вертоліт засипає пролом у даху </a:t>
            </a:r>
          </a:p>
          <a:p>
            <a:pPr indent="3429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4-го блоку спеціальною сумішшю. ЧАЕС, 1986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2" y="415800"/>
            <a:ext cx="4102162" cy="4776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64" y="417838"/>
            <a:ext cx="4184646" cy="48078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4964" y="5548064"/>
            <a:ext cx="4184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ЧАЕС після аварії.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р. Литва, Естонія й Латвія прийняли декларації про суверенітет, улітку декларації про суверенітет прийняли Верховна Рада Росії (12 червня) і Верховна Рада України (16 липня), після чого 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суверенітетів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охопив інші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республіки.</a:t>
            </a:r>
          </a:p>
          <a:p>
            <a:pPr indent="45720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7–8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грудня 1991 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 Росії й України Б. Єльцин і Л. Кравчук, а також голова Верховної Ради Білорусії С. 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Шуш­ке­вич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Біловезькій пущі, оголосили про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 існування СРСР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утворення Співдружності Незалежних Держав (СНД). (В СНД увійшли всі колишні радянські союзні республіки, за винятком прибалтійських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розпаду СРСР: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соціально-економічна криза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падіння авторитету КПРС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активізація національно-визвольних рухів.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3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зміцнення сталінського режиму.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1950 р. виробництво промислової продукції склало 115 % порівняно з 1940 р. Проте обсяг виробництва легкої промисловості у 1950 р. складало лише 80% довоєнного. Тобто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відбудова завершена в 1950 р.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нові репресії. </a:t>
            </a:r>
            <a:r>
              <a:rPr lang="uk-UA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Ждановщина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кампанія посилення партійного контролю за культурним життям СРСР. Це наступ на інтелігенцію, назва від секретаря ЦК ВКП (б) А.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Жданова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соратника Сталіна.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3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України.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Освіта: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запроваджена обов’язкова 7-річка, русифікація.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«Хліб» 1949 р. Тетяни Яблонської, роман «Прапороносці» О. Гончара.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Наука: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Академію Наук у 1946-1962 рр. очолював Палладін (біохімік), до нього – Богомолець.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Ждановщина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кампанія посилення партійного контролю за культурним життям СРСР. Це наступ на інтелігенцію, назва від секретаря ЦК ВКП (б) А.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Жданова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соратника Сталіна.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1946-1948 (1953) рр.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Складові: 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з буржуазним націоналізмом, </a:t>
            </a:r>
          </a:p>
          <a:p>
            <a:pPr marL="457200" indent="-457200" algn="just"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з «безрідним космополітизмом», </a:t>
            </a:r>
          </a:p>
          <a:p>
            <a:pPr marL="457200" indent="-457200" algn="just"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лисенківщина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Лисенківщина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кампанія зі знищення генетики і вчених в цій галузі. В 1948 р. піддана критиці генетика. Ініціатор – Трохим Лисенко.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Наслідки: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розкол інтелігенції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відірваність від світової культури.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4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0055"/>
            <a:ext cx="8915400" cy="6608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7696200" cy="582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60519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 на відбудові Дніпрогесу. Запоріжжя, 1947 р.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5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9172" cy="66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1" y="5638800"/>
            <a:ext cx="891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олгосп «Жовтень»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Кам’янець-Подільської обл. 1946р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09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9172" cy="66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292" y="5334000"/>
            <a:ext cx="874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«Хліб» 1949 р. Тетяни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Яблонської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2" y="228600"/>
            <a:ext cx="874058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Відлига 1953-1964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рр.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березня 1953 р. помер Й. В. Сталін. У вересні 1953 р. 1-м секретарем ЦК КПРС обирають М.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Хрущова.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з’їзді КПРС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лютому 1956 р.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він зачитав доповідь 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 культ особи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його наслідки». Засудив Сталіна та його репресії, розпочато реабілітацію громадян, репресованих у попередні роки. Розпочалася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десталінізація.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Десталінізація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процес подолання наслідків діяльності Сталіна. Спроба частково реформувати тоталітарний режим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1953-1964 рр.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Була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непослідовною та обмеженою. Критикувалася особистість Сталіна, а не радянська система.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7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" y="96624"/>
            <a:ext cx="8956668" cy="6489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9" y="263606"/>
            <a:ext cx="8298478" cy="50358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4400" y="55626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 з’їзд </a:t>
            </a:r>
            <a:r>
              <a:rPr lang="uk-UA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КПРС, лютий 1956 р.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584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577</Words>
  <Application>Microsoft Office PowerPoint</Application>
  <PresentationFormat>Экран (4:3)</PresentationFormat>
  <Paragraphs>117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Admin</cp:lastModifiedBy>
  <cp:revision>12</cp:revision>
  <dcterms:created xsi:type="dcterms:W3CDTF">2013-10-28T09:18:16Z</dcterms:created>
  <dcterms:modified xsi:type="dcterms:W3CDTF">2023-12-05T14:26:14Z</dcterms:modified>
</cp:coreProperties>
</file>