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3" r:id="rId9"/>
    <p:sldId id="265" r:id="rId10"/>
    <p:sldId id="266" r:id="rId11"/>
    <p:sldId id="267" r:id="rId12"/>
    <p:sldId id="272" r:id="rId13"/>
    <p:sldId id="273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25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605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49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662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78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44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24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744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459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956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92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27E827C-8533-4C87-B570-A0929EAC4315}" type="datetimeFigureOut">
              <a:rPr lang="uk-UA" smtClean="0"/>
              <a:t>03.10.2022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CDF4C9F-5B53-4468-8EF8-CC2DD744F769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912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Тема </a:t>
            </a:r>
            <a:r>
              <a:rPr lang="ru-RU" b="1" dirty="0" smtClean="0"/>
              <a:t>4: </a:t>
            </a:r>
            <a:r>
              <a:rPr lang="ru-RU" b="1" dirty="0" err="1" smtClean="0"/>
              <a:t>Моделі</a:t>
            </a:r>
            <a:r>
              <a:rPr lang="ru-RU" b="1" dirty="0" smtClean="0"/>
              <a:t> </a:t>
            </a:r>
            <a:r>
              <a:rPr lang="ru-RU" b="1" dirty="0" err="1"/>
              <a:t>формування</a:t>
            </a:r>
            <a:r>
              <a:rPr lang="ru-RU" b="1" dirty="0"/>
              <a:t> та </a:t>
            </a:r>
            <a:r>
              <a:rPr lang="ru-RU" b="1" dirty="0" err="1"/>
              <a:t>розвитку</a:t>
            </a:r>
            <a:r>
              <a:rPr lang="ru-RU" b="1" dirty="0"/>
              <a:t> бренду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Класифікація</a:t>
            </a:r>
            <a:r>
              <a:rPr lang="ru-RU" dirty="0"/>
              <a:t> моделей </a:t>
            </a:r>
            <a:r>
              <a:rPr lang="ru-RU" dirty="0" err="1" smtClean="0"/>
              <a:t>брендингу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smtClean="0"/>
              <a:t>бренду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smtClean="0"/>
              <a:t>бренду</a:t>
            </a:r>
            <a:endParaRPr lang="ru-RU" dirty="0"/>
          </a:p>
          <a:p>
            <a:r>
              <a:rPr lang="ru-RU" dirty="0"/>
              <a:t>4.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smtClean="0"/>
              <a:t>брендом</a:t>
            </a:r>
            <a:endParaRPr lang="ru-RU" dirty="0"/>
          </a:p>
          <a:p>
            <a:r>
              <a:rPr lang="uk-UA" dirty="0"/>
              <a:t>5. Контекстна модель </a:t>
            </a:r>
            <a:r>
              <a:rPr lang="uk-UA" dirty="0" smtClean="0"/>
              <a:t>бренду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8327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i="1" dirty="0"/>
              <a:t>Модель етапності побудови бренду (</a:t>
            </a:r>
            <a:r>
              <a:rPr lang="uk-UA" sz="3600" b="1" i="1" dirty="0" err="1"/>
              <a:t>Brand</a:t>
            </a:r>
            <a:r>
              <a:rPr lang="uk-UA" sz="3600" b="1" i="1" dirty="0"/>
              <a:t> </a:t>
            </a:r>
            <a:r>
              <a:rPr lang="uk-UA" sz="3600" b="1" i="1" dirty="0" err="1"/>
              <a:t>Name</a:t>
            </a:r>
            <a:r>
              <a:rPr lang="uk-UA" sz="3600" b="1" i="1" dirty="0"/>
              <a:t> </a:t>
            </a:r>
            <a:r>
              <a:rPr lang="uk-UA" sz="3600" b="1" i="1" dirty="0" err="1"/>
              <a:t>Development</a:t>
            </a:r>
            <a:r>
              <a:rPr lang="uk-UA" sz="3600" b="1" i="1" dirty="0"/>
              <a:t> </a:t>
            </a:r>
            <a:r>
              <a:rPr lang="uk-UA" sz="3600" b="1" i="1" dirty="0" err="1"/>
              <a:t>Services</a:t>
            </a:r>
            <a:r>
              <a:rPr lang="uk-UA" b="1" i="1" dirty="0"/>
              <a:t>)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844" y="1871663"/>
            <a:ext cx="5870449" cy="4437062"/>
          </a:xfrm>
        </p:spPr>
      </p:pic>
    </p:spTree>
    <p:extLst>
      <p:ext uri="{BB962C8B-B14F-4D97-AF65-F5344CB8AC3E}">
        <p14:creationId xmlns:p14="http://schemas.microsoft.com/office/powerpoint/2010/main" val="134648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2.Моделі </a:t>
            </a:r>
            <a:r>
              <a:rPr lang="uk-UA" dirty="0"/>
              <a:t>визначення вартості </a:t>
            </a:r>
            <a:r>
              <a:rPr lang="uk-UA" dirty="0" smtClean="0"/>
              <a:t>бренду. </a:t>
            </a:r>
            <a:r>
              <a:rPr lang="uk-UA" sz="2000" b="1" i="1" dirty="0" err="1"/>
              <a:t>Чотирьохмірна</a:t>
            </a:r>
            <a:r>
              <a:rPr lang="uk-UA" sz="2000" b="1" i="1" dirty="0"/>
              <a:t> модель розвитку бренду компанії </a:t>
            </a:r>
            <a:r>
              <a:rPr lang="uk-UA" sz="2000" b="1" i="1" dirty="0" err="1"/>
              <a:t>Young</a:t>
            </a:r>
            <a:r>
              <a:rPr lang="uk-UA" sz="2000" b="1" i="1" dirty="0"/>
              <a:t> &amp; </a:t>
            </a:r>
            <a:r>
              <a:rPr lang="uk-UA" sz="2000" b="1" i="1" dirty="0" err="1"/>
              <a:t>Rubicam</a:t>
            </a:r>
            <a:endParaRPr lang="uk-UA" sz="2000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210" y="2286000"/>
            <a:ext cx="5151718" cy="4022725"/>
          </a:xfrm>
        </p:spPr>
      </p:pic>
    </p:spTree>
    <p:extLst>
      <p:ext uri="{BB962C8B-B14F-4D97-AF65-F5344CB8AC3E}">
        <p14:creationId xmlns:p14="http://schemas.microsoft.com/office/powerpoint/2010/main" val="1193166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Модель Д. </a:t>
            </a:r>
            <a:r>
              <a:rPr lang="uk-UA" b="1" i="1" dirty="0" err="1"/>
              <a:t>Ааккера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uk-UA" dirty="0"/>
              <a:t>визначає вартість бренду, як сукупність п’яти типів марочних активів та пасивів, що збільшують або зменшують вартість товару для компанії або цінність цього товару для споживачів. За Д. </a:t>
            </a:r>
            <a:r>
              <a:rPr lang="uk-UA" dirty="0" err="1"/>
              <a:t>Аакером</a:t>
            </a:r>
            <a:r>
              <a:rPr lang="uk-UA" dirty="0"/>
              <a:t> це:</a:t>
            </a:r>
            <a:endParaRPr lang="uk-UA" sz="1400" dirty="0"/>
          </a:p>
          <a:p>
            <a:pPr lvl="0"/>
            <a:r>
              <a:rPr lang="uk-UA" sz="2400" dirty="0"/>
              <a:t>лояльність торгової марки;</a:t>
            </a:r>
            <a:endParaRPr lang="uk-UA" sz="1800" dirty="0"/>
          </a:p>
          <a:p>
            <a:pPr lvl="0"/>
            <a:r>
              <a:rPr lang="uk-UA" sz="2400" dirty="0"/>
              <a:t>поінформованість про торгову марку;</a:t>
            </a:r>
            <a:endParaRPr lang="uk-UA" sz="1800" dirty="0"/>
          </a:p>
          <a:p>
            <a:pPr lvl="0"/>
            <a:r>
              <a:rPr lang="uk-UA" sz="2400" dirty="0"/>
              <a:t>сприйнята якість;</a:t>
            </a:r>
            <a:endParaRPr lang="uk-UA" sz="1800" dirty="0"/>
          </a:p>
          <a:p>
            <a:pPr lvl="0"/>
            <a:r>
              <a:rPr lang="uk-UA" sz="2400" dirty="0"/>
              <a:t>марочні асоціації;</a:t>
            </a:r>
            <a:endParaRPr lang="uk-UA" sz="1800" dirty="0"/>
          </a:p>
          <a:p>
            <a:pPr lvl="0"/>
            <a:r>
              <a:rPr lang="uk-UA" sz="2400" dirty="0"/>
              <a:t>інші марочні активи, такі як патенти, товарні знаки та зв’язки в каналах розподілу.</a:t>
            </a:r>
            <a:endParaRPr lang="uk-UA" sz="18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2295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Індивідуальність бренду складається з 12 параметрів, що згруповані в чотири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„перспективи”: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бренд </a:t>
            </a:r>
            <a:r>
              <a:rPr lang="uk-UA" dirty="0"/>
              <a:t>як товар (сутність товару, його властивості, якість/цінність, сфера застосування, користувачі, країна виробник);</a:t>
            </a:r>
          </a:p>
          <a:p>
            <a:pPr lvl="0"/>
            <a:r>
              <a:rPr lang="uk-UA" dirty="0"/>
              <a:t>бренд як організація (характеристики організації, місцева/міжнародна);</a:t>
            </a:r>
          </a:p>
          <a:p>
            <a:pPr lvl="0"/>
            <a:r>
              <a:rPr lang="uk-UA" dirty="0"/>
              <a:t>бренд	як	особа	(характер	бренду,	взаємовідношення	між	брендом	і споживачем);</a:t>
            </a:r>
          </a:p>
          <a:p>
            <a:pPr lvl="0"/>
            <a:r>
              <a:rPr lang="uk-UA" dirty="0"/>
              <a:t>бренд як символ (візуальні образи / метафори і традиції бренду).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6408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i="1" dirty="0"/>
              <a:t>Модель марочного резонансу. </a:t>
            </a:r>
            <a:endParaRPr lang="uk-UA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230" y="1595888"/>
            <a:ext cx="6468097" cy="4712838"/>
          </a:xfrm>
        </p:spPr>
      </p:pic>
    </p:spTree>
    <p:extLst>
      <p:ext uri="{BB962C8B-B14F-4D97-AF65-F5344CB8AC3E}">
        <p14:creationId xmlns:p14="http://schemas.microsoft.com/office/powerpoint/2010/main" val="2311637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07154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 err="1"/>
              <a:t>Ііі</a:t>
            </a:r>
            <a:r>
              <a:rPr lang="uk-UA" sz="2800" b="1" i="1" dirty="0"/>
              <a:t>. Моделі управління брендом</a:t>
            </a:r>
            <a:br>
              <a:rPr lang="uk-UA" sz="2800" b="1" i="1" dirty="0"/>
            </a:br>
            <a:r>
              <a:rPr lang="uk-UA" sz="2800" b="1" i="1" dirty="0"/>
              <a:t>Модель </a:t>
            </a:r>
            <a:r>
              <a:rPr lang="uk-UA" sz="2800" b="1" i="1" dirty="0" err="1"/>
              <a:t>Длігача</a:t>
            </a:r>
            <a:r>
              <a:rPr lang="uk-UA" sz="2800" b="1" i="1" dirty="0"/>
              <a:t> А.О.”8” </a:t>
            </a:r>
            <a:r>
              <a:rPr lang="uk-UA" sz="2800" b="1" i="1" dirty="0" smtClean="0"/>
              <a:t>.Модель </a:t>
            </a:r>
            <a:r>
              <a:rPr lang="uk-UA" sz="2800" b="1" i="1" dirty="0"/>
              <a:t>марочного резонансу</a:t>
            </a:r>
            <a:endParaRPr lang="uk-UA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448" y="1655763"/>
            <a:ext cx="7305241" cy="4652962"/>
          </a:xfrm>
        </p:spPr>
      </p:pic>
    </p:spTree>
    <p:extLst>
      <p:ext uri="{BB962C8B-B14F-4D97-AF65-F5344CB8AC3E}">
        <p14:creationId xmlns:p14="http://schemas.microsoft.com/office/powerpoint/2010/main" val="2894892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i="1" dirty="0"/>
              <a:t>Модель управління „Інша сторона Місяця”. 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475" y="2286000"/>
            <a:ext cx="6005188" cy="4022725"/>
          </a:xfrm>
        </p:spPr>
      </p:pic>
    </p:spTree>
    <p:extLst>
      <p:ext uri="{BB962C8B-B14F-4D97-AF65-F5344CB8AC3E}">
        <p14:creationId xmlns:p14="http://schemas.microsoft.com/office/powerpoint/2010/main" val="2242173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79350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/>
              <a:t>Контекстна модель </a:t>
            </a:r>
            <a:r>
              <a:rPr lang="uk-UA" b="1" dirty="0" smtClean="0"/>
              <a:t>бренду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50" y="1241425"/>
            <a:ext cx="7482237" cy="5067300"/>
          </a:xfrm>
        </p:spPr>
      </p:pic>
    </p:spTree>
    <p:extLst>
      <p:ext uri="{BB962C8B-B14F-4D97-AF65-F5344CB8AC3E}">
        <p14:creationId xmlns:p14="http://schemas.microsoft.com/office/powerpoint/2010/main" val="45209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Класифікація моделей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брендингу</a:t>
            </a:r>
            <a:endParaRPr lang="uk-UA" sz="28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089" y="1751162"/>
            <a:ext cx="5208684" cy="4022725"/>
          </a:xfrm>
        </p:spPr>
      </p:pic>
    </p:spTree>
    <p:extLst>
      <p:ext uri="{BB962C8B-B14F-4D97-AF65-F5344CB8AC3E}">
        <p14:creationId xmlns:p14="http://schemas.microsoft.com/office/powerpoint/2010/main" val="163776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0007" y="576589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uk-UA" sz="3100" b="1" i="1" dirty="0"/>
              <a:t>Моделі створення бренду</a:t>
            </a:r>
            <a:r>
              <a:rPr lang="uk-UA" sz="3100" b="1" i="1"/>
              <a:t>. </a:t>
            </a:r>
            <a:r>
              <a:rPr lang="uk-UA" sz="3100" b="1" i="1" smtClean="0"/>
              <a:t/>
            </a:r>
            <a:br>
              <a:rPr lang="uk-UA" sz="3100" b="1" i="1" smtClean="0"/>
            </a:br>
            <a:r>
              <a:rPr lang="uk-UA" sz="3100" b="1" i="1" smtClean="0"/>
              <a:t>Колесо </a:t>
            </a:r>
            <a:r>
              <a:rPr lang="uk-UA" sz="3100" b="1" i="1" dirty="0" smtClean="0"/>
              <a:t>бренду </a:t>
            </a:r>
            <a:r>
              <a:rPr lang="uk-UA" sz="3100" b="1" i="1" dirty="0"/>
              <a:t>(“</a:t>
            </a:r>
            <a:r>
              <a:rPr lang="uk-UA" sz="3100" b="1" i="1" dirty="0" err="1"/>
              <a:t>Brand</a:t>
            </a:r>
            <a:r>
              <a:rPr lang="uk-UA" sz="3100" b="1" i="1" dirty="0"/>
              <a:t> Wheel“). 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296" y="2286000"/>
            <a:ext cx="7287545" cy="4022725"/>
          </a:xfrm>
        </p:spPr>
      </p:pic>
    </p:spTree>
    <p:extLst>
      <p:ext uri="{BB962C8B-B14F-4D97-AF65-F5344CB8AC3E}">
        <p14:creationId xmlns:p14="http://schemas.microsoft.com/office/powerpoint/2010/main" val="339642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компоненти моделі: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i="1" dirty="0" smtClean="0"/>
              <a:t>Сутність</a:t>
            </a:r>
            <a:r>
              <a:rPr lang="uk-UA" i="1" dirty="0"/>
              <a:t>. </a:t>
            </a:r>
            <a:r>
              <a:rPr lang="uk-UA" dirty="0"/>
              <a:t>Ядро бренда. Центральна ідея, що пропонується споживачу.</a:t>
            </a:r>
          </a:p>
          <a:p>
            <a:pPr lvl="0"/>
            <a:r>
              <a:rPr lang="uk-UA" i="1" dirty="0"/>
              <a:t>Індивідуальність. </a:t>
            </a:r>
            <a:r>
              <a:rPr lang="uk-UA" dirty="0"/>
              <a:t>Якби бренд був людиною, ким би він був? Уявіть собі, що бренд – це людина, яка зараз входить в цю кімнату. Як вона виглядає, якої вона статі, скільки їй років, яка в неї професія.</a:t>
            </a:r>
          </a:p>
          <a:p>
            <a:pPr lvl="0"/>
            <a:r>
              <a:rPr lang="uk-UA" i="1" dirty="0"/>
              <a:t>Цінності. </a:t>
            </a:r>
            <a:r>
              <a:rPr lang="uk-UA" dirty="0"/>
              <a:t>Які емоції я відчуваю при використанні бренду? Що я думаю про себе, і що інші думають про мене, коли я користуюсь брендом? Емоційні результати використання бренда.</a:t>
            </a:r>
          </a:p>
          <a:p>
            <a:pPr lvl="0"/>
            <a:r>
              <a:rPr lang="uk-UA" i="1" dirty="0"/>
              <a:t>Переваги. </a:t>
            </a:r>
            <a:r>
              <a:rPr lang="uk-UA" dirty="0"/>
              <a:t>Що бренд робить для мене? Який фізичний результат від використання бренду я отримаю?</a:t>
            </a:r>
          </a:p>
          <a:p>
            <a:pPr lvl="0"/>
            <a:r>
              <a:rPr lang="uk-UA" i="1" dirty="0"/>
              <a:t>Атрибути. </a:t>
            </a:r>
            <a:r>
              <a:rPr lang="uk-UA" dirty="0"/>
              <a:t>Що представляє собою бренд? Сукупність відчутних та невідчутних характеристик бренду.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06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</a:t>
            </a:r>
            <a:r>
              <a:rPr lang="uk-UA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TTB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Thompson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Branding</a:t>
            </a:r>
            <a:r>
              <a:rPr lang="uk-UA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враженням від бренду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436" y="2286000"/>
            <a:ext cx="5521266" cy="4022725"/>
          </a:xfrm>
        </p:spPr>
      </p:pic>
    </p:spTree>
    <p:extLst>
      <p:ext uri="{BB962C8B-B14F-4D97-AF65-F5344CB8AC3E}">
        <p14:creationId xmlns:p14="http://schemas.microsoft.com/office/powerpoint/2010/main" val="88844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Основі характеристики моделі: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i="1" dirty="0" smtClean="0"/>
              <a:t>Продукт</a:t>
            </a:r>
            <a:r>
              <a:rPr lang="uk-UA" i="1" dirty="0"/>
              <a:t>: </a:t>
            </a:r>
            <a:r>
              <a:rPr lang="uk-UA" dirty="0"/>
              <a:t>якість, виконання, можливості, варіанти, колір, складові, додатковий сервіс. Все це знаходиться під контролем виробника і має найбільший вплив на бренд при його створенні.</a:t>
            </a:r>
          </a:p>
          <a:p>
            <a:pPr lvl="0"/>
            <a:r>
              <a:rPr lang="uk-UA" i="1" dirty="0"/>
              <a:t>Виробник: </a:t>
            </a:r>
            <a:r>
              <a:rPr lang="uk-UA" dirty="0"/>
              <a:t>репутація виробника або можливого виробника має вплив на продукт.</a:t>
            </a:r>
          </a:p>
          <a:p>
            <a:pPr lvl="0"/>
            <a:r>
              <a:rPr lang="uk-UA" i="1" dirty="0"/>
              <a:t>Ім’я, упаковка: </a:t>
            </a:r>
            <a:r>
              <a:rPr lang="uk-UA" dirty="0"/>
              <a:t>стиль, підношення імені, асоціації що викликає, тип, зміст, комплектація, дизайн зовнішньої упаковки.</a:t>
            </a:r>
          </a:p>
          <a:p>
            <a:pPr lvl="0"/>
            <a:r>
              <a:rPr lang="uk-UA" i="1" dirty="0"/>
              <a:t>Реклама, просування, пабліситі: </a:t>
            </a:r>
            <a:r>
              <a:rPr lang="uk-UA" dirty="0"/>
              <a:t>значимість, стиль, творчий підхід і використання медіа.</a:t>
            </a:r>
          </a:p>
          <a:p>
            <a:pPr lvl="0"/>
            <a:r>
              <a:rPr lang="uk-UA" i="1" dirty="0"/>
              <a:t>Ціна, розповсюдження по країні, розміщення в місцях продажу: </a:t>
            </a:r>
            <a:r>
              <a:rPr lang="uk-UA" dirty="0"/>
              <a:t>як і де представлений продукт, поряд з якими іншими товарами знаходиться в магазині, яка ціна і як вона співвідноситься з цінами на інші товари з цієї категорії.</a:t>
            </a:r>
          </a:p>
          <a:p>
            <a:pPr lvl="0"/>
            <a:r>
              <a:rPr lang="uk-UA" i="1" dirty="0"/>
              <a:t>Споживачі і контекст споживання: </a:t>
            </a:r>
            <a:r>
              <a:rPr lang="uk-UA" dirty="0"/>
              <a:t>хто, як, де і коли використовує товар.</a:t>
            </a:r>
          </a:p>
          <a:p>
            <a:pPr lvl="0"/>
            <a:r>
              <a:rPr lang="uk-UA" i="1" dirty="0"/>
              <a:t>Конкуренти, історія: </a:t>
            </a:r>
            <a:r>
              <a:rPr lang="uk-UA" dirty="0"/>
              <a:t>все, що відноситься до товару, який розглядає споживач через призму конкурентних пропозицій.</a:t>
            </a:r>
          </a:p>
        </p:txBody>
      </p:sp>
    </p:spTree>
    <p:extLst>
      <p:ext uri="{BB962C8B-B14F-4D97-AF65-F5344CB8AC3E}">
        <p14:creationId xmlns:p14="http://schemas.microsoft.com/office/powerpoint/2010/main" val="1770545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Складові бренду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19" y="2286000"/>
            <a:ext cx="7594700" cy="4022725"/>
          </a:xfrm>
        </p:spPr>
      </p:pic>
    </p:spTree>
    <p:extLst>
      <p:ext uri="{BB962C8B-B14F-4D97-AF65-F5344CB8AC3E}">
        <p14:creationId xmlns:p14="http://schemas.microsoft.com/office/powerpoint/2010/main" val="2238196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55395"/>
          </a:xfrm>
        </p:spPr>
        <p:txBody>
          <a:bodyPr/>
          <a:lstStyle/>
          <a:p>
            <a:r>
              <a:rPr lang="uk-UA" b="1" i="1" dirty="0"/>
              <a:t>Модель </a:t>
            </a:r>
            <a:r>
              <a:rPr lang="uk-UA" b="1" i="1" dirty="0" err="1"/>
              <a:t>Зозульова</a:t>
            </a:r>
            <a:r>
              <a:rPr lang="uk-UA" b="1" i="1" dirty="0"/>
              <a:t> О.В. 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648" y="1785668"/>
            <a:ext cx="6706841" cy="4523057"/>
          </a:xfrm>
        </p:spPr>
      </p:pic>
    </p:spTree>
    <p:extLst>
      <p:ext uri="{BB962C8B-B14F-4D97-AF65-F5344CB8AC3E}">
        <p14:creationId xmlns:p14="http://schemas.microsoft.com/office/powerpoint/2010/main" val="2492836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5999"/>
          </a:xfrm>
        </p:spPr>
        <p:txBody>
          <a:bodyPr/>
          <a:lstStyle/>
          <a:p>
            <a:r>
              <a:rPr lang="uk-UA" b="1" i="1" dirty="0"/>
              <a:t>Модель </a:t>
            </a:r>
            <a:r>
              <a:rPr lang="uk-UA" b="1" i="1" dirty="0" err="1"/>
              <a:t>Unilever</a:t>
            </a:r>
            <a:r>
              <a:rPr lang="uk-UA" b="1" i="1" dirty="0"/>
              <a:t> </a:t>
            </a:r>
            <a:r>
              <a:rPr lang="uk-UA" b="1" i="1" dirty="0" err="1"/>
              <a:t>Brand</a:t>
            </a:r>
            <a:r>
              <a:rPr lang="uk-UA" b="1" i="1" dirty="0"/>
              <a:t> </a:t>
            </a:r>
            <a:r>
              <a:rPr lang="uk-UA" b="1" i="1" dirty="0" err="1"/>
              <a:t>Key</a:t>
            </a:r>
            <a:r>
              <a:rPr lang="uk-UA" i="1" dirty="0"/>
              <a:t>. 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849" y="1311216"/>
            <a:ext cx="4746051" cy="4997510"/>
          </a:xfrm>
        </p:spPr>
      </p:pic>
    </p:spTree>
    <p:extLst>
      <p:ext uri="{BB962C8B-B14F-4D97-AF65-F5344CB8AC3E}">
        <p14:creationId xmlns:p14="http://schemas.microsoft.com/office/powerpoint/2010/main" val="2387653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141</TotalTime>
  <Words>507</Words>
  <Application>Microsoft Office PowerPoint</Application>
  <PresentationFormat>Широкоэкранный</PresentationFormat>
  <Paragraphs>44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Тема 4: Моделі формування та розвитку бренду</vt:lpstr>
      <vt:lpstr>Рис. 1. Класифікація моделей брендингу</vt:lpstr>
      <vt:lpstr>Моделі створення бренду.  Колесо бренду (“Brand Wheel“).  </vt:lpstr>
      <vt:lpstr>Основні компоненти моделі: </vt:lpstr>
      <vt:lpstr>МОдель TTB – Thompson Total Branding. Управління враженням від бренду </vt:lpstr>
      <vt:lpstr>Основі характеристики моделі: </vt:lpstr>
      <vt:lpstr>Складові бренду</vt:lpstr>
      <vt:lpstr>Модель Зозульова О.В. </vt:lpstr>
      <vt:lpstr>Модель Unilever Brand Key. </vt:lpstr>
      <vt:lpstr>Модель етапності побудови бренду (Brand Name Development Services)</vt:lpstr>
      <vt:lpstr>2.Моделі визначення вартості бренду. Чотирьохмірна модель розвитку бренду компанії Young &amp; Rubicam</vt:lpstr>
      <vt:lpstr>Модель Д. Ааккера</vt:lpstr>
      <vt:lpstr>Індивідуальність бренду складається з 12 параметрів, що згруповані в чотири „перспективи”: </vt:lpstr>
      <vt:lpstr>Модель марочного резонансу. </vt:lpstr>
      <vt:lpstr>Ііі. Моделі управління брендом Модель Длігача А.О.”8” .Модель марочного резонансу</vt:lpstr>
      <vt:lpstr>Модель управління „Інша сторона Місяця”. </vt:lpstr>
      <vt:lpstr>Контекстна модель бренду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Позиціонування та бренд-менеджмент</dc:title>
  <dc:creator>Пащенко Ольга Петрівна</dc:creator>
  <cp:lastModifiedBy>Пащенко Ольга Петрівна</cp:lastModifiedBy>
  <cp:revision>64</cp:revision>
  <dcterms:created xsi:type="dcterms:W3CDTF">2022-09-12T11:58:31Z</dcterms:created>
  <dcterms:modified xsi:type="dcterms:W3CDTF">2022-10-03T12:38:29Z</dcterms:modified>
</cp:coreProperties>
</file>