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72" r:id="rId3"/>
    <p:sldId id="275" r:id="rId4"/>
    <p:sldId id="273" r:id="rId5"/>
    <p:sldId id="266" r:id="rId6"/>
    <p:sldId id="259" r:id="rId7"/>
    <p:sldId id="260" r:id="rId8"/>
    <p:sldId id="261" r:id="rId9"/>
    <p:sldId id="262" r:id="rId10"/>
    <p:sldId id="274" r:id="rId11"/>
    <p:sldId id="276" r:id="rId12"/>
    <p:sldId id="283" r:id="rId13"/>
    <p:sldId id="265" r:id="rId14"/>
    <p:sldId id="269" r:id="rId15"/>
    <p:sldId id="277" r:id="rId16"/>
    <p:sldId id="279" r:id="rId17"/>
    <p:sldId id="280" r:id="rId18"/>
    <p:sldId id="278" r:id="rId19"/>
    <p:sldId id="282" r:id="rId20"/>
    <p:sldId id="267" r:id="rId21"/>
    <p:sldId id="264" r:id="rId22"/>
    <p:sldId id="26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6EE75-7470-4D7C-89AE-78F71D248559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FB8C66-A4D4-4016-8593-240CAF156B1B}">
      <dgm:prSet custT="1"/>
      <dgm:spPr/>
      <dgm:t>
        <a:bodyPr/>
        <a:lstStyle/>
        <a:p>
          <a:pPr algn="just" rtl="0"/>
          <a:r>
            <a: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Біткоїн</a:t>
          </a:r>
          <a:r>
            <a: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це глобальна однорангова електронна платіжна система, яка дозволяє сторонам здійснювати угоди без посередників від імені банку чи іншої фінансової організації.</a:t>
          </a:r>
        </a:p>
      </dgm:t>
    </dgm:pt>
    <dgm:pt modelId="{5695B4DB-C5F5-44A5-853B-9709F26F9392}" type="parTrans" cxnId="{8ADE54AB-9FBD-4402-AA36-CC57C201D6AA}">
      <dgm:prSet/>
      <dgm:spPr/>
      <dgm:t>
        <a:bodyPr/>
        <a:lstStyle/>
        <a:p>
          <a:endParaRPr lang="uk-UA"/>
        </a:p>
      </dgm:t>
    </dgm:pt>
    <dgm:pt modelId="{251ED48F-0E12-4FE9-9AF8-15787CA5224B}" type="sibTrans" cxnId="{8ADE54AB-9FBD-4402-AA36-CC57C201D6AA}">
      <dgm:prSet/>
      <dgm:spPr/>
      <dgm:t>
        <a:bodyPr/>
        <a:lstStyle/>
        <a:p>
          <a:endParaRPr lang="uk-UA"/>
        </a:p>
      </dgm:t>
    </dgm:pt>
    <dgm:pt modelId="{FAB78B84-9C4D-4A60-944F-940D1874AD37}" type="pres">
      <dgm:prSet presAssocID="{D116EE75-7470-4D7C-89AE-78F71D248559}" presName="linear" presStyleCnt="0">
        <dgm:presLayoutVars>
          <dgm:animLvl val="lvl"/>
          <dgm:resizeHandles val="exact"/>
        </dgm:presLayoutVars>
      </dgm:prSet>
      <dgm:spPr/>
    </dgm:pt>
    <dgm:pt modelId="{95F90588-AAA1-4EDF-84F3-F8971DDE034F}" type="pres">
      <dgm:prSet presAssocID="{AAFB8C66-A4D4-4016-8593-240CAF156B1B}" presName="parentText" presStyleLbl="node1" presStyleIdx="0" presStyleCnt="1" custLinFactNeighborX="2629" custLinFactNeighborY="-35">
        <dgm:presLayoutVars>
          <dgm:chMax val="0"/>
          <dgm:bulletEnabled val="1"/>
        </dgm:presLayoutVars>
      </dgm:prSet>
      <dgm:spPr/>
    </dgm:pt>
  </dgm:ptLst>
  <dgm:cxnLst>
    <dgm:cxn modelId="{781B471F-ADF4-4D9F-92E3-8B609174098D}" type="presOf" srcId="{D116EE75-7470-4D7C-89AE-78F71D248559}" destId="{FAB78B84-9C4D-4A60-944F-940D1874AD37}" srcOrd="0" destOrd="0" presId="urn:microsoft.com/office/officeart/2005/8/layout/vList2"/>
    <dgm:cxn modelId="{B7860457-B417-4D97-914D-0DEDA8801D7C}" type="presOf" srcId="{AAFB8C66-A4D4-4016-8593-240CAF156B1B}" destId="{95F90588-AAA1-4EDF-84F3-F8971DDE034F}" srcOrd="0" destOrd="0" presId="urn:microsoft.com/office/officeart/2005/8/layout/vList2"/>
    <dgm:cxn modelId="{8ADE54AB-9FBD-4402-AA36-CC57C201D6AA}" srcId="{D116EE75-7470-4D7C-89AE-78F71D248559}" destId="{AAFB8C66-A4D4-4016-8593-240CAF156B1B}" srcOrd="0" destOrd="0" parTransId="{5695B4DB-C5F5-44A5-853B-9709F26F9392}" sibTransId="{251ED48F-0E12-4FE9-9AF8-15787CA5224B}"/>
    <dgm:cxn modelId="{6FE40BF3-9C95-4A00-98D8-A84E9DA12EAA}" type="presParOf" srcId="{FAB78B84-9C4D-4A60-944F-940D1874AD37}" destId="{95F90588-AAA1-4EDF-84F3-F8971DDE03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3EDBA-BD80-4AE3-B96A-B29C2533098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FEA9F13-1FBF-4D1E-83DB-FF71D049F335}">
      <dgm:prSet custT="1"/>
      <dgm:spPr/>
      <dgm:t>
        <a:bodyPr/>
        <a:lstStyle/>
        <a:p>
          <a:pPr rtl="0"/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494ED-5F05-4517-A571-6D4B4B813A80}" type="parTrans" cxnId="{99B07A0E-09A3-4AC9-B9E4-A587397A3549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B950E-69F2-48CE-814B-3446EFBE4A54}" type="sibTrans" cxnId="{99B07A0E-09A3-4AC9-B9E4-A587397A3549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E7C4-F1F4-48FE-A3B1-AB8B6C82FCC0}">
      <dgm:prSet custT="1"/>
      <dgm:spPr/>
      <dgm:t>
        <a:bodyPr/>
        <a:lstStyle/>
        <a:p>
          <a:pPr algn="just" rtl="0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обмежена емісія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Традиційні (фіатні) гроші друкують центробанки, ФРС та інші державні установи. Іноді вони друкують їх так багато, що це призводить до інфляції. Біткоїн же, навпаки, — ресурс вичерпний. Його виробництво (емісія) обмежене програмно, і максимально можлива сума в обігу становить 21 млн BTC.</a:t>
          </a:r>
          <a:endParaRPr lang="uk-UA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28FDA-9033-4CAA-9EC4-1380E4FEA161}" type="parTrans" cxnId="{C03E0ED7-09DB-409B-A2FA-C449A25B9B2A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1DF2E-804A-4C8F-AAC7-EC10BB50FE74}" type="sibTrans" cxnId="{C03E0ED7-09DB-409B-A2FA-C449A25B9B2A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119A9-4CF7-450C-A513-36D49842375D}">
      <dgm:prSet custT="1"/>
      <dgm:spPr/>
      <dgm:t>
        <a:bodyPr/>
        <a:lstStyle/>
        <a:p>
          <a:pPr rtl="0"/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9C3B2-00AF-4E1A-B104-ABA9DCD79268}" type="parTrans" cxnId="{31F9A41D-4E2F-468C-8EE2-BAB82FB3A59C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54797-3C6B-48D7-B241-EFCD94D1730B}" type="sibTrans" cxnId="{31F9A41D-4E2F-468C-8EE2-BAB82FB3A59C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154D4-3DAA-440A-AD28-C4F7F47952FC}">
      <dgm:prSet custT="1"/>
      <dgm:spPr/>
      <dgm:t>
        <a:bodyPr/>
        <a:lstStyle/>
        <a:p>
          <a:pPr algn="just" rtl="0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посередників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Біткоїн — це монета, яку користувачі можуть передавати один одному безпосередньо, з електронного гаманця на гаманець. Їм не потрібна допомога банків, платіжних систем (на кшталт SWIFT, Visa) та інших фінансових агентів. Система є децентралізованою, а копії блокчейна (історії всіх транзакцій, що здійснювалися) зберігаються у різних користувачів на пристроях.</a:t>
          </a:r>
          <a:endParaRPr lang="uk-UA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F0670-E204-4319-948E-857380BC19C4}" type="parTrans" cxnId="{6639B71F-D7A0-4E31-85E7-319AF4693F0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B9715-9120-40B0-ABC7-A677129E29DC}" type="sibTrans" cxnId="{6639B71F-D7A0-4E31-85E7-319AF4693F0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46571-D994-4B1C-9861-37E1B0DAB2C4}" type="pres">
      <dgm:prSet presAssocID="{CBF3EDBA-BD80-4AE3-B96A-B29C25330987}" presName="linearFlow" presStyleCnt="0">
        <dgm:presLayoutVars>
          <dgm:dir/>
          <dgm:animLvl val="lvl"/>
          <dgm:resizeHandles val="exact"/>
        </dgm:presLayoutVars>
      </dgm:prSet>
      <dgm:spPr/>
    </dgm:pt>
    <dgm:pt modelId="{B606C4AB-E7ED-4D9C-97DF-9CDA0498C976}" type="pres">
      <dgm:prSet presAssocID="{1FEA9F13-1FBF-4D1E-83DB-FF71D049F335}" presName="composite" presStyleCnt="0"/>
      <dgm:spPr/>
    </dgm:pt>
    <dgm:pt modelId="{7F1D6FD9-147D-433B-9F84-5A84A9D7CE17}" type="pres">
      <dgm:prSet presAssocID="{1FEA9F13-1FBF-4D1E-83DB-FF71D049F33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A5026E2-6D21-4B97-BBD0-4910CBA9D8BB}" type="pres">
      <dgm:prSet presAssocID="{1FEA9F13-1FBF-4D1E-83DB-FF71D049F335}" presName="descendantText" presStyleLbl="alignAcc1" presStyleIdx="0" presStyleCnt="2" custScaleY="139494" custLinFactNeighborX="-7989" custLinFactNeighborY="29692">
        <dgm:presLayoutVars>
          <dgm:bulletEnabled val="1"/>
        </dgm:presLayoutVars>
      </dgm:prSet>
      <dgm:spPr/>
    </dgm:pt>
    <dgm:pt modelId="{003E328B-8880-429B-8548-7ECA3210BE4F}" type="pres">
      <dgm:prSet presAssocID="{97BB950E-69F2-48CE-814B-3446EFBE4A54}" presName="sp" presStyleCnt="0"/>
      <dgm:spPr/>
    </dgm:pt>
    <dgm:pt modelId="{7C262A52-0477-4FDF-AA13-CB05253D01C1}" type="pres">
      <dgm:prSet presAssocID="{94D119A9-4CF7-450C-A513-36D49842375D}" presName="composite" presStyleCnt="0"/>
      <dgm:spPr/>
    </dgm:pt>
    <dgm:pt modelId="{E3CA7514-4094-426F-93E8-23F2CC1E424A}" type="pres">
      <dgm:prSet presAssocID="{94D119A9-4CF7-450C-A513-36D49842375D}" presName="parentText" presStyleLbl="alignNode1" presStyleIdx="1" presStyleCnt="2" custLinFactNeighborX="0" custLinFactNeighborY="-1107">
        <dgm:presLayoutVars>
          <dgm:chMax val="1"/>
          <dgm:bulletEnabled val="1"/>
        </dgm:presLayoutVars>
      </dgm:prSet>
      <dgm:spPr/>
    </dgm:pt>
    <dgm:pt modelId="{BB895EFB-7443-4E65-A0DA-C3FDCA68FE84}" type="pres">
      <dgm:prSet presAssocID="{94D119A9-4CF7-450C-A513-36D49842375D}" presName="descendantText" presStyleLbl="alignAcc1" presStyleIdx="1" presStyleCnt="2" custScaleY="150774" custLinFactNeighborX="4490" custLinFactNeighborY="21503">
        <dgm:presLayoutVars>
          <dgm:bulletEnabled val="1"/>
        </dgm:presLayoutVars>
      </dgm:prSet>
      <dgm:spPr/>
    </dgm:pt>
  </dgm:ptLst>
  <dgm:cxnLst>
    <dgm:cxn modelId="{99B07A0E-09A3-4AC9-B9E4-A587397A3549}" srcId="{CBF3EDBA-BD80-4AE3-B96A-B29C25330987}" destId="{1FEA9F13-1FBF-4D1E-83DB-FF71D049F335}" srcOrd="0" destOrd="0" parTransId="{31F494ED-5F05-4517-A571-6D4B4B813A80}" sibTransId="{97BB950E-69F2-48CE-814B-3446EFBE4A54}"/>
    <dgm:cxn modelId="{31F9A41D-4E2F-468C-8EE2-BAB82FB3A59C}" srcId="{CBF3EDBA-BD80-4AE3-B96A-B29C25330987}" destId="{94D119A9-4CF7-450C-A513-36D49842375D}" srcOrd="1" destOrd="0" parTransId="{FC19C3B2-00AF-4E1A-B104-ABA9DCD79268}" sibTransId="{22554797-3C6B-48D7-B241-EFCD94D1730B}"/>
    <dgm:cxn modelId="{6639B71F-D7A0-4E31-85E7-319AF4693F02}" srcId="{94D119A9-4CF7-450C-A513-36D49842375D}" destId="{F6A154D4-3DAA-440A-AD28-C4F7F47952FC}" srcOrd="0" destOrd="0" parTransId="{DADF0670-E204-4319-948E-857380BC19C4}" sibTransId="{0C8B9715-9120-40B0-ABC7-A677129E29DC}"/>
    <dgm:cxn modelId="{3527D03F-29D0-4BD4-8E70-C7A442C18A45}" type="presOf" srcId="{94D119A9-4CF7-450C-A513-36D49842375D}" destId="{E3CA7514-4094-426F-93E8-23F2CC1E424A}" srcOrd="0" destOrd="0" presId="urn:microsoft.com/office/officeart/2005/8/layout/chevron2"/>
    <dgm:cxn modelId="{2A58AF40-A5B7-40D3-ABF6-15B08118F3EC}" type="presOf" srcId="{1FEA9F13-1FBF-4D1E-83DB-FF71D049F335}" destId="{7F1D6FD9-147D-433B-9F84-5A84A9D7CE17}" srcOrd="0" destOrd="0" presId="urn:microsoft.com/office/officeart/2005/8/layout/chevron2"/>
    <dgm:cxn modelId="{396D1E9A-F406-43F9-BEAD-D9FE6A6B7EAC}" type="presOf" srcId="{CBF3EDBA-BD80-4AE3-B96A-B29C25330987}" destId="{2C146571-D994-4B1C-9861-37E1B0DAB2C4}" srcOrd="0" destOrd="0" presId="urn:microsoft.com/office/officeart/2005/8/layout/chevron2"/>
    <dgm:cxn modelId="{C03E0ED7-09DB-409B-A2FA-C449A25B9B2A}" srcId="{1FEA9F13-1FBF-4D1E-83DB-FF71D049F335}" destId="{053FE7C4-F1F4-48FE-A3B1-AB8B6C82FCC0}" srcOrd="0" destOrd="0" parTransId="{8DE28FDA-9033-4CAA-9EC4-1380E4FEA161}" sibTransId="{5E81DF2E-804A-4C8F-AAC7-EC10BB50FE74}"/>
    <dgm:cxn modelId="{F4678DEE-4CFA-43B3-9D2E-2CD5BFE07BBE}" type="presOf" srcId="{053FE7C4-F1F4-48FE-A3B1-AB8B6C82FCC0}" destId="{AA5026E2-6D21-4B97-BBD0-4910CBA9D8BB}" srcOrd="0" destOrd="0" presId="urn:microsoft.com/office/officeart/2005/8/layout/chevron2"/>
    <dgm:cxn modelId="{5B1047F8-7D5B-445B-A2B4-20FA7A48B494}" type="presOf" srcId="{F6A154D4-3DAA-440A-AD28-C4F7F47952FC}" destId="{BB895EFB-7443-4E65-A0DA-C3FDCA68FE84}" srcOrd="0" destOrd="0" presId="urn:microsoft.com/office/officeart/2005/8/layout/chevron2"/>
    <dgm:cxn modelId="{DD172167-5CED-4C90-B734-381E858CFD6F}" type="presParOf" srcId="{2C146571-D994-4B1C-9861-37E1B0DAB2C4}" destId="{B606C4AB-E7ED-4D9C-97DF-9CDA0498C976}" srcOrd="0" destOrd="0" presId="urn:microsoft.com/office/officeart/2005/8/layout/chevron2"/>
    <dgm:cxn modelId="{087E2611-41C0-4D3B-8074-2BF8744FDD89}" type="presParOf" srcId="{B606C4AB-E7ED-4D9C-97DF-9CDA0498C976}" destId="{7F1D6FD9-147D-433B-9F84-5A84A9D7CE17}" srcOrd="0" destOrd="0" presId="urn:microsoft.com/office/officeart/2005/8/layout/chevron2"/>
    <dgm:cxn modelId="{C99FD5DE-A9C5-4B41-B9D5-417FDC0A20E4}" type="presParOf" srcId="{B606C4AB-E7ED-4D9C-97DF-9CDA0498C976}" destId="{AA5026E2-6D21-4B97-BBD0-4910CBA9D8BB}" srcOrd="1" destOrd="0" presId="urn:microsoft.com/office/officeart/2005/8/layout/chevron2"/>
    <dgm:cxn modelId="{CF3C0DAE-9CA7-470D-BE8D-28564945A53D}" type="presParOf" srcId="{2C146571-D994-4B1C-9861-37E1B0DAB2C4}" destId="{003E328B-8880-429B-8548-7ECA3210BE4F}" srcOrd="1" destOrd="0" presId="urn:microsoft.com/office/officeart/2005/8/layout/chevron2"/>
    <dgm:cxn modelId="{8208D702-692D-486F-928F-343FFBBFF65F}" type="presParOf" srcId="{2C146571-D994-4B1C-9861-37E1B0DAB2C4}" destId="{7C262A52-0477-4FDF-AA13-CB05253D01C1}" srcOrd="2" destOrd="0" presId="urn:microsoft.com/office/officeart/2005/8/layout/chevron2"/>
    <dgm:cxn modelId="{2D566E4C-7492-4740-8BD3-30441DBE3236}" type="presParOf" srcId="{7C262A52-0477-4FDF-AA13-CB05253D01C1}" destId="{E3CA7514-4094-426F-93E8-23F2CC1E424A}" srcOrd="0" destOrd="0" presId="urn:microsoft.com/office/officeart/2005/8/layout/chevron2"/>
    <dgm:cxn modelId="{19B267B7-AF18-4B20-9173-A9CC39C52C6D}" type="presParOf" srcId="{7C262A52-0477-4FDF-AA13-CB05253D01C1}" destId="{BB895EFB-7443-4E65-A0DA-C3FDCA68FE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931CF1-A722-4DFE-A300-85702E6911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874AEB4-D946-4432-BBFB-0E7C15D3A633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 Союз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У 2023 році ухвалено регламент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MiCA (Markets in Crypto-Assets), 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 встановлює єдині правила для обігу криптоактивів у країнах ЄС. Він регулює діяльність емітентів, постачальників послуг, захист прав споживачів і фінансову стабільність.</a:t>
          </a:r>
        </a:p>
      </dgm:t>
    </dgm:pt>
    <dgm:pt modelId="{13F0CB22-4202-43EF-9564-637DBF0D8A35}" type="parTrans" cxnId="{320F8996-1139-4668-AC8C-998E4B0B0E39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F4524-7152-423F-B48E-BDE4A0FB6773}" type="sibTrans" cxnId="{320F8996-1139-4668-AC8C-998E4B0B0E39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4B0BA-7769-4DF4-A6BA-3AE72277784F}">
      <dgm:prSet phldrT="[Текст]" custT="1"/>
      <dgm:spPr/>
      <dgm:t>
        <a:bodyPr/>
        <a:lstStyle/>
        <a:p>
          <a:pPr>
            <a:buClrTx/>
            <a:buSzTx/>
            <a:buFontTx/>
            <a:buChar char="•"/>
          </a:pPr>
          <a:r>
            <a:rPr kumimoji="0" lang="uk-UA" altLang="uk-U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Швейцарія</a:t>
          </a:r>
          <a:r>
            <a: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Запровадила прозору систему регулювання через закон «Про розподілену реєстрацію» (DLT Law), що визнає цифрові активи як права власності, врегульовує токенізацію активів і діяльність торгових платформ.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ECD75-59A1-4418-B761-51908B7B7BB8}" type="parTrans" cxnId="{13595B80-75DE-48EB-A227-E8684E861C2B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90D22-58BC-4DE8-B099-77C521573969}" type="sibTrans" cxnId="{13595B80-75DE-48EB-A227-E8684E861C2B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E46EF-48AD-4958-B333-7CF0A9F38B8D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Японія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Має один з найбільш системних підходів, визнаючи криптовалюти як «цифрові гроші». Регулювання здійснюється Агентством фінансових послуг, ліцензуванням бірж і вимогами до прозорості та безпеки.</a:t>
          </a:r>
        </a:p>
      </dgm:t>
    </dgm:pt>
    <dgm:pt modelId="{7304DFC0-1709-4185-BA66-3FF6B49605C0}" type="parTrans" cxnId="{CC1BE7F8-D8DA-4956-B284-C1E50DCAA9A5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367EF-3C43-4849-9702-398DCC4D4BC7}" type="sibTrans" cxnId="{CC1BE7F8-D8DA-4956-B284-C1E50DCAA9A5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A04F5-719D-4721-80EF-9951AC89B53F}">
      <dgm:prSet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США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Система регулювання фрагментована — окремі функції виконують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 (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Комісія з цінних паперів і бірж),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CFTC (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Комісія з торгівлі товарними ф'ючерсами) та інші органи. Триває дискусія щодо класифікації цифрових активів як цінних паперів або товарів.</a:t>
          </a:r>
        </a:p>
      </dgm:t>
    </dgm:pt>
    <dgm:pt modelId="{6AC66D74-8E2D-4921-A163-76A0C5CF078A}" type="parTrans" cxnId="{98F1B97A-2294-44E4-AC7C-6CFD667E03A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ED6DD-B305-4F14-9325-3F14A3AB46B1}" type="sibTrans" cxnId="{98F1B97A-2294-44E4-AC7C-6CFD667E03A2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C381B-C75D-4981-8A5E-6599BB0D0AB9}" type="pres">
      <dgm:prSet presAssocID="{21931CF1-A722-4DFE-A300-85702E6911C6}" presName="linearFlow" presStyleCnt="0">
        <dgm:presLayoutVars>
          <dgm:dir/>
          <dgm:resizeHandles val="exact"/>
        </dgm:presLayoutVars>
      </dgm:prSet>
      <dgm:spPr/>
    </dgm:pt>
    <dgm:pt modelId="{33DAE15E-9979-4556-B763-5AE4419A7500}" type="pres">
      <dgm:prSet presAssocID="{8874AEB4-D946-4432-BBFB-0E7C15D3A633}" presName="composite" presStyleCnt="0"/>
      <dgm:spPr/>
    </dgm:pt>
    <dgm:pt modelId="{74F4D5F8-684A-4F41-A7D5-42CAC6FB11C7}" type="pres">
      <dgm:prSet presAssocID="{8874AEB4-D946-4432-BBFB-0E7C15D3A633}" presName="imgShp" presStyleLbl="fgImgPlace1" presStyleIdx="0" presStyleCnt="4" custScaleX="108782" custScaleY="111421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ADF0777D-7596-4DE5-B51A-4CD888498C83}" type="pres">
      <dgm:prSet presAssocID="{8874AEB4-D946-4432-BBFB-0E7C15D3A633}" presName="txShp" presStyleLbl="node1" presStyleIdx="0" presStyleCnt="4">
        <dgm:presLayoutVars>
          <dgm:bulletEnabled val="1"/>
        </dgm:presLayoutVars>
      </dgm:prSet>
      <dgm:spPr/>
    </dgm:pt>
    <dgm:pt modelId="{A4F729A7-E19A-47D8-80F3-126563A571B1}" type="pres">
      <dgm:prSet presAssocID="{626F4524-7152-423F-B48E-BDE4A0FB6773}" presName="spacing" presStyleCnt="0"/>
      <dgm:spPr/>
    </dgm:pt>
    <dgm:pt modelId="{F98A5719-8B95-42EB-AC18-E30035249CA3}" type="pres">
      <dgm:prSet presAssocID="{8C94B0BA-7769-4DF4-A6BA-3AE72277784F}" presName="composite" presStyleCnt="0"/>
      <dgm:spPr/>
    </dgm:pt>
    <dgm:pt modelId="{7CCBF170-FF5F-4751-AB11-98A81BE196D8}" type="pres">
      <dgm:prSet presAssocID="{8C94B0BA-7769-4DF4-A6BA-3AE72277784F}" presName="imgShp" presStyleLbl="fgImgPlace1" presStyleIdx="1" presStyleCnt="4" custLinFactNeighborX="7961" custLinFactNeighborY="111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C492271-1E2B-4E11-ADBD-343AE12D7FD5}" type="pres">
      <dgm:prSet presAssocID="{8C94B0BA-7769-4DF4-A6BA-3AE72277784F}" presName="txShp" presStyleLbl="node1" presStyleIdx="1" presStyleCnt="4">
        <dgm:presLayoutVars>
          <dgm:bulletEnabled val="1"/>
        </dgm:presLayoutVars>
      </dgm:prSet>
      <dgm:spPr/>
    </dgm:pt>
    <dgm:pt modelId="{A12C8F17-A3D8-4F1E-BBD7-7AB87ADBF874}" type="pres">
      <dgm:prSet presAssocID="{66690D22-58BC-4DE8-B099-77C521573969}" presName="spacing" presStyleCnt="0"/>
      <dgm:spPr/>
    </dgm:pt>
    <dgm:pt modelId="{848D54C8-A51C-4CCD-9092-F2E90363B831}" type="pres">
      <dgm:prSet presAssocID="{712A04F5-719D-4721-80EF-9951AC89B53F}" presName="composite" presStyleCnt="0"/>
      <dgm:spPr/>
    </dgm:pt>
    <dgm:pt modelId="{3B8F73BD-6D09-482D-8170-8C5443CD35A2}" type="pres">
      <dgm:prSet presAssocID="{712A04F5-719D-4721-80EF-9951AC89B53F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F124E15-A926-4E3F-9D7C-5F4FF38864F5}" type="pres">
      <dgm:prSet presAssocID="{712A04F5-719D-4721-80EF-9951AC89B53F}" presName="txShp" presStyleLbl="node1" presStyleIdx="2" presStyleCnt="4" custScaleX="104751">
        <dgm:presLayoutVars>
          <dgm:bulletEnabled val="1"/>
        </dgm:presLayoutVars>
      </dgm:prSet>
      <dgm:spPr/>
    </dgm:pt>
    <dgm:pt modelId="{F19AD91F-6F9D-4E93-B42C-1AF0C0583B3A}" type="pres">
      <dgm:prSet presAssocID="{BC5ED6DD-B305-4F14-9325-3F14A3AB46B1}" presName="spacing" presStyleCnt="0"/>
      <dgm:spPr/>
    </dgm:pt>
    <dgm:pt modelId="{635F4F65-8EFD-408B-B404-6E404A5E5976}" type="pres">
      <dgm:prSet presAssocID="{794E46EF-48AD-4958-B333-7CF0A9F38B8D}" presName="composite" presStyleCnt="0"/>
      <dgm:spPr/>
    </dgm:pt>
    <dgm:pt modelId="{0BAF41FC-EF39-4773-8584-874BD1A531B3}" type="pres">
      <dgm:prSet presAssocID="{794E46EF-48AD-4958-B333-7CF0A9F38B8D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47F10514-EF79-4476-ADBD-773F298808C5}" type="pres">
      <dgm:prSet presAssocID="{794E46EF-48AD-4958-B333-7CF0A9F38B8D}" presName="txShp" presStyleLbl="node1" presStyleIdx="3" presStyleCnt="4">
        <dgm:presLayoutVars>
          <dgm:bulletEnabled val="1"/>
        </dgm:presLayoutVars>
      </dgm:prSet>
      <dgm:spPr/>
    </dgm:pt>
  </dgm:ptLst>
  <dgm:cxnLst>
    <dgm:cxn modelId="{D5283A02-2CE7-43C9-852D-E02BF982B30C}" type="presOf" srcId="{712A04F5-719D-4721-80EF-9951AC89B53F}" destId="{AF124E15-A926-4E3F-9D7C-5F4FF38864F5}" srcOrd="0" destOrd="0" presId="urn:microsoft.com/office/officeart/2005/8/layout/vList3"/>
    <dgm:cxn modelId="{CA146327-B46E-41CE-B316-B3F5C2068F07}" type="presOf" srcId="{794E46EF-48AD-4958-B333-7CF0A9F38B8D}" destId="{47F10514-EF79-4476-ADBD-773F298808C5}" srcOrd="0" destOrd="0" presId="urn:microsoft.com/office/officeart/2005/8/layout/vList3"/>
    <dgm:cxn modelId="{E3921E5F-0EDE-4BCE-8AB3-ECC1A6A38CF0}" type="presOf" srcId="{8874AEB4-D946-4432-BBFB-0E7C15D3A633}" destId="{ADF0777D-7596-4DE5-B51A-4CD888498C83}" srcOrd="0" destOrd="0" presId="urn:microsoft.com/office/officeart/2005/8/layout/vList3"/>
    <dgm:cxn modelId="{EEC6A279-5E8B-4881-A925-91DBFDD6FF6E}" type="presOf" srcId="{8C94B0BA-7769-4DF4-A6BA-3AE72277784F}" destId="{DC492271-1E2B-4E11-ADBD-343AE12D7FD5}" srcOrd="0" destOrd="0" presId="urn:microsoft.com/office/officeart/2005/8/layout/vList3"/>
    <dgm:cxn modelId="{98F1B97A-2294-44E4-AC7C-6CFD667E03A2}" srcId="{21931CF1-A722-4DFE-A300-85702E6911C6}" destId="{712A04F5-719D-4721-80EF-9951AC89B53F}" srcOrd="2" destOrd="0" parTransId="{6AC66D74-8E2D-4921-A163-76A0C5CF078A}" sibTransId="{BC5ED6DD-B305-4F14-9325-3F14A3AB46B1}"/>
    <dgm:cxn modelId="{13595B80-75DE-48EB-A227-E8684E861C2B}" srcId="{21931CF1-A722-4DFE-A300-85702E6911C6}" destId="{8C94B0BA-7769-4DF4-A6BA-3AE72277784F}" srcOrd="1" destOrd="0" parTransId="{D3EECD75-59A1-4418-B761-51908B7B7BB8}" sibTransId="{66690D22-58BC-4DE8-B099-77C521573969}"/>
    <dgm:cxn modelId="{320F8996-1139-4668-AC8C-998E4B0B0E39}" srcId="{21931CF1-A722-4DFE-A300-85702E6911C6}" destId="{8874AEB4-D946-4432-BBFB-0E7C15D3A633}" srcOrd="0" destOrd="0" parTransId="{13F0CB22-4202-43EF-9564-637DBF0D8A35}" sibTransId="{626F4524-7152-423F-B48E-BDE4A0FB6773}"/>
    <dgm:cxn modelId="{FF6944B7-3F8D-4808-89BC-C4D991E38834}" type="presOf" srcId="{21931CF1-A722-4DFE-A300-85702E6911C6}" destId="{67AC381B-C75D-4981-8A5E-6599BB0D0AB9}" srcOrd="0" destOrd="0" presId="urn:microsoft.com/office/officeart/2005/8/layout/vList3"/>
    <dgm:cxn modelId="{CC1BE7F8-D8DA-4956-B284-C1E50DCAA9A5}" srcId="{21931CF1-A722-4DFE-A300-85702E6911C6}" destId="{794E46EF-48AD-4958-B333-7CF0A9F38B8D}" srcOrd="3" destOrd="0" parTransId="{7304DFC0-1709-4185-BA66-3FF6B49605C0}" sibTransId="{5E8367EF-3C43-4849-9702-398DCC4D4BC7}"/>
    <dgm:cxn modelId="{DD683961-2B0C-4CF1-8742-E63B7EEA1C6F}" type="presParOf" srcId="{67AC381B-C75D-4981-8A5E-6599BB0D0AB9}" destId="{33DAE15E-9979-4556-B763-5AE4419A7500}" srcOrd="0" destOrd="0" presId="urn:microsoft.com/office/officeart/2005/8/layout/vList3"/>
    <dgm:cxn modelId="{8F4315F8-A220-4807-8517-1F0937FE6210}" type="presParOf" srcId="{33DAE15E-9979-4556-B763-5AE4419A7500}" destId="{74F4D5F8-684A-4F41-A7D5-42CAC6FB11C7}" srcOrd="0" destOrd="0" presId="urn:microsoft.com/office/officeart/2005/8/layout/vList3"/>
    <dgm:cxn modelId="{A3EAE222-F137-47D0-A7AA-7D54D5A5D51A}" type="presParOf" srcId="{33DAE15E-9979-4556-B763-5AE4419A7500}" destId="{ADF0777D-7596-4DE5-B51A-4CD888498C83}" srcOrd="1" destOrd="0" presId="urn:microsoft.com/office/officeart/2005/8/layout/vList3"/>
    <dgm:cxn modelId="{09E10E7F-95AB-4747-A046-E67B7E838273}" type="presParOf" srcId="{67AC381B-C75D-4981-8A5E-6599BB0D0AB9}" destId="{A4F729A7-E19A-47D8-80F3-126563A571B1}" srcOrd="1" destOrd="0" presId="urn:microsoft.com/office/officeart/2005/8/layout/vList3"/>
    <dgm:cxn modelId="{78728A52-97D3-4BA3-BDFD-C03EBADA4D03}" type="presParOf" srcId="{67AC381B-C75D-4981-8A5E-6599BB0D0AB9}" destId="{F98A5719-8B95-42EB-AC18-E30035249CA3}" srcOrd="2" destOrd="0" presId="urn:microsoft.com/office/officeart/2005/8/layout/vList3"/>
    <dgm:cxn modelId="{97F22F38-8752-418C-BD72-8EA087CB4E74}" type="presParOf" srcId="{F98A5719-8B95-42EB-AC18-E30035249CA3}" destId="{7CCBF170-FF5F-4751-AB11-98A81BE196D8}" srcOrd="0" destOrd="0" presId="urn:microsoft.com/office/officeart/2005/8/layout/vList3"/>
    <dgm:cxn modelId="{F3AD3CE2-4A46-40D2-819C-C7B4F0154951}" type="presParOf" srcId="{F98A5719-8B95-42EB-AC18-E30035249CA3}" destId="{DC492271-1E2B-4E11-ADBD-343AE12D7FD5}" srcOrd="1" destOrd="0" presId="urn:microsoft.com/office/officeart/2005/8/layout/vList3"/>
    <dgm:cxn modelId="{ED2D5B26-196E-4846-805C-496BE9D23031}" type="presParOf" srcId="{67AC381B-C75D-4981-8A5E-6599BB0D0AB9}" destId="{A12C8F17-A3D8-4F1E-BBD7-7AB87ADBF874}" srcOrd="3" destOrd="0" presId="urn:microsoft.com/office/officeart/2005/8/layout/vList3"/>
    <dgm:cxn modelId="{6FBE7FEE-8B59-4D02-8F13-0BB43E12467C}" type="presParOf" srcId="{67AC381B-C75D-4981-8A5E-6599BB0D0AB9}" destId="{848D54C8-A51C-4CCD-9092-F2E90363B831}" srcOrd="4" destOrd="0" presId="urn:microsoft.com/office/officeart/2005/8/layout/vList3"/>
    <dgm:cxn modelId="{23BB0A76-C566-45D5-ACFD-58503409C658}" type="presParOf" srcId="{848D54C8-A51C-4CCD-9092-F2E90363B831}" destId="{3B8F73BD-6D09-482D-8170-8C5443CD35A2}" srcOrd="0" destOrd="0" presId="urn:microsoft.com/office/officeart/2005/8/layout/vList3"/>
    <dgm:cxn modelId="{8D5858DA-9B7D-48A4-8120-E61F7EA470CF}" type="presParOf" srcId="{848D54C8-A51C-4CCD-9092-F2E90363B831}" destId="{AF124E15-A926-4E3F-9D7C-5F4FF38864F5}" srcOrd="1" destOrd="0" presId="urn:microsoft.com/office/officeart/2005/8/layout/vList3"/>
    <dgm:cxn modelId="{D069CAE2-7E79-4119-9380-BE3335BC1753}" type="presParOf" srcId="{67AC381B-C75D-4981-8A5E-6599BB0D0AB9}" destId="{F19AD91F-6F9D-4E93-B42C-1AF0C0583B3A}" srcOrd="5" destOrd="0" presId="urn:microsoft.com/office/officeart/2005/8/layout/vList3"/>
    <dgm:cxn modelId="{B5871BAB-BCB1-4B6D-8576-19469C08293F}" type="presParOf" srcId="{67AC381B-C75D-4981-8A5E-6599BB0D0AB9}" destId="{635F4F65-8EFD-408B-B404-6E404A5E5976}" srcOrd="6" destOrd="0" presId="urn:microsoft.com/office/officeart/2005/8/layout/vList3"/>
    <dgm:cxn modelId="{9B170651-739E-465D-97BF-670754392979}" type="presParOf" srcId="{635F4F65-8EFD-408B-B404-6E404A5E5976}" destId="{0BAF41FC-EF39-4773-8584-874BD1A531B3}" srcOrd="0" destOrd="0" presId="urn:microsoft.com/office/officeart/2005/8/layout/vList3"/>
    <dgm:cxn modelId="{AD862F39-5620-43B3-92A8-2D331B7B1F5F}" type="presParOf" srcId="{635F4F65-8EFD-408B-B404-6E404A5E5976}" destId="{47F10514-EF79-4476-ADBD-773F298808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77D4EF-EDBD-4AA2-8612-B62DFB59C4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BFCE63-6DDC-4964-B8B4-4C36551BC126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Анонімність і псевдонімність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Багато криптовалют (наприклад, 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Monero, </a:t>
          </a:r>
          <a:r>
            <a:rPr lang="en-US" sz="19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Zcash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надають користувачам високий рівень анонімності, що робить їх зручним інструментом для приховання транзакцій у тіньовому секторі.</a:t>
          </a:r>
        </a:p>
      </dgm:t>
    </dgm:pt>
    <dgm:pt modelId="{D0B1E7FD-341F-428D-A69A-0051551E90AE}" type="parTrans" cxnId="{C5738F7A-1292-4F76-AD4B-1D9F72503B07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DF3D7-50AD-4523-906A-FF353FB02151}" type="sibTrans" cxnId="{C5738F7A-1292-4F76-AD4B-1D9F72503B07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BBA97-0B13-451D-B956-C3D60BAFE248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регуляторного контролю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багатьох країнах криптовалюти ще не повністю врегульовані або регулювання неефективне, що створює «сіру зону» для незаконних операцій (відмивання грошей, фінансування тероризму, ухилення від податків).</a:t>
          </a:r>
        </a:p>
      </dgm:t>
    </dgm:pt>
    <dgm:pt modelId="{7230E73A-6C14-47A8-9939-B6266B469680}" type="parTrans" cxnId="{D3215C14-024C-4770-93B6-E7463B63B53C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8091E-B94C-449F-999A-028AAE6FDB33}" type="sibTrans" cxnId="{D3215C14-024C-4770-93B6-E7463B63B53C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DD5A1-1B72-4C35-A4DE-7C6E753410BC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транскордонних переказів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дозволяють швидко і без участі банків пересилати кошти за кордон, що ускладнює контроль з боку державних органів.</a:t>
          </a:r>
        </a:p>
      </dgm:t>
    </dgm:pt>
    <dgm:pt modelId="{3D032850-2722-49FC-AFDF-EC44EE828A35}" type="parTrans" cxnId="{AA860457-2AE6-4249-ADD6-D1B5E0106A60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7D71F-40B7-4B9F-AEFA-ADE23B14EBC3}" type="sibTrans" cxnId="{AA860457-2AE6-4249-ADD6-D1B5E0106A60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7788A-B419-46D3-855B-B189AA4B696A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даркнету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є основним платіжним засобом на нелегальних онлайн-платформах (продаж наркотиків, зброї, персональних даних), які функціонують у даркнеті.</a:t>
          </a:r>
        </a:p>
      </dgm:t>
    </dgm:pt>
    <dgm:pt modelId="{009A9E47-572C-48CD-A6D9-9FE49AA9E332}" type="parTrans" cxnId="{A9D9645B-F899-4D4F-8475-757878006F06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2F209-AABE-4763-A295-932777070A84}" type="sibTrans" cxnId="{A9D9645B-F899-4D4F-8475-757878006F06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72B53-8795-433D-9B8C-CCB6E29CCA66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в шахрайських схемах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використовуються для побудови фінансових пірамід, </a:t>
          </a:r>
          <a:r>
            <a:rPr lang="uk-UA" sz="19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фішингу</a:t>
          </a: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крадіжок через злом гаманців, 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ICO-</a:t>
          </a: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шахрайства, що часто залишаються поза юрисдикцією правоохоронців.</a:t>
          </a:r>
        </a:p>
      </dgm:t>
    </dgm:pt>
    <dgm:pt modelId="{59ECDC44-8041-4140-8B30-BC694E5E96DB}" type="parTrans" cxnId="{E639A64E-6C5C-4ABB-81F8-4CE46B3D0464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67B4D-2608-400E-BF6F-C1BFC7F7E2F8}" type="sibTrans" cxnId="{E639A64E-6C5C-4ABB-81F8-4CE46B3D0464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F4D51-4ECD-428C-A787-7A7425F36C77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Труднощі ідентифікації учасників</a:t>
          </a:r>
          <a:b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технологій як-от мікшери (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Tornado Cash) </a:t>
          </a:r>
          <a:r>
            <a:rPr lang="uk-UA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децентралізовані біржі ускладнює встановлення власників гаманців та джерел походження коштів.</a:t>
          </a:r>
        </a:p>
      </dgm:t>
    </dgm:pt>
    <dgm:pt modelId="{7AA1E057-765B-41CD-96BA-4DE5E1A94819}" type="parTrans" cxnId="{5B23CC7F-4197-4EFB-8819-A4F5953AF96C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CECD5-66BE-46AD-9D05-6FA6CD96C038}" type="sibTrans" cxnId="{5B23CC7F-4197-4EFB-8819-A4F5953AF96C}">
      <dgm:prSet/>
      <dgm:spPr/>
      <dgm:t>
        <a:bodyPr/>
        <a:lstStyle/>
        <a:p>
          <a:endParaRPr lang="uk-UA" sz="19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35167-3542-4715-93C3-1A0F4E37E26A}" type="pres">
      <dgm:prSet presAssocID="{A077D4EF-EDBD-4AA2-8612-B62DFB59C47E}" presName="linear" presStyleCnt="0">
        <dgm:presLayoutVars>
          <dgm:dir/>
          <dgm:animLvl val="lvl"/>
          <dgm:resizeHandles val="exact"/>
        </dgm:presLayoutVars>
      </dgm:prSet>
      <dgm:spPr/>
    </dgm:pt>
    <dgm:pt modelId="{DABECC7A-000E-496B-BA7A-6B034420CA32}" type="pres">
      <dgm:prSet presAssocID="{73BFCE63-6DDC-4964-B8B4-4C36551BC126}" presName="parentLin" presStyleCnt="0"/>
      <dgm:spPr/>
    </dgm:pt>
    <dgm:pt modelId="{5BDF1F68-C00B-4A50-A52B-3DD9F777F950}" type="pres">
      <dgm:prSet presAssocID="{73BFCE63-6DDC-4964-B8B4-4C36551BC126}" presName="parentLeftMargin" presStyleLbl="node1" presStyleIdx="0" presStyleCnt="6"/>
      <dgm:spPr/>
    </dgm:pt>
    <dgm:pt modelId="{3DE8DAE1-B998-46D0-845A-1A8A4A99429A}" type="pres">
      <dgm:prSet presAssocID="{73BFCE63-6DDC-4964-B8B4-4C36551BC126}" presName="parentText" presStyleLbl="node1" presStyleIdx="0" presStyleCnt="6" custScaleX="130382" custScaleY="137005">
        <dgm:presLayoutVars>
          <dgm:chMax val="0"/>
          <dgm:bulletEnabled val="1"/>
        </dgm:presLayoutVars>
      </dgm:prSet>
      <dgm:spPr/>
    </dgm:pt>
    <dgm:pt modelId="{11B3E211-D35F-4FEA-A7C9-321D3216EB48}" type="pres">
      <dgm:prSet presAssocID="{73BFCE63-6DDC-4964-B8B4-4C36551BC126}" presName="negativeSpace" presStyleCnt="0"/>
      <dgm:spPr/>
    </dgm:pt>
    <dgm:pt modelId="{00F5A9E4-A605-4CAB-A4D0-89FE8DFEE588}" type="pres">
      <dgm:prSet presAssocID="{73BFCE63-6DDC-4964-B8B4-4C36551BC126}" presName="childText" presStyleLbl="conFgAcc1" presStyleIdx="0" presStyleCnt="6">
        <dgm:presLayoutVars>
          <dgm:bulletEnabled val="1"/>
        </dgm:presLayoutVars>
      </dgm:prSet>
      <dgm:spPr/>
    </dgm:pt>
    <dgm:pt modelId="{B6612512-3BEC-4500-BCD5-976045C49E30}" type="pres">
      <dgm:prSet presAssocID="{86EDF3D7-50AD-4523-906A-FF353FB02151}" presName="spaceBetweenRectangles" presStyleCnt="0"/>
      <dgm:spPr/>
    </dgm:pt>
    <dgm:pt modelId="{1B27BEED-4EB7-46D4-915F-5E73B8264E0D}" type="pres">
      <dgm:prSet presAssocID="{9F6BBA97-0B13-451D-B956-C3D60BAFE248}" presName="parentLin" presStyleCnt="0"/>
      <dgm:spPr/>
    </dgm:pt>
    <dgm:pt modelId="{E934F4E6-F6A8-40AD-8A61-992BCE0526BB}" type="pres">
      <dgm:prSet presAssocID="{9F6BBA97-0B13-451D-B956-C3D60BAFE248}" presName="parentLeftMargin" presStyleLbl="node1" presStyleIdx="0" presStyleCnt="6"/>
      <dgm:spPr/>
    </dgm:pt>
    <dgm:pt modelId="{66757E3E-5D92-4EC7-B489-D066CFDC89BA}" type="pres">
      <dgm:prSet presAssocID="{9F6BBA97-0B13-451D-B956-C3D60BAFE248}" presName="parentText" presStyleLbl="node1" presStyleIdx="1" presStyleCnt="6" custScaleX="129680" custScaleY="199912">
        <dgm:presLayoutVars>
          <dgm:chMax val="0"/>
          <dgm:bulletEnabled val="1"/>
        </dgm:presLayoutVars>
      </dgm:prSet>
      <dgm:spPr/>
    </dgm:pt>
    <dgm:pt modelId="{6D5BBAC8-4C74-40F5-9099-0108CC9DC2FB}" type="pres">
      <dgm:prSet presAssocID="{9F6BBA97-0B13-451D-B956-C3D60BAFE248}" presName="negativeSpace" presStyleCnt="0"/>
      <dgm:spPr/>
    </dgm:pt>
    <dgm:pt modelId="{3E43BA39-42E2-47E5-B1F1-8318B764B3A9}" type="pres">
      <dgm:prSet presAssocID="{9F6BBA97-0B13-451D-B956-C3D60BAFE248}" presName="childText" presStyleLbl="conFgAcc1" presStyleIdx="1" presStyleCnt="6">
        <dgm:presLayoutVars>
          <dgm:bulletEnabled val="1"/>
        </dgm:presLayoutVars>
      </dgm:prSet>
      <dgm:spPr/>
    </dgm:pt>
    <dgm:pt modelId="{2E20A08F-5416-4624-BDB7-BCE0CFEA7078}" type="pres">
      <dgm:prSet presAssocID="{EC08091E-B94C-449F-999A-028AAE6FDB33}" presName="spaceBetweenRectangles" presStyleCnt="0"/>
      <dgm:spPr/>
    </dgm:pt>
    <dgm:pt modelId="{E4C4B444-BFF9-41F6-B147-71E519852FEC}" type="pres">
      <dgm:prSet presAssocID="{A09DD5A1-1B72-4C35-A4DE-7C6E753410BC}" presName="parentLin" presStyleCnt="0"/>
      <dgm:spPr/>
    </dgm:pt>
    <dgm:pt modelId="{9BAFF714-296D-4E94-B23F-665B22C812F4}" type="pres">
      <dgm:prSet presAssocID="{A09DD5A1-1B72-4C35-A4DE-7C6E753410BC}" presName="parentLeftMargin" presStyleLbl="node1" presStyleIdx="1" presStyleCnt="6"/>
      <dgm:spPr/>
    </dgm:pt>
    <dgm:pt modelId="{94ECE85C-4D2E-45AA-8E2C-76F3ECA57CC8}" type="pres">
      <dgm:prSet presAssocID="{A09DD5A1-1B72-4C35-A4DE-7C6E753410BC}" presName="parentText" presStyleLbl="node1" presStyleIdx="2" presStyleCnt="6" custScaleX="126048" custScaleY="141041">
        <dgm:presLayoutVars>
          <dgm:chMax val="0"/>
          <dgm:bulletEnabled val="1"/>
        </dgm:presLayoutVars>
      </dgm:prSet>
      <dgm:spPr/>
    </dgm:pt>
    <dgm:pt modelId="{1829BD87-53C3-4F1B-A77F-351CEF10C8B4}" type="pres">
      <dgm:prSet presAssocID="{A09DD5A1-1B72-4C35-A4DE-7C6E753410BC}" presName="negativeSpace" presStyleCnt="0"/>
      <dgm:spPr/>
    </dgm:pt>
    <dgm:pt modelId="{BE6187F7-6FEA-45D7-8A94-79A00AACC13D}" type="pres">
      <dgm:prSet presAssocID="{A09DD5A1-1B72-4C35-A4DE-7C6E753410BC}" presName="childText" presStyleLbl="conFgAcc1" presStyleIdx="2" presStyleCnt="6">
        <dgm:presLayoutVars>
          <dgm:bulletEnabled val="1"/>
        </dgm:presLayoutVars>
      </dgm:prSet>
      <dgm:spPr/>
    </dgm:pt>
    <dgm:pt modelId="{0C39EBAE-8591-427B-9D76-208A7B9D0B3D}" type="pres">
      <dgm:prSet presAssocID="{B7F7D71F-40B7-4B9F-AEFA-ADE23B14EBC3}" presName="spaceBetweenRectangles" presStyleCnt="0"/>
      <dgm:spPr/>
    </dgm:pt>
    <dgm:pt modelId="{F7335A08-E5F3-4245-AB43-49AC42A5D28F}" type="pres">
      <dgm:prSet presAssocID="{4557788A-B419-46D3-855B-B189AA4B696A}" presName="parentLin" presStyleCnt="0"/>
      <dgm:spPr/>
    </dgm:pt>
    <dgm:pt modelId="{3F74876B-E33D-4F1F-B2C1-CF2E044597FB}" type="pres">
      <dgm:prSet presAssocID="{4557788A-B419-46D3-855B-B189AA4B696A}" presName="parentLeftMargin" presStyleLbl="node1" presStyleIdx="2" presStyleCnt="6"/>
      <dgm:spPr/>
    </dgm:pt>
    <dgm:pt modelId="{29812B04-2BBD-4EBE-90F3-61367FA2B19B}" type="pres">
      <dgm:prSet presAssocID="{4557788A-B419-46D3-855B-B189AA4B696A}" presName="parentText" presStyleLbl="node1" presStyleIdx="3" presStyleCnt="6" custScaleX="130145" custScaleY="178291">
        <dgm:presLayoutVars>
          <dgm:chMax val="0"/>
          <dgm:bulletEnabled val="1"/>
        </dgm:presLayoutVars>
      </dgm:prSet>
      <dgm:spPr/>
    </dgm:pt>
    <dgm:pt modelId="{7F7EDB97-A83A-427B-9039-78D9E0C0A391}" type="pres">
      <dgm:prSet presAssocID="{4557788A-B419-46D3-855B-B189AA4B696A}" presName="negativeSpace" presStyleCnt="0"/>
      <dgm:spPr/>
    </dgm:pt>
    <dgm:pt modelId="{14EE5DAC-B5BE-412C-A4F9-C64AC32585AC}" type="pres">
      <dgm:prSet presAssocID="{4557788A-B419-46D3-855B-B189AA4B696A}" presName="childText" presStyleLbl="conFgAcc1" presStyleIdx="3" presStyleCnt="6">
        <dgm:presLayoutVars>
          <dgm:bulletEnabled val="1"/>
        </dgm:presLayoutVars>
      </dgm:prSet>
      <dgm:spPr/>
    </dgm:pt>
    <dgm:pt modelId="{9D91CF50-2A35-4F5E-B669-7661B8063FE5}" type="pres">
      <dgm:prSet presAssocID="{8D32F209-AABE-4763-A295-932777070A84}" presName="spaceBetweenRectangles" presStyleCnt="0"/>
      <dgm:spPr/>
    </dgm:pt>
    <dgm:pt modelId="{68B4CC25-3C19-4CE0-BD91-19F0376979B4}" type="pres">
      <dgm:prSet presAssocID="{D0472B53-8795-433D-9B8C-CCB6E29CCA66}" presName="parentLin" presStyleCnt="0"/>
      <dgm:spPr/>
    </dgm:pt>
    <dgm:pt modelId="{29390E29-FB5B-4FAC-AC25-A6DF3B85EADA}" type="pres">
      <dgm:prSet presAssocID="{D0472B53-8795-433D-9B8C-CCB6E29CCA66}" presName="parentLeftMargin" presStyleLbl="node1" presStyleIdx="3" presStyleCnt="6"/>
      <dgm:spPr/>
    </dgm:pt>
    <dgm:pt modelId="{A80CC780-7C50-4EBD-8070-D9B7CFD69E54}" type="pres">
      <dgm:prSet presAssocID="{D0472B53-8795-433D-9B8C-CCB6E29CCA66}" presName="parentText" presStyleLbl="node1" presStyleIdx="4" presStyleCnt="6" custScaleX="126048" custScaleY="149320">
        <dgm:presLayoutVars>
          <dgm:chMax val="0"/>
          <dgm:bulletEnabled val="1"/>
        </dgm:presLayoutVars>
      </dgm:prSet>
      <dgm:spPr/>
    </dgm:pt>
    <dgm:pt modelId="{510D9A02-2199-4890-8EE5-7364AA141E83}" type="pres">
      <dgm:prSet presAssocID="{D0472B53-8795-433D-9B8C-CCB6E29CCA66}" presName="negativeSpace" presStyleCnt="0"/>
      <dgm:spPr/>
    </dgm:pt>
    <dgm:pt modelId="{CB5E7061-DC1F-4E20-9E5B-A826867A0511}" type="pres">
      <dgm:prSet presAssocID="{D0472B53-8795-433D-9B8C-CCB6E29CCA66}" presName="childText" presStyleLbl="conFgAcc1" presStyleIdx="4" presStyleCnt="6">
        <dgm:presLayoutVars>
          <dgm:bulletEnabled val="1"/>
        </dgm:presLayoutVars>
      </dgm:prSet>
      <dgm:spPr/>
    </dgm:pt>
    <dgm:pt modelId="{1F3258E1-A64D-4ADF-A318-4D6DA470F306}" type="pres">
      <dgm:prSet presAssocID="{CE867B4D-2608-400E-BF6F-C1BFC7F7E2F8}" presName="spaceBetweenRectangles" presStyleCnt="0"/>
      <dgm:spPr/>
    </dgm:pt>
    <dgm:pt modelId="{C085AA53-F1C8-49DC-9FB9-0A9C360E3270}" type="pres">
      <dgm:prSet presAssocID="{9FEF4D51-4ECD-428C-A787-7A7425F36C77}" presName="parentLin" presStyleCnt="0"/>
      <dgm:spPr/>
    </dgm:pt>
    <dgm:pt modelId="{14BF3842-AAFF-4F27-B03D-7E8876B95712}" type="pres">
      <dgm:prSet presAssocID="{9FEF4D51-4ECD-428C-A787-7A7425F36C77}" presName="parentLeftMargin" presStyleLbl="node1" presStyleIdx="4" presStyleCnt="6"/>
      <dgm:spPr/>
    </dgm:pt>
    <dgm:pt modelId="{9BEC2AC6-26E7-4AA6-BC11-ABF5671F8774}" type="pres">
      <dgm:prSet presAssocID="{9FEF4D51-4ECD-428C-A787-7A7425F36C77}" presName="parentText" presStyleLbl="node1" presStyleIdx="5" presStyleCnt="6" custScaleX="121321" custScaleY="171857">
        <dgm:presLayoutVars>
          <dgm:chMax val="0"/>
          <dgm:bulletEnabled val="1"/>
        </dgm:presLayoutVars>
      </dgm:prSet>
      <dgm:spPr/>
    </dgm:pt>
    <dgm:pt modelId="{010615FB-6524-4AEC-BBA1-BB67F0208D2A}" type="pres">
      <dgm:prSet presAssocID="{9FEF4D51-4ECD-428C-A787-7A7425F36C77}" presName="negativeSpace" presStyleCnt="0"/>
      <dgm:spPr/>
    </dgm:pt>
    <dgm:pt modelId="{53D8188E-0AB3-4995-8D58-A12D94BB1DC3}" type="pres">
      <dgm:prSet presAssocID="{9FEF4D51-4ECD-428C-A787-7A7425F36C7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9B71812-2143-4B2E-9E3C-3409DB213A4F}" type="presOf" srcId="{9F6BBA97-0B13-451D-B956-C3D60BAFE248}" destId="{E934F4E6-F6A8-40AD-8A61-992BCE0526BB}" srcOrd="0" destOrd="0" presId="urn:microsoft.com/office/officeart/2005/8/layout/list1"/>
    <dgm:cxn modelId="{258F3313-7C36-4A32-B885-9B28D1D9BE48}" type="presOf" srcId="{A09DD5A1-1B72-4C35-A4DE-7C6E753410BC}" destId="{9BAFF714-296D-4E94-B23F-665B22C812F4}" srcOrd="0" destOrd="0" presId="urn:microsoft.com/office/officeart/2005/8/layout/list1"/>
    <dgm:cxn modelId="{D3215C14-024C-4770-93B6-E7463B63B53C}" srcId="{A077D4EF-EDBD-4AA2-8612-B62DFB59C47E}" destId="{9F6BBA97-0B13-451D-B956-C3D60BAFE248}" srcOrd="1" destOrd="0" parTransId="{7230E73A-6C14-47A8-9939-B6266B469680}" sibTransId="{EC08091E-B94C-449F-999A-028AAE6FDB33}"/>
    <dgm:cxn modelId="{9B35BE24-1B18-4B9C-AFA2-4524984F0A47}" type="presOf" srcId="{D0472B53-8795-433D-9B8C-CCB6E29CCA66}" destId="{29390E29-FB5B-4FAC-AC25-A6DF3B85EADA}" srcOrd="0" destOrd="0" presId="urn:microsoft.com/office/officeart/2005/8/layout/list1"/>
    <dgm:cxn modelId="{42A49E34-950D-4117-BE11-E9C4E55F098B}" type="presOf" srcId="{73BFCE63-6DDC-4964-B8B4-4C36551BC126}" destId="{3DE8DAE1-B998-46D0-845A-1A8A4A99429A}" srcOrd="1" destOrd="0" presId="urn:microsoft.com/office/officeart/2005/8/layout/list1"/>
    <dgm:cxn modelId="{A9D9645B-F899-4D4F-8475-757878006F06}" srcId="{A077D4EF-EDBD-4AA2-8612-B62DFB59C47E}" destId="{4557788A-B419-46D3-855B-B189AA4B696A}" srcOrd="3" destOrd="0" parTransId="{009A9E47-572C-48CD-A6D9-9FE49AA9E332}" sibTransId="{8D32F209-AABE-4763-A295-932777070A84}"/>
    <dgm:cxn modelId="{33B17063-014C-47C1-87F4-4F45714B4A35}" type="presOf" srcId="{9FEF4D51-4ECD-428C-A787-7A7425F36C77}" destId="{14BF3842-AAFF-4F27-B03D-7E8876B95712}" srcOrd="0" destOrd="0" presId="urn:microsoft.com/office/officeart/2005/8/layout/list1"/>
    <dgm:cxn modelId="{042F8147-2676-4CCA-BC23-0FC57B45B200}" type="presOf" srcId="{A077D4EF-EDBD-4AA2-8612-B62DFB59C47E}" destId="{F9C35167-3542-4715-93C3-1A0F4E37E26A}" srcOrd="0" destOrd="0" presId="urn:microsoft.com/office/officeart/2005/8/layout/list1"/>
    <dgm:cxn modelId="{E639A64E-6C5C-4ABB-81F8-4CE46B3D0464}" srcId="{A077D4EF-EDBD-4AA2-8612-B62DFB59C47E}" destId="{D0472B53-8795-433D-9B8C-CCB6E29CCA66}" srcOrd="4" destOrd="0" parTransId="{59ECDC44-8041-4140-8B30-BC694E5E96DB}" sibTransId="{CE867B4D-2608-400E-BF6F-C1BFC7F7E2F8}"/>
    <dgm:cxn modelId="{76A8C074-DA2E-4522-8A79-12E234A519D6}" type="presOf" srcId="{9FEF4D51-4ECD-428C-A787-7A7425F36C77}" destId="{9BEC2AC6-26E7-4AA6-BC11-ABF5671F8774}" srcOrd="1" destOrd="0" presId="urn:microsoft.com/office/officeart/2005/8/layout/list1"/>
    <dgm:cxn modelId="{AA860457-2AE6-4249-ADD6-D1B5E0106A60}" srcId="{A077D4EF-EDBD-4AA2-8612-B62DFB59C47E}" destId="{A09DD5A1-1B72-4C35-A4DE-7C6E753410BC}" srcOrd="2" destOrd="0" parTransId="{3D032850-2722-49FC-AFDF-EC44EE828A35}" sibTransId="{B7F7D71F-40B7-4B9F-AEFA-ADE23B14EBC3}"/>
    <dgm:cxn modelId="{C5738F7A-1292-4F76-AD4B-1D9F72503B07}" srcId="{A077D4EF-EDBD-4AA2-8612-B62DFB59C47E}" destId="{73BFCE63-6DDC-4964-B8B4-4C36551BC126}" srcOrd="0" destOrd="0" parTransId="{D0B1E7FD-341F-428D-A69A-0051551E90AE}" sibTransId="{86EDF3D7-50AD-4523-906A-FF353FB02151}"/>
    <dgm:cxn modelId="{5B23CC7F-4197-4EFB-8819-A4F5953AF96C}" srcId="{A077D4EF-EDBD-4AA2-8612-B62DFB59C47E}" destId="{9FEF4D51-4ECD-428C-A787-7A7425F36C77}" srcOrd="5" destOrd="0" parTransId="{7AA1E057-765B-41CD-96BA-4DE5E1A94819}" sibTransId="{679CECD5-66BE-46AD-9D05-6FA6CD96C038}"/>
    <dgm:cxn modelId="{0810DA8E-2000-4B54-9C10-ECC9D7AC2CEC}" type="presOf" srcId="{A09DD5A1-1B72-4C35-A4DE-7C6E753410BC}" destId="{94ECE85C-4D2E-45AA-8E2C-76F3ECA57CC8}" srcOrd="1" destOrd="0" presId="urn:microsoft.com/office/officeart/2005/8/layout/list1"/>
    <dgm:cxn modelId="{632664AA-7AB4-451D-9D3F-5917C84B981D}" type="presOf" srcId="{4557788A-B419-46D3-855B-B189AA4B696A}" destId="{29812B04-2BBD-4EBE-90F3-61367FA2B19B}" srcOrd="1" destOrd="0" presId="urn:microsoft.com/office/officeart/2005/8/layout/list1"/>
    <dgm:cxn modelId="{81208DBE-518A-4E2F-A729-0AC6073E908D}" type="presOf" srcId="{D0472B53-8795-433D-9B8C-CCB6E29CCA66}" destId="{A80CC780-7C50-4EBD-8070-D9B7CFD69E54}" srcOrd="1" destOrd="0" presId="urn:microsoft.com/office/officeart/2005/8/layout/list1"/>
    <dgm:cxn modelId="{A24E57C3-C9C4-4C95-8A0F-98BA327A768F}" type="presOf" srcId="{73BFCE63-6DDC-4964-B8B4-4C36551BC126}" destId="{5BDF1F68-C00B-4A50-A52B-3DD9F777F950}" srcOrd="0" destOrd="0" presId="urn:microsoft.com/office/officeart/2005/8/layout/list1"/>
    <dgm:cxn modelId="{08E885CF-DB52-403A-BA4C-518D918DB6A1}" type="presOf" srcId="{4557788A-B419-46D3-855B-B189AA4B696A}" destId="{3F74876B-E33D-4F1F-B2C1-CF2E044597FB}" srcOrd="0" destOrd="0" presId="urn:microsoft.com/office/officeart/2005/8/layout/list1"/>
    <dgm:cxn modelId="{C70230D9-6737-4EE3-811B-DEDFCD88A04E}" type="presOf" srcId="{9F6BBA97-0B13-451D-B956-C3D60BAFE248}" destId="{66757E3E-5D92-4EC7-B489-D066CFDC89BA}" srcOrd="1" destOrd="0" presId="urn:microsoft.com/office/officeart/2005/8/layout/list1"/>
    <dgm:cxn modelId="{EA1DF573-89F8-4718-AC23-0F0E61BA915A}" type="presParOf" srcId="{F9C35167-3542-4715-93C3-1A0F4E37E26A}" destId="{DABECC7A-000E-496B-BA7A-6B034420CA32}" srcOrd="0" destOrd="0" presId="urn:microsoft.com/office/officeart/2005/8/layout/list1"/>
    <dgm:cxn modelId="{2ADD1F44-EB96-4296-931C-D963599EFE6E}" type="presParOf" srcId="{DABECC7A-000E-496B-BA7A-6B034420CA32}" destId="{5BDF1F68-C00B-4A50-A52B-3DD9F777F950}" srcOrd="0" destOrd="0" presId="urn:microsoft.com/office/officeart/2005/8/layout/list1"/>
    <dgm:cxn modelId="{03CA1898-50C2-4598-90EA-CE5DE5F8F38B}" type="presParOf" srcId="{DABECC7A-000E-496B-BA7A-6B034420CA32}" destId="{3DE8DAE1-B998-46D0-845A-1A8A4A99429A}" srcOrd="1" destOrd="0" presId="urn:microsoft.com/office/officeart/2005/8/layout/list1"/>
    <dgm:cxn modelId="{96319A03-EAB8-4B31-9E8F-35ED103727CF}" type="presParOf" srcId="{F9C35167-3542-4715-93C3-1A0F4E37E26A}" destId="{11B3E211-D35F-4FEA-A7C9-321D3216EB48}" srcOrd="1" destOrd="0" presId="urn:microsoft.com/office/officeart/2005/8/layout/list1"/>
    <dgm:cxn modelId="{AEDBBFD4-8968-4478-B169-043B5C8A9DAD}" type="presParOf" srcId="{F9C35167-3542-4715-93C3-1A0F4E37E26A}" destId="{00F5A9E4-A605-4CAB-A4D0-89FE8DFEE588}" srcOrd="2" destOrd="0" presId="urn:microsoft.com/office/officeart/2005/8/layout/list1"/>
    <dgm:cxn modelId="{70B3EA5D-F2FD-4B81-A948-D2B9C5331687}" type="presParOf" srcId="{F9C35167-3542-4715-93C3-1A0F4E37E26A}" destId="{B6612512-3BEC-4500-BCD5-976045C49E30}" srcOrd="3" destOrd="0" presId="urn:microsoft.com/office/officeart/2005/8/layout/list1"/>
    <dgm:cxn modelId="{FE8E9210-4827-4321-9F11-60F133B2931C}" type="presParOf" srcId="{F9C35167-3542-4715-93C3-1A0F4E37E26A}" destId="{1B27BEED-4EB7-46D4-915F-5E73B8264E0D}" srcOrd="4" destOrd="0" presId="urn:microsoft.com/office/officeart/2005/8/layout/list1"/>
    <dgm:cxn modelId="{F888CF05-C1AB-4D44-AAE6-6A30C92A9396}" type="presParOf" srcId="{1B27BEED-4EB7-46D4-915F-5E73B8264E0D}" destId="{E934F4E6-F6A8-40AD-8A61-992BCE0526BB}" srcOrd="0" destOrd="0" presId="urn:microsoft.com/office/officeart/2005/8/layout/list1"/>
    <dgm:cxn modelId="{966C1042-95A2-4511-A9E1-CBA3DC279828}" type="presParOf" srcId="{1B27BEED-4EB7-46D4-915F-5E73B8264E0D}" destId="{66757E3E-5D92-4EC7-B489-D066CFDC89BA}" srcOrd="1" destOrd="0" presId="urn:microsoft.com/office/officeart/2005/8/layout/list1"/>
    <dgm:cxn modelId="{1B0A165C-8874-4F41-95DD-EF67F1C000C2}" type="presParOf" srcId="{F9C35167-3542-4715-93C3-1A0F4E37E26A}" destId="{6D5BBAC8-4C74-40F5-9099-0108CC9DC2FB}" srcOrd="5" destOrd="0" presId="urn:microsoft.com/office/officeart/2005/8/layout/list1"/>
    <dgm:cxn modelId="{FCDA3F2D-CA2C-400E-BF71-1C1A4795C111}" type="presParOf" srcId="{F9C35167-3542-4715-93C3-1A0F4E37E26A}" destId="{3E43BA39-42E2-47E5-B1F1-8318B764B3A9}" srcOrd="6" destOrd="0" presId="urn:microsoft.com/office/officeart/2005/8/layout/list1"/>
    <dgm:cxn modelId="{16FCDC83-7D39-420E-AE5F-FC127E7ABFC6}" type="presParOf" srcId="{F9C35167-3542-4715-93C3-1A0F4E37E26A}" destId="{2E20A08F-5416-4624-BDB7-BCE0CFEA7078}" srcOrd="7" destOrd="0" presId="urn:microsoft.com/office/officeart/2005/8/layout/list1"/>
    <dgm:cxn modelId="{ACE994D9-120E-4B3C-B8D0-07163FE83954}" type="presParOf" srcId="{F9C35167-3542-4715-93C3-1A0F4E37E26A}" destId="{E4C4B444-BFF9-41F6-B147-71E519852FEC}" srcOrd="8" destOrd="0" presId="urn:microsoft.com/office/officeart/2005/8/layout/list1"/>
    <dgm:cxn modelId="{6CF60ACD-9A93-4C06-AC35-E3CBFD528E17}" type="presParOf" srcId="{E4C4B444-BFF9-41F6-B147-71E519852FEC}" destId="{9BAFF714-296D-4E94-B23F-665B22C812F4}" srcOrd="0" destOrd="0" presId="urn:microsoft.com/office/officeart/2005/8/layout/list1"/>
    <dgm:cxn modelId="{4008365F-1B7C-4861-823D-888D3EA972BC}" type="presParOf" srcId="{E4C4B444-BFF9-41F6-B147-71E519852FEC}" destId="{94ECE85C-4D2E-45AA-8E2C-76F3ECA57CC8}" srcOrd="1" destOrd="0" presId="urn:microsoft.com/office/officeart/2005/8/layout/list1"/>
    <dgm:cxn modelId="{B8899C54-7277-4F93-B3A4-D213B6C1BE6A}" type="presParOf" srcId="{F9C35167-3542-4715-93C3-1A0F4E37E26A}" destId="{1829BD87-53C3-4F1B-A77F-351CEF10C8B4}" srcOrd="9" destOrd="0" presId="urn:microsoft.com/office/officeart/2005/8/layout/list1"/>
    <dgm:cxn modelId="{C398B61F-24E9-4096-9DC3-0A981BA939D3}" type="presParOf" srcId="{F9C35167-3542-4715-93C3-1A0F4E37E26A}" destId="{BE6187F7-6FEA-45D7-8A94-79A00AACC13D}" srcOrd="10" destOrd="0" presId="urn:microsoft.com/office/officeart/2005/8/layout/list1"/>
    <dgm:cxn modelId="{F1ECA3BB-F274-4BD8-8606-0448C11AB768}" type="presParOf" srcId="{F9C35167-3542-4715-93C3-1A0F4E37E26A}" destId="{0C39EBAE-8591-427B-9D76-208A7B9D0B3D}" srcOrd="11" destOrd="0" presId="urn:microsoft.com/office/officeart/2005/8/layout/list1"/>
    <dgm:cxn modelId="{DC017C4D-6E29-40C0-A707-27866E88E344}" type="presParOf" srcId="{F9C35167-3542-4715-93C3-1A0F4E37E26A}" destId="{F7335A08-E5F3-4245-AB43-49AC42A5D28F}" srcOrd="12" destOrd="0" presId="urn:microsoft.com/office/officeart/2005/8/layout/list1"/>
    <dgm:cxn modelId="{4B03AFB8-0CE6-4150-9C28-6CE711BC8DDA}" type="presParOf" srcId="{F7335A08-E5F3-4245-AB43-49AC42A5D28F}" destId="{3F74876B-E33D-4F1F-B2C1-CF2E044597FB}" srcOrd="0" destOrd="0" presId="urn:microsoft.com/office/officeart/2005/8/layout/list1"/>
    <dgm:cxn modelId="{09AB947A-8242-40E7-8F75-33F5F210B63B}" type="presParOf" srcId="{F7335A08-E5F3-4245-AB43-49AC42A5D28F}" destId="{29812B04-2BBD-4EBE-90F3-61367FA2B19B}" srcOrd="1" destOrd="0" presId="urn:microsoft.com/office/officeart/2005/8/layout/list1"/>
    <dgm:cxn modelId="{A6432743-F785-42E6-A1FA-7594F12BCBE4}" type="presParOf" srcId="{F9C35167-3542-4715-93C3-1A0F4E37E26A}" destId="{7F7EDB97-A83A-427B-9039-78D9E0C0A391}" srcOrd="13" destOrd="0" presId="urn:microsoft.com/office/officeart/2005/8/layout/list1"/>
    <dgm:cxn modelId="{7B008A67-F8FF-41D2-908E-A98045CFBE98}" type="presParOf" srcId="{F9C35167-3542-4715-93C3-1A0F4E37E26A}" destId="{14EE5DAC-B5BE-412C-A4F9-C64AC32585AC}" srcOrd="14" destOrd="0" presId="urn:microsoft.com/office/officeart/2005/8/layout/list1"/>
    <dgm:cxn modelId="{C70D6188-37C0-4503-9B17-DBC5DEFC878E}" type="presParOf" srcId="{F9C35167-3542-4715-93C3-1A0F4E37E26A}" destId="{9D91CF50-2A35-4F5E-B669-7661B8063FE5}" srcOrd="15" destOrd="0" presId="urn:microsoft.com/office/officeart/2005/8/layout/list1"/>
    <dgm:cxn modelId="{39FEFCD3-EE29-49EA-81B2-245B429BD4D9}" type="presParOf" srcId="{F9C35167-3542-4715-93C3-1A0F4E37E26A}" destId="{68B4CC25-3C19-4CE0-BD91-19F0376979B4}" srcOrd="16" destOrd="0" presId="urn:microsoft.com/office/officeart/2005/8/layout/list1"/>
    <dgm:cxn modelId="{6077A403-ED07-48E5-92E5-07D79E8263B8}" type="presParOf" srcId="{68B4CC25-3C19-4CE0-BD91-19F0376979B4}" destId="{29390E29-FB5B-4FAC-AC25-A6DF3B85EADA}" srcOrd="0" destOrd="0" presId="urn:microsoft.com/office/officeart/2005/8/layout/list1"/>
    <dgm:cxn modelId="{2D3CD60D-5845-43AE-8687-1CDC7CCA3C9D}" type="presParOf" srcId="{68B4CC25-3C19-4CE0-BD91-19F0376979B4}" destId="{A80CC780-7C50-4EBD-8070-D9B7CFD69E54}" srcOrd="1" destOrd="0" presId="urn:microsoft.com/office/officeart/2005/8/layout/list1"/>
    <dgm:cxn modelId="{6D0CCA62-45A0-457C-BBA9-3B066A5D1F1C}" type="presParOf" srcId="{F9C35167-3542-4715-93C3-1A0F4E37E26A}" destId="{510D9A02-2199-4890-8EE5-7364AA141E83}" srcOrd="17" destOrd="0" presId="urn:microsoft.com/office/officeart/2005/8/layout/list1"/>
    <dgm:cxn modelId="{D09F168F-C80D-44F9-863D-1E2D1152E512}" type="presParOf" srcId="{F9C35167-3542-4715-93C3-1A0F4E37E26A}" destId="{CB5E7061-DC1F-4E20-9E5B-A826867A0511}" srcOrd="18" destOrd="0" presId="urn:microsoft.com/office/officeart/2005/8/layout/list1"/>
    <dgm:cxn modelId="{3AA26A62-B48D-43AB-B4EA-7FDC6531B1C6}" type="presParOf" srcId="{F9C35167-3542-4715-93C3-1A0F4E37E26A}" destId="{1F3258E1-A64D-4ADF-A318-4D6DA470F306}" srcOrd="19" destOrd="0" presId="urn:microsoft.com/office/officeart/2005/8/layout/list1"/>
    <dgm:cxn modelId="{C32386F5-AED3-4910-91FB-153AB7BD2EE4}" type="presParOf" srcId="{F9C35167-3542-4715-93C3-1A0F4E37E26A}" destId="{C085AA53-F1C8-49DC-9FB9-0A9C360E3270}" srcOrd="20" destOrd="0" presId="urn:microsoft.com/office/officeart/2005/8/layout/list1"/>
    <dgm:cxn modelId="{8A7E2B1C-9AF3-4D95-B04C-C966F8C33CDD}" type="presParOf" srcId="{C085AA53-F1C8-49DC-9FB9-0A9C360E3270}" destId="{14BF3842-AAFF-4F27-B03D-7E8876B95712}" srcOrd="0" destOrd="0" presId="urn:microsoft.com/office/officeart/2005/8/layout/list1"/>
    <dgm:cxn modelId="{2EFDB284-855B-4F57-8D14-7B7CB395BCE1}" type="presParOf" srcId="{C085AA53-F1C8-49DC-9FB9-0A9C360E3270}" destId="{9BEC2AC6-26E7-4AA6-BC11-ABF5671F8774}" srcOrd="1" destOrd="0" presId="urn:microsoft.com/office/officeart/2005/8/layout/list1"/>
    <dgm:cxn modelId="{F686EBBA-E876-4905-AA8C-71D418EACCF7}" type="presParOf" srcId="{F9C35167-3542-4715-93C3-1A0F4E37E26A}" destId="{010615FB-6524-4AEC-BBA1-BB67F0208D2A}" srcOrd="21" destOrd="0" presId="urn:microsoft.com/office/officeart/2005/8/layout/list1"/>
    <dgm:cxn modelId="{9102C662-E328-44AE-BA44-748A5B290220}" type="presParOf" srcId="{F9C35167-3542-4715-93C3-1A0F4E37E26A}" destId="{53D8188E-0AB3-4995-8D58-A12D94BB1DC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0588-AAA1-4EDF-84F3-F8971DDE034F}">
      <dsp:nvSpPr>
        <dsp:cNvPr id="0" name=""/>
        <dsp:cNvSpPr/>
      </dsp:nvSpPr>
      <dsp:spPr>
        <a:xfrm>
          <a:off x="0" y="0"/>
          <a:ext cx="10527633" cy="1347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Біткоїн</a:t>
          </a:r>
          <a:r>
            <a:rPr lang="uk-UA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— це глобальна однорангова електронна платіжна система, яка дозволяє сторонам здійснювати угоди без посередників від імені банку чи іншої фінансової організації.</a:t>
          </a:r>
        </a:p>
      </dsp:txBody>
      <dsp:txXfrm>
        <a:off x="65780" y="65780"/>
        <a:ext cx="10396073" cy="121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D6FD9-147D-433B-9F84-5A84A9D7CE17}">
      <dsp:nvSpPr>
        <dsp:cNvPr id="0" name=""/>
        <dsp:cNvSpPr/>
      </dsp:nvSpPr>
      <dsp:spPr>
        <a:xfrm rot="5400000">
          <a:off x="-361755" y="674555"/>
          <a:ext cx="2411703" cy="16881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56895"/>
        <a:ext cx="1688192" cy="723511"/>
      </dsp:txXfrm>
    </dsp:sp>
    <dsp:sp modelId="{AA5026E2-6D21-4B97-BBD0-4910CBA9D8BB}">
      <dsp:nvSpPr>
        <dsp:cNvPr id="0" name=""/>
        <dsp:cNvSpPr/>
      </dsp:nvSpPr>
      <dsp:spPr>
        <a:xfrm rot="5400000">
          <a:off x="4313274" y="-2863499"/>
          <a:ext cx="2186718" cy="8851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обмежена емісія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Традиційні (фіатні) гроші друкують центробанки, ФРС та інші державні установи. Іноді вони друкують їх так багато, що це призводить до інфляції. Біткоїн же, навпаки, — ресурс вичерпний. Його виробництво (емісія) обмежене програмно, і максимально можлива сума в обігу становить 21 млн BTC.</a:t>
          </a:r>
          <a:endParaRPr lang="uk-UA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1077" y="575445"/>
        <a:ext cx="8744366" cy="1973224"/>
      </dsp:txXfrm>
    </dsp:sp>
    <dsp:sp modelId="{E3CA7514-4094-426F-93E8-23F2CC1E424A}">
      <dsp:nvSpPr>
        <dsp:cNvPr id="0" name=""/>
        <dsp:cNvSpPr/>
      </dsp:nvSpPr>
      <dsp:spPr>
        <a:xfrm rot="5400000">
          <a:off x="-361755" y="3213469"/>
          <a:ext cx="2411703" cy="16881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695809"/>
        <a:ext cx="1688192" cy="723511"/>
      </dsp:txXfrm>
    </dsp:sp>
    <dsp:sp modelId="{BB895EFB-7443-4E65-A0DA-C3FDCA68FE84}">
      <dsp:nvSpPr>
        <dsp:cNvPr id="0" name=""/>
        <dsp:cNvSpPr/>
      </dsp:nvSpPr>
      <dsp:spPr>
        <a:xfrm rot="5400000">
          <a:off x="4931977" y="-426259"/>
          <a:ext cx="2363544" cy="8851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посередників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Біткоїн — це монета, яку користувачі можуть передавати один одному безпосередньо, з електронного гаманця на гаманець. Їм не потрібна допомога банків, платіжних систем (на кшталт SWIFT, Visa) та інших фінансових агентів. Система є децентралізованою, а копії блокчейна (історії всіх транзакцій, що здійснювалися) зберігаються у різних користувачів на пристроях.</a:t>
          </a:r>
          <a:endParaRPr lang="uk-UA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88193" y="2932904"/>
        <a:ext cx="8735734" cy="2132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0777D-7596-4DE5-B51A-4CD888498C83}">
      <dsp:nvSpPr>
        <dsp:cNvPr id="0" name=""/>
        <dsp:cNvSpPr/>
      </dsp:nvSpPr>
      <dsp:spPr>
        <a:xfrm rot="10800000">
          <a:off x="2463173" y="79993"/>
          <a:ext cx="8301926" cy="13681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 Союз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У 2023 році ухвалено регламент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MiCA (Markets in Crypto-Assets), 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який встановлює єдині правила для обігу криптоактивів у країнах ЄС. Він регулює діяльність емітентів, постачальників послуг, захист прав споживачів і фінансову стабільність.</a:t>
          </a:r>
        </a:p>
      </dsp:txBody>
      <dsp:txXfrm rot="10800000">
        <a:off x="2805221" y="79993"/>
        <a:ext cx="7959878" cy="1368191"/>
      </dsp:txXfrm>
    </dsp:sp>
    <dsp:sp modelId="{74F4D5F8-684A-4F41-A7D5-42CAC6FB11C7}">
      <dsp:nvSpPr>
        <dsp:cNvPr id="0" name=""/>
        <dsp:cNvSpPr/>
      </dsp:nvSpPr>
      <dsp:spPr>
        <a:xfrm>
          <a:off x="1719000" y="1862"/>
          <a:ext cx="1488346" cy="152445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92271-1E2B-4E11-ADBD-343AE12D7FD5}">
      <dsp:nvSpPr>
        <dsp:cNvPr id="0" name=""/>
        <dsp:cNvSpPr/>
      </dsp:nvSpPr>
      <dsp:spPr>
        <a:xfrm rot="10800000">
          <a:off x="2433134" y="1934730"/>
          <a:ext cx="8301926" cy="13681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uk-UA" altLang="uk-UA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Швейцарія</a:t>
          </a:r>
          <a:r>
            <a:rPr kumimoji="0" lang="uk-UA" altLang="uk-UA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Запровадила прозору систему регулювання через закон «Про розподілену реєстрацію» (DLT Law), що визнає цифрові активи як права власності, врегульовує токенізацію активів і діяльність торгових платформ.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75182" y="1934730"/>
        <a:ext cx="7959878" cy="1368191"/>
      </dsp:txXfrm>
    </dsp:sp>
    <dsp:sp modelId="{7CCBF170-FF5F-4751-AB11-98A81BE196D8}">
      <dsp:nvSpPr>
        <dsp:cNvPr id="0" name=""/>
        <dsp:cNvSpPr/>
      </dsp:nvSpPr>
      <dsp:spPr>
        <a:xfrm>
          <a:off x="1857960" y="1949986"/>
          <a:ext cx="1368191" cy="136819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24E15-A926-4E3F-9D7C-5F4FF38864F5}">
      <dsp:nvSpPr>
        <dsp:cNvPr id="0" name=""/>
        <dsp:cNvSpPr/>
      </dsp:nvSpPr>
      <dsp:spPr>
        <a:xfrm rot="10800000">
          <a:off x="2137316" y="3711337"/>
          <a:ext cx="8696351" cy="13681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США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Система регулювання фрагментована — окремі функції виконують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 (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Комісія з цінних паперів і бірж),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CFTC (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Комісія з торгівлі товарними ф'ючерсами) та інші органи. Триває дискусія щодо класифікації цифрових активів як цінних паперів або товарів.</a:t>
          </a:r>
        </a:p>
      </dsp:txBody>
      <dsp:txXfrm rot="10800000">
        <a:off x="2479364" y="3711337"/>
        <a:ext cx="8354303" cy="1368191"/>
      </dsp:txXfrm>
    </dsp:sp>
    <dsp:sp modelId="{3B8F73BD-6D09-482D-8170-8C5443CD35A2}">
      <dsp:nvSpPr>
        <dsp:cNvPr id="0" name=""/>
        <dsp:cNvSpPr/>
      </dsp:nvSpPr>
      <dsp:spPr>
        <a:xfrm>
          <a:off x="1650432" y="3711337"/>
          <a:ext cx="1368191" cy="136819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10514-EF79-4476-ADBD-773F298808C5}">
      <dsp:nvSpPr>
        <dsp:cNvPr id="0" name=""/>
        <dsp:cNvSpPr/>
      </dsp:nvSpPr>
      <dsp:spPr>
        <a:xfrm rot="10800000">
          <a:off x="2433134" y="5487944"/>
          <a:ext cx="8301926" cy="13681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3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Японія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Має один з найбільш системних підходів, визнаючи криптовалюти як «цифрові гроші». Регулювання здійснюється Агентством фінансових послуг, ліцензуванням бірж і вимогами до прозорості та безпеки.</a:t>
          </a:r>
        </a:p>
      </dsp:txBody>
      <dsp:txXfrm rot="10800000">
        <a:off x="2775182" y="5487944"/>
        <a:ext cx="7959878" cy="1368191"/>
      </dsp:txXfrm>
    </dsp:sp>
    <dsp:sp modelId="{0BAF41FC-EF39-4773-8584-874BD1A531B3}">
      <dsp:nvSpPr>
        <dsp:cNvPr id="0" name=""/>
        <dsp:cNvSpPr/>
      </dsp:nvSpPr>
      <dsp:spPr>
        <a:xfrm>
          <a:off x="1749038" y="5487944"/>
          <a:ext cx="1368191" cy="136819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5A9E4-A605-4CAB-A4D0-89FE8DFEE588}">
      <dsp:nvSpPr>
        <dsp:cNvPr id="0" name=""/>
        <dsp:cNvSpPr/>
      </dsp:nvSpPr>
      <dsp:spPr>
        <a:xfrm>
          <a:off x="0" y="477982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8DAE1-B998-46D0-845A-1A8A4A99429A}">
      <dsp:nvSpPr>
        <dsp:cNvPr id="0" name=""/>
        <dsp:cNvSpPr/>
      </dsp:nvSpPr>
      <dsp:spPr>
        <a:xfrm>
          <a:off x="595629" y="67040"/>
          <a:ext cx="10872319" cy="647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Анонімність і псевдонімність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Багато криптовалют (наприклад, </a:t>
          </a:r>
          <a:r>
            <a:rPr lang="en-US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Monero, </a:t>
          </a:r>
          <a:r>
            <a:rPr lang="en-US" sz="190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Zcash</a:t>
          </a:r>
          <a:r>
            <a:rPr lang="en-US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надають користувачам високий рівень анонімності, що робить їх зручним інструментом для приховання транзакцій у тіньовому секторі.</a:t>
          </a:r>
        </a:p>
      </dsp:txBody>
      <dsp:txXfrm>
        <a:off x="627218" y="98629"/>
        <a:ext cx="10809141" cy="583924"/>
      </dsp:txXfrm>
    </dsp:sp>
    <dsp:sp modelId="{3E43BA39-42E2-47E5-B1F1-8318B764B3A9}">
      <dsp:nvSpPr>
        <dsp:cNvPr id="0" name=""/>
        <dsp:cNvSpPr/>
      </dsp:nvSpPr>
      <dsp:spPr>
        <a:xfrm>
          <a:off x="0" y="1675647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57E3E-5D92-4EC7-B489-D066CFDC89BA}">
      <dsp:nvSpPr>
        <dsp:cNvPr id="0" name=""/>
        <dsp:cNvSpPr/>
      </dsp:nvSpPr>
      <dsp:spPr>
        <a:xfrm>
          <a:off x="595629" y="967582"/>
          <a:ext cx="10813780" cy="944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регуляторного контролю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багатьох країнах криптовалюти ще не повністю врегульовані або регулювання неефективне, що створює «сіру зону» для незаконних операцій (відмивання грошей, фінансування тероризму, ухилення від податків).</a:t>
          </a:r>
        </a:p>
      </dsp:txBody>
      <dsp:txXfrm>
        <a:off x="641722" y="1013675"/>
        <a:ext cx="10721594" cy="852038"/>
      </dsp:txXfrm>
    </dsp:sp>
    <dsp:sp modelId="{BE6187F7-6FEA-45D7-8A94-79A00AACC13D}">
      <dsp:nvSpPr>
        <dsp:cNvPr id="0" name=""/>
        <dsp:cNvSpPr/>
      </dsp:nvSpPr>
      <dsp:spPr>
        <a:xfrm>
          <a:off x="0" y="2595251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CE85C-4D2E-45AA-8E2C-76F3ECA57CC8}">
      <dsp:nvSpPr>
        <dsp:cNvPr id="0" name=""/>
        <dsp:cNvSpPr/>
      </dsp:nvSpPr>
      <dsp:spPr>
        <a:xfrm>
          <a:off x="595629" y="2165247"/>
          <a:ext cx="10510914" cy="6661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Простота транскордонних переказів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дозволяють швидко і без участі банків пересилати кошти за кордон, що ускладнює контроль з боку державних органів.</a:t>
          </a:r>
        </a:p>
      </dsp:txBody>
      <dsp:txXfrm>
        <a:off x="628148" y="2197766"/>
        <a:ext cx="10445876" cy="601126"/>
      </dsp:txXfrm>
    </dsp:sp>
    <dsp:sp modelId="{14EE5DAC-B5BE-412C-A4F9-C64AC32585AC}">
      <dsp:nvSpPr>
        <dsp:cNvPr id="0" name=""/>
        <dsp:cNvSpPr/>
      </dsp:nvSpPr>
      <dsp:spPr>
        <a:xfrm>
          <a:off x="0" y="3690796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12B04-2BBD-4EBE-90F3-61367FA2B19B}">
      <dsp:nvSpPr>
        <dsp:cNvPr id="0" name=""/>
        <dsp:cNvSpPr/>
      </dsp:nvSpPr>
      <dsp:spPr>
        <a:xfrm>
          <a:off x="595629" y="3084851"/>
          <a:ext cx="10852556" cy="842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даркнету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є основним платіжним засобом на нелегальних онлайн-платформах (продаж наркотиків, зброї, персональних даних), які функціонують у даркнеті.</a:t>
          </a:r>
        </a:p>
      </dsp:txBody>
      <dsp:txXfrm>
        <a:off x="636737" y="3125959"/>
        <a:ext cx="10770340" cy="759888"/>
      </dsp:txXfrm>
    </dsp:sp>
    <dsp:sp modelId="{CB5E7061-DC1F-4E20-9E5B-A826867A0511}">
      <dsp:nvSpPr>
        <dsp:cNvPr id="0" name=""/>
        <dsp:cNvSpPr/>
      </dsp:nvSpPr>
      <dsp:spPr>
        <a:xfrm>
          <a:off x="0" y="4649504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CC780-7C50-4EBD-8070-D9B7CFD69E54}">
      <dsp:nvSpPr>
        <dsp:cNvPr id="0" name=""/>
        <dsp:cNvSpPr/>
      </dsp:nvSpPr>
      <dsp:spPr>
        <a:xfrm>
          <a:off x="595629" y="4180396"/>
          <a:ext cx="10510914" cy="705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в шахрайських схемах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Криптовалюти використовуються для побудови фінансових пірамід, </a:t>
          </a:r>
          <a:r>
            <a:rPr lang="uk-UA" sz="190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фішингу</a:t>
          </a: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крадіжок через злом гаманців, </a:t>
          </a:r>
          <a:r>
            <a:rPr lang="en-US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ICO-</a:t>
          </a: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шахрайства, що часто залишаються поза юрисдикцією правоохоронців.</a:t>
          </a:r>
        </a:p>
      </dsp:txBody>
      <dsp:txXfrm>
        <a:off x="630057" y="4214824"/>
        <a:ext cx="10442058" cy="636412"/>
      </dsp:txXfrm>
    </dsp:sp>
    <dsp:sp modelId="{53D8188E-0AB3-4995-8D58-A12D94BB1DC3}">
      <dsp:nvSpPr>
        <dsp:cNvPr id="0" name=""/>
        <dsp:cNvSpPr/>
      </dsp:nvSpPr>
      <dsp:spPr>
        <a:xfrm>
          <a:off x="0" y="5714659"/>
          <a:ext cx="11912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C2AC6-26E7-4AA6-BC11-ABF5671F8774}">
      <dsp:nvSpPr>
        <dsp:cNvPr id="0" name=""/>
        <dsp:cNvSpPr/>
      </dsp:nvSpPr>
      <dsp:spPr>
        <a:xfrm>
          <a:off x="595629" y="5139104"/>
          <a:ext cx="10116738" cy="811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188" tIns="0" rIns="31518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Труднощі ідентифікації учасників</a:t>
          </a:r>
          <a:b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технологій як-от мікшери (</a:t>
          </a:r>
          <a:r>
            <a:rPr lang="en-US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Tornado Cash) </a:t>
          </a:r>
          <a:r>
            <a:rPr lang="uk-UA" sz="19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децентралізовані біржі ускладнює встановлення власників гаманців та джерел походження коштів.</a:t>
          </a:r>
        </a:p>
      </dsp:txBody>
      <dsp:txXfrm>
        <a:off x="635254" y="5178729"/>
        <a:ext cx="10037488" cy="73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18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9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30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622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96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05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92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29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6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57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39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03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8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2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7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2B6F-D4FD-468D-B21B-7D4CE629622B}" type="datetimeFigureOut">
              <a:rPr lang="uk-UA" smtClean="0"/>
              <a:pPr/>
              <a:t>06.11.2025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6741B-E6EE-4A3A-B3DD-579DF87ED2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0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5%D1%88-%D1%81%D1%83%D0%BC%D0%B0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uk.wikipedia.org/wiki/%D0%91%D0%BB%D0%BE%D0%BA%D1%87%D0%B5%D0%B9%D0%BD" TargetMode="External"/><Relationship Id="rId4" Type="http://schemas.openxmlformats.org/officeDocument/2006/relationships/hyperlink" Target="https://uk.wikipedia.org/wiki/TT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inmarketcap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lumMod val="20000"/>
                <a:lumOff val="80000"/>
                <a:alpha val="6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951" y="1107443"/>
            <a:ext cx="6672839" cy="7093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Детінізація економіки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1200" y="2339306"/>
            <a:ext cx="8229600" cy="2179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«Особливості тіньової економіки держави в епоху розвитку криптовалют»</a:t>
            </a:r>
            <a:endParaRPr lang="uk-UA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9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AAD535-BAA2-4DDE-BEDF-4E09DDF7A856}"/>
              </a:ext>
            </a:extLst>
          </p:cNvPr>
          <p:cNvSpPr txBox="1"/>
          <p:nvPr/>
        </p:nvSpPr>
        <p:spPr>
          <a:xfrm>
            <a:off x="616954" y="2019806"/>
            <a:ext cx="102288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умовах стрімкого розвитку цифрових технологій дедалі більше країн світу впроваджують правові механізми регулювання обігу цифрових активів, зокрема криптовалют, токенів,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NFT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інших форм цифрового майна. 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зумовлено необхідністю забезпечення правової визначеності, запобігання фінансовим злочинам, захисту інвесторів і розвитку інноваційної економіки.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61073-6572-47F3-9AB4-ED891AE071F5}"/>
              </a:ext>
            </a:extLst>
          </p:cNvPr>
          <p:cNvSpPr txBox="1"/>
          <p:nvPr/>
        </p:nvSpPr>
        <p:spPr>
          <a:xfrm>
            <a:off x="368970" y="551091"/>
            <a:ext cx="96733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регулювання цифрових активів у новітньому законодавстві країн світу: досвід для України</a:t>
            </a:r>
            <a:endParaRPr lang="uk-UA" sz="3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4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6839F7D-70CE-44F9-B848-5E344FD0F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423119"/>
              </p:ext>
            </p:extLst>
          </p:nvPr>
        </p:nvGraphicFramePr>
        <p:xfrm>
          <a:off x="-1409700" y="0"/>
          <a:ext cx="124841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39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8857D-FA09-40E2-B379-1B3EF62E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69" y="347763"/>
            <a:ext cx="10896379" cy="1240568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Сальвадор</a:t>
            </a:r>
            <a:r>
              <a:rPr lang="uk-UA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став першою країною у світі, яка узаконила криптовалюту біткоїн як платіжний засіб.</a:t>
            </a:r>
            <a:endParaRPr lang="uk-UA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6FD53-B580-46FF-A598-02D418AE240A}"/>
              </a:ext>
            </a:extLst>
          </p:cNvPr>
          <p:cNvSpPr txBox="1"/>
          <p:nvPr/>
        </p:nvSpPr>
        <p:spPr>
          <a:xfrm>
            <a:off x="6096001" y="2235230"/>
            <a:ext cx="55543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Сальвадору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Найіб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Букеле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заявив,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продовжить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інвестувати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BTC на день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доти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доки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«стане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недоступним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фіатну</a:t>
            </a:r>
            <a:r>
              <a:rPr lang="ru-RU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валюту»</a:t>
            </a:r>
            <a:endParaRPr lang="uk-UA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6B0BB-5F36-4144-AE58-91C90D1F697C}"/>
              </a:ext>
            </a:extLst>
          </p:cNvPr>
          <p:cNvSpPr txBox="1"/>
          <p:nvPr/>
        </p:nvSpPr>
        <p:spPr>
          <a:xfrm>
            <a:off x="6096000" y="6300259"/>
            <a:ext cx="5547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https://minfin.com.ua/ua/2024/03/18/123441592/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36A7EC-A2D4-4423-BDDF-F2EB6221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1" y="2086911"/>
            <a:ext cx="5679117" cy="31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0647" y="271929"/>
            <a:ext cx="10018059" cy="88451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ринку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 в Україні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6548" y="5261501"/>
            <a:ext cx="8961719" cy="1164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березня 2022 року було Президентом України підписано Закон України "Про віртуальні активи«, який досі не набув чинності.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33145" y="3647497"/>
            <a:ext cx="9875122" cy="1344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2021 році Верховна рада легалізувала віртуальні активи, що дозволило власникам віртуальних активів легально обмінювати й декларувати їх.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6871" y="1048870"/>
            <a:ext cx="10762129" cy="2329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2014 року Національний банк зробив заяву, що використання біткойнів пов'язано з підвищеними ризиками через анонімність і децентралізованість операцій. Ця сфера є привабливою для протиправних дій, в тому числі відмивання грошей, отриманих злочинним шляхом, або для фінансування тероризму. На території України випуск і обіг інших грошових одиниць як засобів платежу, а також використання грошових сурогатів заборонено.</a:t>
            </a:r>
          </a:p>
        </p:txBody>
      </p:sp>
    </p:spTree>
    <p:extLst>
      <p:ext uri="{BB962C8B-B14F-4D97-AF65-F5344CB8AC3E}">
        <p14:creationId xmlns:p14="http://schemas.microsoft.com/office/powerpoint/2010/main" val="20885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6617" t="29216" r="23325" b="18756"/>
          <a:stretch/>
        </p:blipFill>
        <p:spPr>
          <a:xfrm>
            <a:off x="8236323" y="1363478"/>
            <a:ext cx="3956023" cy="289025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23900" y="98971"/>
            <a:ext cx="10771370" cy="1072030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Національною комісією з цінних паперів та фондового ринку представлена «Матриця оподаткування віртуальних активів»</a:t>
            </a:r>
            <a:endParaRPr lang="uk-UA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237" y="1358900"/>
            <a:ext cx="7979086" cy="5179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не лише інструмент наповнення бюджету, а й важливий механізм регулювання ринку. Саме завдяки ефективній податковій політиці можна забезпечити прозорість операцій, запобігти фінансовим зловживанням, мінімізувати ризики відмивання коштів, а також створити умови для легального та відповідального використання цифрових активів. Встановлення справедливих і зрозумілих правил оподаткування також є передумовою для залучення інвестицій та інтеграції українського ринку віртуальних активів у світовий фінансовий простір.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2874A-4E92-49B4-B6B5-1BC205A8DC06}"/>
              </a:ext>
            </a:extLst>
          </p:cNvPr>
          <p:cNvSpPr txBox="1"/>
          <p:nvPr/>
        </p:nvSpPr>
        <p:spPr>
          <a:xfrm>
            <a:off x="8579223" y="4446206"/>
            <a:ext cx="3473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https://www.nssmc.gov.ua/wp-content/uploads/2025/04/matrytsia-opodatkuvannia-va-1.pdf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1601E-9D56-44EF-ACD4-31F2BF56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1987"/>
            <a:ext cx="9867900" cy="74930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міжнародного досвіду Україна може: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5A2B89-A629-4661-8E7A-876B9E812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201"/>
            <a:ext cx="9584266" cy="4568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Впровадити комплексне регулювання відповідно до стандартів ЄС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MiCA);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ліцензування постачальників послуг із цифровими активами;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Удосконалити класифікацію цифрових активів (як платіжні, інвестиційні, утилітарні тощо);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 ефективні механізми податкового обліку та звітності;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кібербезпеку та захист прав користувачів.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76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5BA05-A808-4C64-831D-4FA33DD4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20500" cy="520700"/>
          </a:xfrm>
        </p:spPr>
        <p:txBody>
          <a:bodyPr>
            <a:noAutofit/>
          </a:bodyPr>
          <a:lstStyle/>
          <a:p>
            <a:pPr algn="ctr"/>
            <a:r>
              <a:rPr lang="uk-UA" sz="25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тіньової економіки з використанням інструментів криптовалют</a:t>
            </a:r>
            <a:endParaRPr lang="uk-UA" sz="2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404C687B-7E7B-4DF0-A37E-25D6B8E05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114484"/>
              </p:ext>
            </p:extLst>
          </p:nvPr>
        </p:nvGraphicFramePr>
        <p:xfrm>
          <a:off x="279400" y="673100"/>
          <a:ext cx="11912599" cy="618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19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A1CC5-1899-4094-94ED-EAA8F10412F3}"/>
              </a:ext>
            </a:extLst>
          </p:cNvPr>
          <p:cNvPicPr/>
          <p:nvPr/>
        </p:nvPicPr>
        <p:blipFill rotWithShape="1">
          <a:blip r:embed="rId2"/>
          <a:srcRect l="25204" t="24258" r="26023" b="28658"/>
          <a:stretch/>
        </p:blipFill>
        <p:spPr bwMode="auto">
          <a:xfrm>
            <a:off x="336884" y="2807368"/>
            <a:ext cx="6625390" cy="4050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E906F-461F-4AA9-8305-0C9A73C3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223"/>
            <a:ext cx="10889024" cy="1874383"/>
          </a:xfrm>
        </p:spPr>
        <p:txBody>
          <a:bodyPr>
            <a:noAutofit/>
          </a:bodyPr>
          <a:lstStyle/>
          <a:p>
            <a:pPr algn="ctr"/>
            <a:r>
              <a:rPr lang="uk-UA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оцінками Управління ООН з наркотиків і злочинності (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UNODC), </a:t>
            </a:r>
            <a:r>
              <a:rPr lang="uk-UA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 відмивається від 2 до 5% світового ВВП. </a:t>
            </a:r>
            <a:br>
              <a:rPr lang="uk-UA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становить від 715 до 1,87 трильйонів євро щороку відповідно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41F54-9B8E-4268-9CD3-B58FF31BB1E8}"/>
              </a:ext>
            </a:extLst>
          </p:cNvPr>
          <p:cNvSpPr txBox="1"/>
          <p:nvPr/>
        </p:nvSpPr>
        <p:spPr>
          <a:xfrm>
            <a:off x="6807674" y="2789010"/>
            <a:ext cx="46303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2022 р. через незаконні електронні адреси (тобто без забезпечення моніторингу операцій) було переведено криптовалюти на суму в майже 23,8 млрд дол., що на 68,0% більше, аніж у 2021 році.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A302A-ED65-4C9C-B32A-9B63ABF8DE6C}"/>
              </a:ext>
            </a:extLst>
          </p:cNvPr>
          <p:cNvSpPr txBox="1"/>
          <p:nvPr/>
        </p:nvSpPr>
        <p:spPr>
          <a:xfrm>
            <a:off x="7143652" y="5839168"/>
            <a:ext cx="3958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https://visnyk-juris-uzhnu.com/wp-content/uploads/2024/01/8-1.pdf</a:t>
            </a:r>
          </a:p>
        </p:txBody>
      </p:sp>
    </p:spTree>
    <p:extLst>
      <p:ext uri="{BB962C8B-B14F-4D97-AF65-F5344CB8AC3E}">
        <p14:creationId xmlns:p14="http://schemas.microsoft.com/office/powerpoint/2010/main" val="381791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6F13C-033E-4347-BA03-A292FF736096}"/>
              </a:ext>
            </a:extLst>
          </p:cNvPr>
          <p:cNvSpPr txBox="1"/>
          <p:nvPr/>
        </p:nvSpPr>
        <p:spPr>
          <a:xfrm>
            <a:off x="577517" y="368707"/>
            <a:ext cx="11117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 технології збагачення з використанням криптовалют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A78EA6F8-63A4-40AD-90DF-CEDA7511F94E}"/>
              </a:ext>
            </a:extLst>
          </p:cNvPr>
          <p:cNvSpPr/>
          <p:nvPr/>
        </p:nvSpPr>
        <p:spPr>
          <a:xfrm>
            <a:off x="657838" y="968127"/>
            <a:ext cx="8443828" cy="141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Відмивання грошей (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Laundering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 використовують криптовалюти для переведення "брудних" коштів у цифрову форму та подальшого "очищення" через мікшери, криптобіржі, децентралізовані фінансові платформи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DeFi)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перекази між країнами.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85E3EF1C-329D-4A6F-B283-8ACDAEB17EDC}"/>
              </a:ext>
            </a:extLst>
          </p:cNvPr>
          <p:cNvSpPr/>
          <p:nvPr/>
        </p:nvSpPr>
        <p:spPr>
          <a:xfrm>
            <a:off x="1332219" y="2782287"/>
            <a:ext cx="8776981" cy="184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Шахрайство з інвестиціями (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Scam/Phishing)</a:t>
            </a:r>
            <a:endParaRPr lang="en-US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Фейкові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(Initial Coin Offerings) —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підроблених криптопроєктів для залучення інвестицій і втечі з коштами.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Pump-and-dump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 з ціною токена для швидкого збагачення організаторів.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Фішингові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атаки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Phishing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крадіжка доступу до криптогаманців шляхом підроблених сайтів або листів.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684C56-E4C0-4298-BB41-31AB3FCDE5D1}"/>
              </a:ext>
            </a:extLst>
          </p:cNvPr>
          <p:cNvSpPr/>
          <p:nvPr/>
        </p:nvSpPr>
        <p:spPr>
          <a:xfrm>
            <a:off x="2032726" y="5028862"/>
            <a:ext cx="8443828" cy="141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Кіберзлочини та вимагання (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Ransomware)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 часто використовуються як засіб оплати викупу за дешифрування даних після кібератак.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Bitcoin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Monero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найпоширенішими засобами оплати у таких схемах.</a:t>
            </a:r>
          </a:p>
        </p:txBody>
      </p:sp>
    </p:spTree>
    <p:extLst>
      <p:ext uri="{BB962C8B-B14F-4D97-AF65-F5344CB8AC3E}">
        <p14:creationId xmlns:p14="http://schemas.microsoft.com/office/powerpoint/2010/main" val="152655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5D721E-EE65-44BC-B329-B7276D22B256}"/>
              </a:ext>
            </a:extLst>
          </p:cNvPr>
          <p:cNvSpPr/>
          <p:nvPr/>
        </p:nvSpPr>
        <p:spPr>
          <a:xfrm>
            <a:off x="940526" y="575396"/>
            <a:ext cx="8443828" cy="141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Торгівля на даркнеті</a:t>
            </a:r>
            <a:b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 виступають основним платіжним інструментом в анонімних маркетплейсах, де продають наркотики, зброю, фальшиві документи, крадені банківські дані тощо.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DDEE308-CC9D-4A46-B703-B5FBE6372D77}"/>
              </a:ext>
            </a:extLst>
          </p:cNvPr>
          <p:cNvSpPr/>
          <p:nvPr/>
        </p:nvSpPr>
        <p:spPr>
          <a:xfrm>
            <a:off x="1346926" y="2473161"/>
            <a:ext cx="8443828" cy="1583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Незаконна майнінг - діяльність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Cryptojacking —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приховане використання комп’ютерів жертв для майнінгу (наприклад, через зараження сайтів або застосунків).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 на краденій електроенергії — злочинці підключаються до енергосистем незаконно, щоб видобувати криптовалюту без витрат.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7F662994-EFA7-4CB7-B803-B3B5C3168AF2}"/>
              </a:ext>
            </a:extLst>
          </p:cNvPr>
          <p:cNvSpPr/>
          <p:nvPr/>
        </p:nvSpPr>
        <p:spPr>
          <a:xfrm>
            <a:off x="1874086" y="4538133"/>
            <a:ext cx="8443828" cy="1583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Експлуатація децентралізованих фінансів (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DeFi)</a:t>
            </a:r>
            <a:b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 використовують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DeFi-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 для шахрайських схем, флеш-кредитів, атак на смарт-контракти або створення "зливних" проєктів для крадіжки вкладених коштів.</a:t>
            </a:r>
          </a:p>
        </p:txBody>
      </p:sp>
    </p:spTree>
    <p:extLst>
      <p:ext uri="{BB962C8B-B14F-4D97-AF65-F5344CB8AC3E}">
        <p14:creationId xmlns:p14="http://schemas.microsoft.com/office/powerpoint/2010/main" val="17000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616F8-FC04-4CC8-A637-6451E3DF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1" y="264694"/>
            <a:ext cx="8728571" cy="721895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блокчейн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6281CF-C24A-4EA2-AA91-7B52C1269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1" y="1347537"/>
            <a:ext cx="7040645" cy="5269830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b="0" i="0" u="none" strike="noStrike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англ</a:t>
            </a:r>
            <a:r>
              <a:rPr lang="uk-UA" sz="24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ійська мова"/>
              </a:rPr>
              <a:t>.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blockchain, block chain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 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блок, 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ланцюг, тобто </a:t>
            </a:r>
            <a:r>
              <a:rPr lang="uk-UA" sz="2400" b="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 блоків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uk-UA" sz="24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розподілена база даних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зберігає впорядкований ланцюжок </a:t>
            </a:r>
            <a:r>
              <a:rPr lang="uk-UA" sz="24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(так званих блоків), який постійно довшає. Кожен блок містить часову позначку, </a:t>
            </a:r>
            <a:r>
              <a:rPr lang="uk-UA" sz="24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Геш-сума"/>
              </a:rPr>
              <a:t>хеш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попереднього блоку та дані транзакцій, подані як </a:t>
            </a:r>
            <a:r>
              <a:rPr lang="uk-UA" sz="24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TH"/>
              </a:rPr>
              <a:t>хеш-дерево</a:t>
            </a: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Інформація про транзакції зазвичай надається відкритою, не зашифрованою. Захистом від підробки та спотворення слугує включення хешу всього блоку у наступний блок. Тому внесення змін в один з блоків вимагає відповідних змін в усіх блоках після нього, що зазвичай виявляється або дуже складно, або дуже коштовно.</a:t>
            </a:r>
          </a:p>
          <a:p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700" i="1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https://uk.wikipedia.org/wiki/%D0%91%D0%BB%D0%BE%D0%BA%D1%87%D0%B5%D0%B9%D0%BD</a:t>
            </a:r>
            <a:endParaRPr lang="uk-UA" sz="17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41B02-D06E-4C56-9DF7-032E7BF6E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076" y="826246"/>
            <a:ext cx="458458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573" y="1411918"/>
            <a:ext cx="9763760" cy="440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Інноваційний розвиток фінансових технологій (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Країни, які підтримують регульоване впровадження криптовалют, можуть стати лідерами у сфері цифрової економіки.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Диверсифікація фінансових інструментів:</a:t>
            </a:r>
            <a:b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Криптовалюти можуть стати альтернативними інструментами інвестування для громадян та бізнесу.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інтеграції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-технологій у державні сервіси:</a:t>
            </a:r>
            <a:b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сприяє прозорості фінансових операцій і боротьбі з корупцією.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199" y="535016"/>
            <a:ext cx="10337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 аспекти використання криптовалют для країни:</a:t>
            </a:r>
            <a:endParaRPr lang="uk-UA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6267" y="148704"/>
            <a:ext cx="10998200" cy="808029"/>
          </a:xfrm>
          <a:prstGeom prst="roundRect">
            <a:avLst/>
          </a:prstGeom>
          <a:solidFill>
            <a:srgbClr val="5FCBE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Негативні наслідки та загрози: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наслідки та загрози для фінансової безпеки країни:</a:t>
            </a:r>
          </a:p>
          <a:p>
            <a:pPr algn="ctr"/>
            <a:endPara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9868989" cy="5085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Втрати контролю над грошовою політикою:</a:t>
            </a:r>
            <a:b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значна частина економіки працює з криптовалютами, центральний банк втрачає можливість ефективно контролювати інфляцію, валютний курс і грошову масу.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Втрата державної монополії на емісію грошей.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Фінансування тіньової економіки та злочинності:</a:t>
            </a:r>
            <a:b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Анонімність транзакцій ускладнює виявлення нелегальної діяльності — фінансування тероризму, наркоторгівлі, відмивання грошей.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Уразливість фінансової системи до зовнішніх атак:</a:t>
            </a:r>
            <a:b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Кіберзлочинність, злом бірж і гаманців можуть спричинити масові втрати коштів користувачів і дестабілізувати фінансовий сектор.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Виведення капіталу за кордон:</a:t>
            </a:r>
            <a:b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Криптовалюти спрощують процедуру виведення грошей з країни без контролю державних органів, що загрожує економічній безпеці.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57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406399"/>
            <a:ext cx="9914467" cy="1016001"/>
          </a:xfrm>
        </p:spPr>
        <p:txBody>
          <a:bodyPr>
            <a:normAutofit/>
          </a:bodyPr>
          <a:lstStyle/>
          <a:p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Криптовалюти — це нова реальність, яка несе як великі можливості, так і суттєві ризики.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133" y="2567373"/>
            <a:ext cx="10117667" cy="316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Встановити чітке законодавче регулювання ринку криптовалют;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національні цифрові валюти (наприклад, CBDC —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Посилювати кібербезпеку та боротьбу з відмиванням коштів;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 просвітницьку роботу серед населення.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8334" y="1685853"/>
            <a:ext cx="9914467" cy="618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збереження фінансової безпеки країни держава має:</a:t>
            </a:r>
            <a:endParaRPr lang="uk-UA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5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1926DA-BC85-442A-87B9-33E16537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13347"/>
            <a:ext cx="9605655" cy="5528015"/>
          </a:xfrm>
        </p:spPr>
        <p:txBody>
          <a:bodyPr>
            <a:normAutofit/>
          </a:bodyPr>
          <a:lstStyle/>
          <a:p>
            <a:r>
              <a:rPr lang="uk-UA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блокчейн має кілька ключових характеристик: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немає єдиної ієрархії, кожен учасник підтримує роботу системи і відіграє роль окремого сервера, немає централізованого емітента валюти;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 роботи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вся інформація знаходиться у відкритому доступі, а всі дані неможливо приховано змінити;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теоретичну необмеженість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ланцюжки блоків можна необмежено розширювати;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вносити нові дані можливо тільки на основі згоди всіх учасників мережі. Всі операції фільтруються, а записуються тільки дані, які пройшли ретельну перевірку1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https://www.vestnik-pravo.mgu.od.ua/archive/juspradenc51/16.pdf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74AB66-6F74-4ABC-A6BB-619D9F485B0E}"/>
              </a:ext>
            </a:extLst>
          </p:cNvPr>
          <p:cNvSpPr txBox="1"/>
          <p:nvPr/>
        </p:nvSpPr>
        <p:spPr>
          <a:xfrm>
            <a:off x="3480637" y="366623"/>
            <a:ext cx="672214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Задум першого блокчейну було розроблено людиною (або гуртком людей), відомою як </a:t>
            </a:r>
            <a:r>
              <a:rPr lang="uk-UA" sz="28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Сатоші Накамото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2008-го року. Цей задум Накамото втілив наступного року, розробивши основний складник криптовалюти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він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відкритою </a:t>
            </a:r>
            <a:r>
              <a:rPr lang="uk-UA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книгою обліку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всіх транзакцій в мережі. Завдяки блокчейну,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Bitcoin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 першою цифровою валютою, де проблему </a:t>
            </a:r>
            <a:r>
              <a:rPr lang="uk-UA" sz="2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подвійних витрат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 вирішено без залучення довірених вузлів або централізованого сервера. Відтак устрій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Bitcoin </a:t>
            </a:r>
            <a:r>
              <a:rPr lang="uk-UA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 взірцем для багатьох інших застосувань.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85868-BEDB-4811-A3BD-8E2F3A8D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6" y="366623"/>
            <a:ext cx="31432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7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8821"/>
            <a:ext cx="4259179" cy="425917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5378" y="317835"/>
            <a:ext cx="8891337" cy="252462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цифровий актив (різновид віртуальної валюти), створена за допомогою криптографічних методів та математичних обчислень переважно на технології блокчейн, який функціонує незалежно від централізованих банківських систем</a:t>
            </a:r>
            <a:r>
              <a:rPr lang="uk-UA" sz="2400" dirty="0"/>
              <a:t>.</a:t>
            </a:r>
          </a:p>
          <a:p>
            <a:pPr marL="0" indent="0" algn="just" fontAlgn="base">
              <a:buNone/>
            </a:pPr>
            <a:endParaRPr lang="uk-UA" sz="2400" dirty="0"/>
          </a:p>
          <a:p>
            <a:pPr marL="0" indent="0" algn="just" fontAlgn="base">
              <a:buNone/>
            </a:pPr>
            <a:endParaRPr lang="uk-UA" sz="2400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D3861066-6732-4784-9A7B-EF62F8C83AC5}"/>
              </a:ext>
            </a:extLst>
          </p:cNvPr>
          <p:cNvSpPr txBox="1">
            <a:spLocks/>
          </p:cNvSpPr>
          <p:nvPr/>
        </p:nvSpPr>
        <p:spPr>
          <a:xfrm>
            <a:off x="4259178" y="3215497"/>
            <a:ext cx="6104021" cy="238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 typeface="Wingdings 3" charset="2"/>
              <a:buNone/>
            </a:pPr>
            <a:endParaRPr lang="uk-UA" sz="2400" dirty="0"/>
          </a:p>
          <a:p>
            <a:pPr marL="0" indent="0" algn="just" fontAlgn="base">
              <a:buFont typeface="Wingdings 3" charset="2"/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Найвідомішими прикладами є Bitcoin, Ethereum, та інші альткоїни та стейблкоїни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USDT)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Font typeface="Wingdings 3" charset="2"/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9357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79134515"/>
              </p:ext>
            </p:extLst>
          </p:nvPr>
        </p:nvGraphicFramePr>
        <p:xfrm>
          <a:off x="180473" y="0"/>
          <a:ext cx="10527633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07245"/>
              </p:ext>
            </p:extLst>
          </p:nvPr>
        </p:nvGraphicFramePr>
        <p:xfrm>
          <a:off x="689365" y="1564641"/>
          <a:ext cx="10539306" cy="529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89365" y="1432294"/>
            <a:ext cx="10936705" cy="601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біткоїна від традиційних паперових грошей:</a:t>
            </a:r>
          </a:p>
        </p:txBody>
      </p:sp>
    </p:spTree>
    <p:extLst>
      <p:ext uri="{BB962C8B-B14F-4D97-AF65-F5344CB8AC3E}">
        <p14:creationId xmlns:p14="http://schemas.microsoft.com/office/powerpoint/2010/main" val="895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Що таке токен у криптовалюті простими слов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Пятиугольник 1"/>
          <p:cNvSpPr/>
          <p:nvPr/>
        </p:nvSpPr>
        <p:spPr>
          <a:xfrm>
            <a:off x="0" y="160338"/>
            <a:ext cx="5181600" cy="16679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Альткоїни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решта криптовалют, створених після біткоїну.</a:t>
            </a: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258611"/>
            <a:ext cx="6860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альткоїнів включає </a:t>
            </a:r>
            <a:r>
              <a:rPr lang="uk-UA" sz="24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величезну кількість монет і токенів, тому ділиться на безліч підкатегорій залежно від сфери ринку, технічних особливостей та інших характеристик.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2533739"/>
            <a:ext cx="77184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i="1" u="sng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прикладів: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5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стейблкоїни.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Токени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прив’язані до вартості </a:t>
            </a:r>
            <a:r>
              <a:rPr lang="uk-UA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фіатних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валют, </a:t>
            </a:r>
          </a:p>
          <a:p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en-AU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USDT, USDC, </a:t>
            </a:r>
            <a:r>
              <a:rPr lang="en-AU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USDe</a:t>
            </a:r>
            <a:endParaRPr lang="uk-UA" sz="25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2500" b="1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en-AU" sz="25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500" b="1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токени</a:t>
            </a:r>
            <a:r>
              <a:rPr lang="uk-UA" sz="25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в додатках, які пов’язані з децентралізованими фінансами, як </a:t>
            </a:r>
            <a:r>
              <a:rPr lang="en-AU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Uniswap</a:t>
            </a:r>
            <a:r>
              <a:rPr lang="en-AU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Aave</a:t>
            </a:r>
            <a:r>
              <a:rPr lang="en-AU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1inch</a:t>
            </a:r>
            <a:endParaRPr lang="uk-UA" sz="25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500" b="1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Мемкоїни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Токени, пов’язані з певним інтернет-мемом,  подією або особою (</a:t>
            </a:r>
            <a:r>
              <a:rPr lang="en-AU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Dogecoin, </a:t>
            </a:r>
            <a:r>
              <a:rPr lang="en-US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TRAMP, </a:t>
            </a:r>
            <a:r>
              <a:rPr lang="en-AU" sz="2500" dirty="0" err="1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Melania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Pepe</a:t>
            </a:r>
            <a:r>
              <a:rPr lang="uk-UA" sz="25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AU" sz="2500" b="0" i="0" dirty="0">
              <a:solidFill>
                <a:srgbClr val="1D1D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1398" y="1957087"/>
            <a:ext cx="6619890" cy="13625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i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сайту </a:t>
            </a:r>
            <a:r>
              <a:rPr lang="en-AU" sz="25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https://coinmarketcap.com</a:t>
            </a:r>
            <a:r>
              <a:rPr lang="en-AU" sz="2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uk-UA" sz="25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i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05.05.2025 року загальна кількість криптовалют становить 14,93 млн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F1E159-D097-434A-A647-9249ACC9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0" y="3350790"/>
            <a:ext cx="4521200" cy="35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04" y="3075627"/>
            <a:ext cx="2333096" cy="2333096"/>
          </a:xfrm>
          <a:prstGeom prst="rect">
            <a:avLst/>
          </a:prstGeom>
        </p:spPr>
      </p:pic>
      <p:sp>
        <p:nvSpPr>
          <p:cNvPr id="4" name="Блок-схема: подготовка 3"/>
          <p:cNvSpPr/>
          <p:nvPr/>
        </p:nvSpPr>
        <p:spPr>
          <a:xfrm>
            <a:off x="4021667" y="0"/>
            <a:ext cx="8170333" cy="338443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Стейблкоїни</a:t>
            </a:r>
          </a:p>
          <a:p>
            <a:pPr algn="ctr"/>
            <a:r>
              <a:rPr lang="uk-UA" sz="2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альткоїни, курс яких чимось забезпечений. (сильними фіатними валютами (доларом США, євро тощо), чи товарними цінностями (наприклад, золотом), чи іншими криптовалютами.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8837"/>
          <a:stretch/>
        </p:blipFill>
        <p:spPr>
          <a:xfrm>
            <a:off x="0" y="308809"/>
            <a:ext cx="5362621" cy="2766818"/>
          </a:xfrm>
          <a:prstGeom prst="rect">
            <a:avLst/>
          </a:prstGeom>
        </p:spPr>
      </p:pic>
      <p:sp>
        <p:nvSpPr>
          <p:cNvPr id="6" name="Капля 5"/>
          <p:cNvSpPr/>
          <p:nvPr/>
        </p:nvSpPr>
        <p:spPr>
          <a:xfrm>
            <a:off x="2246785" y="3539067"/>
            <a:ext cx="9157815" cy="3064933"/>
          </a:xfrm>
          <a:prstGeom prst="teardrop">
            <a:avLst>
              <a:gd name="adj" fmla="val 711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найвідоміших стейблкоїнів — криптовалюта USDT від компанії Tether. Вона забезпечена американським доларом і її курс відповідає ринковому курсу долара. Є й інші коїни, забезпечені доларом, євро та навіть золотом</a:t>
            </a:r>
          </a:p>
        </p:txBody>
      </p:sp>
    </p:spTree>
    <p:extLst>
      <p:ext uri="{BB962C8B-B14F-4D97-AF65-F5344CB8AC3E}">
        <p14:creationId xmlns:p14="http://schemas.microsoft.com/office/powerpoint/2010/main" val="418503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34533" y="117579"/>
            <a:ext cx="5884334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ІТ-компанії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Triple-A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2022 року, майже 6 мільйонів людей використовують криптовалюти в Україні.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https://minfin.com.ua/ua/2023/02/02/100080832/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b="21723"/>
          <a:stretch/>
        </p:blipFill>
        <p:spPr>
          <a:xfrm>
            <a:off x="42333" y="1473200"/>
            <a:ext cx="9414934" cy="52265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48799" y="117579"/>
            <a:ext cx="25738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дослідженням, проведеним у квітні 2024 року європейською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криптобіржею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WhiteBIT</a:t>
            </a:r>
            <a:r>
              <a:rPr lang="en-A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</a:t>
            </a:r>
            <a:r>
              <a:rPr lang="en-A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Gradus Research, 26%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опитаних мешканців міст України з населенням понад 100 000 осіб заявили, що володіють криптовалютами.</a:t>
            </a:r>
          </a:p>
        </p:txBody>
      </p:sp>
    </p:spTree>
    <p:extLst>
      <p:ext uri="{BB962C8B-B14F-4D97-AF65-F5344CB8AC3E}">
        <p14:creationId xmlns:p14="http://schemas.microsoft.com/office/powerpoint/2010/main" val="4185715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1727</TotalTime>
  <Words>2071</Words>
  <Application>Microsoft Office PowerPoint</Application>
  <PresentationFormat>Широкий екран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«Детінізація економіки»</vt:lpstr>
      <vt:lpstr>Технологія блокчейн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Сальвадор став першою країною у світі, яка узаконила криптовалюту біткоїн як платіжний засіб.</vt:lpstr>
      <vt:lpstr>Регулювання ринку криптовалют в Україні</vt:lpstr>
      <vt:lpstr>Національною комісією з цінних паперів та фондового ринку представлена «Матриця оподаткування віртуальних активів»</vt:lpstr>
      <vt:lpstr>На основі міжнародного досвіду Україна може:</vt:lpstr>
      <vt:lpstr>Особливості тіньової економіки з використанням інструментів криптовалют</vt:lpstr>
      <vt:lpstr>За оцінками Управління ООН з наркотиків і злочинності (UNODC), щороку відмивається від 2 до 5% світового ВВП.  Це становить від 715 до 1,87 трильйонів євро щороку відповідно</vt:lpstr>
      <vt:lpstr>Презентація PowerPoint</vt:lpstr>
      <vt:lpstr>Презентація PowerPoint</vt:lpstr>
      <vt:lpstr>Презентація PowerPoint</vt:lpstr>
      <vt:lpstr>Презентація PowerPoint</vt:lpstr>
      <vt:lpstr>Криптовалюти — це нова реальність, яка несе як великі можливості, так і суттєві ризики.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«Стратегічне планування та управління змінами»</dc:title>
  <dc:creator>Admin</dc:creator>
  <cp:lastModifiedBy>Михаил Прокопчук</cp:lastModifiedBy>
  <cp:revision>81</cp:revision>
  <dcterms:created xsi:type="dcterms:W3CDTF">2024-10-14T20:32:28Z</dcterms:created>
  <dcterms:modified xsi:type="dcterms:W3CDTF">2025-11-06T09:17:33Z</dcterms:modified>
</cp:coreProperties>
</file>