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2" r:id="rId5"/>
    <p:sldId id="259" r:id="rId6"/>
    <p:sldId id="283" r:id="rId7"/>
    <p:sldId id="271" r:id="rId8"/>
    <p:sldId id="265" r:id="rId9"/>
    <p:sldId id="285" r:id="rId10"/>
    <p:sldId id="261" r:id="rId11"/>
    <p:sldId id="286" r:id="rId12"/>
    <p:sldId id="266" r:id="rId13"/>
    <p:sldId id="267" r:id="rId14"/>
    <p:sldId id="287" r:id="rId15"/>
    <p:sldId id="288" r:id="rId16"/>
    <p:sldId id="272" r:id="rId17"/>
    <p:sldId id="289" r:id="rId18"/>
    <p:sldId id="273" r:id="rId19"/>
    <p:sldId id="274" r:id="rId20"/>
    <p:sldId id="284" r:id="rId21"/>
    <p:sldId id="275" r:id="rId22"/>
    <p:sldId id="276" r:id="rId23"/>
    <p:sldId id="290" r:id="rId24"/>
    <p:sldId id="269" r:id="rId25"/>
    <p:sldId id="277" r:id="rId26"/>
    <p:sldId id="278" r:id="rId27"/>
    <p:sldId id="279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0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C44548-B9AB-4D12-80DC-6E4470452387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B2D49A-394E-4A60-8905-F99A3C886E2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s://i.pinimg.com/originals/80/46/64/804664e760c8d346925133ea52adb909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encrypted-tbn0.gstatic.com/images?q=tbn%3AANd9GcQslck7YEps_FLKNNvF5L1oqa0J9WDintHSfAHZ0xBq9aa8js3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571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«Особливості індивідуального та групового кризового консультування учасників освітнього процесу»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s (15).jpg">
            <a:extLst>
              <a:ext uri="{FF2B5EF4-FFF2-40B4-BE49-F238E27FC236}">
                <a16:creationId xmlns:a16="http://schemas.microsoft.com/office/drawing/2014/main" xmlns="" id="{EFAAAACA-BF69-4FC1-85FE-81F8C31A1A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21696"/>
            <a:ext cx="3672408" cy="273630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5" name="Рисунок 2" descr="https://encrypted-tbn1.gstatic.com/images?q=tbn:ANd9GcQOU7XyIk3DSUjyDejifAqtzVy9CA2Fkc0f27qdUKArEpD-Vcli">
            <a:extLst>
              <a:ext uri="{FF2B5EF4-FFF2-40B4-BE49-F238E27FC236}">
                <a16:creationId xmlns:a16="http://schemas.microsoft.com/office/drawing/2014/main" xmlns="" id="{D55F27D4-8A83-49CE-B024-875AE39F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312" y="4457825"/>
            <a:ext cx="1547707" cy="152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2198"/>
            <a:ext cx="8856984" cy="6327162"/>
          </a:xfrm>
        </p:spPr>
        <p:txBody>
          <a:bodyPr/>
          <a:lstStyle/>
          <a:p>
            <a:pPr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кількістю клієнтів розрізняють індивідуальне та групове.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консультування: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проблем особистісного зростання, внутрішніх конфліктів, для подолання страхів, проблем міжособистісних взаємин.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714487"/>
            <a:ext cx="3643338" cy="453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u="sng" dirty="0">
                <a:solidFill>
                  <a:srgbClr val="C00000"/>
                </a:solidFill>
              </a:rPr>
              <a:t>Групове</a:t>
            </a:r>
          </a:p>
          <a:p>
            <a:pPr algn="just">
              <a:lnSpc>
                <a:spcPct val="150000"/>
              </a:lnSpc>
            </a:pPr>
            <a:r>
              <a:rPr lang="uk-UA" sz="2400" b="1" u="sng" dirty="0">
                <a:solidFill>
                  <a:srgbClr val="C00000"/>
                </a:solidFill>
              </a:rPr>
              <a:t> консультування: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  <a:r>
              <a:rPr lang="uk-UA" sz="2400" dirty="0"/>
              <a:t>різноманітні тренінгові групи, </a:t>
            </a:r>
            <a:r>
              <a:rPr lang="uk-UA" sz="2400" dirty="0" err="1"/>
              <a:t>групи</a:t>
            </a:r>
            <a:r>
              <a:rPr lang="uk-UA" sz="2400" dirty="0"/>
              <a:t> розвитку умінь та навичок спілкування та розв’язання конфліктів  і </a:t>
            </a:r>
            <a:r>
              <a:rPr lang="uk-UA" sz="2400" dirty="0" err="1"/>
              <a:t>т.ін</a:t>
            </a:r>
            <a:r>
              <a:rPr lang="uk-UA" sz="2400" dirty="0"/>
              <a:t>. </a:t>
            </a:r>
            <a:endParaRPr lang="ru-RU" sz="2400" dirty="0"/>
          </a:p>
        </p:txBody>
      </p:sp>
      <p:pic>
        <p:nvPicPr>
          <p:cNvPr id="5" name="Picture 41" descr="B_B">
            <a:extLst>
              <a:ext uri="{FF2B5EF4-FFF2-40B4-BE49-F238E27FC236}">
                <a16:creationId xmlns:a16="http://schemas.microsoft.com/office/drawing/2014/main" xmlns="" id="{C5B30576-5E4B-46D9-A6D6-57BFC221A5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908608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671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43516"/>
            <a:ext cx="8932055" cy="485962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&quot;психологічні картинки&quot;">
            <a:extLst>
              <a:ext uri="{FF2B5EF4-FFF2-40B4-BE49-F238E27FC236}">
                <a16:creationId xmlns:a16="http://schemas.microsoft.com/office/drawing/2014/main" xmlns="" id="{7D9C34EB-23DB-4D98-A962-150A82A5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8" y="1943516"/>
            <a:ext cx="541374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B_B">
            <a:extLst>
              <a:ext uri="{FF2B5EF4-FFF2-40B4-BE49-F238E27FC236}">
                <a16:creationId xmlns:a16="http://schemas.microsoft.com/office/drawing/2014/main" xmlns="" id="{65D9D431-5104-42B8-BDDE-10CBCB97F3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індивідуального кризового консультування</a:t>
            </a:r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643998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1 варіант</a:t>
            </a:r>
          </a:p>
          <a:p>
            <a:pPr>
              <a:buNone/>
            </a:pPr>
            <a:r>
              <a:rPr lang="uk-UA" dirty="0">
                <a:solidFill>
                  <a:srgbClr val="002060"/>
                </a:solidFill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Взаєморозуміння/структурування; КОНТАКТ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збір інформації: 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 особистості клієнта 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прояснення суті проблеми 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ресурсів клієнта 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пам’яті клієнта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бажаний результат (те, до чого хоче прийти клієнт);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вироблення альтернативних рішень;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узагальнення, перехід від навчання до дії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r">
              <a:buNone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п'яти крокова  модель інтерв’ю А. Айві (В.Г. Панок, І.І. Ткачук 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i="1" dirty="0"/>
              <a:t> </a:t>
            </a:r>
            <a:br>
              <a:rPr lang="uk-UA" sz="4000" i="1" dirty="0"/>
            </a:b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кризового консультування</a:t>
            </a:r>
            <a:r>
              <a:rPr lang="uk-UA" sz="4000" i="1" dirty="0">
                <a:solidFill>
                  <a:srgbClr val="C00000"/>
                </a:solidFill>
              </a:rPr>
              <a:t/>
            </a:r>
            <a:br>
              <a:rPr lang="uk-UA" sz="4000" i="1" dirty="0">
                <a:solidFill>
                  <a:srgbClr val="C00000"/>
                </a:solidFill>
              </a:rPr>
            </a:br>
            <a:r>
              <a:rPr lang="uk-UA" sz="4000" i="1" dirty="0">
                <a:solidFill>
                  <a:srgbClr val="C00000"/>
                </a:solidFill>
              </a:rPr>
              <a:t>                                      </a:t>
            </a:r>
            <a:r>
              <a:rPr lang="uk-UA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варіант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Створення безпечної атмосфери (контакту)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Відновлення зв'язків з власними ресурсами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Робота зі спогадами і переживаннями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Створення нового соціального контексту (орієнтація на майбутнє)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початком консультації визначити, чи потрібна медична допомога (психіатр, невропатолог).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41" descr="B_B">
            <a:extLst>
              <a:ext uri="{FF2B5EF4-FFF2-40B4-BE49-F238E27FC236}">
                <a16:creationId xmlns:a16="http://schemas.microsoft.com/office/drawing/2014/main" xmlns="" id="{D5228BA4-4524-4DE0-900D-1F8D1F988C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8FFA3-070A-46B1-88AC-5C8510A7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Перерва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психологічні картинки&quot;">
            <a:extLst>
              <a:ext uri="{FF2B5EF4-FFF2-40B4-BE49-F238E27FC236}">
                <a16:creationId xmlns:a16="http://schemas.microsoft.com/office/drawing/2014/main" xmlns="" id="{9CE03DAB-6195-41EC-92C7-6031ADC5A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93" y="2132856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1" descr="B_B">
            <a:extLst>
              <a:ext uri="{FF2B5EF4-FFF2-40B4-BE49-F238E27FC236}">
                <a16:creationId xmlns:a16="http://schemas.microsoft.com/office/drawing/2014/main" xmlns="" id="{20B92982-FD27-452B-BC6F-9D9C8F7B0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81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4071966" cy="71438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Контакт</a:t>
            </a:r>
          </a:p>
        </p:txBody>
      </p:sp>
      <p:pic>
        <p:nvPicPr>
          <p:cNvPr id="4" name="Содержимое 3" descr="Картинки по запросу &quot;картинки солнышко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1571626" cy="158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тинки по запросу &quot;рисунок цветок карандашом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88956"/>
            <a:ext cx="2443081" cy="193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и по запросу &quot;рисунок вселенной  карандашом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926" y="4653136"/>
            <a:ext cx="278608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артинки по запросу &quot;контур лица ребенок рисунок&quot;"/>
          <p:cNvPicPr/>
          <p:nvPr/>
        </p:nvPicPr>
        <p:blipFill>
          <a:blip r:embed="rId5" cstate="print"/>
          <a:srcRect l="7757" t="11239" b="7781"/>
          <a:stretch>
            <a:fillRect/>
          </a:stretch>
        </p:blipFill>
        <p:spPr bwMode="auto">
          <a:xfrm>
            <a:off x="2500298" y="2071678"/>
            <a:ext cx="1676275" cy="212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97082" y="4433963"/>
            <a:ext cx="4503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мене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Мої якості/ цінності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Всесвіт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Моє життя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 речення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кого я турбуюся та інші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артинки по запросу &quot;зірочка шаблон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000240"/>
            <a:ext cx="2931197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Картинки по запросу &quot;глечик малюнок&quot;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263803" y="3929066"/>
            <a:ext cx="1880197" cy="2428892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етап. Відновлення зв'язків з власними ресурсами.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645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ресурси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 досвід, візуалізація «безпечного місця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ресурси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4 основні зони: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спілкування,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взаємопідтримка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близьких, турбота про когось, допомога,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сон, відпочинок, фізична активність, харчування,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все, що приносить задоволення і радість,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віра (не обов'язково релігія).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відновлення зв’язків та ресурсів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ртинки по запросу &quot;картинки ладошки&quot;"/>
          <p:cNvPicPr>
            <a:picLocks noGrp="1"/>
          </p:cNvPicPr>
          <p:nvPr>
            <p:ph idx="1"/>
          </p:nvPr>
        </p:nvPicPr>
        <p:blipFill>
          <a:blip r:embed="rId2"/>
          <a:srcRect t="11582" b="7178"/>
          <a:stretch>
            <a:fillRect/>
          </a:stretch>
        </p:blipFill>
        <p:spPr bwMode="auto">
          <a:xfrm>
            <a:off x="500034" y="1857364"/>
            <a:ext cx="1785950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 descr="Картинки по запросу &quot;мішечок картинка олівце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9425" y="4625829"/>
            <a:ext cx="2790828" cy="207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1\Documents\Downloads\bd3b443ebdbc97ad96b4b050a3774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465350"/>
            <a:ext cx="1766849" cy="239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артинки по запросу &quot;я молодец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736"/>
            <a:ext cx="2199364" cy="2202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86050" y="2000240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 кого я можу звернутися?</a:t>
            </a:r>
          </a:p>
          <a:p>
            <a:r>
              <a:rPr lang="uk-UA" dirty="0"/>
              <a:t>Мішечок ресурсів</a:t>
            </a:r>
          </a:p>
          <a:p>
            <a:r>
              <a:rPr lang="uk-UA" dirty="0"/>
              <a:t>Безпечне місце</a:t>
            </a:r>
          </a:p>
          <a:p>
            <a:r>
              <a:rPr lang="uk-UA" dirty="0"/>
              <a:t>Активізація ресурсів</a:t>
            </a:r>
          </a:p>
          <a:p>
            <a:r>
              <a:rPr lang="uk-UA" dirty="0"/>
              <a:t>Магічна машина щастя</a:t>
            </a:r>
          </a:p>
          <a:p>
            <a:r>
              <a:rPr lang="uk-UA" dirty="0"/>
              <a:t>Приємні спогади</a:t>
            </a:r>
          </a:p>
          <a:p>
            <a:r>
              <a:rPr lang="uk-UA" dirty="0"/>
              <a:t>Вправи на релаксацію та інші</a:t>
            </a:r>
            <a:endParaRPr lang="ru-RU" dirty="0"/>
          </a:p>
        </p:txBody>
      </p:sp>
      <p:pic>
        <p:nvPicPr>
          <p:cNvPr id="39939" name="Рисунок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4019" y="3857628"/>
            <a:ext cx="2000264" cy="2821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етап. Робота зі спогадами і переживаннями.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252520" cy="528638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uk-UA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Фрейд: </a:t>
            </a:r>
            <a:r>
              <a:rPr lang="uk-UA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«Спогади, позбавлені афекту, майже ніколи не бувають дієвими; психічний процес, який стався спочатку, повинен мати вихід: його потрібно відтворити якомога яскравіше, а потім проговорити».</a:t>
            </a:r>
          </a:p>
          <a:p>
            <a:pPr>
              <a:buNone/>
            </a:pPr>
            <a:endParaRPr lang="uk-UA" sz="3200" i="1" dirty="0"/>
          </a:p>
          <a:p>
            <a:pPr>
              <a:lnSpc>
                <a:spcPct val="170000"/>
              </a:lnSpc>
              <a:buNone/>
            </a:pP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консультативному процесу людина повністю свідомо може: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4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пережити</a:t>
            </a:r>
            <a:r>
              <a:rPr lang="uk-UA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свої реакції, включаючи почуття й емоції; 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4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uk-UA" sz="45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як цілісність (єдність свідомої і несвідомої сутності) і самоцінність; 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4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відчувати свою суб’єктивність і </a:t>
            </a:r>
            <a:r>
              <a:rPr lang="uk-UA" sz="45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повірити </a:t>
            </a: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власні можливості опанувати життєву ситуацію, розпоряджатися собою та своїм життям; 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4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себе</a:t>
            </a:r>
            <a:r>
              <a:rPr lang="uk-UA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такою, якою вона є, а відтак поважати суб’єктивність іншої людини; 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uk-UA" sz="4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набути нового досвіду</a:t>
            </a:r>
            <a:r>
              <a:rPr lang="uk-UA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розвитку і самовдосконаленні</a:t>
            </a:r>
            <a:endParaRPr lang="ru-RU" sz="4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4704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дотримуватися наступних правил: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4945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002060"/>
                </a:solidFill>
              </a:rPr>
              <a:t>•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розповідь про травму в деталях, не перебивати, після почутого задати уточнюючі питання)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і трансформація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 клієнта (визначення свого ставлення, направляти в потрібне русло)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Актуалізація травматичного досвіду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«тут і зараз»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саме </a:t>
            </a:r>
            <a:r>
              <a:rPr lang="uk-UA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клієнта.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7E5D9BC4-770A-42F7-A85C-C7FE3F589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ої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D45D04C9-8CFE-47B7-9BCE-E7F0CE6E9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373" y="5791200"/>
            <a:ext cx="121162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роботи зі спогадами і переживаннями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ртинки по запросу &quot;контур человека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78364" y="1678769"/>
            <a:ext cx="200023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тинки по запросу &quot;рамки для картин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4393413"/>
            <a:ext cx="1544915" cy="253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и по запросу &quot;рисунок пирога  карандашом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1537074" cy="164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Картинки по запросу &quot;мусорное ведро малюнок&quot;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57158" y="4357694"/>
            <a:ext cx="2142165" cy="214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4" name="Picture 4" descr="Картинки по запросу &quot;сердечко картинка олівцем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7134" y="1714488"/>
            <a:ext cx="28765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76538" y="4076688"/>
            <a:ext cx="37871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Пиріг почуттів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відчуває моє тіло/ образ тіла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героя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“Дерево”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Смітник/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Залишити/ прибрати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Мої портрети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проблемами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кристалу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3303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«роботи» консультанта є пізнання та рефлексія: </a:t>
            </a:r>
          </a:p>
          <a:p>
            <a:pPr>
              <a:lnSpc>
                <a:spcPct val="150000"/>
              </a:lnSpc>
            </a:pP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поведінки,</a:t>
            </a:r>
          </a:p>
          <a:p>
            <a:pPr>
              <a:lnSpc>
                <a:spcPct val="150000"/>
              </a:lnSpc>
            </a:pP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почуттів,</a:t>
            </a:r>
          </a:p>
          <a:p>
            <a:pPr>
              <a:lnSpc>
                <a:spcPct val="150000"/>
              </a:lnSpc>
            </a:pP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думок,</a:t>
            </a:r>
          </a:p>
          <a:p>
            <a:pPr>
              <a:lnSpc>
                <a:spcPct val="150000"/>
              </a:lnSpc>
            </a:pP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відчуття у тілі клієнта.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1A417E7F-7F5E-40A7-B481-E96BC874DB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етап. Створення нового соціального контексту (орієнтація на майбутнє)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502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«Майбутнє складається з наших фантазій!»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 спрямованість на нові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діяльності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Творчість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Діяльність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Інтереси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Відносини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Радість і надія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08E00667-A469-4DC3-810C-DAE72B3564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створення нового соціального контексту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ртинки по запросу &quot;сонечко малюнок&quot;"/>
          <p:cNvPicPr>
            <a:picLocks noGrp="1"/>
          </p:cNvPicPr>
          <p:nvPr>
            <p:ph idx="1"/>
          </p:nvPr>
        </p:nvPicPr>
        <p:blipFill>
          <a:blip r:embed="rId2"/>
          <a:srcRect l="1965"/>
          <a:stretch>
            <a:fillRect/>
          </a:stretch>
        </p:blipFill>
        <p:spPr bwMode="auto">
          <a:xfrm>
            <a:off x="285720" y="1785926"/>
            <a:ext cx="183021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тинки по запросу &quot;календар тижня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00039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6" name="Рисунок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696" y="4104987"/>
            <a:ext cx="1981200" cy="2782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9" name="Picture 5" descr="Картинки по запросу &quot;мандал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142984"/>
            <a:ext cx="2714612" cy="271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75856" y="3429000"/>
            <a:ext cx="313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радощів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я турбуюся про себе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Ранковий/вечірній ритуал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почитати/подивитись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Починай та продовжуй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797172"/>
          </a:xfrm>
        </p:spPr>
        <p:txBody>
          <a:bodyPr>
            <a:normAutofit/>
          </a:bodyPr>
          <a:lstStyle/>
          <a:p>
            <a:pPr algn="just"/>
            <a:r>
              <a:rPr lang="uk-U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 консультування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8429684" cy="3714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dirty="0"/>
              <a:t>Види роботи: </a:t>
            </a:r>
          </a:p>
          <a:p>
            <a:pPr>
              <a:lnSpc>
                <a:spcPct val="150000"/>
              </a:lnSpc>
              <a:buNone/>
            </a:pPr>
            <a:r>
              <a:rPr lang="uk-UA" dirty="0"/>
              <a:t>- </a:t>
            </a:r>
            <a:r>
              <a:rPr lang="uk-UA" i="1" dirty="0"/>
              <a:t>різноманітні тренінгові групи,</a:t>
            </a:r>
          </a:p>
          <a:p>
            <a:pPr>
              <a:lnSpc>
                <a:spcPct val="150000"/>
              </a:lnSpc>
              <a:buNone/>
            </a:pPr>
            <a:r>
              <a:rPr lang="uk-UA" i="1" dirty="0"/>
              <a:t> -групи розвитку умінь, навичок спілкування та розв’язання конфліктів  і </a:t>
            </a:r>
            <a:r>
              <a:rPr lang="uk-UA" i="1" dirty="0" err="1"/>
              <a:t>т.ін</a:t>
            </a:r>
            <a:r>
              <a:rPr lang="uk-UA" dirty="0"/>
              <a:t>. </a:t>
            </a: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5997B842-F3EC-4CC1-B5C1-504122B67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38" y="5486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групового кризового консультування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038" y="1306396"/>
            <a:ext cx="8401080" cy="50029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Встановлення контакту і прояснення ситуації</a:t>
            </a:r>
          </a:p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умов для надання психологічної допомоги.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перших консультації.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висуваються попередні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виникнення проблеми,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її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переформулювання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обговорюються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напрямки роботи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подолання кризової ситуації.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 увагу фахівця має бути направлено: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кризову ситуацію та особливості її проживання членами сім'ї/ пари/ клієнтів;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емоційний стан учасників консультації;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прояви внутрішньо сімейних/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стосунків, які допомагають або перешкоджають подоланню кризової ситуації.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93756307-74B4-4343-86C9-C66E7FAB9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143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етап. Опрацювання проблеми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подолання кризової ситуації.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консультації.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роботи на даному етапі: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виявлення когнітивних новоутворень, пов'язаних з кризовою ситуацією;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в подоланні негативних емоційних переживань;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можливих способів подолання кризової ситуації;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неадаптивних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установок, які блокують оптимальні способи вирішення психологічної кризи, і їх корекція;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установки членів сім'ї/консультування на активну участь у вирішенні кризової ситуації.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8BB4A076-8B6D-4D54-8A77-6D63A8F37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6984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етап. Пошук ресурсів і завершення консультування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45835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uk-UA" sz="4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4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в повсякденному житті досягнутих результатів. 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Тривалість: </a:t>
            </a: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консультації.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роботи фахівця на даному етапі: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навчання </a:t>
            </a:r>
            <a:r>
              <a:rPr lang="uk-UA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копінговим</a:t>
            </a: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механізмам, відкритих форм прояву почуттів, прямих висловлювань, позитивному підкріпленню її успіхів, і </a:t>
            </a:r>
            <a:r>
              <a:rPr lang="uk-UA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.;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підвищення психологічної компетентності і впевненості в собі;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навчання навичкам самоконтролю і </a:t>
            </a:r>
            <a:r>
              <a:rPr lang="uk-UA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самокорекції</a:t>
            </a: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щодо </a:t>
            </a:r>
            <a:r>
              <a:rPr lang="uk-UA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неадаптивних</a:t>
            </a: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по відношенню до проблем. 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uk-UA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кінці етапу фахівець повинен спільно з клієнтами підвести підсумки роботи і скласти план дій по закріпленню в повсякденному житті їхнього нового досвіду в подоланні кризових ситуацій. 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10" y="46811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 під час групового консультування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Прояснення ситуації/ проблеми</a:t>
            </a:r>
          </a:p>
          <a:p>
            <a:pPr>
              <a:lnSpc>
                <a:spcPct val="15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Прояснення почуттів</a:t>
            </a:r>
          </a:p>
          <a:p>
            <a:pPr>
              <a:lnSpc>
                <a:spcPct val="15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Пошук альтернативних рішень</a:t>
            </a:r>
          </a:p>
          <a:p>
            <a:pPr>
              <a:lnSpc>
                <a:spcPct val="15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Прийняття рішень</a:t>
            </a:r>
          </a:p>
          <a:p>
            <a:pPr>
              <a:lnSpc>
                <a:spcPct val="15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Новий досвід/ орієнтація на майбутнє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&quot;психологічні картинки&quot;">
            <a:extLst>
              <a:ext uri="{FF2B5EF4-FFF2-40B4-BE49-F238E27FC236}">
                <a16:creationId xmlns:a16="http://schemas.microsoft.com/office/drawing/2014/main" xmlns="" id="{1B981C85-924C-4B8C-BCCE-D01BDB3B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B_B">
            <a:extLst>
              <a:ext uri="{FF2B5EF4-FFF2-40B4-BE49-F238E27FC236}">
                <a16:creationId xmlns:a16="http://schemas.microsoft.com/office/drawing/2014/main" xmlns="" id="{84BD001A-BFD7-481C-B94B-B213C78F3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КРИЗ за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Шнейдер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b="1" u="sng" dirty="0"/>
              <a:t>Внутрішні:</a:t>
            </a:r>
            <a:r>
              <a:rPr lang="uk-UA" b="1" dirty="0"/>
              <a:t> </a:t>
            </a:r>
            <a:r>
              <a:rPr lang="uk-UA" dirty="0"/>
              <a:t>криза цілісності, криза «пересадки коріння», криза втрати, кризи становлення, кризи розвитку та кризи життя.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b="1" u="sng" dirty="0"/>
              <a:t>Зовнішні:</a:t>
            </a:r>
            <a:r>
              <a:rPr lang="uk-UA" b="1" dirty="0"/>
              <a:t> </a:t>
            </a:r>
            <a:r>
              <a:rPr lang="uk-UA" dirty="0"/>
              <a:t>травматичні кризи, ситуаційна криза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3DFB68F3-D35E-464F-9B90-0D650453DF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908608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Криза як процес має 3 стадії: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7829576" cy="43251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Початок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Криза по суті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Кінець - вихід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F5C1A056-FEB3-4E38-AFF2-972EA4E69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908608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5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14356"/>
            <a:ext cx="8536462" cy="192882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Кризова інтервенція –</a:t>
            </a:r>
            <a:b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екстрена психологічна допомога людині, яка знаходиться в стані кризи.</a:t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496"/>
            <a:ext cx="8401080" cy="378621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uk-UA" dirty="0"/>
              <a:t> </a:t>
            </a:r>
            <a:r>
              <a:rPr lang="uk-UA" b="1" i="1" dirty="0">
                <a:solidFill>
                  <a:srgbClr val="C00000"/>
                </a:solidFill>
              </a:rPr>
              <a:t>Завдання кризового консультування: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Усвідомити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Відреагувати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Трансформувати (непрацюючі техніки на працюючі)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1" descr="B_B">
            <a:extLst>
              <a:ext uri="{FF2B5EF4-FFF2-40B4-BE49-F238E27FC236}">
                <a16:creationId xmlns:a16="http://schemas.microsoft.com/office/drawing/2014/main" xmlns="" id="{D406F66B-31EE-4B9D-A32B-0B15F2E6D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908608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71480"/>
            <a:ext cx="903649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мета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повернути назад людину на оптимальний рівень психологічного та фізіологічного балансу в межах обмежень, які накладені кризою.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психолога: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провідником клієнта на шляху «було-буде». На кожному відрізку шляху ця роль буде змінюватися за шкалою «активність-пасивність».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C6CC427F-7E2A-4385-8935-20A2CAA475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908608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84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“Плутанина”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DEEB27C8-E741-4C8A-871F-C1787E7A8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908608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и по запросу &quot;картинка запутанных ниток&quot;">
            <a:extLst>
              <a:ext uri="{FF2B5EF4-FFF2-40B4-BE49-F238E27FC236}">
                <a16:creationId xmlns:a16="http://schemas.microsoft.com/office/drawing/2014/main" xmlns="" id="{92434123-5752-4206-82C4-F52ABE93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208"/>
            <a:ext cx="42086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dirty="0"/>
              <a:t/>
            </a:r>
            <a:br>
              <a:rPr lang="uk-UA" sz="36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/>
          <a:lstStyle/>
          <a:p>
            <a:endParaRPr lang="uk-UA" b="1" dirty="0"/>
          </a:p>
          <a:p>
            <a:pPr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правила та особливості кризової допомоги</a:t>
            </a:r>
          </a:p>
          <a:p>
            <a:pPr>
              <a:buNone/>
            </a:pPr>
            <a:endParaRPr lang="uk-UA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E4BA4E0F-AAA0-4972-8BD1-22AF330D8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и по запросу &quot;психологічні картинки&quot;">
            <a:extLst>
              <a:ext uri="{FF2B5EF4-FFF2-40B4-BE49-F238E27FC236}">
                <a16:creationId xmlns:a16="http://schemas.microsoft.com/office/drawing/2014/main" xmlns="" id="{04B6296D-861E-4D8B-B28F-1E16AD79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96" y="2741503"/>
            <a:ext cx="4380609" cy="38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0668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навички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/>
              <a:t>1. Конфіденційність</a:t>
            </a:r>
          </a:p>
          <a:p>
            <a:pPr marL="0" indent="0">
              <a:buNone/>
            </a:pPr>
            <a:r>
              <a:rPr lang="uk-UA" dirty="0"/>
              <a:t>2. Прояв турботи</a:t>
            </a:r>
          </a:p>
          <a:p>
            <a:pPr marL="0" indent="0">
              <a:buNone/>
            </a:pPr>
            <a:r>
              <a:rPr lang="uk-UA" dirty="0"/>
              <a:t>3. Невербальна комунікація</a:t>
            </a:r>
          </a:p>
          <a:p>
            <a:pPr marL="0" indent="0">
              <a:buNone/>
            </a:pPr>
            <a:r>
              <a:rPr lang="uk-UA" dirty="0"/>
              <a:t>4. Схвалення відвертості</a:t>
            </a:r>
          </a:p>
          <a:p>
            <a:pPr marL="0" indent="0">
              <a:buNone/>
            </a:pPr>
            <a:r>
              <a:rPr lang="uk-UA" dirty="0"/>
              <a:t>5. Підтвердження/нормалізація</a:t>
            </a:r>
          </a:p>
          <a:p>
            <a:pPr marL="0" indent="0">
              <a:buNone/>
            </a:pPr>
            <a:r>
              <a:rPr lang="uk-UA" dirty="0"/>
              <a:t>6. Відсутність порад</a:t>
            </a:r>
          </a:p>
          <a:p>
            <a:pPr marL="0" indent="0">
              <a:buNone/>
            </a:pPr>
            <a:r>
              <a:rPr lang="uk-UA" dirty="0"/>
              <a:t>7. Абстрагування від власної системи цінностей</a:t>
            </a:r>
            <a:endParaRPr lang="ru-RU" dirty="0"/>
          </a:p>
        </p:txBody>
      </p:sp>
      <p:pic>
        <p:nvPicPr>
          <p:cNvPr id="4" name="Picture 41" descr="B_B">
            <a:extLst>
              <a:ext uri="{FF2B5EF4-FFF2-40B4-BE49-F238E27FC236}">
                <a16:creationId xmlns:a16="http://schemas.microsoft.com/office/drawing/2014/main" xmlns="" id="{51D26764-99E4-4EF8-ACDC-8670D4EDF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146" y="5881917"/>
            <a:ext cx="126585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24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1024</TotalTime>
  <Words>1112</Words>
  <Application>Microsoft Office PowerPoint</Application>
  <PresentationFormat>Екран (4:3)</PresentationFormat>
  <Paragraphs>164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Городская</vt:lpstr>
      <vt:lpstr>      «Особливості індивідуального та групового кризового консультування учасників освітнього процесу» </vt:lpstr>
      <vt:lpstr>Презентація PowerPoint</vt:lpstr>
      <vt:lpstr>  ТИПИ КРИЗ за Шнейдер:  </vt:lpstr>
      <vt:lpstr>Криза як процес має 3 стадії: </vt:lpstr>
      <vt:lpstr> Кризова інтервенція –  це екстрена психологічна допомога людині, яка знаходиться в стані кризи.  </vt:lpstr>
      <vt:lpstr>Презентація PowerPoint</vt:lpstr>
      <vt:lpstr>Презентація PowerPoint</vt:lpstr>
      <vt:lpstr>  </vt:lpstr>
      <vt:lpstr>Базові навички консультанта:</vt:lpstr>
      <vt:lpstr>Презентація PowerPoint</vt:lpstr>
      <vt:lpstr>Вправа «Висновки» </vt:lpstr>
      <vt:lpstr>Етапи індивідуального кризового консультування </vt:lpstr>
      <vt:lpstr>  Етапи кризового консультування                                       2 варіант </vt:lpstr>
      <vt:lpstr>Перерва </vt:lpstr>
      <vt:lpstr>1 етап. Контакт</vt:lpstr>
      <vt:lpstr> 2 етап. Відновлення зв'язків з власними ресурсами. </vt:lpstr>
      <vt:lpstr>Вправи на відновлення зв’язків та ресурсів</vt:lpstr>
      <vt:lpstr> 3 етап. Робота зі спогадами і переживаннями. </vt:lpstr>
      <vt:lpstr>Слід дотримуватися наступних правил: </vt:lpstr>
      <vt:lpstr>Вправи для роботи зі спогадами і переживаннями</vt:lpstr>
      <vt:lpstr>Принцип кристалу </vt:lpstr>
      <vt:lpstr> 4 етап. Створення нового соціального контексту (орієнтація на майбутнє) </vt:lpstr>
      <vt:lpstr>Вправи для створення нового соціального контексту</vt:lpstr>
      <vt:lpstr>Групове консультування - у якості отримувачів є дві чи більше осіб з подібними складними життєвими обставинами або однаковим запитом щодо очікуваної допомоги.</vt:lpstr>
      <vt:lpstr>Етапи групового кризового консультування </vt:lpstr>
      <vt:lpstr>2 етап. Опрацювання проблеми  </vt:lpstr>
      <vt:lpstr>3 етап. Пошук ресурсів і завершення консультування</vt:lpstr>
      <vt:lpstr>Інтерв’ю під час групового консультування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80</cp:revision>
  <dcterms:created xsi:type="dcterms:W3CDTF">2020-02-24T09:08:34Z</dcterms:created>
  <dcterms:modified xsi:type="dcterms:W3CDTF">2022-11-10T08:55:41Z</dcterms:modified>
</cp:coreProperties>
</file>