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70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DC8BBE-F273-4A96-BBE8-3A9632C29C14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B55EA47-9B12-4841-85FF-CDB447D57C47}">
      <dgm:prSet phldrT="[Текст]" custT="1"/>
      <dgm:spPr/>
      <dgm:t>
        <a:bodyPr/>
        <a:lstStyle/>
        <a:p>
          <a:r>
            <a:rPr lang="ru-RU" sz="1200" dirty="0" smtClean="0"/>
            <a:t>верховенства права, </a:t>
          </a:r>
          <a:r>
            <a:rPr lang="ru-RU" sz="1200" dirty="0" err="1" smtClean="0"/>
            <a:t>неухильного</a:t>
          </a:r>
          <a:r>
            <a:rPr lang="ru-RU" sz="1200" dirty="0" smtClean="0"/>
            <a:t> </a:t>
          </a:r>
          <a:r>
            <a:rPr lang="ru-RU" sz="1200" dirty="0" err="1" smtClean="0"/>
            <a:t>дотримання</a:t>
          </a:r>
          <a:r>
            <a:rPr lang="ru-RU" sz="1200" dirty="0" smtClean="0"/>
            <a:t> </a:t>
          </a:r>
          <a:r>
            <a:rPr lang="ru-RU" sz="1200" dirty="0" err="1" smtClean="0"/>
            <a:t>вимог</a:t>
          </a:r>
          <a:r>
            <a:rPr lang="ru-RU" sz="1200" dirty="0" smtClean="0"/>
            <a:t> </a:t>
          </a:r>
          <a:r>
            <a:rPr lang="ru-RU" sz="1200" dirty="0" err="1" smtClean="0"/>
            <a:t>законодавства</a:t>
          </a:r>
          <a:r>
            <a:rPr lang="ru-RU" sz="1200" dirty="0" smtClean="0"/>
            <a:t>, </a:t>
          </a:r>
          <a:r>
            <a:rPr lang="uk-UA" sz="1200" dirty="0" smtClean="0"/>
            <a:t>яким регулюються цивільно-військові відносини, діяльність Збройних </a:t>
          </a:r>
          <a:r>
            <a:rPr lang="ru-RU" sz="1200" dirty="0" smtClean="0"/>
            <a:t>Сил </a:t>
          </a:r>
          <a:r>
            <a:rPr lang="ru-RU" sz="1200" dirty="0" err="1" smtClean="0"/>
            <a:t>України</a:t>
          </a:r>
          <a:r>
            <a:rPr lang="ru-RU" sz="1200" dirty="0" smtClean="0"/>
            <a:t>, </a:t>
          </a:r>
          <a:r>
            <a:rPr lang="ru-RU" sz="1200" dirty="0" err="1" smtClean="0"/>
            <a:t>інших</a:t>
          </a:r>
          <a:r>
            <a:rPr lang="ru-RU" sz="1200" dirty="0" smtClean="0"/>
            <a:t> </a:t>
          </a:r>
          <a:r>
            <a:rPr lang="ru-RU" sz="1200" dirty="0" err="1" smtClean="0"/>
            <a:t>військових</a:t>
          </a:r>
          <a:r>
            <a:rPr lang="ru-RU" sz="1200" dirty="0" smtClean="0"/>
            <a:t> </a:t>
          </a:r>
          <a:r>
            <a:rPr lang="ru-RU" sz="1200" dirty="0" err="1" smtClean="0"/>
            <a:t>формувань</a:t>
          </a:r>
          <a:r>
            <a:rPr lang="ru-RU" sz="1200" dirty="0" smtClean="0"/>
            <a:t>, </a:t>
          </a:r>
          <a:r>
            <a:rPr lang="ru-RU" sz="1200" dirty="0" err="1" smtClean="0"/>
            <a:t>правоохоронних</a:t>
          </a:r>
          <a:r>
            <a:rPr lang="ru-RU" sz="1200" dirty="0" smtClean="0"/>
            <a:t> </a:t>
          </a:r>
          <a:r>
            <a:rPr lang="ru-RU" sz="1200" dirty="0" err="1" smtClean="0"/>
            <a:t>органів</a:t>
          </a:r>
          <a:r>
            <a:rPr lang="ru-RU" sz="1200" dirty="0" smtClean="0"/>
            <a:t>;</a:t>
          </a:r>
          <a:endParaRPr lang="uk-UA" sz="1200" dirty="0"/>
        </a:p>
      </dgm:t>
    </dgm:pt>
    <dgm:pt modelId="{F12A6F07-90F6-446E-A755-80C540E124B0}" type="parTrans" cxnId="{FFFE4A66-3BE8-415A-A599-07AA85BC5C48}">
      <dgm:prSet/>
      <dgm:spPr/>
      <dgm:t>
        <a:bodyPr/>
        <a:lstStyle/>
        <a:p>
          <a:endParaRPr lang="uk-UA" sz="1200"/>
        </a:p>
      </dgm:t>
    </dgm:pt>
    <dgm:pt modelId="{0E158C3E-2B37-45EE-98EA-A50098159E07}" type="sibTrans" cxnId="{FFFE4A66-3BE8-415A-A599-07AA85BC5C48}">
      <dgm:prSet/>
      <dgm:spPr/>
      <dgm:t>
        <a:bodyPr/>
        <a:lstStyle/>
        <a:p>
          <a:endParaRPr lang="uk-UA" sz="1200"/>
        </a:p>
      </dgm:t>
    </dgm:pt>
    <dgm:pt modelId="{50012053-9E69-438C-A13C-DE62ED93BE83}">
      <dgm:prSet phldrT="[Текст]" custT="1"/>
      <dgm:spPr/>
      <dgm:t>
        <a:bodyPr/>
        <a:lstStyle/>
        <a:p>
          <a:r>
            <a:rPr lang="uk-UA" sz="1200" dirty="0" smtClean="0"/>
            <a:t>деполітизації та деідеологізації контролю</a:t>
          </a:r>
          <a:endParaRPr lang="uk-UA" sz="1200" dirty="0"/>
        </a:p>
      </dgm:t>
    </dgm:pt>
    <dgm:pt modelId="{81C305A8-826E-405A-B7F7-72A22C6A3DEC}" type="parTrans" cxnId="{8B4337D0-7D7D-48A3-B77C-EC591FA44104}">
      <dgm:prSet/>
      <dgm:spPr/>
      <dgm:t>
        <a:bodyPr/>
        <a:lstStyle/>
        <a:p>
          <a:endParaRPr lang="uk-UA" sz="1200"/>
        </a:p>
      </dgm:t>
    </dgm:pt>
    <dgm:pt modelId="{60B7E06C-21C5-4D99-9713-5D7F11D95E1D}" type="sibTrans" cxnId="{8B4337D0-7D7D-48A3-B77C-EC591FA44104}">
      <dgm:prSet/>
      <dgm:spPr/>
      <dgm:t>
        <a:bodyPr/>
        <a:lstStyle/>
        <a:p>
          <a:endParaRPr lang="uk-UA" sz="1200"/>
        </a:p>
      </dgm:t>
    </dgm:pt>
    <dgm:pt modelId="{A31E4D3E-2886-461C-9C0B-5F87E5CAD7AD}">
      <dgm:prSet phldrT="[Текст]" custT="1"/>
      <dgm:spPr/>
      <dgm:t>
        <a:bodyPr/>
        <a:lstStyle/>
        <a:p>
          <a:r>
            <a:rPr lang="ru-RU" sz="1200" dirty="0" err="1" smtClean="0"/>
            <a:t>прозорості</a:t>
          </a:r>
          <a:r>
            <a:rPr lang="ru-RU" sz="1200" dirty="0" smtClean="0"/>
            <a:t> </a:t>
          </a:r>
          <a:r>
            <a:rPr lang="ru-RU" sz="1200" dirty="0" err="1" smtClean="0"/>
            <a:t>видатків</a:t>
          </a:r>
          <a:r>
            <a:rPr lang="ru-RU" sz="1200" dirty="0" smtClean="0"/>
            <a:t> на </a:t>
          </a:r>
          <a:r>
            <a:rPr lang="ru-RU" sz="1200" dirty="0" err="1" smtClean="0"/>
            <a:t>національну</a:t>
          </a:r>
          <a:r>
            <a:rPr lang="ru-RU" sz="1200" dirty="0" smtClean="0"/>
            <a:t> </a:t>
          </a:r>
          <a:r>
            <a:rPr lang="ru-RU" sz="1200" dirty="0" err="1" smtClean="0"/>
            <a:t>безпеку</a:t>
          </a:r>
          <a:r>
            <a:rPr lang="ru-RU" sz="1200" dirty="0" smtClean="0"/>
            <a:t> і оборону, </a:t>
          </a:r>
          <a:r>
            <a:rPr lang="ru-RU" sz="1200" dirty="0" err="1" smtClean="0"/>
            <a:t>правоохоронну</a:t>
          </a:r>
          <a:endParaRPr lang="uk-UA" sz="1200" dirty="0"/>
        </a:p>
      </dgm:t>
    </dgm:pt>
    <dgm:pt modelId="{F5ACF6CC-C550-4E93-A04A-BAA1D881FE1E}" type="parTrans" cxnId="{4AE9E495-BEC9-4EE7-B275-C3F12CFA98ED}">
      <dgm:prSet/>
      <dgm:spPr/>
      <dgm:t>
        <a:bodyPr/>
        <a:lstStyle/>
        <a:p>
          <a:endParaRPr lang="uk-UA" sz="1200"/>
        </a:p>
      </dgm:t>
    </dgm:pt>
    <dgm:pt modelId="{E7A8FF1B-B5A7-455D-9CEA-CF4DC79D23D9}" type="sibTrans" cxnId="{4AE9E495-BEC9-4EE7-B275-C3F12CFA98ED}">
      <dgm:prSet/>
      <dgm:spPr/>
      <dgm:t>
        <a:bodyPr/>
        <a:lstStyle/>
        <a:p>
          <a:endParaRPr lang="uk-UA" sz="1200"/>
        </a:p>
      </dgm:t>
    </dgm:pt>
    <dgm:pt modelId="{2B90ED53-CCA5-4D71-897C-55C99151B3E1}">
      <dgm:prSet custT="1"/>
      <dgm:spPr/>
      <dgm:t>
        <a:bodyPr/>
        <a:lstStyle/>
        <a:p>
          <a:r>
            <a:rPr lang="ru-RU" sz="1200" dirty="0" err="1" smtClean="0"/>
            <a:t>розмежування</a:t>
          </a:r>
          <a:r>
            <a:rPr lang="ru-RU" sz="1200" dirty="0" smtClean="0"/>
            <a:t> </a:t>
          </a:r>
          <a:r>
            <a:rPr lang="ru-RU" sz="1200" dirty="0" err="1" smtClean="0"/>
            <a:t>функцій</a:t>
          </a:r>
          <a:r>
            <a:rPr lang="ru-RU" sz="1200" dirty="0" smtClean="0"/>
            <a:t> і </a:t>
          </a:r>
          <a:r>
            <a:rPr lang="ru-RU" sz="1200" dirty="0" err="1" smtClean="0"/>
            <a:t>повноважень</a:t>
          </a:r>
          <a:r>
            <a:rPr lang="ru-RU" sz="1200" dirty="0" smtClean="0"/>
            <a:t> </a:t>
          </a:r>
          <a:r>
            <a:rPr lang="ru-RU" sz="1200" dirty="0" err="1" smtClean="0"/>
            <a:t>політичного</a:t>
          </a:r>
          <a:r>
            <a:rPr lang="ru-RU" sz="1200" dirty="0" smtClean="0"/>
            <a:t> </a:t>
          </a:r>
          <a:r>
            <a:rPr lang="ru-RU" sz="1200" dirty="0" err="1" smtClean="0"/>
            <a:t>керівництва</a:t>
          </a:r>
          <a:r>
            <a:rPr lang="ru-RU" sz="1200" dirty="0" smtClean="0"/>
            <a:t> </a:t>
          </a:r>
          <a:r>
            <a:rPr lang="ru-RU" sz="1200" dirty="0" err="1" smtClean="0"/>
            <a:t>Воєнною</a:t>
          </a:r>
          <a:r>
            <a:rPr lang="ru-RU" sz="1200" dirty="0" smtClean="0"/>
            <a:t> </a:t>
          </a:r>
          <a:r>
            <a:rPr lang="ru-RU" sz="1200" dirty="0" err="1" smtClean="0"/>
            <a:t>організацією</a:t>
          </a:r>
          <a:r>
            <a:rPr lang="ru-RU" sz="1200" dirty="0" smtClean="0"/>
            <a:t> </a:t>
          </a:r>
          <a:r>
            <a:rPr lang="ru-RU" sz="1200" dirty="0" err="1" smtClean="0"/>
            <a:t>держави</a:t>
          </a:r>
          <a:r>
            <a:rPr lang="ru-RU" sz="1200" dirty="0" smtClean="0"/>
            <a:t> і </a:t>
          </a:r>
          <a:r>
            <a:rPr lang="ru-RU" sz="1200" dirty="0" err="1" smtClean="0"/>
            <a:t>правоохоронною</a:t>
          </a:r>
          <a:r>
            <a:rPr lang="ru-RU" sz="1200" dirty="0" smtClean="0"/>
            <a:t> </a:t>
          </a:r>
          <a:r>
            <a:rPr lang="ru-RU" sz="1200" dirty="0" err="1" smtClean="0"/>
            <a:t>діяльністю</a:t>
          </a:r>
          <a:r>
            <a:rPr lang="ru-RU" sz="1200" dirty="0" smtClean="0"/>
            <a:t> та </a:t>
          </a:r>
          <a:r>
            <a:rPr lang="ru-RU" sz="1200" dirty="0" err="1" smtClean="0"/>
            <a:t>професійного</a:t>
          </a:r>
          <a:r>
            <a:rPr lang="ru-RU" sz="1200" dirty="0" smtClean="0"/>
            <a:t> </a:t>
          </a:r>
          <a:r>
            <a:rPr lang="ru-RU" sz="1200" dirty="0" err="1" smtClean="0"/>
            <a:t>військового</a:t>
          </a:r>
          <a:r>
            <a:rPr lang="ru-RU" sz="1200" dirty="0" smtClean="0"/>
            <a:t> </a:t>
          </a:r>
          <a:r>
            <a:rPr lang="ru-RU" sz="1200" dirty="0" err="1" smtClean="0"/>
            <a:t>управління</a:t>
          </a:r>
          <a:r>
            <a:rPr lang="ru-RU" sz="1200" dirty="0" smtClean="0"/>
            <a:t> </a:t>
          </a:r>
          <a:r>
            <a:rPr lang="ru-RU" sz="1200" dirty="0" err="1" smtClean="0"/>
            <a:t>Збройними</a:t>
          </a:r>
          <a:r>
            <a:rPr lang="ru-RU" sz="1200" dirty="0" smtClean="0"/>
            <a:t> Силами </a:t>
          </a:r>
          <a:r>
            <a:rPr lang="ru-RU" sz="1200" dirty="0" err="1" smtClean="0"/>
            <a:t>України</a:t>
          </a:r>
          <a:r>
            <a:rPr lang="ru-RU" sz="1200" dirty="0" smtClean="0"/>
            <a:t>, </a:t>
          </a:r>
          <a:r>
            <a:rPr lang="ru-RU" sz="1200" dirty="0" err="1" smtClean="0"/>
            <a:t>іншими</a:t>
          </a:r>
          <a:r>
            <a:rPr lang="ru-RU" sz="1200" dirty="0" smtClean="0"/>
            <a:t> </a:t>
          </a:r>
          <a:r>
            <a:rPr lang="ru-RU" sz="1200" dirty="0" err="1" smtClean="0"/>
            <a:t>військовими</a:t>
          </a:r>
          <a:r>
            <a:rPr lang="ru-RU" sz="1200" dirty="0" smtClean="0"/>
            <a:t> </a:t>
          </a:r>
          <a:r>
            <a:rPr lang="ru-RU" sz="1200" dirty="0" err="1" smtClean="0"/>
            <a:t>формуваннями</a:t>
          </a:r>
          <a:r>
            <a:rPr lang="ru-RU" sz="1200" dirty="0" smtClean="0"/>
            <a:t>, </a:t>
          </a:r>
          <a:r>
            <a:rPr lang="ru-RU" sz="1200" dirty="0" err="1" smtClean="0"/>
            <a:t>правоохоронними</a:t>
          </a:r>
          <a:r>
            <a:rPr lang="ru-RU" sz="1200" dirty="0" smtClean="0"/>
            <a:t> органами, </a:t>
          </a:r>
          <a:r>
            <a:rPr lang="ru-RU" sz="1200" dirty="0" err="1" smtClean="0"/>
            <a:t>унеможлив</a:t>
          </a:r>
          <a:r>
            <a:rPr lang="uk-UA" sz="1200" dirty="0" err="1" smtClean="0"/>
            <a:t>лення</a:t>
          </a:r>
          <a:r>
            <a:rPr lang="uk-UA" sz="1200" dirty="0" smtClean="0"/>
            <a:t> дублювання їхніх функцій;</a:t>
          </a:r>
          <a:endParaRPr lang="uk-UA" sz="1200" dirty="0"/>
        </a:p>
      </dgm:t>
    </dgm:pt>
    <dgm:pt modelId="{8AEC2485-3085-4AC7-A005-B75A90D57FAF}" type="parTrans" cxnId="{3760BEBD-F3CD-4C6A-BD56-486022C8386F}">
      <dgm:prSet/>
      <dgm:spPr/>
      <dgm:t>
        <a:bodyPr/>
        <a:lstStyle/>
        <a:p>
          <a:endParaRPr lang="uk-UA" sz="1200"/>
        </a:p>
      </dgm:t>
    </dgm:pt>
    <dgm:pt modelId="{75D44C77-D377-4A50-BFE3-F5992BF267B9}" type="sibTrans" cxnId="{3760BEBD-F3CD-4C6A-BD56-486022C8386F}">
      <dgm:prSet/>
      <dgm:spPr/>
      <dgm:t>
        <a:bodyPr/>
        <a:lstStyle/>
        <a:p>
          <a:endParaRPr lang="uk-UA" sz="1200"/>
        </a:p>
      </dgm:t>
    </dgm:pt>
    <dgm:pt modelId="{C0942A6D-F838-4B83-BB9A-BDE98A55904D}">
      <dgm:prSet custT="1"/>
      <dgm:spPr/>
      <dgm:t>
        <a:bodyPr/>
        <a:lstStyle/>
        <a:p>
          <a:r>
            <a:rPr lang="ru-RU" sz="1200" dirty="0" err="1" smtClean="0"/>
            <a:t>взаємодії</a:t>
          </a:r>
          <a:r>
            <a:rPr lang="ru-RU" sz="1200" dirty="0" smtClean="0"/>
            <a:t> й </a:t>
          </a:r>
          <a:r>
            <a:rPr lang="ru-RU" sz="1200" dirty="0" err="1" smtClean="0"/>
            <a:t>відповідальності</a:t>
          </a:r>
          <a:r>
            <a:rPr lang="ru-RU" sz="1200" dirty="0" smtClean="0"/>
            <a:t> </a:t>
          </a:r>
          <a:r>
            <a:rPr lang="ru-RU" sz="1200" dirty="0" err="1" smtClean="0"/>
            <a:t>органів</a:t>
          </a:r>
          <a:r>
            <a:rPr lang="ru-RU" sz="1200" dirty="0" smtClean="0"/>
            <a:t> </a:t>
          </a:r>
          <a:r>
            <a:rPr lang="ru-RU" sz="1200" dirty="0" err="1" smtClean="0"/>
            <a:t>державної</a:t>
          </a:r>
          <a:r>
            <a:rPr lang="ru-RU" sz="1200" dirty="0" smtClean="0"/>
            <a:t> </a:t>
          </a:r>
          <a:r>
            <a:rPr lang="ru-RU" sz="1200" dirty="0" err="1" smtClean="0"/>
            <a:t>влади</a:t>
          </a:r>
          <a:r>
            <a:rPr lang="ru-RU" sz="1200" dirty="0" smtClean="0"/>
            <a:t> та </a:t>
          </a:r>
          <a:r>
            <a:rPr lang="ru-RU" sz="1200" dirty="0" err="1" smtClean="0"/>
            <a:t>органів</a:t>
          </a:r>
          <a:r>
            <a:rPr lang="ru-RU" sz="1200" dirty="0" smtClean="0"/>
            <a:t> </a:t>
          </a:r>
          <a:r>
            <a:rPr lang="ru-RU" sz="1200" dirty="0" err="1" smtClean="0"/>
            <a:t>військового</a:t>
          </a:r>
          <a:r>
            <a:rPr lang="ru-RU" sz="1200" dirty="0" smtClean="0"/>
            <a:t> </a:t>
          </a:r>
          <a:r>
            <a:rPr lang="ru-RU" sz="1200" dirty="0" err="1" smtClean="0"/>
            <a:t>управління</a:t>
          </a:r>
          <a:r>
            <a:rPr lang="ru-RU" sz="1200" dirty="0" smtClean="0"/>
            <a:t> і </a:t>
          </a:r>
          <a:r>
            <a:rPr lang="ru-RU" sz="1200" dirty="0" err="1" smtClean="0"/>
            <a:t>правоохоронних</a:t>
          </a:r>
          <a:r>
            <a:rPr lang="ru-RU" sz="1200" dirty="0" smtClean="0"/>
            <a:t> </a:t>
          </a:r>
          <a:r>
            <a:rPr lang="ru-RU" sz="1200" dirty="0" err="1" smtClean="0"/>
            <a:t>органів</a:t>
          </a:r>
          <a:r>
            <a:rPr lang="ru-RU" sz="1200" dirty="0" smtClean="0"/>
            <a:t> у межах, </a:t>
          </a:r>
          <a:r>
            <a:rPr lang="ru-RU" sz="1200" dirty="0" err="1" smtClean="0"/>
            <a:t>визначених</a:t>
          </a:r>
          <a:r>
            <a:rPr lang="ru-RU" sz="1200" dirty="0" smtClean="0"/>
            <a:t> </a:t>
          </a:r>
          <a:r>
            <a:rPr lang="ru-RU" sz="1200" dirty="0" err="1" smtClean="0"/>
            <a:t>законодавством</a:t>
          </a:r>
          <a:r>
            <a:rPr lang="ru-RU" sz="1200" dirty="0" smtClean="0"/>
            <a:t>, за </a:t>
          </a:r>
          <a:r>
            <a:rPr lang="ru-RU" sz="1200" dirty="0" err="1" smtClean="0"/>
            <a:t>здійснення</a:t>
          </a:r>
          <a:r>
            <a:rPr lang="ru-RU" sz="1200" dirty="0" smtClean="0"/>
            <a:t> </a:t>
          </a:r>
          <a:r>
            <a:rPr lang="ru-RU" sz="1200" dirty="0" err="1" smtClean="0"/>
            <a:t>оборонної</a:t>
          </a:r>
          <a:r>
            <a:rPr lang="ru-RU" sz="1200" dirty="0" smtClean="0"/>
            <a:t> </a:t>
          </a:r>
          <a:r>
            <a:rPr lang="ru-RU" sz="1200" dirty="0" err="1" smtClean="0"/>
            <a:t>політики</a:t>
          </a:r>
          <a:r>
            <a:rPr lang="ru-RU" sz="1200" dirty="0" smtClean="0"/>
            <a:t> та </a:t>
          </a:r>
          <a:r>
            <a:rPr lang="ru-RU" sz="1200" dirty="0" err="1" smtClean="0"/>
            <a:t>політики</a:t>
          </a:r>
          <a:r>
            <a:rPr lang="ru-RU" sz="1200" dirty="0" smtClean="0"/>
            <a:t> у </a:t>
          </a:r>
          <a:r>
            <a:rPr lang="ru-RU" sz="1200" dirty="0" err="1" smtClean="0"/>
            <a:t>справі</a:t>
          </a:r>
          <a:r>
            <a:rPr lang="ru-RU" sz="1200" dirty="0" smtClean="0"/>
            <a:t> </a:t>
          </a:r>
          <a:r>
            <a:rPr lang="ru-RU" sz="1200" dirty="0" err="1" smtClean="0"/>
            <a:t>зміцнення</a:t>
          </a:r>
          <a:r>
            <a:rPr lang="ru-RU" sz="1200" dirty="0" smtClean="0"/>
            <a:t> </a:t>
          </a:r>
          <a:r>
            <a:rPr lang="ru-RU" sz="1200" dirty="0" err="1" smtClean="0"/>
            <a:t>законності</a:t>
          </a:r>
          <a:r>
            <a:rPr lang="ru-RU" sz="1200" dirty="0" smtClean="0"/>
            <a:t> й </a:t>
          </a:r>
          <a:r>
            <a:rPr lang="ru-RU" sz="1200" dirty="0" err="1" smtClean="0"/>
            <a:t>громадського</a:t>
          </a:r>
          <a:r>
            <a:rPr lang="ru-RU" sz="1200" dirty="0" smtClean="0"/>
            <a:t> порядку, за </a:t>
          </a:r>
          <a:r>
            <a:rPr lang="ru-RU" sz="1200" dirty="0" err="1" smtClean="0"/>
            <a:t>своєчасне</a:t>
          </a:r>
          <a:r>
            <a:rPr lang="ru-RU" sz="1200" dirty="0" smtClean="0"/>
            <a:t> і </a:t>
          </a:r>
          <a:r>
            <a:rPr lang="ru-RU" sz="1200" dirty="0" err="1" smtClean="0"/>
            <a:t>всебічне</a:t>
          </a:r>
          <a:r>
            <a:rPr lang="ru-RU" sz="1200" dirty="0" smtClean="0"/>
            <a:t> </a:t>
          </a:r>
          <a:r>
            <a:rPr lang="ru-RU" sz="1200" dirty="0" err="1" smtClean="0"/>
            <a:t>матеріально-фінансове</a:t>
          </a:r>
          <a:r>
            <a:rPr lang="ru-RU" sz="1200" dirty="0" smtClean="0"/>
            <a:t> </a:t>
          </a:r>
          <a:r>
            <a:rPr lang="ru-RU" sz="1200" dirty="0" err="1" smtClean="0"/>
            <a:t>забезпечення</a:t>
          </a:r>
          <a:r>
            <a:rPr lang="ru-RU" sz="1200" dirty="0" smtClean="0"/>
            <a:t> </a:t>
          </a:r>
          <a:r>
            <a:rPr lang="ru-RU" sz="1200" dirty="0" err="1" smtClean="0"/>
            <a:t>Збройних</a:t>
          </a:r>
          <a:r>
            <a:rPr lang="ru-RU" sz="1200" dirty="0" smtClean="0"/>
            <a:t> Сил </a:t>
          </a:r>
          <a:r>
            <a:rPr lang="ru-RU" sz="1200" dirty="0" err="1" smtClean="0"/>
            <a:t>України</a:t>
          </a:r>
          <a:endParaRPr lang="uk-UA" sz="1200" dirty="0"/>
        </a:p>
      </dgm:t>
    </dgm:pt>
    <dgm:pt modelId="{676FC495-78AE-4942-91BC-94D69ACB73C8}" type="parTrans" cxnId="{3D7A3F92-1B9B-42BF-A423-3EAA89F99955}">
      <dgm:prSet/>
      <dgm:spPr/>
      <dgm:t>
        <a:bodyPr/>
        <a:lstStyle/>
        <a:p>
          <a:endParaRPr lang="uk-UA" sz="1200"/>
        </a:p>
      </dgm:t>
    </dgm:pt>
    <dgm:pt modelId="{B90D209E-AFC0-4525-87CB-5179B1F5467B}" type="sibTrans" cxnId="{3D7A3F92-1B9B-42BF-A423-3EAA89F99955}">
      <dgm:prSet/>
      <dgm:spPr/>
      <dgm:t>
        <a:bodyPr/>
        <a:lstStyle/>
        <a:p>
          <a:endParaRPr lang="uk-UA" sz="1200"/>
        </a:p>
      </dgm:t>
    </dgm:pt>
    <dgm:pt modelId="{6F5EEDAE-2830-449C-B8B3-D589D5B2C9CA}">
      <dgm:prSet custT="1"/>
      <dgm:spPr/>
      <dgm:t>
        <a:bodyPr/>
        <a:lstStyle/>
        <a:p>
          <a:r>
            <a:rPr lang="uk-UA" sz="1200" dirty="0" smtClean="0"/>
            <a:t>діяльність, утилізацію та ліквідацію озброєнь, попередження і ліквідацію наслідків надзвичайних ситуацій;</a:t>
          </a:r>
          <a:endParaRPr lang="uk-UA" sz="1200" dirty="0"/>
        </a:p>
      </dgm:t>
    </dgm:pt>
    <dgm:pt modelId="{453C4C40-F2AE-4D15-8776-B8E710224C10}" type="parTrans" cxnId="{C8CB12A1-35F1-47C2-9009-F915DEA0F99E}">
      <dgm:prSet/>
      <dgm:spPr/>
      <dgm:t>
        <a:bodyPr/>
        <a:lstStyle/>
        <a:p>
          <a:endParaRPr lang="uk-UA" sz="1200"/>
        </a:p>
      </dgm:t>
    </dgm:pt>
    <dgm:pt modelId="{A3A7A0DA-2D13-4281-9459-03EBA2325901}" type="sibTrans" cxnId="{C8CB12A1-35F1-47C2-9009-F915DEA0F99E}">
      <dgm:prSet/>
      <dgm:spPr/>
      <dgm:t>
        <a:bodyPr/>
        <a:lstStyle/>
        <a:p>
          <a:endParaRPr lang="uk-UA" sz="1200"/>
        </a:p>
      </dgm:t>
    </dgm:pt>
    <dgm:pt modelId="{1AE744C8-F017-4A14-B525-F7CD0D04AB91}">
      <dgm:prSet custT="1"/>
      <dgm:spPr/>
      <dgm:t>
        <a:bodyPr/>
        <a:lstStyle/>
        <a:p>
          <a:r>
            <a:rPr lang="uk-UA" sz="1200" dirty="0" smtClean="0"/>
            <a:t>здійснення діяльності Збройних Сил України, інших військових форму</a:t>
          </a:r>
          <a:r>
            <a:rPr lang="ru-RU" sz="1200" dirty="0" err="1" smtClean="0"/>
            <a:t>вань</a:t>
          </a:r>
          <a:r>
            <a:rPr lang="ru-RU" sz="1200" dirty="0" smtClean="0"/>
            <a:t> на принципах </a:t>
          </a:r>
          <a:r>
            <a:rPr lang="ru-RU" sz="1200" dirty="0" err="1" smtClean="0"/>
            <a:t>єдино</a:t>
          </a:r>
          <a:r>
            <a:rPr lang="ru-RU" sz="1200" dirty="0" smtClean="0"/>
            <a:t> </a:t>
          </a:r>
          <a:r>
            <a:rPr lang="ru-RU" sz="1200" dirty="0" err="1" smtClean="0"/>
            <a:t>начальництва</a:t>
          </a:r>
          <a:r>
            <a:rPr lang="ru-RU" sz="1200" dirty="0" smtClean="0"/>
            <a:t> і </a:t>
          </a:r>
          <a:r>
            <a:rPr lang="ru-RU" sz="1200" dirty="0" err="1" smtClean="0"/>
            <a:t>суворої</a:t>
          </a:r>
          <a:r>
            <a:rPr lang="ru-RU" sz="1200" dirty="0" smtClean="0"/>
            <a:t> </a:t>
          </a:r>
          <a:r>
            <a:rPr lang="ru-RU" sz="1200" dirty="0" err="1" smtClean="0"/>
            <a:t>дисципліни</a:t>
          </a:r>
          <a:r>
            <a:rPr lang="ru-RU" sz="1200" dirty="0" smtClean="0"/>
            <a:t>;</a:t>
          </a:r>
          <a:endParaRPr lang="uk-UA" sz="1200" dirty="0"/>
        </a:p>
      </dgm:t>
    </dgm:pt>
    <dgm:pt modelId="{8F0648FB-DB00-4D3D-A47B-6B9B7C2980AF}" type="parTrans" cxnId="{98045A8D-A51B-4A0C-8B52-4356D3847091}">
      <dgm:prSet/>
      <dgm:spPr/>
      <dgm:t>
        <a:bodyPr/>
        <a:lstStyle/>
        <a:p>
          <a:endParaRPr lang="uk-UA" sz="1200"/>
        </a:p>
      </dgm:t>
    </dgm:pt>
    <dgm:pt modelId="{04E83315-6D93-4200-868C-153286CB893A}" type="sibTrans" cxnId="{98045A8D-A51B-4A0C-8B52-4356D3847091}">
      <dgm:prSet/>
      <dgm:spPr/>
      <dgm:t>
        <a:bodyPr/>
        <a:lstStyle/>
        <a:p>
          <a:endParaRPr lang="uk-UA" sz="1200"/>
        </a:p>
      </dgm:t>
    </dgm:pt>
    <dgm:pt modelId="{F02AB2F9-4F68-4D8B-ACAB-FC7789D15E79}">
      <dgm:prSet custT="1"/>
      <dgm:spPr/>
      <dgm:t>
        <a:bodyPr/>
        <a:lstStyle/>
        <a:p>
          <a:r>
            <a:rPr lang="ru-RU" sz="1200" dirty="0" err="1" smtClean="0"/>
            <a:t>відкритості</a:t>
          </a:r>
          <a:r>
            <a:rPr lang="ru-RU" sz="1200" dirty="0" smtClean="0"/>
            <a:t> для суспільства інформації про діяльність </a:t>
          </a:r>
          <a:r>
            <a:rPr lang="ru-RU" sz="1200" dirty="0" err="1" smtClean="0"/>
            <a:t>Збройних</a:t>
          </a:r>
          <a:r>
            <a:rPr lang="ru-RU" sz="1200" dirty="0" smtClean="0"/>
            <a:t> Сил </a:t>
          </a:r>
          <a:r>
            <a:rPr lang="ru-RU" sz="1200" dirty="0" err="1" smtClean="0"/>
            <a:t>України</a:t>
          </a:r>
          <a:r>
            <a:rPr lang="ru-RU" sz="1200" dirty="0" smtClean="0"/>
            <a:t> та </a:t>
          </a:r>
          <a:r>
            <a:rPr lang="ru-RU" sz="1200" dirty="0" err="1" smtClean="0"/>
            <a:t>інших</a:t>
          </a:r>
          <a:r>
            <a:rPr lang="ru-RU" sz="1200" dirty="0" smtClean="0"/>
            <a:t> </a:t>
          </a:r>
          <a:r>
            <a:rPr lang="ru-RU" sz="1200" dirty="0" err="1" smtClean="0"/>
            <a:t>складових</a:t>
          </a:r>
          <a:r>
            <a:rPr lang="ru-RU" sz="1200" dirty="0" smtClean="0"/>
            <a:t> </a:t>
          </a:r>
          <a:r>
            <a:rPr lang="ru-RU" sz="1200" dirty="0" err="1" smtClean="0"/>
            <a:t>частин</a:t>
          </a:r>
          <a:r>
            <a:rPr lang="ru-RU" sz="1200" dirty="0" smtClean="0"/>
            <a:t> </a:t>
          </a:r>
          <a:r>
            <a:rPr lang="ru-RU" sz="1200" dirty="0" err="1" smtClean="0"/>
            <a:t>Воєнної</a:t>
          </a:r>
          <a:r>
            <a:rPr lang="ru-RU" sz="1200" dirty="0" smtClean="0"/>
            <a:t> </a:t>
          </a:r>
          <a:r>
            <a:rPr lang="ru-RU" sz="1200" dirty="0" err="1" smtClean="0"/>
            <a:t>організації</a:t>
          </a:r>
          <a:endParaRPr lang="uk-UA" sz="1200" dirty="0"/>
        </a:p>
      </dgm:t>
    </dgm:pt>
    <dgm:pt modelId="{C0102A31-86B9-408C-8F4B-C26FFC6F48A4}" type="parTrans" cxnId="{68E43866-E6E5-4410-8F91-DE625FE4507D}">
      <dgm:prSet/>
      <dgm:spPr/>
      <dgm:t>
        <a:bodyPr/>
        <a:lstStyle/>
        <a:p>
          <a:endParaRPr lang="uk-UA" sz="1200"/>
        </a:p>
      </dgm:t>
    </dgm:pt>
    <dgm:pt modelId="{5175886F-7A3B-439E-9F2F-2EFEC5B1C87B}" type="sibTrans" cxnId="{68E43866-E6E5-4410-8F91-DE625FE4507D}">
      <dgm:prSet/>
      <dgm:spPr/>
      <dgm:t>
        <a:bodyPr/>
        <a:lstStyle/>
        <a:p>
          <a:endParaRPr lang="uk-UA" sz="1200"/>
        </a:p>
      </dgm:t>
    </dgm:pt>
    <dgm:pt modelId="{270B4F5E-DACB-4AAB-BE45-E8F78F98FF36}" type="pres">
      <dgm:prSet presAssocID="{87DC8BBE-F273-4A96-BBE8-3A9632C29C14}" presName="Name0" presStyleCnt="0">
        <dgm:presLayoutVars>
          <dgm:dir/>
          <dgm:resizeHandles val="exact"/>
        </dgm:presLayoutVars>
      </dgm:prSet>
      <dgm:spPr/>
    </dgm:pt>
    <dgm:pt modelId="{772F118D-9914-4A8F-A434-CB144593F6C7}" type="pres">
      <dgm:prSet presAssocID="{1B55EA47-9B12-4841-85FF-CDB447D57C47}" presName="composite" presStyleCnt="0"/>
      <dgm:spPr/>
    </dgm:pt>
    <dgm:pt modelId="{2996F0CE-FE3B-4387-BC95-7ADD93284BED}" type="pres">
      <dgm:prSet presAssocID="{1B55EA47-9B12-4841-85FF-CDB447D57C47}" presName="rect1" presStyleLbl="trAlignAcc1" presStyleIdx="0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B7B79CC-1AA0-47B0-A78B-09E551F2BC8A}" type="pres">
      <dgm:prSet presAssocID="{1B55EA47-9B12-4841-85FF-CDB447D57C47}" presName="rect2" presStyleLbl="fgImgPlace1" presStyleIdx="0" presStyleCnt="8"/>
      <dgm:spPr/>
    </dgm:pt>
    <dgm:pt modelId="{82681E28-E2F8-4EB5-ADC7-EE366DB239E1}" type="pres">
      <dgm:prSet presAssocID="{0E158C3E-2B37-45EE-98EA-A50098159E07}" presName="sibTrans" presStyleCnt="0"/>
      <dgm:spPr/>
    </dgm:pt>
    <dgm:pt modelId="{E719F0A1-89F0-4D92-8398-5110EDAF94E4}" type="pres">
      <dgm:prSet presAssocID="{2B90ED53-CCA5-4D71-897C-55C99151B3E1}" presName="composite" presStyleCnt="0"/>
      <dgm:spPr/>
    </dgm:pt>
    <dgm:pt modelId="{1F02B379-EBBB-40A2-A562-8D17860B8B4B}" type="pres">
      <dgm:prSet presAssocID="{2B90ED53-CCA5-4D71-897C-55C99151B3E1}" presName="rect1" presStyleLbl="trAlignAcc1" presStyleIdx="1" presStyleCnt="8" custScaleY="15444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EF31D37-DF4B-4875-AD1D-372F05282F64}" type="pres">
      <dgm:prSet presAssocID="{2B90ED53-CCA5-4D71-897C-55C99151B3E1}" presName="rect2" presStyleLbl="fgImgPlace1" presStyleIdx="1" presStyleCnt="8"/>
      <dgm:spPr/>
    </dgm:pt>
    <dgm:pt modelId="{35021AFF-EC8A-4817-8932-D1CF1836D192}" type="pres">
      <dgm:prSet presAssocID="{75D44C77-D377-4A50-BFE3-F5992BF267B9}" presName="sibTrans" presStyleCnt="0"/>
      <dgm:spPr/>
    </dgm:pt>
    <dgm:pt modelId="{C249F1B9-1B9E-4682-9D67-F341CFE30EAF}" type="pres">
      <dgm:prSet presAssocID="{C0942A6D-F838-4B83-BB9A-BDE98A55904D}" presName="composite" presStyleCnt="0"/>
      <dgm:spPr/>
    </dgm:pt>
    <dgm:pt modelId="{2FED9C78-4E22-4DE4-B97C-4DEBA2B62B92}" type="pres">
      <dgm:prSet presAssocID="{C0942A6D-F838-4B83-BB9A-BDE98A55904D}" presName="rect1" presStyleLbl="trAlignAcc1" presStyleIdx="2" presStyleCnt="8" custScaleY="17143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3E47280-4C7F-44A6-9504-B2ED95149C20}" type="pres">
      <dgm:prSet presAssocID="{C0942A6D-F838-4B83-BB9A-BDE98A55904D}" presName="rect2" presStyleLbl="fgImgPlace1" presStyleIdx="2" presStyleCnt="8"/>
      <dgm:spPr/>
    </dgm:pt>
    <dgm:pt modelId="{990A5FB6-62DD-442F-9AA1-0B09DA59C843}" type="pres">
      <dgm:prSet presAssocID="{B90D209E-AFC0-4525-87CB-5179B1F5467B}" presName="sibTrans" presStyleCnt="0"/>
      <dgm:spPr/>
    </dgm:pt>
    <dgm:pt modelId="{0E3454B2-BC92-4183-89F8-D785692FF6EA}" type="pres">
      <dgm:prSet presAssocID="{50012053-9E69-438C-A13C-DE62ED93BE83}" presName="composite" presStyleCnt="0"/>
      <dgm:spPr/>
    </dgm:pt>
    <dgm:pt modelId="{8870E76C-852D-472F-B468-D90A849BDCD6}" type="pres">
      <dgm:prSet presAssocID="{50012053-9E69-438C-A13C-DE62ED93BE83}" presName="rect1" presStyleLbl="trAlignAcc1" presStyleIdx="3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466D70B-78A1-44A1-AB2C-08B42CD94D9F}" type="pres">
      <dgm:prSet presAssocID="{50012053-9E69-438C-A13C-DE62ED93BE83}" presName="rect2" presStyleLbl="fgImgPlace1" presStyleIdx="3" presStyleCnt="8"/>
      <dgm:spPr/>
    </dgm:pt>
    <dgm:pt modelId="{CE29D6B4-9327-42CD-AB15-50D6093C5149}" type="pres">
      <dgm:prSet presAssocID="{60B7E06C-21C5-4D99-9713-5D7F11D95E1D}" presName="sibTrans" presStyleCnt="0"/>
      <dgm:spPr/>
    </dgm:pt>
    <dgm:pt modelId="{F549EFF5-A153-4638-A38A-9DB0A51EDF03}" type="pres">
      <dgm:prSet presAssocID="{A31E4D3E-2886-461C-9C0B-5F87E5CAD7AD}" presName="composite" presStyleCnt="0"/>
      <dgm:spPr/>
    </dgm:pt>
    <dgm:pt modelId="{5144E758-83DC-45CD-B6BF-39137DCF2A4B}" type="pres">
      <dgm:prSet presAssocID="{A31E4D3E-2886-461C-9C0B-5F87E5CAD7AD}" presName="rect1" presStyleLbl="trAlignAcc1" presStyleIdx="4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0F276B6-E97D-4240-AF88-040E426DF2BD}" type="pres">
      <dgm:prSet presAssocID="{A31E4D3E-2886-461C-9C0B-5F87E5CAD7AD}" presName="rect2" presStyleLbl="fgImgPlace1" presStyleIdx="4" presStyleCnt="8"/>
      <dgm:spPr/>
    </dgm:pt>
    <dgm:pt modelId="{CECE894E-D971-4C84-B231-ECCD9DC630EB}" type="pres">
      <dgm:prSet presAssocID="{E7A8FF1B-B5A7-455D-9CEA-CF4DC79D23D9}" presName="sibTrans" presStyleCnt="0"/>
      <dgm:spPr/>
    </dgm:pt>
    <dgm:pt modelId="{B5A6BE8C-FC80-4FAD-879A-AB34F09C79DC}" type="pres">
      <dgm:prSet presAssocID="{6F5EEDAE-2830-449C-B8B3-D589D5B2C9CA}" presName="composite" presStyleCnt="0"/>
      <dgm:spPr/>
    </dgm:pt>
    <dgm:pt modelId="{CEF379D5-E892-4ED2-AD81-E0AF1A38FD98}" type="pres">
      <dgm:prSet presAssocID="{6F5EEDAE-2830-449C-B8B3-D589D5B2C9CA}" presName="rect1" presStyleLbl="trAlignAcc1" presStyleIdx="5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41A361F-FDC1-4A77-8565-B889DE48EF14}" type="pres">
      <dgm:prSet presAssocID="{6F5EEDAE-2830-449C-B8B3-D589D5B2C9CA}" presName="rect2" presStyleLbl="fgImgPlace1" presStyleIdx="5" presStyleCnt="8"/>
      <dgm:spPr/>
    </dgm:pt>
    <dgm:pt modelId="{D6F0B54B-4594-48C2-A6AA-1B3154E492DC}" type="pres">
      <dgm:prSet presAssocID="{A3A7A0DA-2D13-4281-9459-03EBA2325901}" presName="sibTrans" presStyleCnt="0"/>
      <dgm:spPr/>
    </dgm:pt>
    <dgm:pt modelId="{7559B6B7-1D5A-42C6-B70D-6CAD65D01B1D}" type="pres">
      <dgm:prSet presAssocID="{1AE744C8-F017-4A14-B525-F7CD0D04AB91}" presName="composite" presStyleCnt="0"/>
      <dgm:spPr/>
    </dgm:pt>
    <dgm:pt modelId="{C3E2F3F9-8ADF-4D9B-95CF-3915477ADB0B}" type="pres">
      <dgm:prSet presAssocID="{1AE744C8-F017-4A14-B525-F7CD0D04AB91}" presName="rect1" presStyleLbl="trAlignAcc1" presStyleIdx="6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DD061B2-0756-4CE4-BF59-87ABC5B34BF5}" type="pres">
      <dgm:prSet presAssocID="{1AE744C8-F017-4A14-B525-F7CD0D04AB91}" presName="rect2" presStyleLbl="fgImgPlace1" presStyleIdx="6" presStyleCnt="8"/>
      <dgm:spPr/>
    </dgm:pt>
    <dgm:pt modelId="{124E471B-E994-4533-8FD2-9F38851DE3BC}" type="pres">
      <dgm:prSet presAssocID="{04E83315-6D93-4200-868C-153286CB893A}" presName="sibTrans" presStyleCnt="0"/>
      <dgm:spPr/>
    </dgm:pt>
    <dgm:pt modelId="{5F1E8883-47AE-4A9D-8BAC-ED57A98024F3}" type="pres">
      <dgm:prSet presAssocID="{F02AB2F9-4F68-4D8B-ACAB-FC7789D15E79}" presName="composite" presStyleCnt="0"/>
      <dgm:spPr/>
    </dgm:pt>
    <dgm:pt modelId="{EDA755B1-6F16-44F9-B15B-ADB00F980F8D}" type="pres">
      <dgm:prSet presAssocID="{F02AB2F9-4F68-4D8B-ACAB-FC7789D15E79}" presName="rect1" presStyleLbl="trAlignAcc1" presStyleIdx="7" presStyleCnt="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2447886-BF9A-402E-B680-36C734236536}" type="pres">
      <dgm:prSet presAssocID="{F02AB2F9-4F68-4D8B-ACAB-FC7789D15E79}" presName="rect2" presStyleLbl="fgImgPlace1" presStyleIdx="7" presStyleCnt="8"/>
      <dgm:spPr/>
    </dgm:pt>
  </dgm:ptLst>
  <dgm:cxnLst>
    <dgm:cxn modelId="{8B4337D0-7D7D-48A3-B77C-EC591FA44104}" srcId="{87DC8BBE-F273-4A96-BBE8-3A9632C29C14}" destId="{50012053-9E69-438C-A13C-DE62ED93BE83}" srcOrd="3" destOrd="0" parTransId="{81C305A8-826E-405A-B7F7-72A22C6A3DEC}" sibTransId="{60B7E06C-21C5-4D99-9713-5D7F11D95E1D}"/>
    <dgm:cxn modelId="{FCD08252-F8C7-40B6-81DE-3695EAC38D91}" type="presOf" srcId="{A31E4D3E-2886-461C-9C0B-5F87E5CAD7AD}" destId="{5144E758-83DC-45CD-B6BF-39137DCF2A4B}" srcOrd="0" destOrd="0" presId="urn:microsoft.com/office/officeart/2008/layout/PictureStrips"/>
    <dgm:cxn modelId="{D53FE959-CE6C-400C-8EF6-3DB39095BBCC}" type="presOf" srcId="{F02AB2F9-4F68-4D8B-ACAB-FC7789D15E79}" destId="{EDA755B1-6F16-44F9-B15B-ADB00F980F8D}" srcOrd="0" destOrd="0" presId="urn:microsoft.com/office/officeart/2008/layout/PictureStrips"/>
    <dgm:cxn modelId="{3D7A3F92-1B9B-42BF-A423-3EAA89F99955}" srcId="{87DC8BBE-F273-4A96-BBE8-3A9632C29C14}" destId="{C0942A6D-F838-4B83-BB9A-BDE98A55904D}" srcOrd="2" destOrd="0" parTransId="{676FC495-78AE-4942-91BC-94D69ACB73C8}" sibTransId="{B90D209E-AFC0-4525-87CB-5179B1F5467B}"/>
    <dgm:cxn modelId="{FFFE4A66-3BE8-415A-A599-07AA85BC5C48}" srcId="{87DC8BBE-F273-4A96-BBE8-3A9632C29C14}" destId="{1B55EA47-9B12-4841-85FF-CDB447D57C47}" srcOrd="0" destOrd="0" parTransId="{F12A6F07-90F6-446E-A755-80C540E124B0}" sibTransId="{0E158C3E-2B37-45EE-98EA-A50098159E07}"/>
    <dgm:cxn modelId="{3760BEBD-F3CD-4C6A-BD56-486022C8386F}" srcId="{87DC8BBE-F273-4A96-BBE8-3A9632C29C14}" destId="{2B90ED53-CCA5-4D71-897C-55C99151B3E1}" srcOrd="1" destOrd="0" parTransId="{8AEC2485-3085-4AC7-A005-B75A90D57FAF}" sibTransId="{75D44C77-D377-4A50-BFE3-F5992BF267B9}"/>
    <dgm:cxn modelId="{DA641439-9A6C-43A9-88A0-27D876D4D86D}" type="presOf" srcId="{50012053-9E69-438C-A13C-DE62ED93BE83}" destId="{8870E76C-852D-472F-B468-D90A849BDCD6}" srcOrd="0" destOrd="0" presId="urn:microsoft.com/office/officeart/2008/layout/PictureStrips"/>
    <dgm:cxn modelId="{84070280-CB5D-4D16-8E04-268AB7EB8BD4}" type="presOf" srcId="{87DC8BBE-F273-4A96-BBE8-3A9632C29C14}" destId="{270B4F5E-DACB-4AAB-BE45-E8F78F98FF36}" srcOrd="0" destOrd="0" presId="urn:microsoft.com/office/officeart/2008/layout/PictureStrips"/>
    <dgm:cxn modelId="{68E43866-E6E5-4410-8F91-DE625FE4507D}" srcId="{87DC8BBE-F273-4A96-BBE8-3A9632C29C14}" destId="{F02AB2F9-4F68-4D8B-ACAB-FC7789D15E79}" srcOrd="7" destOrd="0" parTransId="{C0102A31-86B9-408C-8F4B-C26FFC6F48A4}" sibTransId="{5175886F-7A3B-439E-9F2F-2EFEC5B1C87B}"/>
    <dgm:cxn modelId="{4AE9E495-BEC9-4EE7-B275-C3F12CFA98ED}" srcId="{87DC8BBE-F273-4A96-BBE8-3A9632C29C14}" destId="{A31E4D3E-2886-461C-9C0B-5F87E5CAD7AD}" srcOrd="4" destOrd="0" parTransId="{F5ACF6CC-C550-4E93-A04A-BAA1D881FE1E}" sibTransId="{E7A8FF1B-B5A7-455D-9CEA-CF4DC79D23D9}"/>
    <dgm:cxn modelId="{8890B221-0F9D-41EE-9D41-E4AA417E647B}" type="presOf" srcId="{1B55EA47-9B12-4841-85FF-CDB447D57C47}" destId="{2996F0CE-FE3B-4387-BC95-7ADD93284BED}" srcOrd="0" destOrd="0" presId="urn:microsoft.com/office/officeart/2008/layout/PictureStrips"/>
    <dgm:cxn modelId="{AA96CBC1-B7EF-496D-82ED-8F043CA63808}" type="presOf" srcId="{2B90ED53-CCA5-4D71-897C-55C99151B3E1}" destId="{1F02B379-EBBB-40A2-A562-8D17860B8B4B}" srcOrd="0" destOrd="0" presId="urn:microsoft.com/office/officeart/2008/layout/PictureStrips"/>
    <dgm:cxn modelId="{89CE1C74-6B4B-4C43-863D-A4FDDE536EE3}" type="presOf" srcId="{6F5EEDAE-2830-449C-B8B3-D589D5B2C9CA}" destId="{CEF379D5-E892-4ED2-AD81-E0AF1A38FD98}" srcOrd="0" destOrd="0" presId="urn:microsoft.com/office/officeart/2008/layout/PictureStrips"/>
    <dgm:cxn modelId="{C6D650C8-0A7D-45DD-8D08-376DF6627980}" type="presOf" srcId="{1AE744C8-F017-4A14-B525-F7CD0D04AB91}" destId="{C3E2F3F9-8ADF-4D9B-95CF-3915477ADB0B}" srcOrd="0" destOrd="0" presId="urn:microsoft.com/office/officeart/2008/layout/PictureStrips"/>
    <dgm:cxn modelId="{98045A8D-A51B-4A0C-8B52-4356D3847091}" srcId="{87DC8BBE-F273-4A96-BBE8-3A9632C29C14}" destId="{1AE744C8-F017-4A14-B525-F7CD0D04AB91}" srcOrd="6" destOrd="0" parTransId="{8F0648FB-DB00-4D3D-A47B-6B9B7C2980AF}" sibTransId="{04E83315-6D93-4200-868C-153286CB893A}"/>
    <dgm:cxn modelId="{C8CB12A1-35F1-47C2-9009-F915DEA0F99E}" srcId="{87DC8BBE-F273-4A96-BBE8-3A9632C29C14}" destId="{6F5EEDAE-2830-449C-B8B3-D589D5B2C9CA}" srcOrd="5" destOrd="0" parTransId="{453C4C40-F2AE-4D15-8776-B8E710224C10}" sibTransId="{A3A7A0DA-2D13-4281-9459-03EBA2325901}"/>
    <dgm:cxn modelId="{8AA79671-77FF-4330-97E9-CD868054EE97}" type="presOf" srcId="{C0942A6D-F838-4B83-BB9A-BDE98A55904D}" destId="{2FED9C78-4E22-4DE4-B97C-4DEBA2B62B92}" srcOrd="0" destOrd="0" presId="urn:microsoft.com/office/officeart/2008/layout/PictureStrips"/>
    <dgm:cxn modelId="{E739D9C0-5F5C-4869-A8EA-0F18EF9E19F6}" type="presParOf" srcId="{270B4F5E-DACB-4AAB-BE45-E8F78F98FF36}" destId="{772F118D-9914-4A8F-A434-CB144593F6C7}" srcOrd="0" destOrd="0" presId="urn:microsoft.com/office/officeart/2008/layout/PictureStrips"/>
    <dgm:cxn modelId="{18931618-4398-4B51-A3D5-1A48D46A4C7E}" type="presParOf" srcId="{772F118D-9914-4A8F-A434-CB144593F6C7}" destId="{2996F0CE-FE3B-4387-BC95-7ADD93284BED}" srcOrd="0" destOrd="0" presId="urn:microsoft.com/office/officeart/2008/layout/PictureStrips"/>
    <dgm:cxn modelId="{A99378F8-4259-49A1-AC6B-4B7C9D63C558}" type="presParOf" srcId="{772F118D-9914-4A8F-A434-CB144593F6C7}" destId="{CB7B79CC-1AA0-47B0-A78B-09E551F2BC8A}" srcOrd="1" destOrd="0" presId="urn:microsoft.com/office/officeart/2008/layout/PictureStrips"/>
    <dgm:cxn modelId="{E964454C-E1BA-46D9-8551-C305CDF8D93E}" type="presParOf" srcId="{270B4F5E-DACB-4AAB-BE45-E8F78F98FF36}" destId="{82681E28-E2F8-4EB5-ADC7-EE366DB239E1}" srcOrd="1" destOrd="0" presId="urn:microsoft.com/office/officeart/2008/layout/PictureStrips"/>
    <dgm:cxn modelId="{8FAC3020-4DC4-46EB-9773-EC316D9972A7}" type="presParOf" srcId="{270B4F5E-DACB-4AAB-BE45-E8F78F98FF36}" destId="{E719F0A1-89F0-4D92-8398-5110EDAF94E4}" srcOrd="2" destOrd="0" presId="urn:microsoft.com/office/officeart/2008/layout/PictureStrips"/>
    <dgm:cxn modelId="{E5F53A6C-1767-4E47-BBB1-6E37A4482359}" type="presParOf" srcId="{E719F0A1-89F0-4D92-8398-5110EDAF94E4}" destId="{1F02B379-EBBB-40A2-A562-8D17860B8B4B}" srcOrd="0" destOrd="0" presId="urn:microsoft.com/office/officeart/2008/layout/PictureStrips"/>
    <dgm:cxn modelId="{10300B5B-0601-446B-85C2-AA88637B3450}" type="presParOf" srcId="{E719F0A1-89F0-4D92-8398-5110EDAF94E4}" destId="{1EF31D37-DF4B-4875-AD1D-372F05282F64}" srcOrd="1" destOrd="0" presId="urn:microsoft.com/office/officeart/2008/layout/PictureStrips"/>
    <dgm:cxn modelId="{A932F8F4-1426-455F-83E8-7786F4BFF7BC}" type="presParOf" srcId="{270B4F5E-DACB-4AAB-BE45-E8F78F98FF36}" destId="{35021AFF-EC8A-4817-8932-D1CF1836D192}" srcOrd="3" destOrd="0" presId="urn:microsoft.com/office/officeart/2008/layout/PictureStrips"/>
    <dgm:cxn modelId="{527C64F8-7A33-4A38-A820-3BF30244617D}" type="presParOf" srcId="{270B4F5E-DACB-4AAB-BE45-E8F78F98FF36}" destId="{C249F1B9-1B9E-4682-9D67-F341CFE30EAF}" srcOrd="4" destOrd="0" presId="urn:microsoft.com/office/officeart/2008/layout/PictureStrips"/>
    <dgm:cxn modelId="{886032C9-F70F-4CC2-A960-905A649FC8D9}" type="presParOf" srcId="{C249F1B9-1B9E-4682-9D67-F341CFE30EAF}" destId="{2FED9C78-4E22-4DE4-B97C-4DEBA2B62B92}" srcOrd="0" destOrd="0" presId="urn:microsoft.com/office/officeart/2008/layout/PictureStrips"/>
    <dgm:cxn modelId="{D0A17263-570D-4ED4-B42E-11226037017F}" type="presParOf" srcId="{C249F1B9-1B9E-4682-9D67-F341CFE30EAF}" destId="{F3E47280-4C7F-44A6-9504-B2ED95149C20}" srcOrd="1" destOrd="0" presId="urn:microsoft.com/office/officeart/2008/layout/PictureStrips"/>
    <dgm:cxn modelId="{EC4B4074-3BE8-4195-A75D-22354D5B4B47}" type="presParOf" srcId="{270B4F5E-DACB-4AAB-BE45-E8F78F98FF36}" destId="{990A5FB6-62DD-442F-9AA1-0B09DA59C843}" srcOrd="5" destOrd="0" presId="urn:microsoft.com/office/officeart/2008/layout/PictureStrips"/>
    <dgm:cxn modelId="{3A191D7D-12CC-48AD-A003-4DC7EABFCF33}" type="presParOf" srcId="{270B4F5E-DACB-4AAB-BE45-E8F78F98FF36}" destId="{0E3454B2-BC92-4183-89F8-D785692FF6EA}" srcOrd="6" destOrd="0" presId="urn:microsoft.com/office/officeart/2008/layout/PictureStrips"/>
    <dgm:cxn modelId="{8F48EF84-68D5-4155-9221-02941C18BDC8}" type="presParOf" srcId="{0E3454B2-BC92-4183-89F8-D785692FF6EA}" destId="{8870E76C-852D-472F-B468-D90A849BDCD6}" srcOrd="0" destOrd="0" presId="urn:microsoft.com/office/officeart/2008/layout/PictureStrips"/>
    <dgm:cxn modelId="{C95E9C0F-DAFC-4361-90FE-21A2FFC2BD7E}" type="presParOf" srcId="{0E3454B2-BC92-4183-89F8-D785692FF6EA}" destId="{C466D70B-78A1-44A1-AB2C-08B42CD94D9F}" srcOrd="1" destOrd="0" presId="urn:microsoft.com/office/officeart/2008/layout/PictureStrips"/>
    <dgm:cxn modelId="{3BAA5875-4568-474E-931B-D33C18E27AF1}" type="presParOf" srcId="{270B4F5E-DACB-4AAB-BE45-E8F78F98FF36}" destId="{CE29D6B4-9327-42CD-AB15-50D6093C5149}" srcOrd="7" destOrd="0" presId="urn:microsoft.com/office/officeart/2008/layout/PictureStrips"/>
    <dgm:cxn modelId="{D503EFE7-5D45-46D6-BDFF-E4F9406CE2F8}" type="presParOf" srcId="{270B4F5E-DACB-4AAB-BE45-E8F78F98FF36}" destId="{F549EFF5-A153-4638-A38A-9DB0A51EDF03}" srcOrd="8" destOrd="0" presId="urn:microsoft.com/office/officeart/2008/layout/PictureStrips"/>
    <dgm:cxn modelId="{632C46CE-8486-42C9-8763-B40C65EE26A7}" type="presParOf" srcId="{F549EFF5-A153-4638-A38A-9DB0A51EDF03}" destId="{5144E758-83DC-45CD-B6BF-39137DCF2A4B}" srcOrd="0" destOrd="0" presId="urn:microsoft.com/office/officeart/2008/layout/PictureStrips"/>
    <dgm:cxn modelId="{D2270A57-32C2-4236-A3A9-59DBFFECE787}" type="presParOf" srcId="{F549EFF5-A153-4638-A38A-9DB0A51EDF03}" destId="{B0F276B6-E97D-4240-AF88-040E426DF2BD}" srcOrd="1" destOrd="0" presId="urn:microsoft.com/office/officeart/2008/layout/PictureStrips"/>
    <dgm:cxn modelId="{F7A6FA6A-C725-417D-9B75-3E877170A41A}" type="presParOf" srcId="{270B4F5E-DACB-4AAB-BE45-E8F78F98FF36}" destId="{CECE894E-D971-4C84-B231-ECCD9DC630EB}" srcOrd="9" destOrd="0" presId="urn:microsoft.com/office/officeart/2008/layout/PictureStrips"/>
    <dgm:cxn modelId="{5A2F6CCC-4173-4BF3-8E4A-E5657C478C72}" type="presParOf" srcId="{270B4F5E-DACB-4AAB-BE45-E8F78F98FF36}" destId="{B5A6BE8C-FC80-4FAD-879A-AB34F09C79DC}" srcOrd="10" destOrd="0" presId="urn:microsoft.com/office/officeart/2008/layout/PictureStrips"/>
    <dgm:cxn modelId="{BAA39D84-7B12-4132-BB0B-F180E12382E4}" type="presParOf" srcId="{B5A6BE8C-FC80-4FAD-879A-AB34F09C79DC}" destId="{CEF379D5-E892-4ED2-AD81-E0AF1A38FD98}" srcOrd="0" destOrd="0" presId="urn:microsoft.com/office/officeart/2008/layout/PictureStrips"/>
    <dgm:cxn modelId="{FAD8CC56-7F6B-4BA0-B8C7-377DECD109C1}" type="presParOf" srcId="{B5A6BE8C-FC80-4FAD-879A-AB34F09C79DC}" destId="{141A361F-FDC1-4A77-8565-B889DE48EF14}" srcOrd="1" destOrd="0" presId="urn:microsoft.com/office/officeart/2008/layout/PictureStrips"/>
    <dgm:cxn modelId="{133B6342-E009-4B01-958D-55A4950656DD}" type="presParOf" srcId="{270B4F5E-DACB-4AAB-BE45-E8F78F98FF36}" destId="{D6F0B54B-4594-48C2-A6AA-1B3154E492DC}" srcOrd="11" destOrd="0" presId="urn:microsoft.com/office/officeart/2008/layout/PictureStrips"/>
    <dgm:cxn modelId="{C20DF810-8EAB-465F-A852-A2EA04A4BA2A}" type="presParOf" srcId="{270B4F5E-DACB-4AAB-BE45-E8F78F98FF36}" destId="{7559B6B7-1D5A-42C6-B70D-6CAD65D01B1D}" srcOrd="12" destOrd="0" presId="urn:microsoft.com/office/officeart/2008/layout/PictureStrips"/>
    <dgm:cxn modelId="{DBD6A7DC-B0FB-419D-B65E-2AA2C50FBB75}" type="presParOf" srcId="{7559B6B7-1D5A-42C6-B70D-6CAD65D01B1D}" destId="{C3E2F3F9-8ADF-4D9B-95CF-3915477ADB0B}" srcOrd="0" destOrd="0" presId="urn:microsoft.com/office/officeart/2008/layout/PictureStrips"/>
    <dgm:cxn modelId="{2D9F3C5E-7DFF-492E-91F5-1E242A8D53B3}" type="presParOf" srcId="{7559B6B7-1D5A-42C6-B70D-6CAD65D01B1D}" destId="{2DD061B2-0756-4CE4-BF59-87ABC5B34BF5}" srcOrd="1" destOrd="0" presId="urn:microsoft.com/office/officeart/2008/layout/PictureStrips"/>
    <dgm:cxn modelId="{37B19920-B69A-44AF-85C6-AFC503B3472B}" type="presParOf" srcId="{270B4F5E-DACB-4AAB-BE45-E8F78F98FF36}" destId="{124E471B-E994-4533-8FD2-9F38851DE3BC}" srcOrd="13" destOrd="0" presId="urn:microsoft.com/office/officeart/2008/layout/PictureStrips"/>
    <dgm:cxn modelId="{64DDB578-28F3-47A4-837D-0753D81F893D}" type="presParOf" srcId="{270B4F5E-DACB-4AAB-BE45-E8F78F98FF36}" destId="{5F1E8883-47AE-4A9D-8BAC-ED57A98024F3}" srcOrd="14" destOrd="0" presId="urn:microsoft.com/office/officeart/2008/layout/PictureStrips"/>
    <dgm:cxn modelId="{349AB560-A582-445F-A40D-7C0927D05124}" type="presParOf" srcId="{5F1E8883-47AE-4A9D-8BAC-ED57A98024F3}" destId="{EDA755B1-6F16-44F9-B15B-ADB00F980F8D}" srcOrd="0" destOrd="0" presId="urn:microsoft.com/office/officeart/2008/layout/PictureStrips"/>
    <dgm:cxn modelId="{EB4EABC3-88AA-4449-98AC-56E074FA59FC}" type="presParOf" srcId="{5F1E8883-47AE-4A9D-8BAC-ED57A98024F3}" destId="{02447886-BF9A-402E-B680-36C73423653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96F0CE-FE3B-4387-BC95-7ADD93284BED}">
      <dsp:nvSpPr>
        <dsp:cNvPr id="0" name=""/>
        <dsp:cNvSpPr/>
      </dsp:nvSpPr>
      <dsp:spPr>
        <a:xfrm>
          <a:off x="159686" y="970743"/>
          <a:ext cx="3777615" cy="118050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9595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/>
            <a:t>верховенства права, </a:t>
          </a:r>
          <a:r>
            <a:rPr lang="ru-RU" sz="1200" kern="1200" dirty="0" err="1" smtClean="0"/>
            <a:t>неухильного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дотримання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вимог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законодавства</a:t>
          </a:r>
          <a:r>
            <a:rPr lang="ru-RU" sz="1200" kern="1200" dirty="0" smtClean="0"/>
            <a:t>, </a:t>
          </a:r>
          <a:r>
            <a:rPr lang="uk-UA" sz="1200" kern="1200" dirty="0" smtClean="0"/>
            <a:t>яким регулюються цивільно-військові відносини, діяльність Збройних </a:t>
          </a:r>
          <a:r>
            <a:rPr lang="ru-RU" sz="1200" kern="1200" dirty="0" smtClean="0"/>
            <a:t>Сил </a:t>
          </a:r>
          <a:r>
            <a:rPr lang="ru-RU" sz="1200" kern="1200" dirty="0" err="1" smtClean="0"/>
            <a:t>України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інших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військових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формувань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правоохоронних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органів</a:t>
          </a:r>
          <a:r>
            <a:rPr lang="ru-RU" sz="1200" kern="1200" dirty="0" smtClean="0"/>
            <a:t>;</a:t>
          </a:r>
          <a:endParaRPr lang="uk-UA" sz="1200" kern="1200" dirty="0"/>
        </a:p>
      </dsp:txBody>
      <dsp:txXfrm>
        <a:off x="159686" y="970743"/>
        <a:ext cx="3777615" cy="1180504"/>
      </dsp:txXfrm>
    </dsp:sp>
    <dsp:sp modelId="{CB7B79CC-1AA0-47B0-A78B-09E551F2BC8A}">
      <dsp:nvSpPr>
        <dsp:cNvPr id="0" name=""/>
        <dsp:cNvSpPr/>
      </dsp:nvSpPr>
      <dsp:spPr>
        <a:xfrm>
          <a:off x="2286" y="800225"/>
          <a:ext cx="826353" cy="123952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02B379-EBBB-40A2-A562-8D17860B8B4B}">
      <dsp:nvSpPr>
        <dsp:cNvPr id="0" name=""/>
        <dsp:cNvSpPr/>
      </dsp:nvSpPr>
      <dsp:spPr>
        <a:xfrm>
          <a:off x="4285892" y="564097"/>
          <a:ext cx="3777615" cy="182327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9595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розмежування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функцій</a:t>
          </a:r>
          <a:r>
            <a:rPr lang="ru-RU" sz="1200" kern="1200" dirty="0" smtClean="0"/>
            <a:t> і </a:t>
          </a:r>
          <a:r>
            <a:rPr lang="ru-RU" sz="1200" kern="1200" dirty="0" err="1" smtClean="0"/>
            <a:t>повноважень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політичного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керівництва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Воєнною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організацією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держави</a:t>
          </a:r>
          <a:r>
            <a:rPr lang="ru-RU" sz="1200" kern="1200" dirty="0" smtClean="0"/>
            <a:t> і </a:t>
          </a:r>
          <a:r>
            <a:rPr lang="ru-RU" sz="1200" kern="1200" dirty="0" err="1" smtClean="0"/>
            <a:t>правоохоронною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діяльністю</a:t>
          </a:r>
          <a:r>
            <a:rPr lang="ru-RU" sz="1200" kern="1200" dirty="0" smtClean="0"/>
            <a:t> та </a:t>
          </a:r>
          <a:r>
            <a:rPr lang="ru-RU" sz="1200" kern="1200" dirty="0" err="1" smtClean="0"/>
            <a:t>професійного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військового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управління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Збройними</a:t>
          </a:r>
          <a:r>
            <a:rPr lang="ru-RU" sz="1200" kern="1200" dirty="0" smtClean="0"/>
            <a:t> Силами </a:t>
          </a:r>
          <a:r>
            <a:rPr lang="ru-RU" sz="1200" kern="1200" dirty="0" err="1" smtClean="0"/>
            <a:t>України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іншими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військовими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формуваннями</a:t>
          </a:r>
          <a:r>
            <a:rPr lang="ru-RU" sz="1200" kern="1200" dirty="0" smtClean="0"/>
            <a:t>, </a:t>
          </a:r>
          <a:r>
            <a:rPr lang="ru-RU" sz="1200" kern="1200" dirty="0" err="1" smtClean="0"/>
            <a:t>правоохоронними</a:t>
          </a:r>
          <a:r>
            <a:rPr lang="ru-RU" sz="1200" kern="1200" dirty="0" smtClean="0"/>
            <a:t> органами, </a:t>
          </a:r>
          <a:r>
            <a:rPr lang="ru-RU" sz="1200" kern="1200" dirty="0" err="1" smtClean="0"/>
            <a:t>унеможлив</a:t>
          </a:r>
          <a:r>
            <a:rPr lang="uk-UA" sz="1200" kern="1200" dirty="0" err="1" smtClean="0"/>
            <a:t>лення</a:t>
          </a:r>
          <a:r>
            <a:rPr lang="uk-UA" sz="1200" kern="1200" dirty="0" smtClean="0"/>
            <a:t> дублювання їхніх функцій;</a:t>
          </a:r>
          <a:endParaRPr lang="uk-UA" sz="1200" kern="1200" dirty="0"/>
        </a:p>
      </dsp:txBody>
      <dsp:txXfrm>
        <a:off x="4285892" y="564097"/>
        <a:ext cx="3777615" cy="1823277"/>
      </dsp:txXfrm>
    </dsp:sp>
    <dsp:sp modelId="{1EF31D37-DF4B-4875-AD1D-372F05282F64}">
      <dsp:nvSpPr>
        <dsp:cNvPr id="0" name=""/>
        <dsp:cNvSpPr/>
      </dsp:nvSpPr>
      <dsp:spPr>
        <a:xfrm>
          <a:off x="4128492" y="714967"/>
          <a:ext cx="826353" cy="123952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ED9C78-4E22-4DE4-B97C-4DEBA2B62B92}">
      <dsp:nvSpPr>
        <dsp:cNvPr id="0" name=""/>
        <dsp:cNvSpPr/>
      </dsp:nvSpPr>
      <dsp:spPr>
        <a:xfrm>
          <a:off x="8412098" y="463825"/>
          <a:ext cx="3777615" cy="2023821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9595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взаємодії</a:t>
          </a:r>
          <a:r>
            <a:rPr lang="ru-RU" sz="1200" kern="1200" dirty="0" smtClean="0"/>
            <a:t> й </a:t>
          </a:r>
          <a:r>
            <a:rPr lang="ru-RU" sz="1200" kern="1200" dirty="0" err="1" smtClean="0"/>
            <a:t>відповідальності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органів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державної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влади</a:t>
          </a:r>
          <a:r>
            <a:rPr lang="ru-RU" sz="1200" kern="1200" dirty="0" smtClean="0"/>
            <a:t> та </a:t>
          </a:r>
          <a:r>
            <a:rPr lang="ru-RU" sz="1200" kern="1200" dirty="0" err="1" smtClean="0"/>
            <a:t>органів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військового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управління</a:t>
          </a:r>
          <a:r>
            <a:rPr lang="ru-RU" sz="1200" kern="1200" dirty="0" smtClean="0"/>
            <a:t> і </a:t>
          </a:r>
          <a:r>
            <a:rPr lang="ru-RU" sz="1200" kern="1200" dirty="0" err="1" smtClean="0"/>
            <a:t>правоохоронних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органів</a:t>
          </a:r>
          <a:r>
            <a:rPr lang="ru-RU" sz="1200" kern="1200" dirty="0" smtClean="0"/>
            <a:t> у межах, </a:t>
          </a:r>
          <a:r>
            <a:rPr lang="ru-RU" sz="1200" kern="1200" dirty="0" err="1" smtClean="0"/>
            <a:t>визначених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законодавством</a:t>
          </a:r>
          <a:r>
            <a:rPr lang="ru-RU" sz="1200" kern="1200" dirty="0" smtClean="0"/>
            <a:t>, за </a:t>
          </a:r>
          <a:r>
            <a:rPr lang="ru-RU" sz="1200" kern="1200" dirty="0" err="1" smtClean="0"/>
            <a:t>здійснення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оборонної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політики</a:t>
          </a:r>
          <a:r>
            <a:rPr lang="ru-RU" sz="1200" kern="1200" dirty="0" smtClean="0"/>
            <a:t> та </a:t>
          </a:r>
          <a:r>
            <a:rPr lang="ru-RU" sz="1200" kern="1200" dirty="0" err="1" smtClean="0"/>
            <a:t>політики</a:t>
          </a:r>
          <a:r>
            <a:rPr lang="ru-RU" sz="1200" kern="1200" dirty="0" smtClean="0"/>
            <a:t> у </a:t>
          </a:r>
          <a:r>
            <a:rPr lang="ru-RU" sz="1200" kern="1200" dirty="0" err="1" smtClean="0"/>
            <a:t>справі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зміцнення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законності</a:t>
          </a:r>
          <a:r>
            <a:rPr lang="ru-RU" sz="1200" kern="1200" dirty="0" smtClean="0"/>
            <a:t> й </a:t>
          </a:r>
          <a:r>
            <a:rPr lang="ru-RU" sz="1200" kern="1200" dirty="0" err="1" smtClean="0"/>
            <a:t>громадського</a:t>
          </a:r>
          <a:r>
            <a:rPr lang="ru-RU" sz="1200" kern="1200" dirty="0" smtClean="0"/>
            <a:t> порядку, за </a:t>
          </a:r>
          <a:r>
            <a:rPr lang="ru-RU" sz="1200" kern="1200" dirty="0" err="1" smtClean="0"/>
            <a:t>своєчасне</a:t>
          </a:r>
          <a:r>
            <a:rPr lang="ru-RU" sz="1200" kern="1200" dirty="0" smtClean="0"/>
            <a:t> і </a:t>
          </a:r>
          <a:r>
            <a:rPr lang="ru-RU" sz="1200" kern="1200" dirty="0" err="1" smtClean="0"/>
            <a:t>всебічне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матеріально-фінансове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забезпечення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Збройних</a:t>
          </a:r>
          <a:r>
            <a:rPr lang="ru-RU" sz="1200" kern="1200" dirty="0" smtClean="0"/>
            <a:t> Сил </a:t>
          </a:r>
          <a:r>
            <a:rPr lang="ru-RU" sz="1200" kern="1200" dirty="0" err="1" smtClean="0"/>
            <a:t>України</a:t>
          </a:r>
          <a:endParaRPr lang="uk-UA" sz="1200" kern="1200" dirty="0"/>
        </a:p>
      </dsp:txBody>
      <dsp:txXfrm>
        <a:off x="8412098" y="463825"/>
        <a:ext cx="3777615" cy="2023821"/>
      </dsp:txXfrm>
    </dsp:sp>
    <dsp:sp modelId="{F3E47280-4C7F-44A6-9504-B2ED95149C20}">
      <dsp:nvSpPr>
        <dsp:cNvPr id="0" name=""/>
        <dsp:cNvSpPr/>
      </dsp:nvSpPr>
      <dsp:spPr>
        <a:xfrm>
          <a:off x="8254698" y="714967"/>
          <a:ext cx="826353" cy="123952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70E76C-852D-472F-B468-D90A849BDCD6}">
      <dsp:nvSpPr>
        <dsp:cNvPr id="0" name=""/>
        <dsp:cNvSpPr/>
      </dsp:nvSpPr>
      <dsp:spPr>
        <a:xfrm>
          <a:off x="159686" y="2793267"/>
          <a:ext cx="3777615" cy="118050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9595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деполітизації та деідеологізації контролю</a:t>
          </a:r>
          <a:endParaRPr lang="uk-UA" sz="1200" kern="1200" dirty="0"/>
        </a:p>
      </dsp:txBody>
      <dsp:txXfrm>
        <a:off x="159686" y="2793267"/>
        <a:ext cx="3777615" cy="1180504"/>
      </dsp:txXfrm>
    </dsp:sp>
    <dsp:sp modelId="{C466D70B-78A1-44A1-AB2C-08B42CD94D9F}">
      <dsp:nvSpPr>
        <dsp:cNvPr id="0" name=""/>
        <dsp:cNvSpPr/>
      </dsp:nvSpPr>
      <dsp:spPr>
        <a:xfrm>
          <a:off x="2286" y="2622749"/>
          <a:ext cx="826353" cy="123952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44E758-83DC-45CD-B6BF-39137DCF2A4B}">
      <dsp:nvSpPr>
        <dsp:cNvPr id="0" name=""/>
        <dsp:cNvSpPr/>
      </dsp:nvSpPr>
      <dsp:spPr>
        <a:xfrm>
          <a:off x="4285892" y="2793267"/>
          <a:ext cx="3777615" cy="118050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9595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прозорості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видатків</a:t>
          </a:r>
          <a:r>
            <a:rPr lang="ru-RU" sz="1200" kern="1200" dirty="0" smtClean="0"/>
            <a:t> на </a:t>
          </a:r>
          <a:r>
            <a:rPr lang="ru-RU" sz="1200" kern="1200" dirty="0" err="1" smtClean="0"/>
            <a:t>національну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безпеку</a:t>
          </a:r>
          <a:r>
            <a:rPr lang="ru-RU" sz="1200" kern="1200" dirty="0" smtClean="0"/>
            <a:t> і оборону, </a:t>
          </a:r>
          <a:r>
            <a:rPr lang="ru-RU" sz="1200" kern="1200" dirty="0" err="1" smtClean="0"/>
            <a:t>правоохоронну</a:t>
          </a:r>
          <a:endParaRPr lang="uk-UA" sz="1200" kern="1200" dirty="0"/>
        </a:p>
      </dsp:txBody>
      <dsp:txXfrm>
        <a:off x="4285892" y="2793267"/>
        <a:ext cx="3777615" cy="1180504"/>
      </dsp:txXfrm>
    </dsp:sp>
    <dsp:sp modelId="{B0F276B6-E97D-4240-AF88-040E426DF2BD}">
      <dsp:nvSpPr>
        <dsp:cNvPr id="0" name=""/>
        <dsp:cNvSpPr/>
      </dsp:nvSpPr>
      <dsp:spPr>
        <a:xfrm>
          <a:off x="4128492" y="2622749"/>
          <a:ext cx="826353" cy="123952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F379D5-E892-4ED2-AD81-E0AF1A38FD98}">
      <dsp:nvSpPr>
        <dsp:cNvPr id="0" name=""/>
        <dsp:cNvSpPr/>
      </dsp:nvSpPr>
      <dsp:spPr>
        <a:xfrm>
          <a:off x="8412098" y="2793267"/>
          <a:ext cx="3777615" cy="118050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9595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діяльність, утилізацію та ліквідацію озброєнь, попередження і ліквідацію наслідків надзвичайних ситуацій;</a:t>
          </a:r>
          <a:endParaRPr lang="uk-UA" sz="1200" kern="1200" dirty="0"/>
        </a:p>
      </dsp:txBody>
      <dsp:txXfrm>
        <a:off x="8412098" y="2793267"/>
        <a:ext cx="3777615" cy="1180504"/>
      </dsp:txXfrm>
    </dsp:sp>
    <dsp:sp modelId="{141A361F-FDC1-4A77-8565-B889DE48EF14}">
      <dsp:nvSpPr>
        <dsp:cNvPr id="0" name=""/>
        <dsp:cNvSpPr/>
      </dsp:nvSpPr>
      <dsp:spPr>
        <a:xfrm>
          <a:off x="8254698" y="2622749"/>
          <a:ext cx="826353" cy="123952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E2F3F9-8ADF-4D9B-95CF-3915477ADB0B}">
      <dsp:nvSpPr>
        <dsp:cNvPr id="0" name=""/>
        <dsp:cNvSpPr/>
      </dsp:nvSpPr>
      <dsp:spPr>
        <a:xfrm>
          <a:off x="2222789" y="4279391"/>
          <a:ext cx="3777615" cy="118050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9595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здійснення діяльності Збройних Сил України, інших військових форму</a:t>
          </a:r>
          <a:r>
            <a:rPr lang="ru-RU" sz="1200" kern="1200" dirty="0" err="1" smtClean="0"/>
            <a:t>вань</a:t>
          </a:r>
          <a:r>
            <a:rPr lang="ru-RU" sz="1200" kern="1200" dirty="0" smtClean="0"/>
            <a:t> на принципах </a:t>
          </a:r>
          <a:r>
            <a:rPr lang="ru-RU" sz="1200" kern="1200" dirty="0" err="1" smtClean="0"/>
            <a:t>єдино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начальництва</a:t>
          </a:r>
          <a:r>
            <a:rPr lang="ru-RU" sz="1200" kern="1200" dirty="0" smtClean="0"/>
            <a:t> і </a:t>
          </a:r>
          <a:r>
            <a:rPr lang="ru-RU" sz="1200" kern="1200" dirty="0" err="1" smtClean="0"/>
            <a:t>суворої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дисципліни</a:t>
          </a:r>
          <a:r>
            <a:rPr lang="ru-RU" sz="1200" kern="1200" dirty="0" smtClean="0"/>
            <a:t>;</a:t>
          </a:r>
          <a:endParaRPr lang="uk-UA" sz="1200" kern="1200" dirty="0"/>
        </a:p>
      </dsp:txBody>
      <dsp:txXfrm>
        <a:off x="2222789" y="4279391"/>
        <a:ext cx="3777615" cy="1180504"/>
      </dsp:txXfrm>
    </dsp:sp>
    <dsp:sp modelId="{2DD061B2-0756-4CE4-BF59-87ABC5B34BF5}">
      <dsp:nvSpPr>
        <dsp:cNvPr id="0" name=""/>
        <dsp:cNvSpPr/>
      </dsp:nvSpPr>
      <dsp:spPr>
        <a:xfrm>
          <a:off x="2065389" y="4108874"/>
          <a:ext cx="826353" cy="123952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A755B1-6F16-44F9-B15B-ADB00F980F8D}">
      <dsp:nvSpPr>
        <dsp:cNvPr id="0" name=""/>
        <dsp:cNvSpPr/>
      </dsp:nvSpPr>
      <dsp:spPr>
        <a:xfrm>
          <a:off x="6348995" y="4279391"/>
          <a:ext cx="3777615" cy="118050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9595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err="1" smtClean="0"/>
            <a:t>відкритості</a:t>
          </a:r>
          <a:r>
            <a:rPr lang="ru-RU" sz="1200" kern="1200" dirty="0" smtClean="0"/>
            <a:t> для суспільства інформації про діяльність </a:t>
          </a:r>
          <a:r>
            <a:rPr lang="ru-RU" sz="1200" kern="1200" dirty="0" err="1" smtClean="0"/>
            <a:t>Збройних</a:t>
          </a:r>
          <a:r>
            <a:rPr lang="ru-RU" sz="1200" kern="1200" dirty="0" smtClean="0"/>
            <a:t> Сил </a:t>
          </a:r>
          <a:r>
            <a:rPr lang="ru-RU" sz="1200" kern="1200" dirty="0" err="1" smtClean="0"/>
            <a:t>України</a:t>
          </a:r>
          <a:r>
            <a:rPr lang="ru-RU" sz="1200" kern="1200" dirty="0" smtClean="0"/>
            <a:t> та </a:t>
          </a:r>
          <a:r>
            <a:rPr lang="ru-RU" sz="1200" kern="1200" dirty="0" err="1" smtClean="0"/>
            <a:t>інших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складових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частин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Воєнної</a:t>
          </a:r>
          <a:r>
            <a:rPr lang="ru-RU" sz="1200" kern="1200" dirty="0" smtClean="0"/>
            <a:t> </a:t>
          </a:r>
          <a:r>
            <a:rPr lang="ru-RU" sz="1200" kern="1200" dirty="0" err="1" smtClean="0"/>
            <a:t>організації</a:t>
          </a:r>
          <a:endParaRPr lang="uk-UA" sz="1200" kern="1200" dirty="0"/>
        </a:p>
      </dsp:txBody>
      <dsp:txXfrm>
        <a:off x="6348995" y="4279391"/>
        <a:ext cx="3777615" cy="1180504"/>
      </dsp:txXfrm>
    </dsp:sp>
    <dsp:sp modelId="{02447886-BF9A-402E-B680-36C734236536}">
      <dsp:nvSpPr>
        <dsp:cNvPr id="0" name=""/>
        <dsp:cNvSpPr/>
      </dsp:nvSpPr>
      <dsp:spPr>
        <a:xfrm>
          <a:off x="6191595" y="4108874"/>
          <a:ext cx="826353" cy="123952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38639" y="2620617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/>
              <a:t>Демократичний</a:t>
            </a:r>
            <a:br>
              <a:rPr lang="uk-UA" b="1" dirty="0"/>
            </a:br>
            <a:r>
              <a:rPr lang="uk-UA" b="1" dirty="0"/>
              <a:t>цивільний</a:t>
            </a:r>
            <a:br>
              <a:rPr lang="uk-UA" b="1" dirty="0"/>
            </a:br>
            <a:r>
              <a:rPr lang="uk-UA" b="1" dirty="0"/>
              <a:t>контроль за</a:t>
            </a:r>
            <a:br>
              <a:rPr lang="uk-UA" b="1" dirty="0"/>
            </a:br>
            <a:r>
              <a:rPr lang="uk-UA" b="1" dirty="0"/>
              <a:t>сектором безпеки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8639" y="1093275"/>
            <a:ext cx="8915399" cy="1126283"/>
          </a:xfrm>
        </p:spPr>
        <p:txBody>
          <a:bodyPr>
            <a:normAutofit/>
          </a:bodyPr>
          <a:lstStyle/>
          <a:p>
            <a:r>
              <a:rPr lang="uk-UA" sz="2200" b="1" dirty="0" smtClean="0"/>
              <a:t>Тема 6</a:t>
            </a:r>
            <a:endParaRPr lang="uk-UA" sz="2200" b="1" dirty="0"/>
          </a:p>
        </p:txBody>
      </p:sp>
    </p:spTree>
    <p:extLst>
      <p:ext uri="{BB962C8B-B14F-4D97-AF65-F5344CB8AC3E}">
        <p14:creationId xmlns:p14="http://schemas.microsoft.com/office/powerpoint/2010/main" val="3961271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План: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31403" y="1905000"/>
            <a:ext cx="8915400" cy="3777622"/>
          </a:xfrm>
        </p:spPr>
        <p:txBody>
          <a:bodyPr>
            <a:normAutofit/>
          </a:bodyPr>
          <a:lstStyle/>
          <a:p>
            <a:r>
              <a:rPr lang="uk-UA" sz="2200" i="1" dirty="0" smtClean="0"/>
              <a:t>1. Законодавство </a:t>
            </a:r>
            <a:r>
              <a:rPr lang="uk-UA" sz="2200" i="1" dirty="0"/>
              <a:t>щодо демократичного </a:t>
            </a:r>
            <a:r>
              <a:rPr lang="uk-UA" sz="2200" i="1" dirty="0" smtClean="0"/>
              <a:t>цивільного </a:t>
            </a:r>
            <a:r>
              <a:rPr lang="ru-RU" sz="2200" i="1" dirty="0" smtClean="0"/>
              <a:t>контролю </a:t>
            </a:r>
            <a:r>
              <a:rPr lang="ru-RU" sz="2200" i="1" dirty="0"/>
              <a:t>за сектором </a:t>
            </a:r>
            <a:r>
              <a:rPr lang="ru-RU" sz="2200" i="1" dirty="0" err="1"/>
              <a:t>безпеки</a:t>
            </a:r>
            <a:r>
              <a:rPr lang="ru-RU" sz="2200" i="1" dirty="0"/>
              <a:t> та </a:t>
            </a:r>
            <a:r>
              <a:rPr lang="ru-RU" sz="2200" i="1" dirty="0" err="1"/>
              <a:t>його</a:t>
            </a:r>
            <a:r>
              <a:rPr lang="ru-RU" sz="2200" i="1" dirty="0"/>
              <a:t> </a:t>
            </a:r>
            <a:r>
              <a:rPr lang="ru-RU" sz="2200" i="1" dirty="0" err="1" smtClean="0"/>
              <a:t>завдання</a:t>
            </a:r>
            <a:endParaRPr lang="ru-RU" sz="2200" i="1" dirty="0" smtClean="0"/>
          </a:p>
          <a:p>
            <a:r>
              <a:rPr lang="ru-RU" sz="2200" i="1" dirty="0" smtClean="0"/>
              <a:t>2. </a:t>
            </a:r>
            <a:r>
              <a:rPr lang="ru-RU" sz="2200" i="1" dirty="0" err="1" smtClean="0"/>
              <a:t>Принципи</a:t>
            </a:r>
            <a:r>
              <a:rPr lang="ru-RU" sz="2200" i="1" dirty="0" smtClean="0"/>
              <a:t> </a:t>
            </a:r>
            <a:r>
              <a:rPr lang="ru-RU" sz="2200" i="1" dirty="0"/>
              <a:t>та предмет </a:t>
            </a:r>
            <a:r>
              <a:rPr lang="ru-RU" sz="2200" i="1" dirty="0" err="1"/>
              <a:t>цивільного</a:t>
            </a:r>
            <a:r>
              <a:rPr lang="ru-RU" sz="2200" i="1" dirty="0"/>
              <a:t> контролю у </a:t>
            </a:r>
            <a:r>
              <a:rPr lang="ru-RU" sz="2200" i="1" dirty="0" err="1" smtClean="0"/>
              <a:t>сфері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національної</a:t>
            </a:r>
            <a:r>
              <a:rPr lang="ru-RU" sz="2200" i="1" dirty="0" smtClean="0"/>
              <a:t> </a:t>
            </a:r>
            <a:r>
              <a:rPr lang="ru-RU" sz="2200" i="1" dirty="0" err="1"/>
              <a:t>безпеки</a:t>
            </a:r>
            <a:endParaRPr lang="ru-RU" sz="2200" i="1" dirty="0" smtClean="0"/>
          </a:p>
          <a:p>
            <a:r>
              <a:rPr lang="ru-RU" sz="2200" i="1" dirty="0" smtClean="0"/>
              <a:t>3. Система </a:t>
            </a:r>
            <a:r>
              <a:rPr lang="ru-RU" sz="2200" i="1" dirty="0" err="1"/>
              <a:t>цивільного</a:t>
            </a:r>
            <a:r>
              <a:rPr lang="ru-RU" sz="2200" i="1" dirty="0"/>
              <a:t> контролю над </a:t>
            </a:r>
            <a:r>
              <a:rPr lang="ru-RU" sz="2200" i="1" dirty="0" err="1" smtClean="0"/>
              <a:t>Воєнною</a:t>
            </a:r>
            <a:r>
              <a:rPr lang="ru-RU" sz="2200" i="1" dirty="0" smtClean="0"/>
              <a:t> </a:t>
            </a:r>
            <a:r>
              <a:rPr lang="ru-RU" sz="2200" i="1" dirty="0" err="1" smtClean="0"/>
              <a:t>організацією</a:t>
            </a:r>
            <a:r>
              <a:rPr lang="ru-RU" sz="2200" i="1" dirty="0" smtClean="0"/>
              <a:t> </a:t>
            </a:r>
            <a:r>
              <a:rPr lang="ru-RU" sz="2200" i="1" dirty="0"/>
              <a:t>і </a:t>
            </a:r>
            <a:r>
              <a:rPr lang="ru-RU" sz="2200" i="1" dirty="0" err="1"/>
              <a:t>правоохоронними</a:t>
            </a:r>
            <a:r>
              <a:rPr lang="ru-RU" sz="2200" i="1" dirty="0"/>
              <a:t> органами </a:t>
            </a:r>
            <a:r>
              <a:rPr lang="ru-RU" sz="2200" i="1" dirty="0" err="1" smtClean="0"/>
              <a:t>держави</a:t>
            </a:r>
            <a:endParaRPr lang="ru-RU" sz="2200" i="1" dirty="0" smtClean="0"/>
          </a:p>
          <a:p>
            <a:endParaRPr lang="uk-UA" sz="2200" i="1" dirty="0"/>
          </a:p>
        </p:txBody>
      </p:sp>
    </p:spTree>
    <p:extLst>
      <p:ext uri="{BB962C8B-B14F-4D97-AF65-F5344CB8AC3E}">
        <p14:creationId xmlns:p14="http://schemas.microsoft.com/office/powerpoint/2010/main" val="2655476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0261" y="0"/>
            <a:ext cx="10601739" cy="1280890"/>
          </a:xfrm>
        </p:spPr>
        <p:txBody>
          <a:bodyPr>
            <a:noAutofit/>
          </a:bodyPr>
          <a:lstStyle/>
          <a:p>
            <a:r>
              <a:rPr lang="uk-UA" sz="3000" b="1" i="1" dirty="0"/>
              <a:t>1. Законодавство щодо демократичного цивільного </a:t>
            </a:r>
            <a:r>
              <a:rPr lang="ru-RU" sz="3000" b="1" i="1" dirty="0"/>
              <a:t>контролю за сектором </a:t>
            </a:r>
            <a:r>
              <a:rPr lang="ru-RU" sz="3000" b="1" i="1" dirty="0" err="1"/>
              <a:t>безпеки</a:t>
            </a:r>
            <a:r>
              <a:rPr lang="ru-RU" sz="3000" b="1" i="1" dirty="0"/>
              <a:t> та </a:t>
            </a:r>
            <a:r>
              <a:rPr lang="ru-RU" sz="3000" b="1" i="1" dirty="0" err="1"/>
              <a:t>його</a:t>
            </a:r>
            <a:r>
              <a:rPr lang="ru-RU" sz="3000" b="1" i="1" dirty="0"/>
              <a:t> </a:t>
            </a:r>
            <a:r>
              <a:rPr lang="ru-RU" sz="3000" b="1" i="1" dirty="0" err="1"/>
              <a:t>завдання</a:t>
            </a:r>
            <a:r>
              <a:rPr lang="ru-RU" sz="3000" b="1" i="1" dirty="0"/>
              <a:t/>
            </a:r>
            <a:br>
              <a:rPr lang="ru-RU" sz="3000" b="1" i="1" dirty="0"/>
            </a:br>
            <a:endParaRPr lang="uk-UA" sz="3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2864" y="2659931"/>
            <a:ext cx="8915400" cy="4337215"/>
          </a:xfrm>
        </p:spPr>
        <p:txBody>
          <a:bodyPr>
            <a:normAutofit/>
          </a:bodyPr>
          <a:lstStyle/>
          <a:p>
            <a:r>
              <a:rPr lang="uk-UA" b="1" dirty="0"/>
              <a:t>цивільно-військові відносини </a:t>
            </a:r>
            <a:r>
              <a:rPr lang="uk-UA" dirty="0"/>
              <a:t>- сукупність правових </a:t>
            </a:r>
            <a:r>
              <a:rPr lang="uk-UA" dirty="0" smtClean="0"/>
              <a:t>взаємовідносин між </a:t>
            </a:r>
            <a:r>
              <a:rPr lang="uk-UA" dirty="0"/>
              <a:t>суспільством та складовими частинами Воєнної організації </a:t>
            </a:r>
            <a:r>
              <a:rPr lang="uk-UA" dirty="0" smtClean="0"/>
              <a:t>держави</a:t>
            </a:r>
            <a:r>
              <a:rPr lang="uk-UA" dirty="0"/>
              <a:t>, які охоплюють політичні, фінансово-економічні, соціальні та </a:t>
            </a:r>
            <a:r>
              <a:rPr lang="uk-UA" dirty="0" smtClean="0"/>
              <a:t>інші процеси </a:t>
            </a:r>
            <a:r>
              <a:rPr lang="uk-UA" dirty="0"/>
              <a:t>у сфері національної безпеки і оборони</a:t>
            </a:r>
            <a:r>
              <a:rPr lang="uk-UA" dirty="0" smtClean="0"/>
              <a:t>;</a:t>
            </a:r>
          </a:p>
          <a:p>
            <a:r>
              <a:rPr lang="uk-UA" b="1" dirty="0"/>
              <a:t>Воєнна організація держави </a:t>
            </a:r>
            <a:r>
              <a:rPr lang="uk-UA" dirty="0"/>
              <a:t>– охоплена єдиним керівництвом </a:t>
            </a:r>
            <a:r>
              <a:rPr lang="uk-UA" dirty="0" smtClean="0"/>
              <a:t>сукупність </a:t>
            </a:r>
            <a:r>
              <a:rPr lang="uk-UA" dirty="0"/>
              <a:t>органів державної влади, військових формувань, утворених </a:t>
            </a:r>
            <a:r>
              <a:rPr lang="uk-UA" dirty="0" smtClean="0"/>
              <a:t>відповідно </a:t>
            </a:r>
            <a:r>
              <a:rPr lang="uk-UA" dirty="0"/>
              <a:t>до Конституції і законів України, діяльність яких перебуває </a:t>
            </a:r>
            <a:r>
              <a:rPr lang="uk-UA" dirty="0" smtClean="0"/>
              <a:t>під демократичним </a:t>
            </a:r>
            <a:r>
              <a:rPr lang="uk-UA" dirty="0"/>
              <a:t>контролем суспільства і відповідно до Конституції </a:t>
            </a:r>
            <a:r>
              <a:rPr lang="uk-UA" dirty="0" smtClean="0"/>
              <a:t>та законів </a:t>
            </a:r>
            <a:r>
              <a:rPr lang="uk-UA" dirty="0"/>
              <a:t>України безпосередньо спрямована на вирішення завдань </a:t>
            </a:r>
            <a:r>
              <a:rPr lang="uk-UA" dirty="0" smtClean="0"/>
              <a:t>захисту </a:t>
            </a:r>
            <a:r>
              <a:rPr lang="uk-UA" dirty="0"/>
              <a:t>інтересів держави від зовнішніх та внутрішніх загроз;</a:t>
            </a:r>
          </a:p>
          <a:p>
            <a:r>
              <a:rPr lang="uk-UA" b="1" dirty="0" smtClean="0"/>
              <a:t>правоохоронні </a:t>
            </a:r>
            <a:r>
              <a:rPr lang="uk-UA" b="1" dirty="0"/>
              <a:t>органи </a:t>
            </a:r>
            <a:r>
              <a:rPr lang="uk-UA" dirty="0"/>
              <a:t>– державні органи, які відповідно до </a:t>
            </a:r>
            <a:r>
              <a:rPr lang="uk-UA" dirty="0" smtClean="0"/>
              <a:t>законодавства </a:t>
            </a:r>
            <a:r>
              <a:rPr lang="uk-UA" dirty="0"/>
              <a:t>здійснюють правозастосовні або правоохоронні функції;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7079" y="1400160"/>
            <a:ext cx="9422295" cy="76944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200" b="1" i="1" dirty="0" smtClean="0"/>
              <a:t>Закон </a:t>
            </a:r>
            <a:r>
              <a:rPr lang="ru-RU" sz="2200" b="1" i="1" dirty="0" err="1"/>
              <a:t>України</a:t>
            </a:r>
            <a:r>
              <a:rPr lang="ru-RU" sz="2200" b="1" i="1" dirty="0"/>
              <a:t> «Про </a:t>
            </a:r>
            <a:r>
              <a:rPr lang="ru-RU" sz="2200" b="1" i="1" dirty="0" err="1"/>
              <a:t>демократичний</a:t>
            </a:r>
            <a:r>
              <a:rPr lang="ru-RU" sz="2200" b="1" i="1" dirty="0"/>
              <a:t> </a:t>
            </a:r>
            <a:r>
              <a:rPr lang="ru-RU" sz="2200" b="1" i="1" dirty="0" err="1"/>
              <a:t>цивільний</a:t>
            </a:r>
            <a:r>
              <a:rPr lang="ru-RU" sz="2200" b="1" i="1" dirty="0"/>
              <a:t> контроль над </a:t>
            </a:r>
            <a:r>
              <a:rPr lang="ru-RU" sz="2200" b="1" i="1" dirty="0" err="1" smtClean="0"/>
              <a:t>Воєнною</a:t>
            </a:r>
            <a:r>
              <a:rPr lang="ru-RU" sz="2200" b="1" i="1" dirty="0" smtClean="0"/>
              <a:t> </a:t>
            </a:r>
            <a:r>
              <a:rPr lang="ru-RU" sz="2200" b="1" i="1" dirty="0" err="1"/>
              <a:t>організацією</a:t>
            </a:r>
            <a:r>
              <a:rPr lang="ru-RU" sz="2200" b="1" i="1" dirty="0"/>
              <a:t> і </a:t>
            </a:r>
            <a:r>
              <a:rPr lang="ru-RU" sz="2200" b="1" i="1" dirty="0" err="1"/>
              <a:t>правоохоронними</a:t>
            </a:r>
            <a:r>
              <a:rPr lang="ru-RU" sz="2200" b="1" i="1" dirty="0"/>
              <a:t> органами </a:t>
            </a:r>
            <a:r>
              <a:rPr lang="ru-RU" sz="2200" b="1" i="1" dirty="0" err="1"/>
              <a:t>держави</a:t>
            </a:r>
            <a:r>
              <a:rPr lang="ru-RU" sz="2200" b="1" i="1" dirty="0"/>
              <a:t>»</a:t>
            </a:r>
            <a:endParaRPr lang="uk-UA" sz="2200" b="1" i="1" dirty="0"/>
          </a:p>
        </p:txBody>
      </p:sp>
    </p:spTree>
    <p:extLst>
      <p:ext uri="{BB962C8B-B14F-4D97-AF65-F5344CB8AC3E}">
        <p14:creationId xmlns:p14="http://schemas.microsoft.com/office/powerpoint/2010/main" val="3310590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2869" y="3233529"/>
            <a:ext cx="9735310" cy="3624471"/>
          </a:xfrm>
        </p:spPr>
        <p:txBody>
          <a:bodyPr>
            <a:normAutofit fontScale="92500" lnSpcReduction="10000"/>
          </a:bodyPr>
          <a:lstStyle/>
          <a:p>
            <a:r>
              <a:rPr lang="uk-UA" i="1" dirty="0"/>
              <a:t>пріоритет політичних підходів до вирішення питань </a:t>
            </a:r>
            <a:r>
              <a:rPr lang="uk-UA" i="1" dirty="0" smtClean="0"/>
              <a:t>військового будівництва</a:t>
            </a:r>
            <a:r>
              <a:rPr lang="uk-UA" i="1" dirty="0"/>
              <a:t>, спрямування діяльності всіх складових частин </a:t>
            </a:r>
            <a:r>
              <a:rPr lang="uk-UA" i="1" dirty="0" smtClean="0"/>
              <a:t>Воєнної </a:t>
            </a:r>
            <a:r>
              <a:rPr lang="uk-UA" i="1" dirty="0"/>
              <a:t>організації та правоохоронних органів на реалізацію </a:t>
            </a:r>
            <a:r>
              <a:rPr lang="uk-UA" i="1" dirty="0" smtClean="0"/>
              <a:t>визначених </a:t>
            </a:r>
            <a:r>
              <a:rPr lang="uk-UA" i="1" dirty="0"/>
              <a:t>засадами внутрішньої і зовнішньої політики завдань у сфері </a:t>
            </a:r>
            <a:r>
              <a:rPr lang="uk-UA" i="1" dirty="0" smtClean="0"/>
              <a:t>національної </a:t>
            </a:r>
            <a:r>
              <a:rPr lang="uk-UA" i="1" dirty="0"/>
              <a:t>безпеки і </a:t>
            </a:r>
            <a:r>
              <a:rPr lang="uk-UA" i="1" dirty="0" smtClean="0"/>
              <a:t>оборони</a:t>
            </a:r>
          </a:p>
          <a:p>
            <a:r>
              <a:rPr lang="uk-UA" i="1" dirty="0"/>
              <a:t>підтримання політичної стабільності в суспільстві, створення умов</a:t>
            </a:r>
            <a:r>
              <a:rPr lang="uk-UA" i="1" dirty="0" smtClean="0"/>
              <a:t>, які </a:t>
            </a:r>
            <a:r>
              <a:rPr lang="uk-UA" i="1" dirty="0"/>
              <a:t>унеможливлюють використання Збройних Сил України та </a:t>
            </a:r>
            <a:r>
              <a:rPr lang="uk-UA" i="1" dirty="0" smtClean="0"/>
              <a:t>інших військових формувань</a:t>
            </a:r>
          </a:p>
          <a:p>
            <a:r>
              <a:rPr lang="uk-UA" i="1" dirty="0"/>
              <a:t>попередження та недопущення порушень конституційних прав і </a:t>
            </a:r>
            <a:r>
              <a:rPr lang="uk-UA" i="1" dirty="0" smtClean="0"/>
              <a:t>свобод</a:t>
            </a:r>
            <a:r>
              <a:rPr lang="uk-UA" i="1" dirty="0"/>
              <a:t>, захист законних інтересів громадян України, які перебувають </a:t>
            </a:r>
            <a:r>
              <a:rPr lang="uk-UA" i="1" dirty="0" smtClean="0"/>
              <a:t>на службі </a:t>
            </a:r>
            <a:r>
              <a:rPr lang="uk-UA" i="1" dirty="0"/>
              <a:t>у Збройних Силах України, інших військових </a:t>
            </a:r>
            <a:r>
              <a:rPr lang="uk-UA" i="1" dirty="0" smtClean="0"/>
              <a:t>формуваннях</a:t>
            </a:r>
          </a:p>
          <a:p>
            <a:r>
              <a:rPr lang="uk-UA" i="1" dirty="0"/>
              <a:t>урахування громадської думки, пропозицій громадян та </a:t>
            </a:r>
            <a:r>
              <a:rPr lang="uk-UA" i="1" dirty="0" smtClean="0"/>
              <a:t>громадських організацій </a:t>
            </a:r>
            <a:r>
              <a:rPr lang="uk-UA" i="1" dirty="0"/>
              <a:t>при обговоренні й ухваленні рішень з питань </a:t>
            </a:r>
            <a:r>
              <a:rPr lang="uk-UA" i="1" dirty="0" smtClean="0"/>
              <a:t>діяльності Збройних </a:t>
            </a:r>
            <a:r>
              <a:rPr lang="uk-UA" i="1" dirty="0"/>
              <a:t>Сил України, інших військових формувань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83025" y="123305"/>
            <a:ext cx="9554817" cy="230832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uk-UA" b="1" i="1" dirty="0" smtClean="0"/>
              <a:t>Демократичний </a:t>
            </a:r>
            <a:r>
              <a:rPr lang="uk-UA" b="1" i="1" dirty="0"/>
              <a:t>цивільний контроль над Воєнною організацією та правоохоронними органами держави </a:t>
            </a:r>
            <a:r>
              <a:rPr lang="uk-UA" i="1" dirty="0"/>
              <a:t>(далі - цивільний контроль) – комплекс здійснюваних відповідно до Конституції і законів України правових, організаційних, інформаційних заходів для забезпечення неухильного дотримання законності й відкритості в діяльності всіх складових частин Воєнної організації та правоохоронних органів держави, сприяння їхній ефективній діяльності і виконанню покладених на них функцій, зміцненню державної та військової дисципліни.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577365" y="2721664"/>
            <a:ext cx="4883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/>
              <a:t>Цивільний контроль має забезпечувати:</a:t>
            </a:r>
          </a:p>
        </p:txBody>
      </p:sp>
    </p:spTree>
    <p:extLst>
      <p:ext uri="{BB962C8B-B14F-4D97-AF65-F5344CB8AC3E}">
        <p14:creationId xmlns:p14="http://schemas.microsoft.com/office/powerpoint/2010/main" val="2412596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43438" y="622852"/>
            <a:ext cx="8915400" cy="5433392"/>
          </a:xfrm>
        </p:spPr>
        <p:txBody>
          <a:bodyPr>
            <a:normAutofit/>
          </a:bodyPr>
          <a:lstStyle/>
          <a:p>
            <a:r>
              <a:rPr lang="ru-RU" sz="2000" i="1" dirty="0" err="1"/>
              <a:t>виділення</a:t>
            </a:r>
            <a:r>
              <a:rPr lang="ru-RU" sz="2000" i="1" dirty="0"/>
              <a:t> </a:t>
            </a:r>
            <a:r>
              <a:rPr lang="ru-RU" sz="2000" i="1" dirty="0" err="1"/>
              <a:t>відповідно</a:t>
            </a:r>
            <a:r>
              <a:rPr lang="ru-RU" sz="2000" i="1" dirty="0"/>
              <a:t> до </a:t>
            </a:r>
            <a:r>
              <a:rPr lang="ru-RU" sz="2000" i="1" dirty="0" err="1"/>
              <a:t>законів</a:t>
            </a:r>
            <a:r>
              <a:rPr lang="ru-RU" sz="2000" i="1" dirty="0"/>
              <a:t> у </a:t>
            </a:r>
            <a:r>
              <a:rPr lang="ru-RU" sz="2000" i="1" dirty="0" err="1"/>
              <a:t>необхідних</a:t>
            </a:r>
            <a:r>
              <a:rPr lang="ru-RU" sz="2000" i="1" dirty="0"/>
              <a:t> </a:t>
            </a:r>
            <a:r>
              <a:rPr lang="ru-RU" sz="2000" i="1" dirty="0" err="1"/>
              <a:t>обсягах</a:t>
            </a:r>
            <a:r>
              <a:rPr lang="ru-RU" sz="2000" i="1" dirty="0"/>
              <a:t> і </a:t>
            </a:r>
            <a:r>
              <a:rPr lang="ru-RU" sz="2000" i="1" dirty="0" err="1"/>
              <a:t>раціональне</a:t>
            </a:r>
            <a:r>
              <a:rPr lang="ru-RU" sz="2000" i="1" dirty="0"/>
              <a:t> </a:t>
            </a:r>
            <a:r>
              <a:rPr lang="ru-RU" sz="2000" i="1" dirty="0" err="1" smtClean="0"/>
              <a:t>використання</a:t>
            </a:r>
            <a:r>
              <a:rPr lang="ru-RU" sz="2000" i="1" dirty="0" smtClean="0"/>
              <a:t> </a:t>
            </a:r>
            <a:r>
              <a:rPr lang="ru-RU" sz="2000" i="1" dirty="0" err="1"/>
              <a:t>бюджетних</a:t>
            </a:r>
            <a:r>
              <a:rPr lang="ru-RU" sz="2000" i="1" dirty="0"/>
              <a:t> </a:t>
            </a:r>
            <a:r>
              <a:rPr lang="ru-RU" sz="2000" i="1" dirty="0" err="1"/>
              <a:t>коштів</a:t>
            </a:r>
            <a:r>
              <a:rPr lang="ru-RU" sz="2000" i="1" dirty="0"/>
              <a:t>, </a:t>
            </a:r>
            <a:r>
              <a:rPr lang="ru-RU" sz="2000" i="1" dirty="0" err="1"/>
              <a:t>спрямованих</a:t>
            </a:r>
            <a:r>
              <a:rPr lang="ru-RU" sz="2000" i="1" dirty="0"/>
              <a:t> на </a:t>
            </a:r>
            <a:r>
              <a:rPr lang="ru-RU" sz="2000" i="1" dirty="0" err="1"/>
              <a:t>утримання</a:t>
            </a:r>
            <a:r>
              <a:rPr lang="ru-RU" sz="2000" i="1" dirty="0"/>
              <a:t> і </a:t>
            </a:r>
            <a:r>
              <a:rPr lang="ru-RU" sz="2000" i="1" dirty="0" err="1" smtClean="0"/>
              <a:t>функціонування</a:t>
            </a:r>
            <a:r>
              <a:rPr lang="ru-RU" sz="2000" i="1" dirty="0" smtClean="0"/>
              <a:t> </a:t>
            </a:r>
            <a:r>
              <a:rPr lang="ru-RU" sz="2000" i="1" dirty="0" err="1"/>
              <a:t>Воєнної</a:t>
            </a:r>
            <a:r>
              <a:rPr lang="ru-RU" sz="2000" i="1" dirty="0"/>
              <a:t> </a:t>
            </a:r>
            <a:r>
              <a:rPr lang="ru-RU" sz="2000" i="1" dirty="0" err="1"/>
              <a:t>організації</a:t>
            </a:r>
            <a:r>
              <a:rPr lang="ru-RU" sz="2000" i="1" dirty="0"/>
              <a:t> та </a:t>
            </a:r>
            <a:r>
              <a:rPr lang="ru-RU" sz="2000" i="1" dirty="0" err="1"/>
              <a:t>правоохоронних</a:t>
            </a:r>
            <a:r>
              <a:rPr lang="ru-RU" sz="2000" i="1" dirty="0"/>
              <a:t> </a:t>
            </a:r>
            <a:r>
              <a:rPr lang="ru-RU" sz="2000" i="1" dirty="0" err="1"/>
              <a:t>органів</a:t>
            </a:r>
            <a:r>
              <a:rPr lang="ru-RU" sz="2000" i="1" dirty="0"/>
              <a:t> </a:t>
            </a:r>
            <a:r>
              <a:rPr lang="ru-RU" sz="2000" i="1" dirty="0" err="1"/>
              <a:t>держави</a:t>
            </a:r>
            <a:r>
              <a:rPr lang="ru-RU" sz="2000" i="1" dirty="0"/>
              <a:t>, </a:t>
            </a:r>
            <a:r>
              <a:rPr lang="ru-RU" sz="2000" i="1" dirty="0" err="1" smtClean="0"/>
              <a:t>зокрема</a:t>
            </a:r>
            <a:r>
              <a:rPr lang="ru-RU" sz="2000" i="1" dirty="0" smtClean="0"/>
              <a:t> на </a:t>
            </a:r>
            <a:r>
              <a:rPr lang="ru-RU" sz="2000" i="1" dirty="0" err="1"/>
              <a:t>реформування</a:t>
            </a:r>
            <a:r>
              <a:rPr lang="ru-RU" sz="2000" i="1" dirty="0"/>
              <a:t> </a:t>
            </a:r>
            <a:r>
              <a:rPr lang="ru-RU" sz="2000" i="1" dirty="0" err="1"/>
              <a:t>Збройних</a:t>
            </a:r>
            <a:r>
              <a:rPr lang="ru-RU" sz="2000" i="1" dirty="0"/>
              <a:t> Сил </a:t>
            </a:r>
            <a:r>
              <a:rPr lang="ru-RU" sz="2000" i="1" dirty="0" err="1"/>
              <a:t>України</a:t>
            </a:r>
            <a:r>
              <a:rPr lang="ru-RU" sz="2000" i="1" dirty="0"/>
              <a:t>;</a:t>
            </a:r>
          </a:p>
          <a:p>
            <a:r>
              <a:rPr lang="ru-RU" sz="2000" i="1" dirty="0" err="1" smtClean="0"/>
              <a:t>використання</a:t>
            </a:r>
            <a:r>
              <a:rPr lang="ru-RU" sz="2000" i="1" dirty="0" smtClean="0"/>
              <a:t> </a:t>
            </a:r>
            <a:r>
              <a:rPr lang="ru-RU" sz="2000" i="1" dirty="0"/>
              <a:t>за </a:t>
            </a:r>
            <a:r>
              <a:rPr lang="ru-RU" sz="2000" i="1" dirty="0" err="1"/>
              <a:t>цільовим</a:t>
            </a:r>
            <a:r>
              <a:rPr lang="ru-RU" sz="2000" i="1" dirty="0"/>
              <a:t> і </a:t>
            </a:r>
            <a:r>
              <a:rPr lang="ru-RU" sz="2000" i="1" dirty="0" err="1"/>
              <a:t>функціональним</a:t>
            </a:r>
            <a:r>
              <a:rPr lang="ru-RU" sz="2000" i="1" dirty="0"/>
              <a:t> </a:t>
            </a:r>
            <a:r>
              <a:rPr lang="ru-RU" sz="2000" i="1" dirty="0" err="1"/>
              <a:t>призначенням</a:t>
            </a:r>
            <a:r>
              <a:rPr lang="ru-RU" sz="2000" i="1" dirty="0"/>
              <a:t> </a:t>
            </a:r>
            <a:r>
              <a:rPr lang="ru-RU" sz="2000" i="1" dirty="0" smtClean="0"/>
              <a:t>державного майна</a:t>
            </a:r>
            <a:r>
              <a:rPr lang="ru-RU" sz="2000" i="1" dirty="0"/>
              <a:t>, </a:t>
            </a:r>
            <a:r>
              <a:rPr lang="ru-RU" sz="2000" i="1" dirty="0" err="1"/>
              <a:t>переданого</a:t>
            </a:r>
            <a:r>
              <a:rPr lang="ru-RU" sz="2000" i="1" dirty="0"/>
              <a:t> в </a:t>
            </a:r>
            <a:r>
              <a:rPr lang="ru-RU" sz="2000" i="1" dirty="0" err="1"/>
              <a:t>управління</a:t>
            </a:r>
            <a:r>
              <a:rPr lang="ru-RU" sz="2000" i="1" dirty="0"/>
              <a:t> </a:t>
            </a:r>
            <a:r>
              <a:rPr lang="ru-RU" sz="2000" i="1" dirty="0" err="1"/>
              <a:t>Збройним</a:t>
            </a:r>
            <a:r>
              <a:rPr lang="ru-RU" sz="2000" i="1" dirty="0"/>
              <a:t> Силам </a:t>
            </a:r>
            <a:r>
              <a:rPr lang="ru-RU" sz="2000" i="1" dirty="0" err="1"/>
              <a:t>України</a:t>
            </a:r>
            <a:r>
              <a:rPr lang="ru-RU" sz="2000" i="1" dirty="0"/>
              <a:t> та </a:t>
            </a:r>
            <a:r>
              <a:rPr lang="ru-RU" sz="2000" i="1" dirty="0" err="1"/>
              <a:t>іншим</a:t>
            </a:r>
            <a:r>
              <a:rPr lang="ru-RU" sz="2000" i="1" dirty="0"/>
              <a:t> </a:t>
            </a:r>
            <a:r>
              <a:rPr lang="ru-RU" sz="2000" i="1" dirty="0" err="1" smtClean="0"/>
              <a:t>військовим</a:t>
            </a:r>
            <a:r>
              <a:rPr lang="ru-RU" sz="2000" i="1" dirty="0" smtClean="0"/>
              <a:t> </a:t>
            </a:r>
            <a:r>
              <a:rPr lang="ru-RU" sz="2000" i="1" dirty="0" err="1"/>
              <a:t>формуванням</a:t>
            </a:r>
            <a:r>
              <a:rPr lang="ru-RU" sz="2000" i="1" dirty="0"/>
              <a:t>, а </a:t>
            </a:r>
            <a:r>
              <a:rPr lang="ru-RU" sz="2000" i="1" dirty="0" err="1"/>
              <a:t>також</a:t>
            </a:r>
            <a:r>
              <a:rPr lang="ru-RU" sz="2000" i="1" dirty="0"/>
              <a:t> </a:t>
            </a:r>
            <a:r>
              <a:rPr lang="ru-RU" sz="2000" i="1" dirty="0" err="1"/>
              <a:t>правоохоронним</a:t>
            </a:r>
            <a:r>
              <a:rPr lang="ru-RU" sz="2000" i="1" dirty="0"/>
              <a:t> органам</a:t>
            </a:r>
            <a:r>
              <a:rPr lang="ru-RU" sz="2000" i="1" dirty="0" smtClean="0"/>
              <a:t>;</a:t>
            </a:r>
          </a:p>
          <a:p>
            <a:r>
              <a:rPr lang="uk-UA" sz="2000" i="1" dirty="0"/>
              <a:t>своєчасне, повне і достовірне інформування органів державної </a:t>
            </a:r>
            <a:r>
              <a:rPr lang="uk-UA" sz="2000" i="1" dirty="0" smtClean="0"/>
              <a:t>влади та </a:t>
            </a:r>
            <a:r>
              <a:rPr lang="uk-UA" sz="2000" i="1" dirty="0"/>
              <a:t>суспільства про діяльність Збройних Сил України, інших </a:t>
            </a:r>
            <a:r>
              <a:rPr lang="uk-UA" sz="2000" i="1" dirty="0" smtClean="0"/>
              <a:t>військових формувань</a:t>
            </a:r>
            <a:r>
              <a:rPr lang="uk-UA" sz="2000" i="1" dirty="0"/>
              <a:t>, правоохоронних органів, забезпечення її </a:t>
            </a:r>
            <a:r>
              <a:rPr lang="uk-UA" sz="2000" i="1" dirty="0" smtClean="0"/>
              <a:t>відповідності вимогам </a:t>
            </a:r>
            <a:r>
              <a:rPr lang="uk-UA" sz="2000" i="1" dirty="0"/>
              <a:t>Конституції і законів України, нормам міжнародного права</a:t>
            </a:r>
            <a:r>
              <a:rPr lang="uk-UA" sz="2000" i="1" dirty="0" smtClean="0"/>
              <a:t>, реальній </a:t>
            </a:r>
            <a:r>
              <a:rPr lang="uk-UA" sz="2000" i="1" dirty="0"/>
              <a:t>військово-політичній і криміногенній обстановці, </a:t>
            </a:r>
            <a:r>
              <a:rPr lang="uk-UA" sz="2000" i="1" dirty="0" smtClean="0"/>
              <a:t>завданням забезпечення </a:t>
            </a:r>
            <a:r>
              <a:rPr lang="uk-UA" sz="2000" i="1" dirty="0"/>
              <a:t>надійної оборони і безпеки держави, зміцнення </a:t>
            </a:r>
            <a:r>
              <a:rPr lang="uk-UA" sz="2000" i="1" dirty="0" smtClean="0"/>
              <a:t>громадського </a:t>
            </a:r>
            <a:r>
              <a:rPr lang="uk-UA" sz="2000" i="1" dirty="0"/>
              <a:t>порядку.</a:t>
            </a:r>
          </a:p>
        </p:txBody>
      </p:sp>
    </p:spTree>
    <p:extLst>
      <p:ext uri="{BB962C8B-B14F-4D97-AF65-F5344CB8AC3E}">
        <p14:creationId xmlns:p14="http://schemas.microsoft.com/office/powerpoint/2010/main" val="3936112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07394" y="0"/>
            <a:ext cx="8911687" cy="675861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/>
              <a:t>2. </a:t>
            </a:r>
            <a:r>
              <a:rPr lang="ru-RU" sz="2800" b="1" i="1" dirty="0" err="1"/>
              <a:t>Принципи</a:t>
            </a:r>
            <a:r>
              <a:rPr lang="ru-RU" sz="2800" b="1" i="1" dirty="0"/>
              <a:t> та предмет </a:t>
            </a:r>
            <a:r>
              <a:rPr lang="ru-RU" sz="2800" b="1" i="1" dirty="0" err="1"/>
              <a:t>цивільного</a:t>
            </a:r>
            <a:r>
              <a:rPr lang="ru-RU" sz="2800" b="1" i="1" dirty="0"/>
              <a:t> контролю у </a:t>
            </a:r>
            <a:r>
              <a:rPr lang="ru-RU" sz="2800" b="1" i="1" dirty="0" err="1"/>
              <a:t>сфері</a:t>
            </a:r>
            <a:r>
              <a:rPr lang="ru-RU" sz="2800" b="1" i="1" dirty="0"/>
              <a:t> </a:t>
            </a:r>
            <a:r>
              <a:rPr lang="ru-RU" sz="2800" b="1" i="1" dirty="0" err="1"/>
              <a:t>національної</a:t>
            </a:r>
            <a:r>
              <a:rPr lang="ru-RU" sz="2800" b="1" i="1" dirty="0"/>
              <a:t> </a:t>
            </a:r>
            <a:r>
              <a:rPr lang="ru-RU" sz="2800" b="1" i="1" dirty="0" err="1"/>
              <a:t>безпеки</a:t>
            </a:r>
            <a:r>
              <a:rPr lang="ru-RU" sz="2800" b="1" i="1" dirty="0"/>
              <a:t/>
            </a:r>
            <a:br>
              <a:rPr lang="ru-RU" sz="2800" b="1" i="1" dirty="0"/>
            </a:br>
            <a:endParaRPr lang="uk-UA" sz="2800" b="1" i="1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553325"/>
              </p:ext>
            </p:extLst>
          </p:nvPr>
        </p:nvGraphicFramePr>
        <p:xfrm>
          <a:off x="0" y="1298713"/>
          <a:ext cx="12192000" cy="5923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040835" y="829773"/>
            <a:ext cx="879944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u="sng" dirty="0" err="1"/>
              <a:t>Цивільний</a:t>
            </a:r>
            <a:r>
              <a:rPr lang="ru-RU" b="1" i="1" u="sng" dirty="0"/>
              <a:t> контроль над </a:t>
            </a:r>
            <a:r>
              <a:rPr lang="ru-RU" b="1" i="1" u="sng" dirty="0" err="1"/>
              <a:t>Воєнною</a:t>
            </a:r>
            <a:r>
              <a:rPr lang="ru-RU" b="1" i="1" u="sng" dirty="0"/>
              <a:t> </a:t>
            </a:r>
            <a:r>
              <a:rPr lang="ru-RU" b="1" i="1" u="sng" dirty="0" err="1"/>
              <a:t>організацією</a:t>
            </a:r>
            <a:r>
              <a:rPr lang="ru-RU" b="1" i="1" u="sng" dirty="0"/>
              <a:t> і </a:t>
            </a:r>
            <a:r>
              <a:rPr lang="ru-RU" b="1" i="1" u="sng" dirty="0" err="1" smtClean="0"/>
              <a:t>правоохоронними</a:t>
            </a:r>
            <a:r>
              <a:rPr lang="ru-RU" b="1" i="1" u="sng" dirty="0" smtClean="0"/>
              <a:t> органами </a:t>
            </a:r>
            <a:r>
              <a:rPr lang="ru-RU" b="1" i="1" u="sng" dirty="0" err="1"/>
              <a:t>держави</a:t>
            </a:r>
            <a:r>
              <a:rPr lang="ru-RU" b="1" i="1" u="sng" dirty="0"/>
              <a:t> </a:t>
            </a:r>
            <a:r>
              <a:rPr lang="ru-RU" b="1" i="1" u="sng" dirty="0" err="1"/>
              <a:t>здійснюється</a:t>
            </a:r>
            <a:r>
              <a:rPr lang="ru-RU" b="1" i="1" u="sng" dirty="0"/>
              <a:t> на </a:t>
            </a:r>
            <a:r>
              <a:rPr lang="ru-RU" b="1" i="1" u="sng" dirty="0" err="1"/>
              <a:t>основі</a:t>
            </a:r>
            <a:r>
              <a:rPr lang="ru-RU" b="1" i="1" u="sng" dirty="0"/>
              <a:t>:</a:t>
            </a:r>
            <a:endParaRPr lang="uk-UA" b="1" i="1" u="sng" dirty="0"/>
          </a:p>
        </p:txBody>
      </p:sp>
    </p:spTree>
    <p:extLst>
      <p:ext uri="{BB962C8B-B14F-4D97-AF65-F5344CB8AC3E}">
        <p14:creationId xmlns:p14="http://schemas.microsoft.com/office/powerpoint/2010/main" val="2551934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4142" y="133780"/>
            <a:ext cx="8911687" cy="1280890"/>
          </a:xfrm>
        </p:spPr>
        <p:txBody>
          <a:bodyPr/>
          <a:lstStyle/>
          <a:p>
            <a:pPr algn="ctr"/>
            <a:r>
              <a:rPr lang="ru-RU" b="1" i="1" dirty="0"/>
              <a:t>Предметом </a:t>
            </a:r>
            <a:r>
              <a:rPr lang="ru-RU" b="1" i="1" dirty="0" err="1"/>
              <a:t>цивільного</a:t>
            </a:r>
            <a:r>
              <a:rPr lang="ru-RU" b="1" i="1" dirty="0"/>
              <a:t> контролю у </a:t>
            </a:r>
            <a:r>
              <a:rPr lang="ru-RU" b="1" i="1" dirty="0" err="1"/>
              <a:t>сфері</a:t>
            </a:r>
            <a:r>
              <a:rPr lang="ru-RU" b="1" i="1" dirty="0"/>
              <a:t> </a:t>
            </a:r>
            <a:r>
              <a:rPr lang="ru-RU" b="1" i="1" dirty="0" err="1"/>
              <a:t>національної</a:t>
            </a:r>
            <a:r>
              <a:rPr lang="ru-RU" b="1" i="1" dirty="0"/>
              <a:t> </a:t>
            </a:r>
            <a:r>
              <a:rPr lang="ru-RU" b="1" i="1" dirty="0" err="1"/>
              <a:t>безпеки</a:t>
            </a:r>
            <a:r>
              <a:rPr lang="ru-RU" b="1" i="1" dirty="0"/>
              <a:t> є:</a:t>
            </a:r>
            <a:endParaRPr lang="uk-UA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0099" y="1414670"/>
            <a:ext cx="9894336" cy="5443330"/>
          </a:xfrm>
        </p:spPr>
        <p:txBody>
          <a:bodyPr>
            <a:normAutofit lnSpcReduction="10000"/>
          </a:bodyPr>
          <a:lstStyle/>
          <a:p>
            <a:r>
              <a:rPr lang="uk-UA" i="1" dirty="0"/>
              <a:t>обґрунтованість рішень державних органів з військових питань та </a:t>
            </a:r>
            <a:r>
              <a:rPr lang="uk-UA" i="1" dirty="0" smtClean="0"/>
              <a:t>питань </a:t>
            </a:r>
            <a:r>
              <a:rPr lang="uk-UA" i="1" dirty="0"/>
              <a:t>правоохоронної діяльності з точки зору відповідності їх </a:t>
            </a:r>
            <a:r>
              <a:rPr lang="uk-UA" i="1" dirty="0" smtClean="0"/>
              <a:t>засадам внутрішньої </a:t>
            </a:r>
            <a:r>
              <a:rPr lang="uk-UA" i="1" dirty="0"/>
              <a:t>і зовнішньої політики, міжнародним зобов’язанням </a:t>
            </a:r>
            <a:r>
              <a:rPr lang="uk-UA" i="1" dirty="0" smtClean="0"/>
              <a:t>України </a:t>
            </a:r>
            <a:r>
              <a:rPr lang="uk-UA" i="1" dirty="0"/>
              <a:t>за укладеними договорами, згода на обов’язковість яких </a:t>
            </a:r>
            <a:r>
              <a:rPr lang="uk-UA" i="1" dirty="0" smtClean="0"/>
              <a:t>надана Верховною </a:t>
            </a:r>
            <a:r>
              <a:rPr lang="uk-UA" i="1" dirty="0"/>
              <a:t>Радою України;</a:t>
            </a:r>
          </a:p>
          <a:p>
            <a:r>
              <a:rPr lang="uk-UA" i="1" dirty="0" smtClean="0"/>
              <a:t>хід </a:t>
            </a:r>
            <a:r>
              <a:rPr lang="uk-UA" i="1" dirty="0"/>
              <a:t>виконання програм реформування Збройних Сил України, </a:t>
            </a:r>
            <a:r>
              <a:rPr lang="uk-UA" i="1" dirty="0" smtClean="0"/>
              <a:t>інших військових </a:t>
            </a:r>
            <a:r>
              <a:rPr lang="uk-UA" i="1" dirty="0"/>
              <a:t>формувань, зокрема програм переведення Збройних </a:t>
            </a:r>
            <a:r>
              <a:rPr lang="uk-UA" i="1" dirty="0" smtClean="0"/>
              <a:t>Сил України </a:t>
            </a:r>
            <a:r>
              <a:rPr lang="uk-UA" i="1" dirty="0"/>
              <a:t>на контрактну форму комплектування особовим складом, </a:t>
            </a:r>
            <a:r>
              <a:rPr lang="uk-UA" i="1" dirty="0" smtClean="0"/>
              <a:t>вирішення </a:t>
            </a:r>
            <a:r>
              <a:rPr lang="uk-UA" i="1" dirty="0"/>
              <a:t>проблем соціальної і професійної </a:t>
            </a:r>
            <a:r>
              <a:rPr lang="uk-UA" i="1" dirty="0" smtClean="0"/>
              <a:t>адаптації військовослужбовців, які </a:t>
            </a:r>
            <a:r>
              <a:rPr lang="uk-UA" i="1" dirty="0"/>
              <a:t>підлягають звільненню або звільнені в запас чи у </a:t>
            </a:r>
            <a:r>
              <a:rPr lang="uk-UA" i="1" dirty="0" smtClean="0"/>
              <a:t>відставку</a:t>
            </a:r>
          </a:p>
          <a:p>
            <a:r>
              <a:rPr lang="ru-RU" i="1" dirty="0"/>
              <a:t>стан </a:t>
            </a:r>
            <a:r>
              <a:rPr lang="ru-RU" i="1" dirty="0" err="1"/>
              <a:t>військово-патріотичного</a:t>
            </a:r>
            <a:r>
              <a:rPr lang="ru-RU" i="1" dirty="0"/>
              <a:t> </a:t>
            </a:r>
            <a:r>
              <a:rPr lang="ru-RU" i="1" dirty="0" err="1"/>
              <a:t>виховання</a:t>
            </a:r>
            <a:r>
              <a:rPr lang="ru-RU" i="1" dirty="0"/>
              <a:t> </a:t>
            </a:r>
            <a:r>
              <a:rPr lang="ru-RU" i="1" dirty="0" err="1"/>
              <a:t>молоді</a:t>
            </a:r>
            <a:r>
              <a:rPr lang="ru-RU" i="1" dirty="0"/>
              <a:t>, </a:t>
            </a:r>
            <a:r>
              <a:rPr lang="ru-RU" i="1" dirty="0" err="1"/>
              <a:t>підготовка</a:t>
            </a:r>
            <a:r>
              <a:rPr lang="ru-RU" i="1" dirty="0"/>
              <a:t> </a:t>
            </a:r>
            <a:r>
              <a:rPr lang="ru-RU" i="1" dirty="0" err="1" smtClean="0"/>
              <a:t>громадян</a:t>
            </a:r>
            <a:r>
              <a:rPr lang="ru-RU" i="1" dirty="0" smtClean="0"/>
              <a:t> </a:t>
            </a:r>
            <a:r>
              <a:rPr lang="uk-UA" i="1" dirty="0" smtClean="0"/>
              <a:t>до </a:t>
            </a:r>
            <a:r>
              <a:rPr lang="uk-UA" i="1" dirty="0"/>
              <a:t>захисту Батьківщини;</a:t>
            </a:r>
          </a:p>
          <a:p>
            <a:r>
              <a:rPr lang="uk-UA" i="1" dirty="0" smtClean="0"/>
              <a:t>питання </a:t>
            </a:r>
            <a:r>
              <a:rPr lang="uk-UA" i="1" dirty="0"/>
              <a:t>експорту та імпорту озброєнь та військової техніки;</a:t>
            </a:r>
          </a:p>
          <a:p>
            <a:r>
              <a:rPr lang="ru-RU" i="1" dirty="0" err="1" smtClean="0"/>
              <a:t>дотримання</a:t>
            </a:r>
            <a:r>
              <a:rPr lang="ru-RU" i="1" dirty="0" smtClean="0"/>
              <a:t> </a:t>
            </a:r>
            <a:r>
              <a:rPr lang="ru-RU" i="1" dirty="0" err="1"/>
              <a:t>вимог</a:t>
            </a:r>
            <a:r>
              <a:rPr lang="ru-RU" i="1" dirty="0"/>
              <a:t> </a:t>
            </a:r>
            <a:r>
              <a:rPr lang="ru-RU" i="1" dirty="0" err="1"/>
              <a:t>Конституції</a:t>
            </a:r>
            <a:r>
              <a:rPr lang="ru-RU" i="1" dirty="0"/>
              <a:t> та </a:t>
            </a:r>
            <a:r>
              <a:rPr lang="ru-RU" i="1" dirty="0" err="1"/>
              <a:t>законів</a:t>
            </a:r>
            <a:r>
              <a:rPr lang="ru-RU" i="1" dirty="0"/>
              <a:t> </a:t>
            </a:r>
            <a:r>
              <a:rPr lang="ru-RU" i="1" dirty="0" err="1"/>
              <a:t>України</a:t>
            </a:r>
            <a:r>
              <a:rPr lang="ru-RU" i="1" dirty="0"/>
              <a:t> </a:t>
            </a:r>
            <a:r>
              <a:rPr lang="ru-RU" i="1" dirty="0" err="1"/>
              <a:t>стосовно</a:t>
            </a:r>
            <a:r>
              <a:rPr lang="ru-RU" i="1" dirty="0"/>
              <a:t> прав і </a:t>
            </a:r>
            <a:r>
              <a:rPr lang="ru-RU" i="1" dirty="0" smtClean="0"/>
              <a:t>свобод </a:t>
            </a:r>
            <a:r>
              <a:rPr lang="ru-RU" i="1" dirty="0" err="1"/>
              <a:t>громадян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перебувають</a:t>
            </a:r>
            <a:r>
              <a:rPr lang="ru-RU" i="1" dirty="0"/>
              <a:t> на </a:t>
            </a:r>
            <a:r>
              <a:rPr lang="ru-RU" i="1" dirty="0" err="1"/>
              <a:t>службі</a:t>
            </a:r>
            <a:r>
              <a:rPr lang="ru-RU" i="1" dirty="0"/>
              <a:t> в </a:t>
            </a:r>
            <a:r>
              <a:rPr lang="ru-RU" i="1" dirty="0" err="1"/>
              <a:t>Збройних</a:t>
            </a:r>
            <a:r>
              <a:rPr lang="ru-RU" i="1" dirty="0"/>
              <a:t> Силах </a:t>
            </a:r>
            <a:r>
              <a:rPr lang="ru-RU" i="1" dirty="0" err="1"/>
              <a:t>України</a:t>
            </a:r>
            <a:r>
              <a:rPr lang="ru-RU" i="1" dirty="0" smtClean="0"/>
              <a:t>, </a:t>
            </a:r>
            <a:r>
              <a:rPr lang="ru-RU" i="1" dirty="0" err="1" smtClean="0"/>
              <a:t>інших</a:t>
            </a:r>
            <a:r>
              <a:rPr lang="ru-RU" i="1" dirty="0" smtClean="0"/>
              <a:t> </a:t>
            </a:r>
            <a:r>
              <a:rPr lang="ru-RU" i="1" dirty="0" err="1"/>
              <a:t>військових</a:t>
            </a:r>
            <a:r>
              <a:rPr lang="ru-RU" i="1" dirty="0"/>
              <a:t> </a:t>
            </a:r>
            <a:r>
              <a:rPr lang="ru-RU" i="1" dirty="0" err="1"/>
              <a:t>формуваннях</a:t>
            </a:r>
            <a:r>
              <a:rPr lang="ru-RU" i="1" dirty="0"/>
              <a:t>, </a:t>
            </a:r>
            <a:r>
              <a:rPr lang="ru-RU" i="1" dirty="0" err="1"/>
              <a:t>правоохоронних</a:t>
            </a:r>
            <a:r>
              <a:rPr lang="ru-RU" i="1" dirty="0"/>
              <a:t> </a:t>
            </a:r>
            <a:r>
              <a:rPr lang="ru-RU" i="1" dirty="0" smtClean="0"/>
              <a:t>органах</a:t>
            </a:r>
          </a:p>
          <a:p>
            <a:r>
              <a:rPr lang="ru-RU" i="1" dirty="0" err="1"/>
              <a:t>формування</a:t>
            </a:r>
            <a:r>
              <a:rPr lang="ru-RU" i="1" dirty="0"/>
              <a:t>, </a:t>
            </a:r>
            <a:r>
              <a:rPr lang="ru-RU" i="1" dirty="0" err="1"/>
              <a:t>затвердження</a:t>
            </a:r>
            <a:r>
              <a:rPr lang="ru-RU" i="1" dirty="0"/>
              <a:t> і </a:t>
            </a:r>
            <a:r>
              <a:rPr lang="ru-RU" i="1" dirty="0" err="1"/>
              <a:t>використання</a:t>
            </a:r>
            <a:r>
              <a:rPr lang="ru-RU" i="1" dirty="0"/>
              <a:t> </a:t>
            </a:r>
            <a:r>
              <a:rPr lang="ru-RU" i="1" dirty="0" err="1"/>
              <a:t>визначених</a:t>
            </a:r>
            <a:r>
              <a:rPr lang="ru-RU" i="1" dirty="0"/>
              <a:t> законом </a:t>
            </a:r>
            <a:r>
              <a:rPr lang="ru-RU" i="1" dirty="0" smtClean="0"/>
              <a:t>про </a:t>
            </a:r>
            <a:r>
              <a:rPr lang="ru-RU" i="1" dirty="0" err="1" smtClean="0"/>
              <a:t>Державний</a:t>
            </a:r>
            <a:r>
              <a:rPr lang="ru-RU" i="1" dirty="0" smtClean="0"/>
              <a:t> </a:t>
            </a:r>
            <a:r>
              <a:rPr lang="ru-RU" i="1" dirty="0"/>
              <a:t>бюджет </a:t>
            </a:r>
            <a:r>
              <a:rPr lang="ru-RU" i="1" dirty="0" err="1"/>
              <a:t>України</a:t>
            </a:r>
            <a:r>
              <a:rPr lang="ru-RU" i="1" dirty="0"/>
              <a:t> </a:t>
            </a:r>
            <a:r>
              <a:rPr lang="ru-RU" i="1" dirty="0" err="1"/>
              <a:t>видатків</a:t>
            </a:r>
            <a:r>
              <a:rPr lang="ru-RU" i="1" dirty="0"/>
              <a:t> на потреби оборони, </a:t>
            </a:r>
            <a:r>
              <a:rPr lang="ru-RU" i="1" dirty="0" err="1" smtClean="0"/>
              <a:t>національної</a:t>
            </a:r>
            <a:r>
              <a:rPr lang="ru-RU" i="1" dirty="0" smtClean="0"/>
              <a:t> </a:t>
            </a:r>
            <a:r>
              <a:rPr lang="ru-RU" i="1" dirty="0" err="1"/>
              <a:t>безпеки</a:t>
            </a:r>
            <a:r>
              <a:rPr lang="ru-RU" i="1" dirty="0"/>
              <a:t>, </a:t>
            </a:r>
            <a:r>
              <a:rPr lang="ru-RU" i="1" dirty="0" err="1"/>
              <a:t>правоохоронної</a:t>
            </a:r>
            <a:r>
              <a:rPr lang="ru-RU" i="1" dirty="0"/>
              <a:t> </a:t>
            </a:r>
            <a:r>
              <a:rPr lang="ru-RU" i="1" dirty="0" err="1"/>
              <a:t>діяльності</a:t>
            </a:r>
            <a:r>
              <a:rPr lang="ru-RU" i="1" dirty="0"/>
              <a:t>; </a:t>
            </a:r>
            <a:r>
              <a:rPr lang="ru-RU" i="1" dirty="0" err="1"/>
              <a:t>дотримання</a:t>
            </a:r>
            <a:r>
              <a:rPr lang="ru-RU" i="1" dirty="0"/>
              <a:t> бюджетного </a:t>
            </a:r>
            <a:r>
              <a:rPr lang="ru-RU" i="1" dirty="0" smtClean="0"/>
              <a:t>за</a:t>
            </a:r>
            <a:r>
              <a:rPr lang="uk-UA" i="1" dirty="0" err="1" smtClean="0"/>
              <a:t>конодавства</a:t>
            </a:r>
            <a:r>
              <a:rPr lang="uk-UA" i="1" dirty="0" smtClean="0"/>
              <a:t> </a:t>
            </a:r>
            <a:r>
              <a:rPr lang="uk-UA" i="1" dirty="0"/>
              <a:t>в цих сферах;</a:t>
            </a:r>
            <a:endParaRPr lang="uk-UA" i="1" dirty="0" smtClean="0"/>
          </a:p>
          <a:p>
            <a:endParaRPr lang="uk-UA" i="1" dirty="0"/>
          </a:p>
        </p:txBody>
      </p:sp>
    </p:spTree>
    <p:extLst>
      <p:ext uri="{BB962C8B-B14F-4D97-AF65-F5344CB8AC3E}">
        <p14:creationId xmlns:p14="http://schemas.microsoft.com/office/powerpoint/2010/main" val="27482888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91647" y="927652"/>
            <a:ext cx="8915400" cy="6500191"/>
          </a:xfrm>
        </p:spPr>
        <p:txBody>
          <a:bodyPr>
            <a:normAutofit/>
          </a:bodyPr>
          <a:lstStyle/>
          <a:p>
            <a:r>
              <a:rPr lang="uk-UA" i="1" dirty="0"/>
              <a:t>формування, фінансове забезпечення і виконання оборонного </a:t>
            </a:r>
            <a:r>
              <a:rPr lang="uk-UA" i="1" dirty="0" smtClean="0"/>
              <a:t>замовлення</a:t>
            </a:r>
            <a:r>
              <a:rPr lang="uk-UA" i="1" dirty="0"/>
              <a:t>, планів мобілізаційної підготовки і мобілізації, заходів щодо </a:t>
            </a:r>
            <a:r>
              <a:rPr lang="uk-UA" i="1" dirty="0" smtClean="0"/>
              <a:t>утилізації </a:t>
            </a:r>
            <a:r>
              <a:rPr lang="uk-UA" i="1" dirty="0"/>
              <a:t>та ліквідації озброєнь, попередження надзвичайних ситуацій </a:t>
            </a:r>
            <a:r>
              <a:rPr lang="uk-UA" i="1" dirty="0" smtClean="0"/>
              <a:t>та подолання </a:t>
            </a:r>
            <a:r>
              <a:rPr lang="uk-UA" i="1" dirty="0"/>
              <a:t>їх наслідків;</a:t>
            </a:r>
          </a:p>
          <a:p>
            <a:r>
              <a:rPr lang="uk-UA" i="1" dirty="0" smtClean="0"/>
              <a:t>участь </a:t>
            </a:r>
            <a:r>
              <a:rPr lang="uk-UA" i="1" dirty="0"/>
              <a:t>підрозділів Збройних Сил України в міжнародних </a:t>
            </a:r>
            <a:r>
              <a:rPr lang="uk-UA" i="1" dirty="0" smtClean="0"/>
              <a:t>миротворчих </a:t>
            </a:r>
            <a:r>
              <a:rPr lang="uk-UA" i="1" dirty="0"/>
              <a:t>операціях і антитерористичних діях, спільних військових </a:t>
            </a:r>
            <a:r>
              <a:rPr lang="uk-UA" i="1" dirty="0" smtClean="0"/>
              <a:t>навчаннях </a:t>
            </a:r>
            <a:r>
              <a:rPr lang="uk-UA" i="1" dirty="0"/>
              <a:t>та інших акціях у рамках міжнародного військового та </a:t>
            </a:r>
            <a:r>
              <a:rPr lang="uk-UA" i="1" dirty="0" smtClean="0"/>
              <a:t>військово-технічного </a:t>
            </a:r>
            <a:r>
              <a:rPr lang="uk-UA" i="1" dirty="0"/>
              <a:t>співробітництва;</a:t>
            </a:r>
          </a:p>
          <a:p>
            <a:r>
              <a:rPr lang="uk-UA" i="1" dirty="0" smtClean="0"/>
              <a:t>дотримання </a:t>
            </a:r>
            <a:r>
              <a:rPr lang="uk-UA" i="1" dirty="0"/>
              <a:t>законів України при вирішенні питань про допуск </a:t>
            </a:r>
            <a:r>
              <a:rPr lang="uk-UA" i="1" dirty="0" smtClean="0"/>
              <a:t>підрозділів </a:t>
            </a:r>
            <a:r>
              <a:rPr lang="uk-UA" i="1" dirty="0"/>
              <a:t>збройних сил інших держав на територію України та під час </a:t>
            </a:r>
            <a:r>
              <a:rPr lang="uk-UA" i="1" dirty="0" smtClean="0"/>
              <a:t>перебування </a:t>
            </a:r>
            <a:r>
              <a:rPr lang="uk-UA" i="1" dirty="0"/>
              <a:t>їх на її території;</a:t>
            </a:r>
          </a:p>
          <a:p>
            <a:r>
              <a:rPr lang="uk-UA" i="1" dirty="0" smtClean="0"/>
              <a:t>дотримання </a:t>
            </a:r>
            <a:r>
              <a:rPr lang="uk-UA" i="1" dirty="0"/>
              <a:t>законності при розгляді органами державної влади, </a:t>
            </a:r>
            <a:r>
              <a:rPr lang="uk-UA" i="1" dirty="0" smtClean="0"/>
              <a:t>військовими </a:t>
            </a:r>
            <a:r>
              <a:rPr lang="uk-UA" i="1" dirty="0"/>
              <a:t>посадовими особами звернень і скарг військовослужбовців</a:t>
            </a:r>
            <a:r>
              <a:rPr lang="uk-UA" i="1" dirty="0" smtClean="0"/>
              <a:t>, осіб</a:t>
            </a:r>
            <a:r>
              <a:rPr lang="uk-UA" i="1" dirty="0"/>
              <a:t>, звільнених з військової служби, та членів їхніх сімей.</a:t>
            </a:r>
          </a:p>
        </p:txBody>
      </p:sp>
    </p:spTree>
    <p:extLst>
      <p:ext uri="{BB962C8B-B14F-4D97-AF65-F5344CB8AC3E}">
        <p14:creationId xmlns:p14="http://schemas.microsoft.com/office/powerpoint/2010/main" val="1074962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5117" y="107275"/>
            <a:ext cx="9269495" cy="128089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3. Система </a:t>
            </a:r>
            <a:r>
              <a:rPr lang="ru-RU" b="1" i="1" dirty="0" err="1"/>
              <a:t>цивільного</a:t>
            </a:r>
            <a:r>
              <a:rPr lang="ru-RU" b="1" i="1" dirty="0"/>
              <a:t> контролю над </a:t>
            </a:r>
            <a:r>
              <a:rPr lang="ru-RU" b="1" i="1" dirty="0" err="1"/>
              <a:t>Воєнною</a:t>
            </a:r>
            <a:r>
              <a:rPr lang="ru-RU" b="1" i="1" dirty="0"/>
              <a:t> </a:t>
            </a:r>
            <a:r>
              <a:rPr lang="ru-RU" b="1" i="1" dirty="0" err="1"/>
              <a:t>організацією</a:t>
            </a:r>
            <a:r>
              <a:rPr lang="ru-RU" b="1" i="1" dirty="0"/>
              <a:t> і </a:t>
            </a:r>
            <a:r>
              <a:rPr lang="ru-RU" b="1" i="1" dirty="0" err="1" smtClean="0"/>
              <a:t>правоохоронними</a:t>
            </a:r>
            <a:r>
              <a:rPr lang="ru-RU" b="1" i="1" dirty="0" smtClean="0"/>
              <a:t> </a:t>
            </a:r>
            <a:r>
              <a:rPr lang="ru-RU" b="1" i="1" dirty="0"/>
              <a:t>органами </a:t>
            </a:r>
            <a:r>
              <a:rPr lang="ru-RU" b="1" i="1" dirty="0" err="1"/>
              <a:t>держави</a:t>
            </a:r>
            <a:r>
              <a:rPr lang="ru-RU" b="1" i="1" dirty="0"/>
              <a:t/>
            </a:r>
            <a:br>
              <a:rPr lang="ru-RU" b="1" i="1" dirty="0"/>
            </a:br>
            <a:endParaRPr lang="uk-UA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2864" y="3650222"/>
            <a:ext cx="8915400" cy="3777622"/>
          </a:xfrm>
        </p:spPr>
        <p:txBody>
          <a:bodyPr/>
          <a:lstStyle/>
          <a:p>
            <a:r>
              <a:rPr lang="ru-RU" dirty="0"/>
              <a:t>• </a:t>
            </a:r>
            <a:r>
              <a:rPr lang="ru-RU" dirty="0" err="1"/>
              <a:t>парламентського</a:t>
            </a:r>
            <a:r>
              <a:rPr lang="ru-RU" dirty="0"/>
              <a:t> контролю;</a:t>
            </a:r>
          </a:p>
          <a:p>
            <a:r>
              <a:rPr lang="ru-RU" dirty="0"/>
              <a:t>• контролю, </a:t>
            </a:r>
            <a:r>
              <a:rPr lang="ru-RU" dirty="0" err="1"/>
              <a:t>здійснюваного</a:t>
            </a:r>
            <a:r>
              <a:rPr lang="ru-RU" dirty="0"/>
              <a:t> Президентом </a:t>
            </a:r>
            <a:r>
              <a:rPr lang="ru-RU" dirty="0" err="1"/>
              <a:t>України</a:t>
            </a:r>
            <a:r>
              <a:rPr lang="ru-RU" dirty="0"/>
              <a:t>;</a:t>
            </a:r>
          </a:p>
          <a:p>
            <a:r>
              <a:rPr lang="ru-RU" dirty="0"/>
              <a:t>• контролю з боку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 smtClean="0"/>
              <a:t>самоврядування</a:t>
            </a:r>
            <a:r>
              <a:rPr lang="ru-RU" dirty="0"/>
              <a:t>;</a:t>
            </a:r>
          </a:p>
          <a:p>
            <a:r>
              <a:rPr lang="ru-RU" dirty="0"/>
              <a:t>• контролю з боку </a:t>
            </a:r>
            <a:r>
              <a:rPr lang="ru-RU" dirty="0" err="1"/>
              <a:t>судових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 та </a:t>
            </a:r>
            <a:r>
              <a:rPr lang="ru-RU" dirty="0" err="1"/>
              <a:t>нагляду</a:t>
            </a:r>
            <a:r>
              <a:rPr lang="ru-RU" dirty="0"/>
              <a:t> з боку </a:t>
            </a:r>
            <a:r>
              <a:rPr lang="ru-RU" dirty="0" err="1"/>
              <a:t>органів</a:t>
            </a:r>
            <a:r>
              <a:rPr lang="ru-RU" dirty="0"/>
              <a:t> </a:t>
            </a:r>
            <a:r>
              <a:rPr lang="ru-RU" dirty="0" err="1" smtClean="0"/>
              <a:t>прокуратури</a:t>
            </a:r>
            <a:r>
              <a:rPr lang="ru-RU" dirty="0"/>
              <a:t>;</a:t>
            </a:r>
          </a:p>
          <a:p>
            <a:r>
              <a:rPr lang="ru-RU" dirty="0"/>
              <a:t>• </a:t>
            </a:r>
            <a:r>
              <a:rPr lang="ru-RU" dirty="0" err="1"/>
              <a:t>громадського</a:t>
            </a:r>
            <a:r>
              <a:rPr lang="ru-RU" dirty="0"/>
              <a:t> контролю.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40905" y="2136393"/>
            <a:ext cx="86934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Система </a:t>
            </a:r>
            <a:r>
              <a:rPr lang="ru-RU" sz="2400" b="1" i="1" dirty="0" err="1"/>
              <a:t>цивільного</a:t>
            </a:r>
            <a:r>
              <a:rPr lang="ru-RU" sz="2400" b="1" i="1" dirty="0"/>
              <a:t> контролю над </a:t>
            </a:r>
            <a:r>
              <a:rPr lang="ru-RU" sz="2400" b="1" i="1" dirty="0" err="1"/>
              <a:t>Воєнною</a:t>
            </a:r>
            <a:r>
              <a:rPr lang="ru-RU" sz="2400" b="1" i="1" dirty="0"/>
              <a:t> </a:t>
            </a:r>
            <a:r>
              <a:rPr lang="ru-RU" sz="2400" b="1" i="1" dirty="0" err="1"/>
              <a:t>організацією</a:t>
            </a:r>
            <a:r>
              <a:rPr lang="ru-RU" sz="2400" b="1" i="1" dirty="0"/>
              <a:t> і </a:t>
            </a:r>
            <a:r>
              <a:rPr lang="ru-RU" sz="2400" b="1" i="1" dirty="0" err="1" smtClean="0"/>
              <a:t>правоохоронними</a:t>
            </a:r>
            <a:r>
              <a:rPr lang="ru-RU" sz="2400" b="1" i="1" dirty="0" smtClean="0"/>
              <a:t> </a:t>
            </a:r>
            <a:r>
              <a:rPr lang="ru-RU" sz="2400" b="1" i="1" dirty="0"/>
              <a:t>органами </a:t>
            </a:r>
            <a:r>
              <a:rPr lang="ru-RU" sz="2400" b="1" i="1" dirty="0" err="1"/>
              <a:t>держави</a:t>
            </a:r>
            <a:r>
              <a:rPr lang="ru-RU" sz="2400" b="1" i="1" dirty="0"/>
              <a:t> </a:t>
            </a:r>
            <a:r>
              <a:rPr lang="ru-RU" sz="2400" b="1" i="1" dirty="0" err="1"/>
              <a:t>складається</a:t>
            </a:r>
            <a:r>
              <a:rPr lang="ru-RU" sz="2400" b="1" i="1" dirty="0"/>
              <a:t> з:</a:t>
            </a:r>
            <a:endParaRPr lang="uk-UA" sz="2400" b="1" i="1" dirty="0"/>
          </a:p>
        </p:txBody>
      </p:sp>
    </p:spTree>
    <p:extLst>
      <p:ext uri="{BB962C8B-B14F-4D97-AF65-F5344CB8AC3E}">
        <p14:creationId xmlns:p14="http://schemas.microsoft.com/office/powerpoint/2010/main" val="1696094277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168</TotalTime>
  <Words>982</Words>
  <Application>Microsoft Office PowerPoint</Application>
  <PresentationFormat>Широкоэкранный</PresentationFormat>
  <Paragraphs>48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Легкий дым</vt:lpstr>
      <vt:lpstr>Демократичний цивільний контроль за сектором безпеки</vt:lpstr>
      <vt:lpstr>План:</vt:lpstr>
      <vt:lpstr>1. Законодавство щодо демократичного цивільного контролю за сектором безпеки та його завдання </vt:lpstr>
      <vt:lpstr>Презентация PowerPoint</vt:lpstr>
      <vt:lpstr>Презентация PowerPoint</vt:lpstr>
      <vt:lpstr>2. Принципи та предмет цивільного контролю у сфері національної безпеки </vt:lpstr>
      <vt:lpstr>Предметом цивільного контролю у сфері національної безпеки є:</vt:lpstr>
      <vt:lpstr>Презентация PowerPoint</vt:lpstr>
      <vt:lpstr>3. Система цивільного контролю над Воєнною організацією і правоохоронними органами держави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Демократичний цивільний контроль за сектором безпеки</dc:title>
  <dc:creator>Lasto4ka</dc:creator>
  <cp:lastModifiedBy>Lasto4ka</cp:lastModifiedBy>
  <cp:revision>5</cp:revision>
  <dcterms:created xsi:type="dcterms:W3CDTF">2022-12-01T08:03:46Z</dcterms:created>
  <dcterms:modified xsi:type="dcterms:W3CDTF">2022-12-01T10:52:18Z</dcterms:modified>
</cp:coreProperties>
</file>