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0"/>
  </p:notesMasterIdLst>
  <p:handoutMasterIdLst>
    <p:handoutMasterId r:id="rId41"/>
  </p:handout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Lst>
  <p:sldSz cx="12192000" cy="6858000"/>
  <p:notesSz cx="6858000" cy="9144000"/>
  <p:defaultTextStyle>
    <a:defPPr rtl="0">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0E3FDE45-AF77-4B5C-9715-49D594BDF05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BDBED569-4797-4DF1-A0F4-6AAB3CD982D8}" styleName="Светлый стиль 3 — акцент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44" autoAdjust="0"/>
    <p:restoredTop sz="94632" autoAdjust="0"/>
  </p:normalViewPr>
  <p:slideViewPr>
    <p:cSldViewPr snapToGrid="0" showGuides="1">
      <p:cViewPr varScale="1">
        <p:scale>
          <a:sx n="82" d="100"/>
          <a:sy n="82" d="100"/>
        </p:scale>
        <p:origin x="667" y="58"/>
      </p:cViewPr>
      <p:guideLst>
        <p:guide orient="horz" pos="2160"/>
        <p:guide pos="3840"/>
      </p:guideLst>
    </p:cSldViewPr>
  </p:slideViewPr>
  <p:notesTextViewPr>
    <p:cViewPr>
      <p:scale>
        <a:sx n="1" d="1"/>
        <a:sy n="1" d="1"/>
      </p:scale>
      <p:origin x="0" y="0"/>
    </p:cViewPr>
  </p:notesTextViewPr>
  <p:notesViewPr>
    <p:cSldViewPr snapToGrid="0">
      <p:cViewPr varScale="1">
        <p:scale>
          <a:sx n="89" d="100"/>
          <a:sy n="89" d="100"/>
        </p:scale>
        <p:origin x="2994" y="84"/>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ru-RU"/>
          </a:p>
        </p:txBody>
      </p:sp>
      <p:sp>
        <p:nvSpPr>
          <p:cNvPr id="3" name="Дата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6D8150B0-C35F-4E62-B122-05A7C96C5AE7}" type="datetime1">
              <a:rPr lang="ru-RU" smtClean="0"/>
              <a:t>15.02.2023</a:t>
            </a:fld>
            <a:endParaRPr lang="ru-RU"/>
          </a:p>
        </p:txBody>
      </p:sp>
      <p:sp>
        <p:nvSpPr>
          <p:cNvPr id="4" name="Нижний колонтитул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ru-RU"/>
          </a:p>
        </p:txBody>
      </p:sp>
      <p:sp>
        <p:nvSpPr>
          <p:cNvPr id="5" name="Номер слайда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2C33ADDF-418B-4AEE-81B9-E77B3218F8B3}" type="slidenum">
              <a:rPr lang="ru-RU" smtClean="0"/>
              <a:t>‹№›</a:t>
            </a:fld>
            <a:endParaRPr lang="ru-RU"/>
          </a:p>
        </p:txBody>
      </p:sp>
    </p:spTree>
    <p:extLst>
      <p:ext uri="{BB962C8B-B14F-4D97-AF65-F5344CB8AC3E}">
        <p14:creationId xmlns:p14="http://schemas.microsoft.com/office/powerpoint/2010/main" val="414895909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ru-RU" noProof="0"/>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D15608A6-EAD2-40F7-893B-DE2E383BC1EA}" type="datetime1">
              <a:rPr lang="ru-RU" noProof="0" smtClean="0"/>
              <a:t>15.02.2023</a:t>
            </a:fld>
            <a:endParaRPr lang="ru-RU" noProof="0"/>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ru-RU" noProof="0"/>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ru-RU" noProof="0"/>
              <a:t>Щелкните, чтобы изменить стили текста образца слайда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ru-RU" noProof="0"/>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2275029A-2D1E-47A5-9598-4A9AC47B3AC1}" type="slidenum">
              <a:rPr lang="ru-RU" noProof="0" smtClean="0"/>
              <a:t>‹№›</a:t>
            </a:fld>
            <a:endParaRPr lang="ru-RU" noProof="0"/>
          </a:p>
        </p:txBody>
      </p:sp>
    </p:spTree>
    <p:extLst>
      <p:ext uri="{BB962C8B-B14F-4D97-AF65-F5344CB8AC3E}">
        <p14:creationId xmlns:p14="http://schemas.microsoft.com/office/powerpoint/2010/main" val="203077041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5"/>
          </p:nvPr>
        </p:nvSpPr>
        <p:spPr/>
        <p:txBody>
          <a:bodyPr/>
          <a:lstStyle/>
          <a:p>
            <a:pPr rtl="0"/>
            <a:fld id="{2275029A-2D1E-47A5-9598-4A9AC47B3AC1}" type="slidenum">
              <a:rPr lang="ru-RU" smtClean="0"/>
              <a:t>1</a:t>
            </a:fld>
            <a:endParaRPr lang="ru-RU"/>
          </a:p>
        </p:txBody>
      </p:sp>
    </p:spTree>
    <p:extLst>
      <p:ext uri="{BB962C8B-B14F-4D97-AF65-F5344CB8AC3E}">
        <p14:creationId xmlns:p14="http://schemas.microsoft.com/office/powerpoint/2010/main" val="3914762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041400"/>
            <a:ext cx="9144000" cy="2387600"/>
          </a:xfrm>
        </p:spPr>
        <p:txBody>
          <a:bodyPr rtlCol="0" anchor="b"/>
          <a:lstStyle>
            <a:lvl1pPr algn="l">
              <a:defRPr sz="6000">
                <a:solidFill>
                  <a:schemeClr val="tx2"/>
                </a:solidFill>
              </a:defRPr>
            </a:lvl1pPr>
          </a:lstStyle>
          <a:p>
            <a:pPr rtl="0"/>
            <a:r>
              <a:rPr lang="ru-RU" noProof="0"/>
              <a:t>Образец заголовка</a:t>
            </a:r>
          </a:p>
        </p:txBody>
      </p:sp>
      <p:sp>
        <p:nvSpPr>
          <p:cNvPr id="3" name="Подзаголовок 2"/>
          <p:cNvSpPr>
            <a:spLocks noGrp="1"/>
          </p:cNvSpPr>
          <p:nvPr>
            <p:ph type="subTitle" idx="1"/>
          </p:nvPr>
        </p:nvSpPr>
        <p:spPr>
          <a:xfrm>
            <a:off x="1524000" y="3602038"/>
            <a:ext cx="9144000" cy="1655762"/>
          </a:xfrm>
        </p:spPr>
        <p:txBody>
          <a:bodyPr rtlCol="0"/>
          <a:lstStyle>
            <a:lvl1pPr marL="0" indent="0" algn="l">
              <a:buNone/>
              <a:defRPr sz="2400">
                <a:solidFill>
                  <a:schemeClr val="accent2">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ru-RU" noProof="0"/>
              <a:t>Образец подзаголовка</a:t>
            </a:r>
          </a:p>
        </p:txBody>
      </p:sp>
      <p:sp>
        <p:nvSpPr>
          <p:cNvPr id="4" name="Дата 3"/>
          <p:cNvSpPr>
            <a:spLocks noGrp="1"/>
          </p:cNvSpPr>
          <p:nvPr>
            <p:ph type="dt" sz="half" idx="10"/>
          </p:nvPr>
        </p:nvSpPr>
        <p:spPr/>
        <p:txBody>
          <a:bodyPr rtlCol="0"/>
          <a:lstStyle/>
          <a:p>
            <a:pPr rtl="0"/>
            <a:fld id="{B4E127F4-C264-4543-BD80-137291281E4F}" type="datetime1">
              <a:rPr lang="ru-RU" noProof="0" smtClean="0"/>
              <a:t>15.02.2023</a:t>
            </a:fld>
            <a:endParaRPr lang="ru-RU" noProof="0"/>
          </a:p>
        </p:txBody>
      </p:sp>
      <p:sp>
        <p:nvSpPr>
          <p:cNvPr id="5" name="Нижний колонтитул 4"/>
          <p:cNvSpPr>
            <a:spLocks noGrp="1"/>
          </p:cNvSpPr>
          <p:nvPr>
            <p:ph type="ftr" sz="quarter" idx="11"/>
          </p:nvPr>
        </p:nvSpPr>
        <p:spPr/>
        <p:txBody>
          <a:bodyPr rtlCol="0"/>
          <a:lstStyle/>
          <a:p>
            <a:pPr rtl="0"/>
            <a:r>
              <a:rPr lang="ru-RU" noProof="0"/>
              <a:t>Добавить нижний колонтитул</a:t>
            </a:r>
          </a:p>
        </p:txBody>
      </p:sp>
      <p:sp>
        <p:nvSpPr>
          <p:cNvPr id="6" name="Номер слайда 5"/>
          <p:cNvSpPr>
            <a:spLocks noGrp="1"/>
          </p:cNvSpPr>
          <p:nvPr>
            <p:ph type="sldNum" sz="quarter" idx="12"/>
          </p:nvPr>
        </p:nvSpPr>
        <p:spPr/>
        <p:txBody>
          <a:bodyPr rtlCol="0"/>
          <a:lstStyle/>
          <a:p>
            <a:pPr rtl="0"/>
            <a:fld id="{062D6987-FB6D-4DB8-81B8-AD0F35E3BB5F}" type="slidenum">
              <a:rPr lang="ru-RU" noProof="0" smtClean="0"/>
              <a:t>‹№›</a:t>
            </a:fld>
            <a:endParaRPr lang="ru-RU" noProof="0"/>
          </a:p>
        </p:txBody>
      </p:sp>
    </p:spTree>
    <p:extLst>
      <p:ext uri="{BB962C8B-B14F-4D97-AF65-F5344CB8AC3E}">
        <p14:creationId xmlns:p14="http://schemas.microsoft.com/office/powerpoint/2010/main" val="24832611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lstStyle/>
          <a:p>
            <a:pPr rtl="0"/>
            <a:r>
              <a:rPr lang="ru-RU" noProof="0"/>
              <a:t>Образец заголовка</a:t>
            </a:r>
          </a:p>
        </p:txBody>
      </p:sp>
      <p:sp>
        <p:nvSpPr>
          <p:cNvPr id="3" name="Вертикальный текст 2"/>
          <p:cNvSpPr>
            <a:spLocks noGrp="1"/>
          </p:cNvSpPr>
          <p:nvPr>
            <p:ph type="body" orient="vert" idx="1" hasCustomPrompt="1"/>
          </p:nvPr>
        </p:nvSpPr>
        <p:spPr/>
        <p:txBody>
          <a:bodyPr vert="eaVert" rtlCol="0"/>
          <a:lstStyle/>
          <a:p>
            <a:pPr lvl="0" rtl="0"/>
            <a:r>
              <a:rPr lang="ru-RU" noProof="0"/>
              <a:t>Щелкните, чтобы изменить стили текста образца слайда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p>
        </p:txBody>
      </p:sp>
      <p:sp>
        <p:nvSpPr>
          <p:cNvPr id="4" name="Дата 3"/>
          <p:cNvSpPr>
            <a:spLocks noGrp="1"/>
          </p:cNvSpPr>
          <p:nvPr>
            <p:ph type="dt" sz="half" idx="10"/>
          </p:nvPr>
        </p:nvSpPr>
        <p:spPr/>
        <p:txBody>
          <a:bodyPr rtlCol="0"/>
          <a:lstStyle/>
          <a:p>
            <a:pPr rtl="0"/>
            <a:fld id="{8B9C2E31-907D-4644-80F2-4DB295C0E17F}" type="datetime1">
              <a:rPr lang="ru-RU" noProof="0" smtClean="0"/>
              <a:t>15.02.2023</a:t>
            </a:fld>
            <a:endParaRPr lang="ru-RU" noProof="0"/>
          </a:p>
        </p:txBody>
      </p:sp>
      <p:sp>
        <p:nvSpPr>
          <p:cNvPr id="5" name="Нижний колонтитул 4"/>
          <p:cNvSpPr>
            <a:spLocks noGrp="1"/>
          </p:cNvSpPr>
          <p:nvPr>
            <p:ph type="ftr" sz="quarter" idx="11"/>
          </p:nvPr>
        </p:nvSpPr>
        <p:spPr/>
        <p:txBody>
          <a:bodyPr rtlCol="0"/>
          <a:lstStyle/>
          <a:p>
            <a:pPr rtl="0"/>
            <a:r>
              <a:rPr lang="ru-RU" noProof="0"/>
              <a:t>Добавить нижний колонтитул</a:t>
            </a:r>
          </a:p>
        </p:txBody>
      </p:sp>
      <p:sp>
        <p:nvSpPr>
          <p:cNvPr id="6" name="Номер слайда 5"/>
          <p:cNvSpPr>
            <a:spLocks noGrp="1"/>
          </p:cNvSpPr>
          <p:nvPr>
            <p:ph type="sldNum" sz="quarter" idx="12"/>
          </p:nvPr>
        </p:nvSpPr>
        <p:spPr/>
        <p:txBody>
          <a:bodyPr rtlCol="0"/>
          <a:lstStyle/>
          <a:p>
            <a:pPr rtl="0"/>
            <a:fld id="{062D6987-FB6D-4DB8-81B8-AD0F35E3BB5F}" type="slidenum">
              <a:rPr lang="ru-RU" noProof="0" smtClean="0"/>
              <a:t>‹№›</a:t>
            </a:fld>
            <a:endParaRPr lang="ru-RU" noProof="0"/>
          </a:p>
        </p:txBody>
      </p:sp>
    </p:spTree>
    <p:extLst>
      <p:ext uri="{BB962C8B-B14F-4D97-AF65-F5344CB8AC3E}">
        <p14:creationId xmlns:p14="http://schemas.microsoft.com/office/powerpoint/2010/main" val="631795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rtlCol="0"/>
          <a:lstStyle/>
          <a:p>
            <a:pPr rtl="0"/>
            <a:r>
              <a:rPr lang="ru-RU" noProof="0"/>
              <a:t>Образец заголовка</a:t>
            </a:r>
          </a:p>
        </p:txBody>
      </p:sp>
      <p:sp>
        <p:nvSpPr>
          <p:cNvPr id="3" name="Вертикальный текст 2"/>
          <p:cNvSpPr>
            <a:spLocks noGrp="1"/>
          </p:cNvSpPr>
          <p:nvPr>
            <p:ph type="body" orient="vert" idx="1" hasCustomPrompt="1"/>
          </p:nvPr>
        </p:nvSpPr>
        <p:spPr>
          <a:xfrm>
            <a:off x="838200" y="365125"/>
            <a:ext cx="7734300" cy="5811838"/>
          </a:xfrm>
        </p:spPr>
        <p:txBody>
          <a:bodyPr vert="eaVert" rtlCol="0"/>
          <a:lstStyle/>
          <a:p>
            <a:pPr lvl="0" rtl="0"/>
            <a:r>
              <a:rPr lang="ru-RU" noProof="0"/>
              <a:t>Щелкните, чтобы изменить стили текста образца слайда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p>
        </p:txBody>
      </p:sp>
      <p:sp>
        <p:nvSpPr>
          <p:cNvPr id="4" name="Дата 3"/>
          <p:cNvSpPr>
            <a:spLocks noGrp="1"/>
          </p:cNvSpPr>
          <p:nvPr>
            <p:ph type="dt" sz="half" idx="10"/>
          </p:nvPr>
        </p:nvSpPr>
        <p:spPr/>
        <p:txBody>
          <a:bodyPr rtlCol="0"/>
          <a:lstStyle/>
          <a:p>
            <a:pPr rtl="0"/>
            <a:fld id="{8CAB43BC-686C-4CEC-9DA8-9B2BEB43AA1A}" type="datetime1">
              <a:rPr lang="ru-RU" noProof="0" smtClean="0"/>
              <a:t>15.02.2023</a:t>
            </a:fld>
            <a:endParaRPr lang="ru-RU" noProof="0"/>
          </a:p>
        </p:txBody>
      </p:sp>
      <p:sp>
        <p:nvSpPr>
          <p:cNvPr id="5" name="Нижний колонтитул 4"/>
          <p:cNvSpPr>
            <a:spLocks noGrp="1"/>
          </p:cNvSpPr>
          <p:nvPr>
            <p:ph type="ftr" sz="quarter" idx="11"/>
          </p:nvPr>
        </p:nvSpPr>
        <p:spPr/>
        <p:txBody>
          <a:bodyPr rtlCol="0"/>
          <a:lstStyle/>
          <a:p>
            <a:pPr rtl="0"/>
            <a:r>
              <a:rPr lang="ru-RU" noProof="0"/>
              <a:t>Добавить нижний колонтитул</a:t>
            </a:r>
          </a:p>
        </p:txBody>
      </p:sp>
      <p:sp>
        <p:nvSpPr>
          <p:cNvPr id="6" name="Номер слайда 5"/>
          <p:cNvSpPr>
            <a:spLocks noGrp="1"/>
          </p:cNvSpPr>
          <p:nvPr>
            <p:ph type="sldNum" sz="quarter" idx="12"/>
          </p:nvPr>
        </p:nvSpPr>
        <p:spPr/>
        <p:txBody>
          <a:bodyPr rtlCol="0"/>
          <a:lstStyle/>
          <a:p>
            <a:pPr rtl="0"/>
            <a:fld id="{062D6987-FB6D-4DB8-81B8-AD0F35E3BB5F}" type="slidenum">
              <a:rPr lang="ru-RU" noProof="0" smtClean="0"/>
              <a:t>‹№›</a:t>
            </a:fld>
            <a:endParaRPr lang="ru-RU" noProof="0"/>
          </a:p>
        </p:txBody>
      </p:sp>
    </p:spTree>
    <p:extLst>
      <p:ext uri="{BB962C8B-B14F-4D97-AF65-F5344CB8AC3E}">
        <p14:creationId xmlns:p14="http://schemas.microsoft.com/office/powerpoint/2010/main" val="24462355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lstStyle/>
          <a:p>
            <a:pPr rtl="0"/>
            <a:r>
              <a:rPr lang="ru-RU" noProof="0"/>
              <a:t>Образец заголовка</a:t>
            </a:r>
          </a:p>
        </p:txBody>
      </p:sp>
      <p:sp>
        <p:nvSpPr>
          <p:cNvPr id="3" name="Объект 2"/>
          <p:cNvSpPr>
            <a:spLocks noGrp="1"/>
          </p:cNvSpPr>
          <p:nvPr>
            <p:ph idx="1" hasCustomPrompt="1"/>
          </p:nvPr>
        </p:nvSpPr>
        <p:spPr/>
        <p:txBody>
          <a:bodyPr rtlCol="0"/>
          <a:lstStyle/>
          <a:p>
            <a:pPr lvl="0" rtl="0"/>
            <a:r>
              <a:rPr lang="ru-RU" noProof="0"/>
              <a:t>Щелкните, чтобы изменить стили текста образца слайда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p>
        </p:txBody>
      </p:sp>
      <p:sp>
        <p:nvSpPr>
          <p:cNvPr id="4" name="Дата 3"/>
          <p:cNvSpPr>
            <a:spLocks noGrp="1"/>
          </p:cNvSpPr>
          <p:nvPr>
            <p:ph type="dt" sz="half" idx="10"/>
          </p:nvPr>
        </p:nvSpPr>
        <p:spPr/>
        <p:txBody>
          <a:bodyPr rtlCol="0"/>
          <a:lstStyle/>
          <a:p>
            <a:pPr rtl="0"/>
            <a:fld id="{C4AB3C9B-AE9B-439B-9E20-F24831A15E96}" type="datetime1">
              <a:rPr lang="ru-RU" noProof="0" smtClean="0"/>
              <a:t>15.02.2023</a:t>
            </a:fld>
            <a:endParaRPr lang="ru-RU" noProof="0"/>
          </a:p>
        </p:txBody>
      </p:sp>
      <p:sp>
        <p:nvSpPr>
          <p:cNvPr id="5" name="Нижний колонтитул 4"/>
          <p:cNvSpPr>
            <a:spLocks noGrp="1"/>
          </p:cNvSpPr>
          <p:nvPr>
            <p:ph type="ftr" sz="quarter" idx="11"/>
          </p:nvPr>
        </p:nvSpPr>
        <p:spPr/>
        <p:txBody>
          <a:bodyPr rtlCol="0"/>
          <a:lstStyle/>
          <a:p>
            <a:pPr rtl="0"/>
            <a:r>
              <a:rPr lang="ru-RU" noProof="0"/>
              <a:t>Добавить нижний колонтитул</a:t>
            </a:r>
          </a:p>
        </p:txBody>
      </p:sp>
      <p:sp>
        <p:nvSpPr>
          <p:cNvPr id="6" name="Номер слайда 5"/>
          <p:cNvSpPr>
            <a:spLocks noGrp="1"/>
          </p:cNvSpPr>
          <p:nvPr>
            <p:ph type="sldNum" sz="quarter" idx="12"/>
          </p:nvPr>
        </p:nvSpPr>
        <p:spPr/>
        <p:txBody>
          <a:bodyPr rtlCol="0"/>
          <a:lstStyle/>
          <a:p>
            <a:pPr rtl="0"/>
            <a:fld id="{062D6987-FB6D-4DB8-81B8-AD0F35E3BB5F}" type="slidenum">
              <a:rPr lang="ru-RU" noProof="0" smtClean="0"/>
              <a:t>‹№›</a:t>
            </a:fld>
            <a:endParaRPr lang="ru-RU" noProof="0"/>
          </a:p>
        </p:txBody>
      </p:sp>
    </p:spTree>
    <p:extLst>
      <p:ext uri="{BB962C8B-B14F-4D97-AF65-F5344CB8AC3E}">
        <p14:creationId xmlns:p14="http://schemas.microsoft.com/office/powerpoint/2010/main" val="17024668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62262"/>
          </a:xfrm>
        </p:spPr>
        <p:txBody>
          <a:bodyPr rtlCol="0" anchor="b"/>
          <a:lstStyle>
            <a:lvl1pPr>
              <a:defRPr sz="6000"/>
            </a:lvl1pPr>
          </a:lstStyle>
          <a:p>
            <a:pPr rtl="0"/>
            <a:r>
              <a:rPr lang="ru-RU" noProof="0"/>
              <a:t>Образец заголовка</a:t>
            </a:r>
          </a:p>
        </p:txBody>
      </p:sp>
      <p:sp>
        <p:nvSpPr>
          <p:cNvPr id="3" name="Текст 2"/>
          <p:cNvSpPr>
            <a:spLocks noGrp="1"/>
          </p:cNvSpPr>
          <p:nvPr>
            <p:ph type="body" idx="1" hasCustomPrompt="1"/>
          </p:nvPr>
        </p:nvSpPr>
        <p:spPr>
          <a:xfrm>
            <a:off x="831850" y="4589463"/>
            <a:ext cx="10515600" cy="1500187"/>
          </a:xfrm>
        </p:spPr>
        <p:txBody>
          <a:bodyPr rtlCol="0"/>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rtl="0"/>
            <a:r>
              <a:rPr lang="ru-RU" noProof="0"/>
              <a:t>Щелкните, чтобы изменить стили текста образца слайда</a:t>
            </a:r>
          </a:p>
        </p:txBody>
      </p:sp>
      <p:sp>
        <p:nvSpPr>
          <p:cNvPr id="4" name="Дата 3"/>
          <p:cNvSpPr>
            <a:spLocks noGrp="1"/>
          </p:cNvSpPr>
          <p:nvPr>
            <p:ph type="dt" sz="half" idx="10"/>
          </p:nvPr>
        </p:nvSpPr>
        <p:spPr/>
        <p:txBody>
          <a:bodyPr rtlCol="0"/>
          <a:lstStyle/>
          <a:p>
            <a:pPr rtl="0"/>
            <a:fld id="{24DBE9FC-B4AC-4E2B-91EA-A354D93F61B0}" type="datetime1">
              <a:rPr lang="ru-RU" noProof="0" smtClean="0"/>
              <a:t>15.02.2023</a:t>
            </a:fld>
            <a:endParaRPr lang="ru-RU" noProof="0"/>
          </a:p>
        </p:txBody>
      </p:sp>
      <p:sp>
        <p:nvSpPr>
          <p:cNvPr id="5" name="Нижний колонтитул 4"/>
          <p:cNvSpPr>
            <a:spLocks noGrp="1"/>
          </p:cNvSpPr>
          <p:nvPr>
            <p:ph type="ftr" sz="quarter" idx="11"/>
          </p:nvPr>
        </p:nvSpPr>
        <p:spPr/>
        <p:txBody>
          <a:bodyPr rtlCol="0"/>
          <a:lstStyle/>
          <a:p>
            <a:pPr rtl="0"/>
            <a:r>
              <a:rPr lang="ru-RU" noProof="0"/>
              <a:t>Добавить нижний колонтитул</a:t>
            </a:r>
          </a:p>
        </p:txBody>
      </p:sp>
      <p:sp>
        <p:nvSpPr>
          <p:cNvPr id="6" name="Номер слайда 5"/>
          <p:cNvSpPr>
            <a:spLocks noGrp="1"/>
          </p:cNvSpPr>
          <p:nvPr>
            <p:ph type="sldNum" sz="quarter" idx="12"/>
          </p:nvPr>
        </p:nvSpPr>
        <p:spPr/>
        <p:txBody>
          <a:bodyPr rtlCol="0"/>
          <a:lstStyle/>
          <a:p>
            <a:pPr rtl="0"/>
            <a:fld id="{062D6987-FB6D-4DB8-81B8-AD0F35E3BB5F}" type="slidenum">
              <a:rPr lang="ru-RU" noProof="0" smtClean="0"/>
              <a:t>‹№›</a:t>
            </a:fld>
            <a:endParaRPr lang="ru-RU" noProof="0"/>
          </a:p>
        </p:txBody>
      </p:sp>
    </p:spTree>
    <p:extLst>
      <p:ext uri="{BB962C8B-B14F-4D97-AF65-F5344CB8AC3E}">
        <p14:creationId xmlns:p14="http://schemas.microsoft.com/office/powerpoint/2010/main" val="12336118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74750"/>
            <a:ext cx="10515600" cy="1325563"/>
          </a:xfrm>
        </p:spPr>
        <p:txBody>
          <a:bodyPr rtlCol="0"/>
          <a:lstStyle/>
          <a:p>
            <a:pPr rtl="0"/>
            <a:r>
              <a:rPr lang="ru-RU" noProof="0"/>
              <a:t>Образец заголовка</a:t>
            </a:r>
          </a:p>
        </p:txBody>
      </p:sp>
      <p:sp>
        <p:nvSpPr>
          <p:cNvPr id="3" name="Объект 2"/>
          <p:cNvSpPr>
            <a:spLocks noGrp="1"/>
          </p:cNvSpPr>
          <p:nvPr>
            <p:ph sz="half" idx="1" hasCustomPrompt="1"/>
          </p:nvPr>
        </p:nvSpPr>
        <p:spPr>
          <a:xfrm>
            <a:off x="838200" y="1835250"/>
            <a:ext cx="5181600" cy="4351338"/>
          </a:xfrm>
        </p:spPr>
        <p:txBody>
          <a:bodyPr rtlCol="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rtl="0"/>
            <a:r>
              <a:rPr lang="ru-RU" noProof="0"/>
              <a:t>Щелкните, чтобы изменить стили текста образца слайда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p>
        </p:txBody>
      </p:sp>
      <p:sp>
        <p:nvSpPr>
          <p:cNvPr id="4" name="Объект 3"/>
          <p:cNvSpPr>
            <a:spLocks noGrp="1"/>
          </p:cNvSpPr>
          <p:nvPr>
            <p:ph sz="half" idx="2" hasCustomPrompt="1"/>
          </p:nvPr>
        </p:nvSpPr>
        <p:spPr>
          <a:xfrm>
            <a:off x="6172200" y="1835250"/>
            <a:ext cx="5181600" cy="4351338"/>
          </a:xfrm>
        </p:spPr>
        <p:txBody>
          <a:bodyPr rtlCol="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rtl="0"/>
            <a:r>
              <a:rPr lang="ru-RU" noProof="0"/>
              <a:t>Щелкните, чтобы изменить стили текста образца слайда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p>
        </p:txBody>
      </p:sp>
      <p:sp>
        <p:nvSpPr>
          <p:cNvPr id="5" name="Дата 4"/>
          <p:cNvSpPr>
            <a:spLocks noGrp="1"/>
          </p:cNvSpPr>
          <p:nvPr>
            <p:ph type="dt" sz="half" idx="10"/>
          </p:nvPr>
        </p:nvSpPr>
        <p:spPr>
          <a:xfrm>
            <a:off x="838200" y="6365975"/>
            <a:ext cx="3276600" cy="365125"/>
          </a:xfrm>
        </p:spPr>
        <p:txBody>
          <a:bodyPr rtlCol="0"/>
          <a:lstStyle/>
          <a:p>
            <a:pPr rtl="0"/>
            <a:fld id="{D8A81E54-0148-46E1-A385-A96B314ED149}" type="datetime1">
              <a:rPr lang="ru-RU" noProof="0" smtClean="0"/>
              <a:t>15.02.2023</a:t>
            </a:fld>
            <a:endParaRPr lang="ru-RU" noProof="0"/>
          </a:p>
        </p:txBody>
      </p:sp>
      <p:sp>
        <p:nvSpPr>
          <p:cNvPr id="6" name="Нижний колонтитул 5"/>
          <p:cNvSpPr>
            <a:spLocks noGrp="1"/>
          </p:cNvSpPr>
          <p:nvPr>
            <p:ph type="ftr" sz="quarter" idx="11"/>
          </p:nvPr>
        </p:nvSpPr>
        <p:spPr>
          <a:xfrm>
            <a:off x="4648200" y="6365975"/>
            <a:ext cx="2895600" cy="365125"/>
          </a:xfrm>
        </p:spPr>
        <p:txBody>
          <a:bodyPr rtlCol="0"/>
          <a:lstStyle/>
          <a:p>
            <a:pPr rtl="0"/>
            <a:r>
              <a:rPr lang="ru-RU" noProof="0"/>
              <a:t>Добавить нижний колонтитул</a:t>
            </a:r>
          </a:p>
        </p:txBody>
      </p:sp>
      <p:sp>
        <p:nvSpPr>
          <p:cNvPr id="7" name="Номер слайда 6"/>
          <p:cNvSpPr>
            <a:spLocks noGrp="1"/>
          </p:cNvSpPr>
          <p:nvPr>
            <p:ph type="sldNum" sz="quarter" idx="12"/>
          </p:nvPr>
        </p:nvSpPr>
        <p:spPr>
          <a:xfrm>
            <a:off x="8077200" y="6365975"/>
            <a:ext cx="3276600" cy="365125"/>
          </a:xfrm>
        </p:spPr>
        <p:txBody>
          <a:bodyPr rtlCol="0"/>
          <a:lstStyle/>
          <a:p>
            <a:pPr rtl="0"/>
            <a:fld id="{062D6987-FB6D-4DB8-81B8-AD0F35E3BB5F}" type="slidenum">
              <a:rPr lang="ru-RU" noProof="0" smtClean="0"/>
              <a:t>‹№›</a:t>
            </a:fld>
            <a:endParaRPr lang="ru-RU" noProof="0"/>
          </a:p>
        </p:txBody>
      </p:sp>
    </p:spTree>
    <p:extLst>
      <p:ext uri="{BB962C8B-B14F-4D97-AF65-F5344CB8AC3E}">
        <p14:creationId xmlns:p14="http://schemas.microsoft.com/office/powerpoint/2010/main" val="15218727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274638"/>
            <a:ext cx="10515600" cy="1143000"/>
          </a:xfrm>
        </p:spPr>
        <p:txBody>
          <a:bodyPr rtlCol="0"/>
          <a:lstStyle/>
          <a:p>
            <a:pPr rtl="0"/>
            <a:r>
              <a:rPr lang="ru-RU" noProof="0"/>
              <a:t>Образец заголовка</a:t>
            </a:r>
          </a:p>
        </p:txBody>
      </p:sp>
      <p:sp>
        <p:nvSpPr>
          <p:cNvPr id="3" name="Текст 2"/>
          <p:cNvSpPr>
            <a:spLocks noGrp="1"/>
          </p:cNvSpPr>
          <p:nvPr>
            <p:ph type="body" idx="1" hasCustomPrompt="1"/>
          </p:nvPr>
        </p:nvSpPr>
        <p:spPr>
          <a:xfrm>
            <a:off x="831850" y="1489075"/>
            <a:ext cx="5156200" cy="641350"/>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ru-RU" noProof="0"/>
              <a:t>Щелкните, чтобы изменить стили текста образца слайда</a:t>
            </a:r>
          </a:p>
        </p:txBody>
      </p:sp>
      <p:sp>
        <p:nvSpPr>
          <p:cNvPr id="4" name="Объект 3"/>
          <p:cNvSpPr>
            <a:spLocks noGrp="1"/>
          </p:cNvSpPr>
          <p:nvPr>
            <p:ph sz="half" idx="2" hasCustomPrompt="1"/>
          </p:nvPr>
        </p:nvSpPr>
        <p:spPr>
          <a:xfrm>
            <a:off x="831850" y="2193925"/>
            <a:ext cx="5156200" cy="3978275"/>
          </a:xfrm>
        </p:spPr>
        <p:txBody>
          <a:bodyPr rtlCol="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ru-RU" noProof="0"/>
              <a:t>Щелкните, чтобы изменить стили текста образца слайда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p>
        </p:txBody>
      </p:sp>
      <p:sp>
        <p:nvSpPr>
          <p:cNvPr id="5" name="Текст 4"/>
          <p:cNvSpPr>
            <a:spLocks noGrp="1"/>
          </p:cNvSpPr>
          <p:nvPr>
            <p:ph type="body" sz="quarter" idx="3" hasCustomPrompt="1"/>
          </p:nvPr>
        </p:nvSpPr>
        <p:spPr>
          <a:xfrm>
            <a:off x="6189663" y="1489075"/>
            <a:ext cx="5157787" cy="641350"/>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ru-RU" noProof="0"/>
              <a:t>Щелкните, чтобы изменить стили текста образца слайда</a:t>
            </a:r>
          </a:p>
        </p:txBody>
      </p:sp>
      <p:sp>
        <p:nvSpPr>
          <p:cNvPr id="6" name="Объект 5"/>
          <p:cNvSpPr>
            <a:spLocks noGrp="1"/>
          </p:cNvSpPr>
          <p:nvPr>
            <p:ph sz="quarter" idx="4" hasCustomPrompt="1"/>
          </p:nvPr>
        </p:nvSpPr>
        <p:spPr>
          <a:xfrm>
            <a:off x="6189663" y="2193925"/>
            <a:ext cx="5157787" cy="3978275"/>
          </a:xfrm>
        </p:spPr>
        <p:txBody>
          <a:bodyPr rtlCol="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ru-RU" noProof="0"/>
              <a:t>Щелкните, чтобы изменить стили текста образца слайда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p>
        </p:txBody>
      </p:sp>
      <p:sp>
        <p:nvSpPr>
          <p:cNvPr id="7" name="Дата 6"/>
          <p:cNvSpPr>
            <a:spLocks noGrp="1"/>
          </p:cNvSpPr>
          <p:nvPr>
            <p:ph type="dt" sz="half" idx="10"/>
          </p:nvPr>
        </p:nvSpPr>
        <p:spPr/>
        <p:txBody>
          <a:bodyPr rtlCol="0"/>
          <a:lstStyle/>
          <a:p>
            <a:pPr rtl="0"/>
            <a:fld id="{4AA82A16-18C9-4732-B382-332A3DE30819}" type="datetime1">
              <a:rPr lang="ru-RU" noProof="0" smtClean="0"/>
              <a:t>15.02.2023</a:t>
            </a:fld>
            <a:endParaRPr lang="ru-RU" noProof="0"/>
          </a:p>
        </p:txBody>
      </p:sp>
      <p:sp>
        <p:nvSpPr>
          <p:cNvPr id="8" name="Нижний колонтитул 7"/>
          <p:cNvSpPr>
            <a:spLocks noGrp="1"/>
          </p:cNvSpPr>
          <p:nvPr>
            <p:ph type="ftr" sz="quarter" idx="11"/>
          </p:nvPr>
        </p:nvSpPr>
        <p:spPr/>
        <p:txBody>
          <a:bodyPr rtlCol="0"/>
          <a:lstStyle/>
          <a:p>
            <a:pPr rtl="0"/>
            <a:r>
              <a:rPr lang="ru-RU" noProof="0"/>
              <a:t>Добавить нижний колонтитул</a:t>
            </a:r>
          </a:p>
        </p:txBody>
      </p:sp>
      <p:sp>
        <p:nvSpPr>
          <p:cNvPr id="9" name="Номер слайда 8"/>
          <p:cNvSpPr>
            <a:spLocks noGrp="1"/>
          </p:cNvSpPr>
          <p:nvPr>
            <p:ph type="sldNum" sz="quarter" idx="12"/>
          </p:nvPr>
        </p:nvSpPr>
        <p:spPr/>
        <p:txBody>
          <a:bodyPr rtlCol="0"/>
          <a:lstStyle/>
          <a:p>
            <a:pPr rtl="0"/>
            <a:fld id="{062D6987-FB6D-4DB8-81B8-AD0F35E3BB5F}" type="slidenum">
              <a:rPr lang="ru-RU" noProof="0" smtClean="0"/>
              <a:t>‹№›</a:t>
            </a:fld>
            <a:endParaRPr lang="ru-RU" noProof="0"/>
          </a:p>
        </p:txBody>
      </p:sp>
    </p:spTree>
    <p:extLst>
      <p:ext uri="{BB962C8B-B14F-4D97-AF65-F5344CB8AC3E}">
        <p14:creationId xmlns:p14="http://schemas.microsoft.com/office/powerpoint/2010/main" val="11009249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lstStyle/>
          <a:p>
            <a:pPr rtl="0"/>
            <a:r>
              <a:rPr lang="ru-RU" noProof="0"/>
              <a:t>Образец заголовка</a:t>
            </a:r>
          </a:p>
        </p:txBody>
      </p:sp>
      <p:sp>
        <p:nvSpPr>
          <p:cNvPr id="3" name="Дата 2"/>
          <p:cNvSpPr>
            <a:spLocks noGrp="1"/>
          </p:cNvSpPr>
          <p:nvPr>
            <p:ph type="dt" sz="half" idx="10"/>
          </p:nvPr>
        </p:nvSpPr>
        <p:spPr/>
        <p:txBody>
          <a:bodyPr rtlCol="0"/>
          <a:lstStyle/>
          <a:p>
            <a:pPr rtl="0"/>
            <a:fld id="{6950E1DB-5DAB-47E7-83F0-6E088267881B}" type="datetime1">
              <a:rPr lang="ru-RU" noProof="0" smtClean="0"/>
              <a:t>15.02.2023</a:t>
            </a:fld>
            <a:endParaRPr lang="ru-RU" noProof="0"/>
          </a:p>
        </p:txBody>
      </p:sp>
      <p:sp>
        <p:nvSpPr>
          <p:cNvPr id="4" name="Нижний колонтитул 3"/>
          <p:cNvSpPr>
            <a:spLocks noGrp="1"/>
          </p:cNvSpPr>
          <p:nvPr>
            <p:ph type="ftr" sz="quarter" idx="11"/>
          </p:nvPr>
        </p:nvSpPr>
        <p:spPr/>
        <p:txBody>
          <a:bodyPr rtlCol="0"/>
          <a:lstStyle/>
          <a:p>
            <a:pPr rtl="0"/>
            <a:r>
              <a:rPr lang="ru-RU" noProof="0"/>
              <a:t>Добавить нижний колонтитул</a:t>
            </a:r>
          </a:p>
        </p:txBody>
      </p:sp>
      <p:sp>
        <p:nvSpPr>
          <p:cNvPr id="5" name="Номер слайда 4"/>
          <p:cNvSpPr>
            <a:spLocks noGrp="1"/>
          </p:cNvSpPr>
          <p:nvPr>
            <p:ph type="sldNum" sz="quarter" idx="12"/>
          </p:nvPr>
        </p:nvSpPr>
        <p:spPr/>
        <p:txBody>
          <a:bodyPr rtlCol="0"/>
          <a:lstStyle/>
          <a:p>
            <a:pPr rtl="0"/>
            <a:fld id="{062D6987-FB6D-4DB8-81B8-AD0F35E3BB5F}" type="slidenum">
              <a:rPr lang="ru-RU" noProof="0" smtClean="0"/>
              <a:t>‹№›</a:t>
            </a:fld>
            <a:endParaRPr lang="ru-RU" noProof="0"/>
          </a:p>
        </p:txBody>
      </p:sp>
    </p:spTree>
    <p:extLst>
      <p:ext uri="{BB962C8B-B14F-4D97-AF65-F5344CB8AC3E}">
        <p14:creationId xmlns:p14="http://schemas.microsoft.com/office/powerpoint/2010/main" val="9184068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rtlCol="0"/>
          <a:lstStyle/>
          <a:p>
            <a:pPr rtl="0"/>
            <a:fld id="{51B7FD50-AE85-4CDD-AB16-2C416C3F25D1}" type="datetime1">
              <a:rPr lang="ru-RU" noProof="0" smtClean="0"/>
              <a:t>15.02.2023</a:t>
            </a:fld>
            <a:endParaRPr lang="ru-RU" noProof="0"/>
          </a:p>
        </p:txBody>
      </p:sp>
      <p:sp>
        <p:nvSpPr>
          <p:cNvPr id="3" name="Нижний колонтитул 2"/>
          <p:cNvSpPr>
            <a:spLocks noGrp="1"/>
          </p:cNvSpPr>
          <p:nvPr>
            <p:ph type="ftr" sz="quarter" idx="11"/>
          </p:nvPr>
        </p:nvSpPr>
        <p:spPr/>
        <p:txBody>
          <a:bodyPr rtlCol="0"/>
          <a:lstStyle/>
          <a:p>
            <a:pPr rtl="0"/>
            <a:r>
              <a:rPr lang="ru-RU" noProof="0"/>
              <a:t>Добавить нижний колонтитул</a:t>
            </a:r>
          </a:p>
        </p:txBody>
      </p:sp>
      <p:sp>
        <p:nvSpPr>
          <p:cNvPr id="4" name="Номер слайда 3"/>
          <p:cNvSpPr>
            <a:spLocks noGrp="1"/>
          </p:cNvSpPr>
          <p:nvPr>
            <p:ph type="sldNum" sz="quarter" idx="12"/>
          </p:nvPr>
        </p:nvSpPr>
        <p:spPr/>
        <p:txBody>
          <a:bodyPr rtlCol="0"/>
          <a:lstStyle/>
          <a:p>
            <a:pPr rtl="0"/>
            <a:fld id="{062D6987-FB6D-4DB8-81B8-AD0F35E3BB5F}" type="slidenum">
              <a:rPr lang="ru-RU" noProof="0" smtClean="0"/>
              <a:t>‹№›</a:t>
            </a:fld>
            <a:endParaRPr lang="ru-RU" noProof="0"/>
          </a:p>
        </p:txBody>
      </p:sp>
    </p:spTree>
    <p:extLst>
      <p:ext uri="{BB962C8B-B14F-4D97-AF65-F5344CB8AC3E}">
        <p14:creationId xmlns:p14="http://schemas.microsoft.com/office/powerpoint/2010/main" val="24976250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rtlCol="0" anchor="b"/>
          <a:lstStyle>
            <a:lvl1pPr>
              <a:defRPr sz="3200"/>
            </a:lvl1pPr>
          </a:lstStyle>
          <a:p>
            <a:pPr rtl="0"/>
            <a:r>
              <a:rPr lang="ru-RU" noProof="0"/>
              <a:t>Образец заголовка</a:t>
            </a:r>
          </a:p>
        </p:txBody>
      </p:sp>
      <p:sp>
        <p:nvSpPr>
          <p:cNvPr id="3" name="Объект 2"/>
          <p:cNvSpPr>
            <a:spLocks noGrp="1"/>
          </p:cNvSpPr>
          <p:nvPr>
            <p:ph idx="1" hasCustomPrompt="1"/>
          </p:nvPr>
        </p:nvSpPr>
        <p:spPr>
          <a:xfrm>
            <a:off x="5183188" y="987425"/>
            <a:ext cx="6172200" cy="4873625"/>
          </a:xfrm>
        </p:spPr>
        <p:txBody>
          <a:bodyPr rtlCol="0"/>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rtl="0"/>
            <a:r>
              <a:rPr lang="ru-RU" noProof="0"/>
              <a:t>Щелкните, чтобы изменить стили текста образца слайда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p>
        </p:txBody>
      </p:sp>
      <p:sp>
        <p:nvSpPr>
          <p:cNvPr id="4" name="Текст 3"/>
          <p:cNvSpPr>
            <a:spLocks noGrp="1"/>
          </p:cNvSpPr>
          <p:nvPr>
            <p:ph type="body" sz="half" idx="2" hasCustomPrompt="1"/>
          </p:nvPr>
        </p:nvSpPr>
        <p:spPr>
          <a:xfrm>
            <a:off x="839788" y="2101850"/>
            <a:ext cx="3932237" cy="3759200"/>
          </a:xfrm>
        </p:spPr>
        <p:txBody>
          <a:bodyPr rtlCol="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ru-RU" noProof="0"/>
              <a:t>Щелкните, чтобы изменить стили текста образца слайда</a:t>
            </a:r>
          </a:p>
        </p:txBody>
      </p:sp>
      <p:sp>
        <p:nvSpPr>
          <p:cNvPr id="5" name="Дата 4"/>
          <p:cNvSpPr>
            <a:spLocks noGrp="1"/>
          </p:cNvSpPr>
          <p:nvPr>
            <p:ph type="dt" sz="half" idx="10"/>
          </p:nvPr>
        </p:nvSpPr>
        <p:spPr/>
        <p:txBody>
          <a:bodyPr rtlCol="0"/>
          <a:lstStyle/>
          <a:p>
            <a:pPr rtl="0"/>
            <a:fld id="{264D1ED4-4F87-478C-9B35-196DA1DDA9C6}" type="datetime1">
              <a:rPr lang="ru-RU" noProof="0" smtClean="0"/>
              <a:t>15.02.2023</a:t>
            </a:fld>
            <a:endParaRPr lang="ru-RU" noProof="0"/>
          </a:p>
        </p:txBody>
      </p:sp>
      <p:sp>
        <p:nvSpPr>
          <p:cNvPr id="6" name="Нижний колонтитул 5"/>
          <p:cNvSpPr>
            <a:spLocks noGrp="1"/>
          </p:cNvSpPr>
          <p:nvPr>
            <p:ph type="ftr" sz="quarter" idx="11"/>
          </p:nvPr>
        </p:nvSpPr>
        <p:spPr/>
        <p:txBody>
          <a:bodyPr rtlCol="0"/>
          <a:lstStyle/>
          <a:p>
            <a:pPr rtl="0"/>
            <a:r>
              <a:rPr lang="ru-RU" noProof="0"/>
              <a:t>Добавить нижний колонтитул</a:t>
            </a:r>
          </a:p>
        </p:txBody>
      </p:sp>
      <p:sp>
        <p:nvSpPr>
          <p:cNvPr id="7" name="Номер слайда 6"/>
          <p:cNvSpPr>
            <a:spLocks noGrp="1"/>
          </p:cNvSpPr>
          <p:nvPr>
            <p:ph type="sldNum" sz="quarter" idx="12"/>
          </p:nvPr>
        </p:nvSpPr>
        <p:spPr/>
        <p:txBody>
          <a:bodyPr rtlCol="0"/>
          <a:lstStyle/>
          <a:p>
            <a:pPr rtl="0"/>
            <a:fld id="{062D6987-FB6D-4DB8-81B8-AD0F35E3BB5F}" type="slidenum">
              <a:rPr lang="ru-RU" noProof="0" smtClean="0"/>
              <a:t>‹№›</a:t>
            </a:fld>
            <a:endParaRPr lang="ru-RU" noProof="0"/>
          </a:p>
        </p:txBody>
      </p:sp>
    </p:spTree>
    <p:extLst>
      <p:ext uri="{BB962C8B-B14F-4D97-AF65-F5344CB8AC3E}">
        <p14:creationId xmlns:p14="http://schemas.microsoft.com/office/powerpoint/2010/main" val="9436594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rtlCol="0" anchor="b"/>
          <a:lstStyle>
            <a:lvl1pPr>
              <a:defRPr sz="3200"/>
            </a:lvl1pPr>
          </a:lstStyle>
          <a:p>
            <a:pPr rtl="0"/>
            <a:r>
              <a:rPr lang="ru-RU" noProof="0"/>
              <a:t>Образец заголовка</a:t>
            </a:r>
          </a:p>
        </p:txBody>
      </p:sp>
      <p:sp>
        <p:nvSpPr>
          <p:cNvPr id="3" name="Рисунок 2"/>
          <p:cNvSpPr>
            <a:spLocks noGrp="1"/>
          </p:cNvSpPr>
          <p:nvPr>
            <p:ph type="pic" idx="1" hasCustomPrompt="1"/>
          </p:nvPr>
        </p:nvSpPr>
        <p:spPr>
          <a:xfrm>
            <a:off x="5183188" y="987425"/>
            <a:ext cx="6172200" cy="4873625"/>
          </a:xfrm>
        </p:spPr>
        <p:txBody>
          <a:bodyPr rtlCol="0"/>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ru-RU" noProof="0"/>
              <a:t>Щелкните значок, чтобы добавить фото</a:t>
            </a:r>
          </a:p>
        </p:txBody>
      </p:sp>
      <p:sp>
        <p:nvSpPr>
          <p:cNvPr id="4" name="Текст 3"/>
          <p:cNvSpPr>
            <a:spLocks noGrp="1"/>
          </p:cNvSpPr>
          <p:nvPr>
            <p:ph type="body" sz="half" idx="2" hasCustomPrompt="1"/>
          </p:nvPr>
        </p:nvSpPr>
        <p:spPr>
          <a:xfrm>
            <a:off x="839788" y="2101850"/>
            <a:ext cx="3932237" cy="3759200"/>
          </a:xfrm>
        </p:spPr>
        <p:txBody>
          <a:bodyPr rtlCol="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ru-RU" noProof="0"/>
              <a:t>Щелкните, чтобы изменить стили текста образца слайда</a:t>
            </a:r>
          </a:p>
        </p:txBody>
      </p:sp>
      <p:sp>
        <p:nvSpPr>
          <p:cNvPr id="5" name="Дата 4"/>
          <p:cNvSpPr>
            <a:spLocks noGrp="1"/>
          </p:cNvSpPr>
          <p:nvPr>
            <p:ph type="dt" sz="half" idx="10"/>
          </p:nvPr>
        </p:nvSpPr>
        <p:spPr/>
        <p:txBody>
          <a:bodyPr rtlCol="0"/>
          <a:lstStyle/>
          <a:p>
            <a:pPr rtl="0"/>
            <a:fld id="{D0A1652B-2F39-4CD7-8505-DDFED18FA6B4}" type="datetime1">
              <a:rPr lang="ru-RU" noProof="0" smtClean="0"/>
              <a:t>15.02.2023</a:t>
            </a:fld>
            <a:endParaRPr lang="ru-RU" noProof="0"/>
          </a:p>
        </p:txBody>
      </p:sp>
      <p:sp>
        <p:nvSpPr>
          <p:cNvPr id="6" name="Нижний колонтитул 5"/>
          <p:cNvSpPr>
            <a:spLocks noGrp="1"/>
          </p:cNvSpPr>
          <p:nvPr>
            <p:ph type="ftr" sz="quarter" idx="11"/>
          </p:nvPr>
        </p:nvSpPr>
        <p:spPr/>
        <p:txBody>
          <a:bodyPr rtlCol="0"/>
          <a:lstStyle/>
          <a:p>
            <a:pPr rtl="0"/>
            <a:r>
              <a:rPr lang="ru-RU" noProof="0"/>
              <a:t>Добавить нижний колонтитул</a:t>
            </a:r>
          </a:p>
        </p:txBody>
      </p:sp>
      <p:sp>
        <p:nvSpPr>
          <p:cNvPr id="7" name="Номер слайда 6"/>
          <p:cNvSpPr>
            <a:spLocks noGrp="1"/>
          </p:cNvSpPr>
          <p:nvPr>
            <p:ph type="sldNum" sz="quarter" idx="12"/>
          </p:nvPr>
        </p:nvSpPr>
        <p:spPr/>
        <p:txBody>
          <a:bodyPr rtlCol="0"/>
          <a:lstStyle/>
          <a:p>
            <a:pPr rtl="0"/>
            <a:fld id="{062D6987-FB6D-4DB8-81B8-AD0F35E3BB5F}" type="slidenum">
              <a:rPr lang="ru-RU" noProof="0" smtClean="0"/>
              <a:t>‹№›</a:t>
            </a:fld>
            <a:endParaRPr lang="ru-RU" noProof="0"/>
          </a:p>
        </p:txBody>
      </p:sp>
    </p:spTree>
    <p:extLst>
      <p:ext uri="{BB962C8B-B14F-4D97-AF65-F5344CB8AC3E}">
        <p14:creationId xmlns:p14="http://schemas.microsoft.com/office/powerpoint/2010/main" val="25222901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pPr rtl="0"/>
            <a:r>
              <a:rPr lang="ru-RU" noProof="0"/>
              <a:t>Образец заголовка</a:t>
            </a:r>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rtl="0"/>
            <a:r>
              <a:rPr lang="ru-RU" noProof="0"/>
              <a:t>Щелкните, чтобы изменить стили текста образца слайда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p>
        </p:txBody>
      </p:sp>
      <p:sp>
        <p:nvSpPr>
          <p:cNvPr id="4" name="Дата 3"/>
          <p:cNvSpPr>
            <a:spLocks noGrp="1"/>
          </p:cNvSpPr>
          <p:nvPr>
            <p:ph type="dt" sz="half" idx="2"/>
          </p:nvPr>
        </p:nvSpPr>
        <p:spPr>
          <a:xfrm>
            <a:off x="838200" y="6356350"/>
            <a:ext cx="3276600" cy="365125"/>
          </a:xfrm>
          <a:prstGeom prst="rect">
            <a:avLst/>
          </a:prstGeom>
        </p:spPr>
        <p:txBody>
          <a:bodyPr vert="horz" lIns="91440" tIns="45720" rIns="91440" bIns="45720" rtlCol="0" anchor="ctr"/>
          <a:lstStyle>
            <a:lvl1pPr algn="l">
              <a:defRPr sz="1200">
                <a:solidFill>
                  <a:schemeClr val="tx1">
                    <a:lumMod val="75000"/>
                    <a:lumOff val="25000"/>
                  </a:schemeClr>
                </a:solidFill>
              </a:defRPr>
            </a:lvl1pPr>
          </a:lstStyle>
          <a:p>
            <a:pPr rtl="0"/>
            <a:fld id="{8675DEDD-3455-4CE7-8CE4-563838EEED28}" type="datetime1">
              <a:rPr lang="ru-RU" noProof="0" smtClean="0"/>
              <a:t>15.02.2023</a:t>
            </a:fld>
            <a:endParaRPr lang="ru-RU" noProof="0"/>
          </a:p>
        </p:txBody>
      </p:sp>
      <p:sp>
        <p:nvSpPr>
          <p:cNvPr id="5" name="Нижний колонтитул 4"/>
          <p:cNvSpPr>
            <a:spLocks noGrp="1"/>
          </p:cNvSpPr>
          <p:nvPr>
            <p:ph type="ftr" sz="quarter" idx="3"/>
          </p:nvPr>
        </p:nvSpPr>
        <p:spPr>
          <a:xfrm>
            <a:off x="4648200" y="6356350"/>
            <a:ext cx="2895600" cy="365125"/>
          </a:xfrm>
          <a:prstGeom prst="rect">
            <a:avLst/>
          </a:prstGeom>
        </p:spPr>
        <p:txBody>
          <a:bodyPr vert="horz" lIns="91440" tIns="45720" rIns="91440" bIns="45720" rtlCol="0" anchor="ctr"/>
          <a:lstStyle>
            <a:lvl1pPr algn="ctr">
              <a:defRPr sz="1200">
                <a:solidFill>
                  <a:schemeClr val="tx1">
                    <a:lumMod val="75000"/>
                    <a:lumOff val="25000"/>
                  </a:schemeClr>
                </a:solidFill>
              </a:defRPr>
            </a:lvl1pPr>
          </a:lstStyle>
          <a:p>
            <a:pPr rtl="0"/>
            <a:r>
              <a:rPr lang="ru-RU" noProof="0"/>
              <a:t>Добавить нижний колонтитул</a:t>
            </a:r>
          </a:p>
        </p:txBody>
      </p:sp>
      <p:sp>
        <p:nvSpPr>
          <p:cNvPr id="6" name="Номер слайда 5"/>
          <p:cNvSpPr>
            <a:spLocks noGrp="1"/>
          </p:cNvSpPr>
          <p:nvPr>
            <p:ph type="sldNum" sz="quarter" idx="4"/>
          </p:nvPr>
        </p:nvSpPr>
        <p:spPr>
          <a:xfrm>
            <a:off x="8077200" y="6356350"/>
            <a:ext cx="3276600" cy="365125"/>
          </a:xfrm>
          <a:prstGeom prst="rect">
            <a:avLst/>
          </a:prstGeom>
        </p:spPr>
        <p:txBody>
          <a:bodyPr vert="horz" lIns="91440" tIns="45720" rIns="91440" bIns="45720" rtlCol="0" anchor="ctr"/>
          <a:lstStyle>
            <a:lvl1pPr algn="r">
              <a:defRPr sz="1200">
                <a:solidFill>
                  <a:schemeClr val="tx1">
                    <a:lumMod val="75000"/>
                    <a:lumOff val="25000"/>
                  </a:schemeClr>
                </a:solidFill>
              </a:defRPr>
            </a:lvl1pPr>
          </a:lstStyle>
          <a:p>
            <a:pPr rtl="0"/>
            <a:fld id="{062D6987-FB6D-4DB8-81B8-AD0F35E3BB5F}" type="slidenum">
              <a:rPr lang="ru-RU" noProof="0" smtClean="0"/>
              <a:pPr rtl="0"/>
              <a:t>‹№›</a:t>
            </a:fld>
            <a:endParaRPr lang="ru-RU" noProof="0"/>
          </a:p>
        </p:txBody>
      </p:sp>
    </p:spTree>
    <p:extLst>
      <p:ext uri="{BB962C8B-B14F-4D97-AF65-F5344CB8AC3E}">
        <p14:creationId xmlns:p14="http://schemas.microsoft.com/office/powerpoint/2010/main" val="9815629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ct val="30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ct val="3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ct val="3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3999" y="1041399"/>
            <a:ext cx="10280073" cy="2400069"/>
          </a:xfrm>
        </p:spPr>
        <p:txBody>
          <a:bodyPr rtlCol="0"/>
          <a:lstStyle/>
          <a:p>
            <a:pPr algn="ctr" rtl="0"/>
            <a:r>
              <a:rPr lang="en-US" dirty="0"/>
              <a:t>PR </a:t>
            </a:r>
            <a:r>
              <a:rPr lang="uk-UA" dirty="0"/>
              <a:t>як робота з громадськістю</a:t>
            </a:r>
            <a:endParaRPr lang="ru" dirty="0"/>
          </a:p>
        </p:txBody>
      </p:sp>
      <p:sp>
        <p:nvSpPr>
          <p:cNvPr id="3" name="Подзаголовок 2"/>
          <p:cNvSpPr>
            <a:spLocks noGrp="1"/>
          </p:cNvSpPr>
          <p:nvPr>
            <p:ph type="subTitle" idx="1"/>
          </p:nvPr>
        </p:nvSpPr>
        <p:spPr/>
        <p:txBody>
          <a:bodyPr rtlCol="0">
            <a:normAutofit/>
          </a:bodyPr>
          <a:lstStyle/>
          <a:p>
            <a:r>
              <a:rPr lang="uk-UA" dirty="0"/>
              <a:t>1. </a:t>
            </a:r>
            <a:r>
              <a:rPr lang="ru-RU" dirty="0" err="1"/>
              <a:t>Громадськість</a:t>
            </a:r>
            <a:r>
              <a:rPr lang="ru-RU" dirty="0"/>
              <a:t> як предмет </a:t>
            </a:r>
            <a:r>
              <a:rPr lang="ru-RU" dirty="0" err="1"/>
              <a:t>соціальних</a:t>
            </a:r>
            <a:r>
              <a:rPr lang="ru-RU" dirty="0"/>
              <a:t> </a:t>
            </a:r>
            <a:r>
              <a:rPr lang="ru-RU" dirty="0" err="1"/>
              <a:t>комунікацій</a:t>
            </a:r>
            <a:r>
              <a:rPr lang="uk-UA" dirty="0"/>
              <a:t>.</a:t>
            </a:r>
          </a:p>
          <a:p>
            <a:r>
              <a:rPr lang="ru-RU" dirty="0"/>
              <a:t>2. </a:t>
            </a:r>
            <a:r>
              <a:rPr lang="ru-RU" dirty="0" err="1"/>
              <a:t>Цільові</a:t>
            </a:r>
            <a:r>
              <a:rPr lang="ru-RU" dirty="0"/>
              <a:t> </a:t>
            </a:r>
            <a:r>
              <a:rPr lang="ru-RU" dirty="0" err="1"/>
              <a:t>групи</a:t>
            </a:r>
            <a:r>
              <a:rPr lang="en-US" dirty="0"/>
              <a:t>.</a:t>
            </a:r>
            <a:r>
              <a:rPr lang="ru-RU" dirty="0"/>
              <a:t> </a:t>
            </a:r>
            <a:endParaRPr lang="en-US" dirty="0"/>
          </a:p>
        </p:txBody>
      </p:sp>
    </p:spTree>
    <p:extLst>
      <p:ext uri="{BB962C8B-B14F-4D97-AF65-F5344CB8AC3E}">
        <p14:creationId xmlns:p14="http://schemas.microsoft.com/office/powerpoint/2010/main" val="17561361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81656F0-C9AA-4308-A0A2-F912F29BD20C}"/>
              </a:ext>
            </a:extLst>
          </p:cNvPr>
          <p:cNvSpPr>
            <a:spLocks noGrp="1"/>
          </p:cNvSpPr>
          <p:nvPr>
            <p:ph type="title"/>
          </p:nvPr>
        </p:nvSpPr>
        <p:spPr/>
        <p:txBody>
          <a:bodyPr>
            <a:normAutofit fontScale="90000"/>
          </a:bodyPr>
          <a:lstStyle/>
          <a:p>
            <a:pPr algn="ctr"/>
            <a:r>
              <a:rPr lang="uk-UA" dirty="0"/>
              <a:t>Д. </a:t>
            </a:r>
            <a:r>
              <a:rPr lang="uk-UA" dirty="0" err="1"/>
              <a:t>Груніг</a:t>
            </a:r>
            <a:r>
              <a:rPr lang="uk-UA" dirty="0"/>
              <a:t> пропонує виділяти такі чотири групи громадськості</a:t>
            </a:r>
          </a:p>
        </p:txBody>
      </p:sp>
      <p:sp>
        <p:nvSpPr>
          <p:cNvPr id="3" name="Місце для вмісту 2">
            <a:extLst>
              <a:ext uri="{FF2B5EF4-FFF2-40B4-BE49-F238E27FC236}">
                <a16:creationId xmlns:a16="http://schemas.microsoft.com/office/drawing/2014/main" id="{D43D7555-6741-4A43-801A-3BA3F04B0849}"/>
              </a:ext>
            </a:extLst>
          </p:cNvPr>
          <p:cNvSpPr>
            <a:spLocks noGrp="1"/>
          </p:cNvSpPr>
          <p:nvPr>
            <p:ph idx="1"/>
          </p:nvPr>
        </p:nvSpPr>
        <p:spPr/>
        <p:txBody>
          <a:bodyPr>
            <a:normAutofit fontScale="92500" lnSpcReduction="10000"/>
          </a:bodyPr>
          <a:lstStyle/>
          <a:p>
            <a:pPr marL="0" indent="0" algn="just">
              <a:buNone/>
            </a:pPr>
            <a:r>
              <a:rPr lang="uk-UA" dirty="0"/>
              <a:t>1. </a:t>
            </a:r>
            <a:r>
              <a:rPr lang="uk-UA" b="1" dirty="0">
                <a:solidFill>
                  <a:srgbClr val="FF0000"/>
                </a:solidFill>
              </a:rPr>
              <a:t>Громадськість, що реагує </a:t>
            </a:r>
            <a:r>
              <a:rPr lang="uk-UA" dirty="0"/>
              <a:t>на всі проблеми, тобто виявляє активність щодо питання. </a:t>
            </a:r>
          </a:p>
          <a:p>
            <a:pPr marL="0" indent="0" algn="just">
              <a:buNone/>
            </a:pPr>
            <a:r>
              <a:rPr lang="uk-UA" dirty="0"/>
              <a:t>2. </a:t>
            </a:r>
            <a:r>
              <a:rPr lang="uk-UA" b="1" dirty="0">
                <a:solidFill>
                  <a:srgbClr val="FF0000"/>
                </a:solidFill>
              </a:rPr>
              <a:t>Байдужа</a:t>
            </a:r>
            <a:r>
              <a:rPr lang="uk-UA" dirty="0"/>
              <a:t> громадськість, тобто індиферентна, не виявляє активності з жодних проблем. </a:t>
            </a:r>
          </a:p>
          <a:p>
            <a:pPr marL="0" indent="0" algn="just">
              <a:buNone/>
            </a:pPr>
            <a:r>
              <a:rPr lang="uk-UA" dirty="0"/>
              <a:t>3. Громадськість </a:t>
            </a:r>
            <a:r>
              <a:rPr lang="uk-UA" b="1" dirty="0">
                <a:solidFill>
                  <a:srgbClr val="FF0000"/>
                </a:solidFill>
              </a:rPr>
              <a:t>навколо однієї проблеми</a:t>
            </a:r>
            <a:r>
              <a:rPr lang="uk-UA" dirty="0"/>
              <a:t>, тобто активна з приводу одного або обмеженої кількості взаємопов’язаних питань (наприклад, захист тварин). </a:t>
            </a:r>
          </a:p>
          <a:p>
            <a:pPr marL="0" indent="0" algn="just">
              <a:buNone/>
            </a:pPr>
            <a:r>
              <a:rPr lang="uk-UA" dirty="0"/>
              <a:t>4. </a:t>
            </a:r>
            <a:r>
              <a:rPr lang="uk-UA" b="1" dirty="0">
                <a:solidFill>
                  <a:srgbClr val="FF0000"/>
                </a:solidFill>
              </a:rPr>
              <a:t>Громадськість навколо загостреної проблеми</a:t>
            </a:r>
            <a:r>
              <a:rPr lang="uk-UA" dirty="0"/>
              <a:t>. Ця громадськість починає активно діяти після того, як завдяки засобам масової інформації проблема вже відома практично всім і стала предметом широкого обговорення в суспільстві (наприклад, падіння народжуваності в країні)</a:t>
            </a:r>
          </a:p>
        </p:txBody>
      </p:sp>
    </p:spTree>
    <p:extLst>
      <p:ext uri="{BB962C8B-B14F-4D97-AF65-F5344CB8AC3E}">
        <p14:creationId xmlns:p14="http://schemas.microsoft.com/office/powerpoint/2010/main" val="16628204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C74316B-1556-4E55-9D99-8BCC2BE8A10B}"/>
              </a:ext>
            </a:extLst>
          </p:cNvPr>
          <p:cNvSpPr>
            <a:spLocks noGrp="1"/>
          </p:cNvSpPr>
          <p:nvPr>
            <p:ph type="title"/>
          </p:nvPr>
        </p:nvSpPr>
        <p:spPr/>
        <p:txBody>
          <a:bodyPr/>
          <a:lstStyle/>
          <a:p>
            <a:pPr algn="ctr"/>
            <a:r>
              <a:rPr lang="uk-UA" dirty="0"/>
              <a:t>Типологія споживчої громадськості</a:t>
            </a:r>
          </a:p>
        </p:txBody>
      </p:sp>
      <p:sp>
        <p:nvSpPr>
          <p:cNvPr id="3" name="Місце для вмісту 2">
            <a:extLst>
              <a:ext uri="{FF2B5EF4-FFF2-40B4-BE49-F238E27FC236}">
                <a16:creationId xmlns:a16="http://schemas.microsoft.com/office/drawing/2014/main" id="{54F796A8-1AF7-4AAA-BC10-1E9DEA0D26D0}"/>
              </a:ext>
            </a:extLst>
          </p:cNvPr>
          <p:cNvSpPr>
            <a:spLocks noGrp="1"/>
          </p:cNvSpPr>
          <p:nvPr>
            <p:ph idx="1"/>
          </p:nvPr>
        </p:nvSpPr>
        <p:spPr/>
        <p:txBody>
          <a:bodyPr>
            <a:normAutofit/>
          </a:bodyPr>
          <a:lstStyle/>
          <a:p>
            <a:pPr algn="just"/>
            <a:r>
              <a:rPr lang="uk-UA" dirty="0"/>
              <a:t>розроблена з урахуванням ціннісних орієнтацій і стилів життя людей. </a:t>
            </a:r>
          </a:p>
          <a:p>
            <a:pPr algn="just"/>
            <a:r>
              <a:rPr lang="uk-UA" dirty="0"/>
              <a:t>Це одна з нових систем </a:t>
            </a:r>
            <a:r>
              <a:rPr lang="uk-UA" dirty="0" err="1"/>
              <a:t>психографічної</a:t>
            </a:r>
            <a:r>
              <a:rPr lang="uk-UA" dirty="0"/>
              <a:t> сегментації та передбачення поведінки споживачів (перш за все американських), що дістала назву «мережа типології споживачів» (</a:t>
            </a:r>
            <a:r>
              <a:rPr lang="de-DE" dirty="0"/>
              <a:t>VALS2). </a:t>
            </a:r>
            <a:r>
              <a:rPr lang="uk-UA" dirty="0"/>
              <a:t>Закладені в ній принципи виявилися досить ефективними для сфер маркетингу та реклами.</a:t>
            </a:r>
          </a:p>
        </p:txBody>
      </p:sp>
    </p:spTree>
    <p:extLst>
      <p:ext uri="{BB962C8B-B14F-4D97-AF65-F5344CB8AC3E}">
        <p14:creationId xmlns:p14="http://schemas.microsoft.com/office/powerpoint/2010/main" val="7193884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8B1EF16-7116-4E58-BDD1-A666D91D06A8}"/>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5A33035C-96DE-42BB-9974-8F0AB0E5CBED}"/>
              </a:ext>
            </a:extLst>
          </p:cNvPr>
          <p:cNvSpPr>
            <a:spLocks noGrp="1"/>
          </p:cNvSpPr>
          <p:nvPr>
            <p:ph idx="1"/>
          </p:nvPr>
        </p:nvSpPr>
        <p:spPr>
          <a:xfrm>
            <a:off x="838200" y="1890939"/>
            <a:ext cx="10515600" cy="4351338"/>
          </a:xfrm>
        </p:spPr>
        <p:txBody>
          <a:bodyPr/>
          <a:lstStyle/>
          <a:p>
            <a:r>
              <a:rPr lang="uk-UA" dirty="0" err="1"/>
              <a:t>Самоорієнтація</a:t>
            </a:r>
            <a:endParaRPr lang="uk-UA" dirty="0"/>
          </a:p>
          <a:p>
            <a:r>
              <a:rPr lang="uk-UA" dirty="0"/>
              <a:t>Ресурси</a:t>
            </a:r>
          </a:p>
          <a:p>
            <a:r>
              <a:rPr lang="uk-UA" dirty="0"/>
              <a:t>Реалізатори.</a:t>
            </a:r>
          </a:p>
          <a:p>
            <a:r>
              <a:rPr lang="uk-UA" dirty="0"/>
              <a:t>Ті, які реалізували себе, і віруючі, орієнтовані на принципи.</a:t>
            </a:r>
          </a:p>
          <a:p>
            <a:r>
              <a:rPr lang="uk-UA" dirty="0"/>
              <a:t>Виконавці та старанні, орієнтовані на статус</a:t>
            </a:r>
          </a:p>
          <a:p>
            <a:r>
              <a:rPr lang="uk-UA" dirty="0"/>
              <a:t>Випробувачі та майстри, орієнтовані на дію</a:t>
            </a:r>
          </a:p>
          <a:p>
            <a:r>
              <a:rPr lang="uk-UA" dirty="0"/>
              <a:t>Борці</a:t>
            </a:r>
          </a:p>
          <a:p>
            <a:endParaRPr lang="uk-UA" dirty="0"/>
          </a:p>
        </p:txBody>
      </p:sp>
    </p:spTree>
    <p:extLst>
      <p:ext uri="{BB962C8B-B14F-4D97-AF65-F5344CB8AC3E}">
        <p14:creationId xmlns:p14="http://schemas.microsoft.com/office/powerpoint/2010/main" val="18246790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82A5CA0-3D52-4D1D-9D69-0E641993C503}"/>
              </a:ext>
            </a:extLst>
          </p:cNvPr>
          <p:cNvSpPr>
            <a:spLocks noGrp="1"/>
          </p:cNvSpPr>
          <p:nvPr>
            <p:ph type="title"/>
          </p:nvPr>
        </p:nvSpPr>
        <p:spPr/>
        <p:txBody>
          <a:bodyPr/>
          <a:lstStyle/>
          <a:p>
            <a:pPr algn="ctr"/>
            <a:r>
              <a:rPr lang="uk-UA" dirty="0" err="1"/>
              <a:t>Самоорієнтація</a:t>
            </a:r>
            <a:endParaRPr lang="uk-UA" dirty="0"/>
          </a:p>
        </p:txBody>
      </p:sp>
      <p:sp>
        <p:nvSpPr>
          <p:cNvPr id="3" name="Місце для вмісту 2">
            <a:extLst>
              <a:ext uri="{FF2B5EF4-FFF2-40B4-BE49-F238E27FC236}">
                <a16:creationId xmlns:a16="http://schemas.microsoft.com/office/drawing/2014/main" id="{0BC825D9-A26A-4CD1-9BC8-F3EF8D025C3A}"/>
              </a:ext>
            </a:extLst>
          </p:cNvPr>
          <p:cNvSpPr>
            <a:spLocks noGrp="1"/>
          </p:cNvSpPr>
          <p:nvPr>
            <p:ph idx="1"/>
          </p:nvPr>
        </p:nvSpPr>
        <p:spPr/>
        <p:txBody>
          <a:bodyPr>
            <a:normAutofit fontScale="85000" lnSpcReduction="20000"/>
          </a:bodyPr>
          <a:lstStyle/>
          <a:p>
            <a:pPr algn="just"/>
            <a:r>
              <a:rPr lang="uk-UA" dirty="0"/>
              <a:t>базується на тому, що споживачі шукають і купують товари, послуги або виробляють навички, які викликають у них задоволення, наповнюючи та характеризуючи їх індивідуальність. Поведінка споживачів мотивується одним із трьох активних різновидів </a:t>
            </a:r>
            <a:r>
              <a:rPr lang="uk-UA" dirty="0" err="1"/>
              <a:t>самоорієнтацій</a:t>
            </a:r>
            <a:r>
              <a:rPr lang="uk-UA" dirty="0"/>
              <a:t> індивіда – принципом, статусом або дією.</a:t>
            </a:r>
          </a:p>
          <a:p>
            <a:pPr algn="just"/>
            <a:r>
              <a:rPr lang="uk-UA" dirty="0"/>
              <a:t>Орієнтовані на принципи споживачі в процесі вибору товару або послуг керуються швидше переконаннями і принципами, ніж почуттями, якимись подіями або бажанням отримати схвалення оточуючих. Орієнтовані на статус споживачі надзвичайно схильні реагувати на події, схвалення і думку інших. Орієнтовані на дію споживачі виходять із потреб соціальної та фізичної активності, схильності до різноманітності й ризику. Кожен сегмент споживачів, які були </a:t>
            </a:r>
            <a:r>
              <a:rPr lang="uk-UA" dirty="0" err="1"/>
              <a:t>типологізовані</a:t>
            </a:r>
            <a:r>
              <a:rPr lang="uk-UA" dirty="0"/>
              <a:t> на основі особливостей ціннісних орієнтацій і стилю життя, істотно відрізняється від інших своєю </a:t>
            </a:r>
            <a:r>
              <a:rPr lang="uk-UA" dirty="0" err="1"/>
              <a:t>самоорієнтацією</a:t>
            </a:r>
            <a:r>
              <a:rPr lang="uk-UA" dirty="0"/>
              <a:t>.</a:t>
            </a:r>
          </a:p>
          <a:p>
            <a:endParaRPr lang="uk-UA" dirty="0"/>
          </a:p>
        </p:txBody>
      </p:sp>
    </p:spTree>
    <p:extLst>
      <p:ext uri="{BB962C8B-B14F-4D97-AF65-F5344CB8AC3E}">
        <p14:creationId xmlns:p14="http://schemas.microsoft.com/office/powerpoint/2010/main" val="32241628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E502684-E79A-4203-BEA4-5A22DC9A1EEB}"/>
              </a:ext>
            </a:extLst>
          </p:cNvPr>
          <p:cNvSpPr>
            <a:spLocks noGrp="1"/>
          </p:cNvSpPr>
          <p:nvPr>
            <p:ph type="title"/>
          </p:nvPr>
        </p:nvSpPr>
        <p:spPr/>
        <p:txBody>
          <a:bodyPr/>
          <a:lstStyle/>
          <a:p>
            <a:pPr algn="ctr"/>
            <a:r>
              <a:rPr lang="uk-UA" dirty="0"/>
              <a:t>Ресурси</a:t>
            </a:r>
          </a:p>
        </p:txBody>
      </p:sp>
      <p:sp>
        <p:nvSpPr>
          <p:cNvPr id="3" name="Місце для вмісту 2">
            <a:extLst>
              <a:ext uri="{FF2B5EF4-FFF2-40B4-BE49-F238E27FC236}">
                <a16:creationId xmlns:a16="http://schemas.microsoft.com/office/drawing/2014/main" id="{695025C9-CC0F-4691-8FB7-BBD7CCF61DD6}"/>
              </a:ext>
            </a:extLst>
          </p:cNvPr>
          <p:cNvSpPr>
            <a:spLocks noGrp="1"/>
          </p:cNvSpPr>
          <p:nvPr>
            <p:ph idx="1"/>
          </p:nvPr>
        </p:nvSpPr>
        <p:spPr/>
        <p:txBody>
          <a:bodyPr>
            <a:normAutofit fontScale="92500" lnSpcReduction="10000"/>
          </a:bodyPr>
          <a:lstStyle/>
          <a:p>
            <a:pPr algn="just"/>
            <a:r>
              <a:rPr lang="uk-UA" dirty="0"/>
              <a:t>В даному випадку ресурси розуміють як набір психологічних, фізичних, матеріальних і демографічних можливостей, наявних у розпорядженні споживачів. Обсяг таких ресурсів </a:t>
            </a:r>
            <a:r>
              <a:rPr lang="uk-UA" dirty="0" err="1"/>
              <a:t>ранжується</a:t>
            </a:r>
            <a:r>
              <a:rPr lang="uk-UA" dirty="0"/>
              <a:t> від мінімальних до максимальних. Стан ресурсів визначається за допомогою показників рівня освіти, доходів, самовпевненості, стану здоров’я, інтелектуального рівня і енергійності споживачів, бажання купувати.</a:t>
            </a:r>
          </a:p>
          <a:p>
            <a:pPr algn="just"/>
            <a:r>
              <a:rPr lang="uk-UA" dirty="0"/>
              <a:t>Використовуючи два наведених показники – самореалізацію і ресурси, запропонована типологія виділяє вісім сегментів споживачів, що відрізняються між собою ціннісними орієнтаціями, зразками поведінки та прийняттям рішень.</a:t>
            </a:r>
          </a:p>
        </p:txBody>
      </p:sp>
    </p:spTree>
    <p:extLst>
      <p:ext uri="{BB962C8B-B14F-4D97-AF65-F5344CB8AC3E}">
        <p14:creationId xmlns:p14="http://schemas.microsoft.com/office/powerpoint/2010/main" val="6553690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C422549-148E-47DC-B011-29C73A8948CE}"/>
              </a:ext>
            </a:extLst>
          </p:cNvPr>
          <p:cNvSpPr>
            <a:spLocks noGrp="1"/>
          </p:cNvSpPr>
          <p:nvPr>
            <p:ph type="title"/>
          </p:nvPr>
        </p:nvSpPr>
        <p:spPr>
          <a:xfrm>
            <a:off x="651588" y="152934"/>
            <a:ext cx="10394302" cy="1056206"/>
          </a:xfrm>
        </p:spPr>
        <p:txBody>
          <a:bodyPr/>
          <a:lstStyle/>
          <a:p>
            <a:pPr algn="ctr"/>
            <a:r>
              <a:rPr lang="uk-UA" dirty="0"/>
              <a:t>Реалізатори</a:t>
            </a:r>
          </a:p>
        </p:txBody>
      </p:sp>
      <p:sp>
        <p:nvSpPr>
          <p:cNvPr id="3" name="Місце для вмісту 2">
            <a:extLst>
              <a:ext uri="{FF2B5EF4-FFF2-40B4-BE49-F238E27FC236}">
                <a16:creationId xmlns:a16="http://schemas.microsoft.com/office/drawing/2014/main" id="{923A0745-B88A-4B1F-819F-72D23607C0B7}"/>
              </a:ext>
            </a:extLst>
          </p:cNvPr>
          <p:cNvSpPr>
            <a:spLocks noGrp="1"/>
          </p:cNvSpPr>
          <p:nvPr>
            <p:ph idx="1"/>
          </p:nvPr>
        </p:nvSpPr>
        <p:spPr>
          <a:xfrm>
            <a:off x="718457" y="1586204"/>
            <a:ext cx="11047445" cy="4590759"/>
          </a:xfrm>
        </p:spPr>
        <p:txBody>
          <a:bodyPr>
            <a:normAutofit fontScale="92500" lnSpcReduction="20000"/>
          </a:bodyPr>
          <a:lstStyle/>
          <a:p>
            <a:pPr algn="just"/>
            <a:r>
              <a:rPr lang="uk-UA" dirty="0"/>
              <a:t>Це успішні, перевірені на ділі люди, які беруть на  себе відповідальність, мають почуття власної гідності і значні ресурси. </a:t>
            </a:r>
          </a:p>
          <a:p>
            <a:pPr algn="just"/>
            <a:r>
              <a:rPr lang="uk-UA" dirty="0"/>
              <a:t>Вони зацікавлені у власній кар’єрі, прагнуть різними шляхами розвивати, випробовувати і виражати себе, іноді керуючись при цьому принципами, іноді – бажанням справити враження, змінити що-небудь. </a:t>
            </a:r>
          </a:p>
          <a:p>
            <a:pPr algn="just"/>
            <a:r>
              <a:rPr lang="uk-UA" dirty="0"/>
              <a:t>Для реалізаторів дуже важливий імідж, однак не для того, щоб засвідчити свій статус або владу, а щоб продемонструвати свій смак, приналежність до стану, характер. Реалізатори – це ті, хто став чи прагне стати лідером у підприємництві, державній діяльності, продовжуючи при цьому відчувати себе. У них досить широкі інтереси, вони стурбовані соціальними проблемами і готові до змін. Їхнє життя багате і </a:t>
            </a:r>
            <a:r>
              <a:rPr lang="uk-UA" dirty="0" err="1"/>
              <a:t>різномнітне</a:t>
            </a:r>
            <a:r>
              <a:rPr lang="uk-UA" dirty="0"/>
              <a:t>. Приналежна їм власність і їхнє дозвілля відзначаються вишуканістю і витонченим смаком</a:t>
            </a:r>
          </a:p>
        </p:txBody>
      </p:sp>
    </p:spTree>
    <p:extLst>
      <p:ext uri="{BB962C8B-B14F-4D97-AF65-F5344CB8AC3E}">
        <p14:creationId xmlns:p14="http://schemas.microsoft.com/office/powerpoint/2010/main" val="39043770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5FECB93-52D5-42DE-9926-6EF55478F5D2}"/>
              </a:ext>
            </a:extLst>
          </p:cNvPr>
          <p:cNvSpPr>
            <a:spLocks noGrp="1"/>
          </p:cNvSpPr>
          <p:nvPr>
            <p:ph type="title"/>
          </p:nvPr>
        </p:nvSpPr>
        <p:spPr/>
        <p:txBody>
          <a:bodyPr>
            <a:normAutofit fontScale="90000"/>
          </a:bodyPr>
          <a:lstStyle/>
          <a:p>
            <a:pPr algn="ctr"/>
            <a:r>
              <a:rPr lang="uk-UA" dirty="0"/>
              <a:t>Ті, які реалізували себе, і віруючі, орієнтовані на принципи.</a:t>
            </a:r>
          </a:p>
        </p:txBody>
      </p:sp>
      <p:sp>
        <p:nvSpPr>
          <p:cNvPr id="3" name="Місце для вмісту 2">
            <a:extLst>
              <a:ext uri="{FF2B5EF4-FFF2-40B4-BE49-F238E27FC236}">
                <a16:creationId xmlns:a16="http://schemas.microsoft.com/office/drawing/2014/main" id="{EA7DC0EE-3BD6-4ABE-AD08-FA861D03C687}"/>
              </a:ext>
            </a:extLst>
          </p:cNvPr>
          <p:cNvSpPr>
            <a:spLocks noGrp="1"/>
          </p:cNvSpPr>
          <p:nvPr>
            <p:ph idx="1"/>
          </p:nvPr>
        </p:nvSpPr>
        <p:spPr>
          <a:xfrm>
            <a:off x="838200" y="2565918"/>
            <a:ext cx="9509449" cy="3778996"/>
          </a:xfrm>
        </p:spPr>
        <p:txBody>
          <a:bodyPr/>
          <a:lstStyle/>
          <a:p>
            <a:pPr algn="just"/>
            <a:r>
              <a:rPr lang="uk-UA" dirty="0"/>
              <a:t>Орієнтовані на принципи споживачі прагнуть </a:t>
            </a:r>
            <a:r>
              <a:rPr lang="uk-UA" dirty="0" err="1"/>
              <a:t>співвіднести</a:t>
            </a:r>
            <a:r>
              <a:rPr lang="uk-UA" dirty="0"/>
              <a:t> свою поведінку з власними уявленнями про те, яким має бути світ.</a:t>
            </a:r>
          </a:p>
          <a:p>
            <a:pPr algn="just"/>
            <a:endParaRPr lang="uk-UA" dirty="0"/>
          </a:p>
          <a:p>
            <a:endParaRPr lang="uk-UA" dirty="0"/>
          </a:p>
        </p:txBody>
      </p:sp>
    </p:spTree>
    <p:extLst>
      <p:ext uri="{BB962C8B-B14F-4D97-AF65-F5344CB8AC3E}">
        <p14:creationId xmlns:p14="http://schemas.microsoft.com/office/powerpoint/2010/main" val="28947223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D3FA89C3-301A-4DDA-8DBB-9D7D068C9AB7}"/>
              </a:ext>
            </a:extLst>
          </p:cNvPr>
          <p:cNvSpPr>
            <a:spLocks noGrp="1"/>
          </p:cNvSpPr>
          <p:nvPr>
            <p:ph idx="1"/>
          </p:nvPr>
        </p:nvSpPr>
        <p:spPr>
          <a:xfrm>
            <a:off x="464977" y="587779"/>
            <a:ext cx="9556102" cy="5682441"/>
          </a:xfrm>
        </p:spPr>
        <p:txBody>
          <a:bodyPr>
            <a:normAutofit/>
          </a:bodyPr>
          <a:lstStyle/>
          <a:p>
            <a:pPr algn="just"/>
            <a:r>
              <a:rPr lang="uk-UA" i="1" dirty="0">
                <a:solidFill>
                  <a:srgbClr val="FF0000"/>
                </a:solidFill>
              </a:rPr>
              <a:t>Ті, які реалізували себе </a:t>
            </a:r>
            <a:r>
              <a:rPr lang="uk-UA" dirty="0"/>
              <a:t>– зрілі, задоволені, забезпечені і вдумливі люди, які цінують порядок, знання і відповідальність. Більшість їх добре освічена, вони перебувають у передпенсійному віці або тільки що вийшли на пенсію після висококваліфікованої роботи. Вони добре орієнтуються у міжнародних та внутрішніх подіях, схильні використовувати будь-яку можливість для розширення свого кругозору. Це люди, задоволені своєю кар’єрою, родиною і положенням, їх відпочинок орієнтований на родинне вогнище. Ті, які реалізували себе, тверезо ставляться до існуючого статус-кво, інститутів влади і соціального етикету. </a:t>
            </a:r>
          </a:p>
        </p:txBody>
      </p:sp>
    </p:spTree>
    <p:extLst>
      <p:ext uri="{BB962C8B-B14F-4D97-AF65-F5344CB8AC3E}">
        <p14:creationId xmlns:p14="http://schemas.microsoft.com/office/powerpoint/2010/main" val="39204904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6DD41CB-7847-4C29-8CE5-CE6DE3F99319}"/>
              </a:ext>
            </a:extLst>
          </p:cNvPr>
          <p:cNvSpPr>
            <a:spLocks noGrp="1"/>
          </p:cNvSpPr>
          <p:nvPr>
            <p:ph type="title"/>
          </p:nvPr>
        </p:nvSpPr>
        <p:spPr/>
        <p:txBody>
          <a:bodyPr/>
          <a:lstStyle/>
          <a:p>
            <a:endParaRPr lang="uk-UA" dirty="0"/>
          </a:p>
        </p:txBody>
      </p:sp>
      <p:sp>
        <p:nvSpPr>
          <p:cNvPr id="3" name="Місце для вмісту 2">
            <a:extLst>
              <a:ext uri="{FF2B5EF4-FFF2-40B4-BE49-F238E27FC236}">
                <a16:creationId xmlns:a16="http://schemas.microsoft.com/office/drawing/2014/main" id="{DEC07479-5AC5-4612-BEEF-64F908FE5FF5}"/>
              </a:ext>
            </a:extLst>
          </p:cNvPr>
          <p:cNvSpPr>
            <a:spLocks noGrp="1"/>
          </p:cNvSpPr>
          <p:nvPr>
            <p:ph idx="1"/>
          </p:nvPr>
        </p:nvSpPr>
        <p:spPr/>
        <p:txBody>
          <a:bodyPr/>
          <a:lstStyle/>
          <a:p>
            <a:pPr algn="just"/>
            <a:r>
              <a:rPr lang="uk-UA" dirty="0"/>
              <a:t>Вони схильні приймати рішення, керуючись твердими принципами, тому почувають себе спокійно і впевнено. Незважаючи на те, що їхній статок передбачає широкий вибір, ті, які реалізували себе, залишаються консервативними, особливо в сфері споживання; купуючи товари, вони віддають перевагу функціональним властивостям, цінностям і можливості тривалого користування товаром</a:t>
            </a:r>
          </a:p>
          <a:p>
            <a:endParaRPr lang="uk-UA" dirty="0"/>
          </a:p>
        </p:txBody>
      </p:sp>
    </p:spTree>
    <p:extLst>
      <p:ext uri="{BB962C8B-B14F-4D97-AF65-F5344CB8AC3E}">
        <p14:creationId xmlns:p14="http://schemas.microsoft.com/office/powerpoint/2010/main" val="26998908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515FE78D-BC0B-41A1-9FD0-1716B117FC4B}"/>
              </a:ext>
            </a:extLst>
          </p:cNvPr>
          <p:cNvSpPr>
            <a:spLocks noGrp="1"/>
          </p:cNvSpPr>
          <p:nvPr>
            <p:ph idx="1"/>
          </p:nvPr>
        </p:nvSpPr>
        <p:spPr>
          <a:xfrm>
            <a:off x="567612" y="867747"/>
            <a:ext cx="10515600" cy="5794408"/>
          </a:xfrm>
        </p:spPr>
        <p:txBody>
          <a:bodyPr>
            <a:normAutofit/>
          </a:bodyPr>
          <a:lstStyle/>
          <a:p>
            <a:pPr algn="just"/>
            <a:r>
              <a:rPr lang="uk-UA" i="1" dirty="0">
                <a:solidFill>
                  <a:srgbClr val="FF0000"/>
                </a:solidFill>
              </a:rPr>
              <a:t>Віруючі</a:t>
            </a:r>
            <a:r>
              <a:rPr lang="uk-UA" dirty="0"/>
              <a:t> – звичайні консервативні люди, з конкретними переконаннями, що базуються на традиційних, стійких кодексах: родини, церкви, громади та нації. Багато віруючих дотримуються моральних цінностей, які глибоко укорінилися і набули літературного оформлення. Вони відстоюють усталені порядки, що панують у їх домівках, родині, громадських та релігійних організаціях, до яких вони належать. Як споживачі віруючі консервативні і передбачувані, віддають перевагу вітчизняним товарам та відомим маркам. Їх освіта, доходи та енергійність помірні, але цього цілком достатньо для задоволення власних потреб.</a:t>
            </a:r>
          </a:p>
        </p:txBody>
      </p:sp>
    </p:spTree>
    <p:extLst>
      <p:ext uri="{BB962C8B-B14F-4D97-AF65-F5344CB8AC3E}">
        <p14:creationId xmlns:p14="http://schemas.microsoft.com/office/powerpoint/2010/main" val="36021643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3210D8E-FBBC-4EC9-93A5-CF0E716F63BC}"/>
              </a:ext>
            </a:extLst>
          </p:cNvPr>
          <p:cNvSpPr>
            <a:spLocks noGrp="1"/>
          </p:cNvSpPr>
          <p:nvPr>
            <p:ph type="title"/>
          </p:nvPr>
        </p:nvSpPr>
        <p:spPr/>
        <p:txBody>
          <a:bodyPr>
            <a:normAutofit/>
          </a:bodyPr>
          <a:lstStyle/>
          <a:p>
            <a:pPr algn="ctr"/>
            <a:r>
              <a:rPr lang="ru-RU" sz="3200" dirty="0" err="1"/>
              <a:t>Громадськість</a:t>
            </a:r>
            <a:r>
              <a:rPr lang="ru-RU" sz="3200" dirty="0"/>
              <a:t> як предмет </a:t>
            </a:r>
            <a:r>
              <a:rPr lang="ru-RU" sz="3200" dirty="0" err="1"/>
              <a:t>соціальних</a:t>
            </a:r>
            <a:r>
              <a:rPr lang="ru-RU" sz="3200" dirty="0"/>
              <a:t> </a:t>
            </a:r>
            <a:r>
              <a:rPr lang="ru-RU" sz="3200" dirty="0" err="1"/>
              <a:t>комунікацій</a:t>
            </a:r>
            <a:endParaRPr lang="uk-UA" sz="3200" dirty="0"/>
          </a:p>
        </p:txBody>
      </p:sp>
      <p:sp>
        <p:nvSpPr>
          <p:cNvPr id="3" name="Місце для вмісту 2">
            <a:extLst>
              <a:ext uri="{FF2B5EF4-FFF2-40B4-BE49-F238E27FC236}">
                <a16:creationId xmlns:a16="http://schemas.microsoft.com/office/drawing/2014/main" id="{08E1AD9A-2831-4FE8-8254-4E030BF1F979}"/>
              </a:ext>
            </a:extLst>
          </p:cNvPr>
          <p:cNvSpPr>
            <a:spLocks noGrp="1"/>
          </p:cNvSpPr>
          <p:nvPr>
            <p:ph idx="1"/>
          </p:nvPr>
        </p:nvSpPr>
        <p:spPr/>
        <p:txBody>
          <a:bodyPr>
            <a:normAutofit/>
          </a:bodyPr>
          <a:lstStyle/>
          <a:p>
            <a:pPr algn="just"/>
            <a:r>
              <a:rPr lang="uk-UA" dirty="0"/>
              <a:t>У соціальних комунікаціях одним із ключових є поняття «громадськість».</a:t>
            </a:r>
          </a:p>
          <a:p>
            <a:pPr algn="just"/>
            <a:r>
              <a:rPr lang="uk-UA" dirty="0"/>
              <a:t>У найбільш узагальненому вигляді </a:t>
            </a:r>
            <a:r>
              <a:rPr lang="uk-UA" b="1" dirty="0">
                <a:solidFill>
                  <a:srgbClr val="FF0000"/>
                </a:solidFill>
              </a:rPr>
              <a:t>громадськість</a:t>
            </a:r>
            <a:r>
              <a:rPr lang="uk-UA" dirty="0"/>
              <a:t> у </a:t>
            </a:r>
            <a:r>
              <a:rPr lang="en-US" dirty="0"/>
              <a:t>PR</a:t>
            </a:r>
            <a:r>
              <a:rPr lang="uk-UA" dirty="0"/>
              <a:t> розуміють </a:t>
            </a:r>
            <a:r>
              <a:rPr lang="uk-UA" i="1" dirty="0"/>
              <a:t>як будь-яку групу людей (і навіть окремих індивідів), так чи інакше пов’язану з життєдіяльністю організації або установи</a:t>
            </a:r>
            <a:r>
              <a:rPr lang="uk-UA" dirty="0"/>
              <a:t>. </a:t>
            </a:r>
          </a:p>
          <a:p>
            <a:pPr algn="just"/>
            <a:r>
              <a:rPr lang="uk-UA" dirty="0"/>
              <a:t>Це можуть бути її власні службовці, навколишні мешканці, споживачі, працівники засобів інформації, державні службовці, видатні особистості і та ін. </a:t>
            </a:r>
          </a:p>
        </p:txBody>
      </p:sp>
    </p:spTree>
    <p:extLst>
      <p:ext uri="{BB962C8B-B14F-4D97-AF65-F5344CB8AC3E}">
        <p14:creationId xmlns:p14="http://schemas.microsoft.com/office/powerpoint/2010/main" val="36769138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420EE10-2F89-4B24-BEA9-F71C2634ADDC}"/>
              </a:ext>
            </a:extLst>
          </p:cNvPr>
          <p:cNvSpPr>
            <a:spLocks noGrp="1"/>
          </p:cNvSpPr>
          <p:nvPr>
            <p:ph type="title"/>
          </p:nvPr>
        </p:nvSpPr>
        <p:spPr/>
        <p:txBody>
          <a:bodyPr>
            <a:normAutofit/>
          </a:bodyPr>
          <a:lstStyle/>
          <a:p>
            <a:pPr algn="ctr"/>
            <a:r>
              <a:rPr lang="uk-UA" sz="3600" dirty="0"/>
              <a:t>Виконавці та старанні, орієнтовані на статус</a:t>
            </a:r>
            <a:endParaRPr lang="uk-UA" dirty="0"/>
          </a:p>
        </p:txBody>
      </p:sp>
      <p:sp>
        <p:nvSpPr>
          <p:cNvPr id="3" name="Місце для вмісту 2">
            <a:extLst>
              <a:ext uri="{FF2B5EF4-FFF2-40B4-BE49-F238E27FC236}">
                <a16:creationId xmlns:a16="http://schemas.microsoft.com/office/drawing/2014/main" id="{15DCCCA4-E912-4B3E-B959-2156D22B1C4B}"/>
              </a:ext>
            </a:extLst>
          </p:cNvPr>
          <p:cNvSpPr>
            <a:spLocks noGrp="1"/>
          </p:cNvSpPr>
          <p:nvPr>
            <p:ph idx="1"/>
          </p:nvPr>
        </p:nvSpPr>
        <p:spPr>
          <a:xfrm>
            <a:off x="838199" y="2413454"/>
            <a:ext cx="10666445" cy="3978015"/>
          </a:xfrm>
        </p:spPr>
        <p:txBody>
          <a:bodyPr>
            <a:normAutofit/>
          </a:bodyPr>
          <a:lstStyle/>
          <a:p>
            <a:pPr algn="just"/>
            <a:r>
              <a:rPr lang="uk-UA" dirty="0"/>
              <a:t>Орієнтовані на статус споживачі займають або прагнуть зайняти престижне місце в суспільстві. Їх вибір зумовлений бажанням поліпшити своє становище або перейти в іншу, більш престижну соціальну групу. Якщо старанні придивляються до оточуючих, до тих, ким вони хотіли б стати, то виконавці, маючи величезні можливості й енергію, прагнуть до визнання і самовизначення завдяки успіху на роботі і в своїй родині</a:t>
            </a:r>
          </a:p>
        </p:txBody>
      </p:sp>
    </p:spTree>
    <p:extLst>
      <p:ext uri="{BB962C8B-B14F-4D97-AF65-F5344CB8AC3E}">
        <p14:creationId xmlns:p14="http://schemas.microsoft.com/office/powerpoint/2010/main" val="37064677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DE4B08CB-178D-4662-82FB-61658998E364}"/>
              </a:ext>
            </a:extLst>
          </p:cNvPr>
          <p:cNvSpPr>
            <a:spLocks noGrp="1"/>
          </p:cNvSpPr>
          <p:nvPr>
            <p:ph idx="1"/>
          </p:nvPr>
        </p:nvSpPr>
        <p:spPr>
          <a:xfrm>
            <a:off x="838200" y="382555"/>
            <a:ext cx="10515600" cy="5794408"/>
          </a:xfrm>
        </p:spPr>
        <p:txBody>
          <a:bodyPr>
            <a:normAutofit lnSpcReduction="10000"/>
          </a:bodyPr>
          <a:lstStyle/>
          <a:p>
            <a:pPr algn="just"/>
            <a:r>
              <a:rPr lang="uk-UA" i="1" dirty="0">
                <a:solidFill>
                  <a:srgbClr val="FF0000"/>
                </a:solidFill>
              </a:rPr>
              <a:t>Виконавці</a:t>
            </a:r>
            <a:r>
              <a:rPr lang="uk-UA" dirty="0"/>
              <a:t> – люди, орієнтовані на роботу, які роблять успішну  кар’єру, вони не тільки прагнуть контролювати своє життя, але й, як  правило, контролюють його. На противагу ризику вони вважають за  краще стійкі структури, передбачуваність і стабільність, люблять інтимність і </a:t>
            </a:r>
            <a:r>
              <a:rPr lang="uk-UA" dirty="0" err="1"/>
              <a:t>самовідкриття</a:t>
            </a:r>
            <a:r>
              <a:rPr lang="uk-UA" dirty="0"/>
              <a:t>. Це глибоко віддані своїй роботі і родині люди. </a:t>
            </a:r>
          </a:p>
          <a:p>
            <a:pPr algn="just"/>
            <a:r>
              <a:rPr lang="uk-UA" dirty="0"/>
              <a:t>Робота для них пов’язана з почуттям обов’язку, матеріальною винагородою і престижем. Їх соціальне життя концентрується навколо родини, церкви і роботи. Виконавці ведуть помірний спосіб життя, політично консервативні, поважають владу і статус-кво. Для них важливий імідж. Як споживачі вони віддають перевагу традиційним товарам і послугам, що демонструє їх успіх серед рівних собі.</a:t>
            </a:r>
          </a:p>
        </p:txBody>
      </p:sp>
    </p:spTree>
    <p:extLst>
      <p:ext uri="{BB962C8B-B14F-4D97-AF65-F5344CB8AC3E}">
        <p14:creationId xmlns:p14="http://schemas.microsoft.com/office/powerpoint/2010/main" val="38691227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2A020CFC-65AA-4315-9CC4-398CBE20D300}"/>
              </a:ext>
            </a:extLst>
          </p:cNvPr>
          <p:cNvSpPr>
            <a:spLocks noGrp="1"/>
          </p:cNvSpPr>
          <p:nvPr>
            <p:ph idx="1"/>
          </p:nvPr>
        </p:nvSpPr>
        <p:spPr>
          <a:xfrm>
            <a:off x="838200" y="587829"/>
            <a:ext cx="10515600" cy="5589134"/>
          </a:xfrm>
        </p:spPr>
        <p:txBody>
          <a:bodyPr>
            <a:normAutofit/>
          </a:bodyPr>
          <a:lstStyle/>
          <a:p>
            <a:pPr algn="just"/>
            <a:r>
              <a:rPr lang="uk-UA" i="1" dirty="0">
                <a:solidFill>
                  <a:srgbClr val="FF0000"/>
                </a:solidFill>
              </a:rPr>
              <a:t>Старанні</a:t>
            </a:r>
            <a:r>
              <a:rPr lang="uk-UA" dirty="0"/>
              <a:t> – люди, які у своїй мотивації та самооцінці шукають схвалення з боку оточуючих. Вони хочуть знайти безпечне місце в житті. </a:t>
            </a:r>
          </a:p>
          <a:p>
            <a:pPr algn="just"/>
            <a:r>
              <a:rPr lang="uk-UA" dirty="0"/>
              <a:t>Будучи невпевненими у собі, маючи незначні економічні, соціальні та психологічні ресурси, старанні, глибоко зацікавлені в чужій думці і шукають підтримки в інших. Гроші для старанних є мірилом успіху, але, оскільки їх не вистачає, вони часто впевнені, що життя у них не </a:t>
            </a:r>
            <a:r>
              <a:rPr lang="uk-UA" dirty="0" err="1"/>
              <a:t>склалося</a:t>
            </a:r>
            <a:r>
              <a:rPr lang="uk-UA" dirty="0"/>
              <a:t>. Старанні імпульсивні, легко впадають у гнів. Багато хто з них прагнуть шикувати. Вони намагаються перевершити тих, хто має великі можливості, однак те, до чого вони прагнуть, вище за їх можливості</a:t>
            </a:r>
          </a:p>
        </p:txBody>
      </p:sp>
    </p:spTree>
    <p:extLst>
      <p:ext uri="{BB962C8B-B14F-4D97-AF65-F5344CB8AC3E}">
        <p14:creationId xmlns:p14="http://schemas.microsoft.com/office/powerpoint/2010/main" val="906022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764E04D-19E5-459C-A635-CAF72090DD0B}"/>
              </a:ext>
            </a:extLst>
          </p:cNvPr>
          <p:cNvSpPr>
            <a:spLocks noGrp="1"/>
          </p:cNvSpPr>
          <p:nvPr>
            <p:ph type="title"/>
          </p:nvPr>
        </p:nvSpPr>
        <p:spPr/>
        <p:txBody>
          <a:bodyPr>
            <a:normAutofit/>
          </a:bodyPr>
          <a:lstStyle/>
          <a:p>
            <a:pPr algn="ctr"/>
            <a:r>
              <a:rPr lang="uk-UA" sz="3600" dirty="0"/>
              <a:t>Випробувачі та майстри, орієнтовані на дію</a:t>
            </a:r>
            <a:endParaRPr lang="uk-UA" dirty="0"/>
          </a:p>
        </p:txBody>
      </p:sp>
      <p:sp>
        <p:nvSpPr>
          <p:cNvPr id="3" name="Місце для вмісту 2">
            <a:extLst>
              <a:ext uri="{FF2B5EF4-FFF2-40B4-BE49-F238E27FC236}">
                <a16:creationId xmlns:a16="http://schemas.microsoft.com/office/drawing/2014/main" id="{04FA4D4B-2FFE-4A9D-A8E7-7CEC22433B6C}"/>
              </a:ext>
            </a:extLst>
          </p:cNvPr>
          <p:cNvSpPr>
            <a:spLocks noGrp="1"/>
          </p:cNvSpPr>
          <p:nvPr>
            <p:ph idx="1"/>
          </p:nvPr>
        </p:nvSpPr>
        <p:spPr/>
        <p:txBody>
          <a:bodyPr/>
          <a:lstStyle/>
          <a:p>
            <a:pPr algn="just"/>
            <a:r>
              <a:rPr lang="uk-UA" dirty="0"/>
              <a:t>Орієнтовані на дію споживачі віддають перевагу тому, щоб практично впливати на своє оточення. Випробувачі роблять це передусім вдома і на роботі. </a:t>
            </a:r>
          </a:p>
          <a:p>
            <a:pPr algn="just"/>
            <a:r>
              <a:rPr lang="uk-UA" dirty="0"/>
              <a:t>Майстри ж чинять так у більш широких масштабах. Обидва типи – люди, що надмірно захоплюються.</a:t>
            </a:r>
          </a:p>
        </p:txBody>
      </p:sp>
    </p:spTree>
    <p:extLst>
      <p:ext uri="{BB962C8B-B14F-4D97-AF65-F5344CB8AC3E}">
        <p14:creationId xmlns:p14="http://schemas.microsoft.com/office/powerpoint/2010/main" val="26308808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CB9A8B82-67C3-4ECE-B93F-88E54C69AF6D}"/>
              </a:ext>
            </a:extLst>
          </p:cNvPr>
          <p:cNvSpPr>
            <a:spLocks noGrp="1"/>
          </p:cNvSpPr>
          <p:nvPr>
            <p:ph idx="1"/>
          </p:nvPr>
        </p:nvSpPr>
        <p:spPr>
          <a:xfrm>
            <a:off x="884853" y="1604864"/>
            <a:ext cx="10899710" cy="4861347"/>
          </a:xfrm>
        </p:spPr>
        <p:txBody>
          <a:bodyPr>
            <a:normAutofit fontScale="92500" lnSpcReduction="20000"/>
          </a:bodyPr>
          <a:lstStyle/>
          <a:p>
            <a:pPr algn="just"/>
            <a:r>
              <a:rPr lang="uk-UA" i="1" dirty="0">
                <a:solidFill>
                  <a:srgbClr val="FF0000"/>
                </a:solidFill>
              </a:rPr>
              <a:t>Випробувачі</a:t>
            </a:r>
            <a:r>
              <a:rPr lang="uk-UA" dirty="0"/>
              <a:t> – молоді, енергійні, повні ентузіазму, імпульсивні і бунтівні люди. Вони шукають різноманітності і спокус, смакують нове, йдуть проти течії і ризикують. Перебуваючи в стані формування життєвих цінностей та зразків поведінки, вони швидко запалюються новими планами і так само швидко холонуть. </a:t>
            </a:r>
          </a:p>
          <a:p>
            <a:pPr algn="just"/>
            <a:r>
              <a:rPr lang="uk-UA" dirty="0"/>
              <a:t>На цьому етапі свого життя – це політично неграмотні, необізнані і вкрай амбівалентні за своїми переконаннями люди. Випробувачі об’єднують абстрактне презирство до конформізму і влади з </a:t>
            </a:r>
            <a:r>
              <a:rPr lang="uk-UA" dirty="0" err="1"/>
              <a:t>аутсайдерським</a:t>
            </a:r>
            <a:r>
              <a:rPr lang="uk-UA" dirty="0"/>
              <a:t> благоговінням перед багатством, престижем і силою інших. </a:t>
            </a:r>
          </a:p>
          <a:p>
            <a:pPr algn="just"/>
            <a:r>
              <a:rPr lang="uk-UA" dirty="0"/>
              <a:t>Їх енергія знаходить вихід у спортивних заняттях, дозвіллі поза домом і соціальній активності. Випробувачі – ненаситні споживачі, майже всі свої кошти витрачають на одяг, музику, кіно та відео</a:t>
            </a:r>
          </a:p>
        </p:txBody>
      </p:sp>
    </p:spTree>
    <p:extLst>
      <p:ext uri="{BB962C8B-B14F-4D97-AF65-F5344CB8AC3E}">
        <p14:creationId xmlns:p14="http://schemas.microsoft.com/office/powerpoint/2010/main" val="36312367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2B766A78-2FE1-4BAE-BD57-A5B281BB0CF2}"/>
              </a:ext>
            </a:extLst>
          </p:cNvPr>
          <p:cNvSpPr>
            <a:spLocks noGrp="1"/>
          </p:cNvSpPr>
          <p:nvPr>
            <p:ph idx="1"/>
          </p:nvPr>
        </p:nvSpPr>
        <p:spPr>
          <a:xfrm>
            <a:off x="838200" y="905069"/>
            <a:ext cx="9714722" cy="5271894"/>
          </a:xfrm>
        </p:spPr>
        <p:txBody>
          <a:bodyPr>
            <a:normAutofit/>
          </a:bodyPr>
          <a:lstStyle/>
          <a:p>
            <a:pPr algn="just"/>
            <a:r>
              <a:rPr lang="uk-UA" dirty="0"/>
              <a:t>Майстри – практичні люди, які володіють майстерністю конструювання і цінують самостійність. Вони замикаються в рамках традиційних проблем родини, практичних занять, фізичного відпочинку і мало цікавляться тим, що відбувається за межами цього. Майстри пізнають світ, удосконалюючи його, – будують будинки, виховують дітей, ремонтують автомобілі, консервують овочі. При цьому мають достатню майстерність, прибуток і наділені енергією для втілення в життя  своїх планів. </a:t>
            </a:r>
          </a:p>
        </p:txBody>
      </p:sp>
    </p:spTree>
    <p:extLst>
      <p:ext uri="{BB962C8B-B14F-4D97-AF65-F5344CB8AC3E}">
        <p14:creationId xmlns:p14="http://schemas.microsoft.com/office/powerpoint/2010/main" val="20535974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AC51EDD6-E1BB-4119-9426-ACED81435A56}"/>
              </a:ext>
            </a:extLst>
          </p:cNvPr>
          <p:cNvSpPr>
            <a:spLocks noGrp="1"/>
          </p:cNvSpPr>
          <p:nvPr>
            <p:ph idx="1"/>
          </p:nvPr>
        </p:nvSpPr>
        <p:spPr>
          <a:xfrm>
            <a:off x="838200" y="774441"/>
            <a:ext cx="8147180" cy="5402522"/>
          </a:xfrm>
        </p:spPr>
        <p:txBody>
          <a:bodyPr/>
          <a:lstStyle/>
          <a:p>
            <a:pPr algn="just"/>
            <a:r>
              <a:rPr lang="uk-UA" dirty="0"/>
              <a:t>Майстри – політично консервативні, підозріло ставляться до нових ідей, поважають державну владу, організовану працю, з обуренням відкидаючи посягання держави на права власності. Вони не захоплюються матеріальними цінностями, виняток роблять лише для того, що має практичне та функціональне призначення (наприклад, інструменти, вантажівки, рибальські снасті та ін.).</a:t>
            </a:r>
          </a:p>
          <a:p>
            <a:endParaRPr lang="uk-UA" dirty="0"/>
          </a:p>
        </p:txBody>
      </p:sp>
    </p:spTree>
    <p:extLst>
      <p:ext uri="{BB962C8B-B14F-4D97-AF65-F5344CB8AC3E}">
        <p14:creationId xmlns:p14="http://schemas.microsoft.com/office/powerpoint/2010/main" val="25422422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45CC69D-F124-450C-832C-0996645056F3}"/>
              </a:ext>
            </a:extLst>
          </p:cNvPr>
          <p:cNvSpPr>
            <a:spLocks noGrp="1"/>
          </p:cNvSpPr>
          <p:nvPr>
            <p:ph type="title"/>
          </p:nvPr>
        </p:nvSpPr>
        <p:spPr/>
        <p:txBody>
          <a:bodyPr/>
          <a:lstStyle/>
          <a:p>
            <a:pPr algn="ctr"/>
            <a:r>
              <a:rPr lang="uk-UA" dirty="0"/>
              <a:t>Борці</a:t>
            </a:r>
          </a:p>
        </p:txBody>
      </p:sp>
      <p:sp>
        <p:nvSpPr>
          <p:cNvPr id="3" name="Місце для вмісту 2">
            <a:extLst>
              <a:ext uri="{FF2B5EF4-FFF2-40B4-BE49-F238E27FC236}">
                <a16:creationId xmlns:a16="http://schemas.microsoft.com/office/drawing/2014/main" id="{A361F538-6C4E-42A1-A865-BA93A6AD5BDB}"/>
              </a:ext>
            </a:extLst>
          </p:cNvPr>
          <p:cNvSpPr>
            <a:spLocks noGrp="1"/>
          </p:cNvSpPr>
          <p:nvPr>
            <p:ph idx="1"/>
          </p:nvPr>
        </p:nvSpPr>
        <p:spPr/>
        <p:txBody>
          <a:bodyPr>
            <a:normAutofit lnSpcReduction="10000"/>
          </a:bodyPr>
          <a:lstStyle/>
          <a:p>
            <a:pPr algn="just"/>
            <a:r>
              <a:rPr lang="uk-UA" dirty="0"/>
              <a:t>Життя борців обмежене. Хронічно бідні, пасивні, малоосвічені, </a:t>
            </a:r>
            <a:r>
              <a:rPr lang="uk-UA" dirty="0" err="1"/>
              <a:t>низькокваліфіковані</a:t>
            </a:r>
            <a:r>
              <a:rPr lang="uk-UA" dirty="0"/>
              <a:t>, без міцних соціальних </a:t>
            </a:r>
            <a:r>
              <a:rPr lang="uk-UA" dirty="0" err="1"/>
              <a:t>зв’язків</a:t>
            </a:r>
            <a:r>
              <a:rPr lang="uk-UA" dirty="0"/>
              <a:t>, похилого віку, стурбовані своїм здоров’ям, часто перебувають на межі відчаю. </a:t>
            </a:r>
          </a:p>
          <a:p>
            <a:pPr algn="just"/>
            <a:r>
              <a:rPr lang="uk-UA" dirty="0"/>
              <a:t>Як люди обмежені, вони не виявляють схильності до </a:t>
            </a:r>
            <a:r>
              <a:rPr lang="uk-UA" dirty="0" err="1"/>
              <a:t>самоорієнтації</a:t>
            </a:r>
            <a:r>
              <a:rPr lang="uk-UA" dirty="0"/>
              <a:t>, зосереджені на подоланні повсякденних проблем. Головні їхні турботи – безпека й обережність. Борці є обережними споживачами. Вони являють собою досить скромний ринок для більшості товарів і послуг, проте </a:t>
            </a:r>
            <a:r>
              <a:rPr lang="uk-UA" dirty="0" err="1"/>
              <a:t>лояльно</a:t>
            </a:r>
            <a:r>
              <a:rPr lang="uk-UA" dirty="0"/>
              <a:t> ставляться до улюблених марок товарів.</a:t>
            </a:r>
          </a:p>
        </p:txBody>
      </p:sp>
    </p:spTree>
    <p:extLst>
      <p:ext uri="{BB962C8B-B14F-4D97-AF65-F5344CB8AC3E}">
        <p14:creationId xmlns:p14="http://schemas.microsoft.com/office/powerpoint/2010/main" val="30920295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E0AB359-CDF6-4673-B261-F8428553B8AA}"/>
              </a:ext>
            </a:extLst>
          </p:cNvPr>
          <p:cNvSpPr>
            <a:spLocks noGrp="1"/>
          </p:cNvSpPr>
          <p:nvPr>
            <p:ph type="title"/>
          </p:nvPr>
        </p:nvSpPr>
        <p:spPr/>
        <p:txBody>
          <a:bodyPr/>
          <a:lstStyle/>
          <a:p>
            <a:pPr algn="ctr"/>
            <a:r>
              <a:rPr lang="uk-UA" dirty="0"/>
              <a:t>Групи громадськості</a:t>
            </a:r>
          </a:p>
        </p:txBody>
      </p:sp>
      <p:sp>
        <p:nvSpPr>
          <p:cNvPr id="3" name="Місце для вмісту 2">
            <a:extLst>
              <a:ext uri="{FF2B5EF4-FFF2-40B4-BE49-F238E27FC236}">
                <a16:creationId xmlns:a16="http://schemas.microsoft.com/office/drawing/2014/main" id="{BD220E63-98A8-4000-9B8A-F2776F269419}"/>
              </a:ext>
            </a:extLst>
          </p:cNvPr>
          <p:cNvSpPr>
            <a:spLocks noGrp="1"/>
          </p:cNvSpPr>
          <p:nvPr>
            <p:ph idx="1"/>
          </p:nvPr>
        </p:nvSpPr>
        <p:spPr/>
        <p:txBody>
          <a:bodyPr>
            <a:normAutofit/>
          </a:bodyPr>
          <a:lstStyle/>
          <a:p>
            <a:pPr algn="just"/>
            <a:r>
              <a:rPr lang="uk-UA" b="1" dirty="0" err="1">
                <a:solidFill>
                  <a:srgbClr val="FF0000"/>
                </a:solidFill>
              </a:rPr>
              <a:t>Негромадськість</a:t>
            </a:r>
            <a:r>
              <a:rPr lang="uk-UA" dirty="0"/>
              <a:t> – люди, які не опиняються в проблемній ситуації, не втягнуті в неї, або ті, на кого не впливає організація або інші  люди. Рівень їх </a:t>
            </a:r>
            <a:r>
              <a:rPr lang="uk-UA" dirty="0" err="1"/>
              <a:t>включеності</a:t>
            </a:r>
            <a:r>
              <a:rPr lang="uk-UA" dirty="0"/>
              <a:t> настільки незначний, що вони не мають  жодного впливу на організацію, і організація в свою чергу помітно не впливає на них.</a:t>
            </a:r>
          </a:p>
          <a:p>
            <a:pPr algn="just"/>
            <a:r>
              <a:rPr lang="uk-UA" b="1" dirty="0">
                <a:solidFill>
                  <a:srgbClr val="FF0000"/>
                </a:solidFill>
              </a:rPr>
              <a:t>Латентна громадськість </a:t>
            </a:r>
            <a:r>
              <a:rPr lang="uk-UA" dirty="0"/>
              <a:t>охоплює об’єктивно причетних до проблемної ситуації людей, які ще просто не усвідомлюють своєї причетності до інших людей або організації в цьому питанні, або проблемної ситуації.</a:t>
            </a:r>
          </a:p>
        </p:txBody>
      </p:sp>
    </p:spTree>
    <p:extLst>
      <p:ext uri="{BB962C8B-B14F-4D97-AF65-F5344CB8AC3E}">
        <p14:creationId xmlns:p14="http://schemas.microsoft.com/office/powerpoint/2010/main" val="17360444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24BD8FA-A2CA-44ED-82A7-A4A77418FB0E}"/>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F746CF0A-8952-47B9-BF53-B96218F094DF}"/>
              </a:ext>
            </a:extLst>
          </p:cNvPr>
          <p:cNvSpPr>
            <a:spLocks noGrp="1"/>
          </p:cNvSpPr>
          <p:nvPr>
            <p:ph idx="1"/>
          </p:nvPr>
        </p:nvSpPr>
        <p:spPr/>
        <p:txBody>
          <a:bodyPr/>
          <a:lstStyle/>
          <a:p>
            <a:pPr algn="just"/>
            <a:r>
              <a:rPr lang="uk-UA" b="1" dirty="0">
                <a:solidFill>
                  <a:srgbClr val="FF0000"/>
                </a:solidFill>
              </a:rPr>
              <a:t>Обізнана громадськість </a:t>
            </a:r>
            <a:r>
              <a:rPr lang="uk-UA" dirty="0"/>
              <a:t>– люди, які усвідомили, що на них певно впливає проблемна ситуація, або вони разом втягнуті в неї, але ще не обмінювалися думками (не спілкувалися) між собою з цього приводу.</a:t>
            </a:r>
          </a:p>
          <a:p>
            <a:pPr algn="just"/>
            <a:r>
              <a:rPr lang="uk-UA" b="1" dirty="0">
                <a:solidFill>
                  <a:srgbClr val="FF0000"/>
                </a:solidFill>
              </a:rPr>
              <a:t>Активна громадськість </a:t>
            </a:r>
            <a:r>
              <a:rPr lang="uk-UA" dirty="0"/>
              <a:t>– люди, які усвідомили проблемну ситуацію і почали активно спілкуватися й організовуватися для оволодіння цією ситуацією</a:t>
            </a:r>
          </a:p>
          <a:p>
            <a:endParaRPr lang="uk-UA" dirty="0"/>
          </a:p>
        </p:txBody>
      </p:sp>
    </p:spTree>
    <p:extLst>
      <p:ext uri="{BB962C8B-B14F-4D97-AF65-F5344CB8AC3E}">
        <p14:creationId xmlns:p14="http://schemas.microsoft.com/office/powerpoint/2010/main" val="18872372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52AF6F6-6067-4406-AE6B-7DC4E9AA9B4B}"/>
              </a:ext>
            </a:extLst>
          </p:cNvPr>
          <p:cNvSpPr>
            <a:spLocks noGrp="1"/>
          </p:cNvSpPr>
          <p:nvPr>
            <p:ph type="title"/>
          </p:nvPr>
        </p:nvSpPr>
        <p:spPr/>
        <p:txBody>
          <a:bodyPr/>
          <a:lstStyle/>
          <a:p>
            <a:pPr algn="ctr"/>
            <a:r>
              <a:rPr lang="uk-UA" dirty="0"/>
              <a:t>«аудиторія»</a:t>
            </a:r>
          </a:p>
        </p:txBody>
      </p:sp>
      <p:sp>
        <p:nvSpPr>
          <p:cNvPr id="3" name="Місце для вмісту 2">
            <a:extLst>
              <a:ext uri="{FF2B5EF4-FFF2-40B4-BE49-F238E27FC236}">
                <a16:creationId xmlns:a16="http://schemas.microsoft.com/office/drawing/2014/main" id="{E900D7C6-E236-4C05-8488-D116041921A4}"/>
              </a:ext>
            </a:extLst>
          </p:cNvPr>
          <p:cNvSpPr>
            <a:spLocks noGrp="1"/>
          </p:cNvSpPr>
          <p:nvPr>
            <p:ph idx="1"/>
          </p:nvPr>
        </p:nvSpPr>
        <p:spPr/>
        <p:txBody>
          <a:bodyPr/>
          <a:lstStyle/>
          <a:p>
            <a:pPr algn="just"/>
            <a:r>
              <a:rPr lang="uk-UA" dirty="0"/>
              <a:t>У </a:t>
            </a:r>
            <a:r>
              <a:rPr lang="de-DE" dirty="0"/>
              <a:t>PR </a:t>
            </a:r>
            <a:r>
              <a:rPr lang="uk-UA" dirty="0"/>
              <a:t>громадськість часто розуміється як синонім поняття «аудиторія».</a:t>
            </a:r>
          </a:p>
          <a:p>
            <a:pPr algn="just"/>
            <a:r>
              <a:rPr lang="uk-UA" dirty="0"/>
              <a:t>Однак у понятті «аудиторії» є елемент пасивності. Тому постійно розробляються й активно проводяться коротко- і довгострокові </a:t>
            </a:r>
            <a:r>
              <a:rPr lang="de-DE" dirty="0"/>
              <a:t>PR -</a:t>
            </a:r>
            <a:r>
              <a:rPr lang="uk-UA" dirty="0"/>
              <a:t>кампанії, спрямовані на те, щоб пасивну аудиторію перетворити на активну, яка жваво реагує на політику, лінію поведінки, продукцію даної організації або фірми. </a:t>
            </a:r>
          </a:p>
          <a:p>
            <a:pPr algn="just"/>
            <a:r>
              <a:rPr lang="uk-UA" dirty="0"/>
              <a:t>Для </a:t>
            </a:r>
            <a:r>
              <a:rPr lang="de-DE" dirty="0"/>
              <a:t>PR-</a:t>
            </a:r>
            <a:r>
              <a:rPr lang="uk-UA" dirty="0"/>
              <a:t>практиків саме така активна аудиторія і стає громадськістю.</a:t>
            </a:r>
          </a:p>
        </p:txBody>
      </p:sp>
    </p:spTree>
    <p:extLst>
      <p:ext uri="{BB962C8B-B14F-4D97-AF65-F5344CB8AC3E}">
        <p14:creationId xmlns:p14="http://schemas.microsoft.com/office/powerpoint/2010/main" val="1034124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90221AA-B1FC-4CF0-8EDE-D175377B630A}"/>
              </a:ext>
            </a:extLst>
          </p:cNvPr>
          <p:cNvSpPr>
            <a:spLocks noGrp="1"/>
          </p:cNvSpPr>
          <p:nvPr>
            <p:ph type="title"/>
          </p:nvPr>
        </p:nvSpPr>
        <p:spPr/>
        <p:txBody>
          <a:bodyPr>
            <a:normAutofit/>
          </a:bodyPr>
          <a:lstStyle/>
          <a:p>
            <a:pPr algn="ctr"/>
            <a:r>
              <a:rPr lang="uk-UA" sz="3200" dirty="0"/>
              <a:t>підходи, які використовуються </a:t>
            </a:r>
            <a:br>
              <a:rPr lang="uk-UA" sz="3200" dirty="0"/>
            </a:br>
            <a:r>
              <a:rPr lang="uk-UA" sz="3200" dirty="0"/>
              <a:t>при визначенні цільових груп громадськості</a:t>
            </a:r>
            <a:endParaRPr lang="uk-UA" sz="6000" dirty="0"/>
          </a:p>
        </p:txBody>
      </p:sp>
      <p:sp>
        <p:nvSpPr>
          <p:cNvPr id="3" name="Місце для вмісту 2">
            <a:extLst>
              <a:ext uri="{FF2B5EF4-FFF2-40B4-BE49-F238E27FC236}">
                <a16:creationId xmlns:a16="http://schemas.microsoft.com/office/drawing/2014/main" id="{6C7BF0A4-CF32-46D6-810A-1F9ADD9944C2}"/>
              </a:ext>
            </a:extLst>
          </p:cNvPr>
          <p:cNvSpPr>
            <a:spLocks noGrp="1"/>
          </p:cNvSpPr>
          <p:nvPr>
            <p:ph idx="1"/>
          </p:nvPr>
        </p:nvSpPr>
        <p:spPr/>
        <p:txBody>
          <a:bodyPr>
            <a:normAutofit/>
          </a:bodyPr>
          <a:lstStyle/>
          <a:p>
            <a:pPr marL="0" indent="0" algn="just">
              <a:buNone/>
            </a:pPr>
            <a:r>
              <a:rPr lang="uk-UA" dirty="0"/>
              <a:t>1. </a:t>
            </a:r>
            <a:r>
              <a:rPr lang="uk-UA" b="1" dirty="0">
                <a:solidFill>
                  <a:srgbClr val="FF0000"/>
                </a:solidFill>
              </a:rPr>
              <a:t>Географічний</a:t>
            </a:r>
            <a:r>
              <a:rPr lang="uk-UA" dirty="0"/>
              <a:t> – враховуються природні або адміністративно-територіальні межі, тобто він вказує, де шукати людей. Однак такий підхід містить мало корисної інформації про особливості та відмінності всередині даних меж. Він зручний, коли потрібно вибрати засоби інформації, розподілити ресурси для виконання програми з урахуванням ступеня щільності населення. Важливими складовими інформації тут виступають поштові індекси, телефонні коди, межа міста, району тощо.</a:t>
            </a:r>
          </a:p>
          <a:p>
            <a:endParaRPr lang="uk-UA" dirty="0"/>
          </a:p>
        </p:txBody>
      </p:sp>
    </p:spTree>
    <p:extLst>
      <p:ext uri="{BB962C8B-B14F-4D97-AF65-F5344CB8AC3E}">
        <p14:creationId xmlns:p14="http://schemas.microsoft.com/office/powerpoint/2010/main" val="23199700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EA4FF15-B9BB-49BA-B93E-31FBE706FF8E}"/>
              </a:ext>
            </a:extLst>
          </p:cNvPr>
          <p:cNvSpPr>
            <a:spLocks noGrp="1"/>
          </p:cNvSpPr>
          <p:nvPr>
            <p:ph type="title"/>
          </p:nvPr>
        </p:nvSpPr>
        <p:spPr/>
        <p:txBody>
          <a:bodyPr/>
          <a:lstStyle/>
          <a:p>
            <a:pPr algn="ctr"/>
            <a:r>
              <a:rPr lang="uk-UA" dirty="0">
                <a:solidFill>
                  <a:srgbClr val="FF0000"/>
                </a:solidFill>
              </a:rPr>
              <a:t>Демографічний</a:t>
            </a:r>
            <a:endParaRPr lang="uk-UA" dirty="0"/>
          </a:p>
        </p:txBody>
      </p:sp>
      <p:sp>
        <p:nvSpPr>
          <p:cNvPr id="3" name="Місце для вмісту 2">
            <a:extLst>
              <a:ext uri="{FF2B5EF4-FFF2-40B4-BE49-F238E27FC236}">
                <a16:creationId xmlns:a16="http://schemas.microsoft.com/office/drawing/2014/main" id="{BFB7796F-615C-4E08-A4FA-63D8CE6A0C9F}"/>
              </a:ext>
            </a:extLst>
          </p:cNvPr>
          <p:cNvSpPr>
            <a:spLocks noGrp="1"/>
          </p:cNvSpPr>
          <p:nvPr>
            <p:ph idx="1"/>
          </p:nvPr>
        </p:nvSpPr>
        <p:spPr/>
        <p:txBody>
          <a:bodyPr>
            <a:normAutofit/>
          </a:bodyPr>
          <a:lstStyle/>
          <a:p>
            <a:pPr marL="0" indent="0" algn="just">
              <a:buNone/>
            </a:pPr>
            <a:r>
              <a:rPr lang="uk-UA" dirty="0"/>
              <a:t>2. – стать, прибуток, вік, сімейний стан, освіта – найбільш часто використовувані індивідуальні характеристики. Однак вони не дозволяють остаточно зрозуміти, чому або як люди включаються в проблемну ситуацію або ж зазнають її впливу. Демографічні та географічні дані надають можливість зробити перший «зріз», проте без додаткової інформації (як саме люди включаються в проблему або опиняються під впливом цієї проблеми або ситуації) вони, як правило, мало допомагають при розробці ПР-стратегії і тактики</a:t>
            </a:r>
          </a:p>
        </p:txBody>
      </p:sp>
    </p:spTree>
    <p:extLst>
      <p:ext uri="{BB962C8B-B14F-4D97-AF65-F5344CB8AC3E}">
        <p14:creationId xmlns:p14="http://schemas.microsoft.com/office/powerpoint/2010/main" val="288813766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43BBDED-0C14-415A-8964-1C60FE524E61}"/>
              </a:ext>
            </a:extLst>
          </p:cNvPr>
          <p:cNvSpPr>
            <a:spLocks noGrp="1"/>
          </p:cNvSpPr>
          <p:nvPr>
            <p:ph type="title"/>
          </p:nvPr>
        </p:nvSpPr>
        <p:spPr/>
        <p:txBody>
          <a:bodyPr/>
          <a:lstStyle/>
          <a:p>
            <a:pPr algn="ctr"/>
            <a:r>
              <a:rPr lang="uk-UA" dirty="0" err="1">
                <a:solidFill>
                  <a:srgbClr val="FF0000"/>
                </a:solidFill>
              </a:rPr>
              <a:t>Психографічний</a:t>
            </a:r>
            <a:endParaRPr lang="uk-UA" dirty="0">
              <a:solidFill>
                <a:srgbClr val="FF0000"/>
              </a:solidFill>
            </a:endParaRPr>
          </a:p>
        </p:txBody>
      </p:sp>
      <p:sp>
        <p:nvSpPr>
          <p:cNvPr id="3" name="Місце для вмісту 2">
            <a:extLst>
              <a:ext uri="{FF2B5EF4-FFF2-40B4-BE49-F238E27FC236}">
                <a16:creationId xmlns:a16="http://schemas.microsoft.com/office/drawing/2014/main" id="{10FB6F7B-604F-4142-BEFE-21D627450A50}"/>
              </a:ext>
            </a:extLst>
          </p:cNvPr>
          <p:cNvSpPr>
            <a:spLocks noGrp="1"/>
          </p:cNvSpPr>
          <p:nvPr>
            <p:ph idx="1"/>
          </p:nvPr>
        </p:nvSpPr>
        <p:spPr/>
        <p:txBody>
          <a:bodyPr>
            <a:normAutofit/>
          </a:bodyPr>
          <a:lstStyle/>
          <a:p>
            <a:pPr marL="0" indent="0" algn="just">
              <a:buNone/>
            </a:pPr>
            <a:r>
              <a:rPr lang="uk-UA" dirty="0"/>
              <a:t>3. – психологічні характеристики та характеристики способу життя (перехресно-ситуативні) – широко використовується піарниками під назвою </a:t>
            </a:r>
            <a:r>
              <a:rPr lang="de-DE" dirty="0"/>
              <a:t>VALS (</a:t>
            </a:r>
            <a:r>
              <a:rPr lang="uk-UA" dirty="0"/>
              <a:t>вище вже наводився окремий приклад такого підходу) і сегментує доросле населення на основі його «психологічної зрілості». Інформація про стиль життя і ціннісні орієнтації людей, безумовно, корисна, але тільки у поєднанні з іншими атрибутами, що зв’язують ці сегменти з чимось, що має відношення до конкретної ситуації</a:t>
            </a:r>
          </a:p>
        </p:txBody>
      </p:sp>
    </p:spTree>
    <p:extLst>
      <p:ext uri="{BB962C8B-B14F-4D97-AF65-F5344CB8AC3E}">
        <p14:creationId xmlns:p14="http://schemas.microsoft.com/office/powerpoint/2010/main" val="244277963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13CEB63-9FBB-4A77-B327-CCEE58C5B88E}"/>
              </a:ext>
            </a:extLst>
          </p:cNvPr>
          <p:cNvSpPr>
            <a:spLocks noGrp="1"/>
          </p:cNvSpPr>
          <p:nvPr>
            <p:ph type="title"/>
          </p:nvPr>
        </p:nvSpPr>
        <p:spPr/>
        <p:txBody>
          <a:bodyPr/>
          <a:lstStyle/>
          <a:p>
            <a:pPr algn="ctr"/>
            <a:r>
              <a:rPr lang="uk-UA" b="1" dirty="0">
                <a:solidFill>
                  <a:srgbClr val="FF0000"/>
                </a:solidFill>
              </a:rPr>
              <a:t>З урахуванням прихованої влади </a:t>
            </a:r>
            <a:endParaRPr lang="uk-UA" dirty="0"/>
          </a:p>
        </p:txBody>
      </p:sp>
      <p:sp>
        <p:nvSpPr>
          <p:cNvPr id="3" name="Місце для вмісту 2">
            <a:extLst>
              <a:ext uri="{FF2B5EF4-FFF2-40B4-BE49-F238E27FC236}">
                <a16:creationId xmlns:a16="http://schemas.microsoft.com/office/drawing/2014/main" id="{B96CC3CA-7967-4D0B-9CF4-A7570F569AC6}"/>
              </a:ext>
            </a:extLst>
          </p:cNvPr>
          <p:cNvSpPr>
            <a:spLocks noGrp="1"/>
          </p:cNvSpPr>
          <p:nvPr>
            <p:ph idx="1"/>
          </p:nvPr>
        </p:nvSpPr>
        <p:spPr/>
        <p:txBody>
          <a:bodyPr>
            <a:normAutofit/>
          </a:bodyPr>
          <a:lstStyle/>
          <a:p>
            <a:pPr marL="0" indent="0" algn="just">
              <a:buNone/>
            </a:pPr>
            <a:r>
              <a:rPr lang="uk-UA" dirty="0"/>
              <a:t>4.– підхід, при якому до уваги беруться люди, які не обов’язково знаходяться на вершині піраміди влади, проте справляють істотний, зовні непомітний економічний і політичний вплив на думки і рішення інших. Для ідентифікації таких людей необхідне комбіноване, ретельне і тривале спостереження, інтерв’ювання причетних до проблемної ситуації людей, аналіз документів, що фіксують або відстежують приховану владу.</a:t>
            </a:r>
          </a:p>
        </p:txBody>
      </p:sp>
    </p:spTree>
    <p:extLst>
      <p:ext uri="{BB962C8B-B14F-4D97-AF65-F5344CB8AC3E}">
        <p14:creationId xmlns:p14="http://schemas.microsoft.com/office/powerpoint/2010/main" val="186935743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CF6E3AB-085F-419C-A6A1-1A6842B480DF}"/>
              </a:ext>
            </a:extLst>
          </p:cNvPr>
          <p:cNvSpPr>
            <a:spLocks noGrp="1"/>
          </p:cNvSpPr>
          <p:nvPr>
            <p:ph type="title"/>
          </p:nvPr>
        </p:nvSpPr>
        <p:spPr/>
        <p:txBody>
          <a:bodyPr/>
          <a:lstStyle/>
          <a:p>
            <a:pPr algn="ctr"/>
            <a:r>
              <a:rPr lang="uk-UA" b="1" dirty="0">
                <a:solidFill>
                  <a:srgbClr val="FF0000"/>
                </a:solidFill>
              </a:rPr>
              <a:t>З урахуванням статусу</a:t>
            </a:r>
            <a:endParaRPr lang="uk-UA" dirty="0"/>
          </a:p>
        </p:txBody>
      </p:sp>
      <p:sp>
        <p:nvSpPr>
          <p:cNvPr id="3" name="Місце для вмісту 2">
            <a:extLst>
              <a:ext uri="{FF2B5EF4-FFF2-40B4-BE49-F238E27FC236}">
                <a16:creationId xmlns:a16="http://schemas.microsoft.com/office/drawing/2014/main" id="{AF460B7C-4914-4165-9FD0-E130A02F68A6}"/>
              </a:ext>
            </a:extLst>
          </p:cNvPr>
          <p:cNvSpPr>
            <a:spLocks noGrp="1"/>
          </p:cNvSpPr>
          <p:nvPr>
            <p:ph idx="1"/>
          </p:nvPr>
        </p:nvSpPr>
        <p:spPr/>
        <p:txBody>
          <a:bodyPr>
            <a:normAutofit/>
          </a:bodyPr>
          <a:lstStyle/>
          <a:p>
            <a:pPr marL="0" indent="0" algn="just">
              <a:buNone/>
            </a:pPr>
            <a:r>
              <a:rPr lang="uk-UA" dirty="0"/>
              <a:t>5. Щоб ідентифікувати такі цільові групи громадськості, увага звертається на офіційне положення індивіда, а не на атрибутику його індивідуальності. У багатьох ситуаціях люди виявляються важливими завдяки тій ролі, яку їх становище відіграє в певних умовах. Займані ними посади роблять їх важливими «гравцями», якщо мова йде про зусилля щодо досягнення програмних завдань та цілей </a:t>
            </a:r>
            <a:r>
              <a:rPr lang="uk-UA" dirty="0" err="1"/>
              <a:t>піарменів</a:t>
            </a:r>
            <a:endParaRPr lang="uk-UA" dirty="0"/>
          </a:p>
        </p:txBody>
      </p:sp>
    </p:spTree>
    <p:extLst>
      <p:ext uri="{BB962C8B-B14F-4D97-AF65-F5344CB8AC3E}">
        <p14:creationId xmlns:p14="http://schemas.microsoft.com/office/powerpoint/2010/main" val="35969162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729F91A-8A47-44D9-826C-E4773F2AF7F1}"/>
              </a:ext>
            </a:extLst>
          </p:cNvPr>
          <p:cNvSpPr>
            <a:spLocks noGrp="1"/>
          </p:cNvSpPr>
          <p:nvPr>
            <p:ph type="title"/>
          </p:nvPr>
        </p:nvSpPr>
        <p:spPr/>
        <p:txBody>
          <a:bodyPr/>
          <a:lstStyle/>
          <a:p>
            <a:r>
              <a:rPr lang="uk-UA" b="1" dirty="0">
                <a:solidFill>
                  <a:srgbClr val="FF0000"/>
                </a:solidFill>
              </a:rPr>
              <a:t>З урахуванням репутації </a:t>
            </a:r>
            <a:endParaRPr lang="uk-UA" dirty="0"/>
          </a:p>
        </p:txBody>
      </p:sp>
      <p:sp>
        <p:nvSpPr>
          <p:cNvPr id="3" name="Місце для вмісту 2">
            <a:extLst>
              <a:ext uri="{FF2B5EF4-FFF2-40B4-BE49-F238E27FC236}">
                <a16:creationId xmlns:a16="http://schemas.microsoft.com/office/drawing/2014/main" id="{CDD14775-11A7-4474-B8C5-4D13582796D4}"/>
              </a:ext>
            </a:extLst>
          </p:cNvPr>
          <p:cNvSpPr>
            <a:spLocks noGrp="1"/>
          </p:cNvSpPr>
          <p:nvPr>
            <p:ph idx="1"/>
          </p:nvPr>
        </p:nvSpPr>
        <p:spPr/>
        <p:txBody>
          <a:bodyPr>
            <a:normAutofit/>
          </a:bodyPr>
          <a:lstStyle/>
          <a:p>
            <a:pPr marL="0" indent="0" algn="just">
              <a:buNone/>
            </a:pPr>
            <a:r>
              <a:rPr lang="uk-UA" dirty="0"/>
              <a:t>6. – підхід, що визначає «обізнаних» і «впливових» індивідів, виходячи з міркувань і думок про них інших людей. До таких груп громадськості належать «лідери громадської думки», впливові особи, яких визнають такими інші зацікавлені і причетні до ситуації люди. Їх не слід плутати з групами, які користуються прихованою владою, або з тими, кого, за визначенням сторонніх спостерігачів ситуації, вважають лідерами думки</a:t>
            </a:r>
          </a:p>
        </p:txBody>
      </p:sp>
    </p:spTree>
    <p:extLst>
      <p:ext uri="{BB962C8B-B14F-4D97-AF65-F5344CB8AC3E}">
        <p14:creationId xmlns:p14="http://schemas.microsoft.com/office/powerpoint/2010/main" val="25189232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5D1B982-1882-4DBF-9073-4FD6A8F938A0}"/>
              </a:ext>
            </a:extLst>
          </p:cNvPr>
          <p:cNvSpPr>
            <a:spLocks noGrp="1"/>
          </p:cNvSpPr>
          <p:nvPr>
            <p:ph type="title"/>
          </p:nvPr>
        </p:nvSpPr>
        <p:spPr/>
        <p:txBody>
          <a:bodyPr/>
          <a:lstStyle/>
          <a:p>
            <a:r>
              <a:rPr lang="uk-UA" b="1" dirty="0">
                <a:solidFill>
                  <a:srgbClr val="FF0000"/>
                </a:solidFill>
              </a:rPr>
              <a:t>З урахуванням членства </a:t>
            </a:r>
            <a:endParaRPr lang="uk-UA" dirty="0"/>
          </a:p>
        </p:txBody>
      </p:sp>
      <p:sp>
        <p:nvSpPr>
          <p:cNvPr id="3" name="Місце для вмісту 2">
            <a:extLst>
              <a:ext uri="{FF2B5EF4-FFF2-40B4-BE49-F238E27FC236}">
                <a16:creationId xmlns:a16="http://schemas.microsoft.com/office/drawing/2014/main" id="{6AAE9FAB-65DB-4903-B4C3-CB319E8526B0}"/>
              </a:ext>
            </a:extLst>
          </p:cNvPr>
          <p:cNvSpPr>
            <a:spLocks noGrp="1"/>
          </p:cNvSpPr>
          <p:nvPr>
            <p:ph idx="1"/>
          </p:nvPr>
        </p:nvSpPr>
        <p:spPr/>
        <p:txBody>
          <a:bodyPr>
            <a:normAutofit/>
          </a:bodyPr>
          <a:lstStyle/>
          <a:p>
            <a:pPr marL="0" indent="0" algn="just">
              <a:buNone/>
            </a:pPr>
            <a:r>
              <a:rPr lang="uk-UA" dirty="0"/>
              <a:t>7. – підхід, при якому враховується місце людини в офіційному штатному розписі, списку, його партійна приналежність як показники причетності до конкретної проблемної ситуації. Членство в професійній асоціації або в групі спеціального інтересу свідчить скоріше про </a:t>
            </a:r>
            <a:r>
              <a:rPr lang="uk-UA" dirty="0" err="1"/>
              <a:t>включеність</a:t>
            </a:r>
            <a:r>
              <a:rPr lang="uk-UA" dirty="0"/>
              <a:t> у певну ситуацію даної особистості, а не якоїсь сторонньої особи. Члени організації, наприклад, можуть користуватися належними їй засобами інформації.</a:t>
            </a:r>
          </a:p>
        </p:txBody>
      </p:sp>
    </p:spTree>
    <p:extLst>
      <p:ext uri="{BB962C8B-B14F-4D97-AF65-F5344CB8AC3E}">
        <p14:creationId xmlns:p14="http://schemas.microsoft.com/office/powerpoint/2010/main" val="332754092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D5F5BB2-93AF-4F1E-9CB8-EE8D77ECC5DC}"/>
              </a:ext>
            </a:extLst>
          </p:cNvPr>
          <p:cNvSpPr>
            <a:spLocks noGrp="1"/>
          </p:cNvSpPr>
          <p:nvPr>
            <p:ph type="title"/>
          </p:nvPr>
        </p:nvSpPr>
        <p:spPr/>
        <p:txBody>
          <a:bodyPr>
            <a:normAutofit/>
          </a:bodyPr>
          <a:lstStyle/>
          <a:p>
            <a:pPr algn="ctr"/>
            <a:r>
              <a:rPr lang="uk-UA" sz="3200" b="1" dirty="0">
                <a:solidFill>
                  <a:srgbClr val="FF0000"/>
                </a:solidFill>
              </a:rPr>
              <a:t>З урахуванням ролі в процесі прийняття рішення </a:t>
            </a:r>
            <a:endParaRPr lang="uk-UA" dirty="0"/>
          </a:p>
        </p:txBody>
      </p:sp>
      <p:sp>
        <p:nvSpPr>
          <p:cNvPr id="3" name="Місце для вмісту 2">
            <a:extLst>
              <a:ext uri="{FF2B5EF4-FFF2-40B4-BE49-F238E27FC236}">
                <a16:creationId xmlns:a16="http://schemas.microsoft.com/office/drawing/2014/main" id="{74079ED0-098C-47CE-BF13-CD0C578E5A27}"/>
              </a:ext>
            </a:extLst>
          </p:cNvPr>
          <p:cNvSpPr>
            <a:spLocks noGrp="1"/>
          </p:cNvSpPr>
          <p:nvPr>
            <p:ph idx="1"/>
          </p:nvPr>
        </p:nvSpPr>
        <p:spPr/>
        <p:txBody>
          <a:bodyPr>
            <a:normAutofit fontScale="92500" lnSpcReduction="20000"/>
          </a:bodyPr>
          <a:lstStyle/>
          <a:p>
            <a:pPr algn="just"/>
            <a:r>
              <a:rPr lang="uk-UA" dirty="0"/>
              <a:t>8. – підхід, який передбачає спостереження за процесом прийняття рішень, уточнення того, хто і яку саме роль відіграє в прийнятті рішень у конкретних обставинах. Цей підхід допомагає виявити найактивніших серед активних груп громадськості людей, які дійсно приймають рішення, тих, хто реально діє та спілкується. При цьому знання одних лише особистих якостей індивідів знову-таки може виявитися менш важливим, ніж знання того, як вони поводяться в процесі прийняття рішення, пов’язаного з проблемною ситуацією. На підставі викладеного можна стверджувати, що головна особливість підходу фахівців із ПР до визначення цільової громадськості полягає в тому, щоб встановити, як люди включаються в ситуацію і як ситуація впливає на них. Це дає можливість </a:t>
            </a:r>
            <a:r>
              <a:rPr lang="uk-UA" dirty="0" err="1"/>
              <a:t>піарменам</a:t>
            </a:r>
            <a:r>
              <a:rPr lang="uk-UA" dirty="0"/>
              <a:t> розробляти та ефективно реалізовувати програми втручання в проблемні ситуації.</a:t>
            </a:r>
          </a:p>
        </p:txBody>
      </p:sp>
    </p:spTree>
    <p:extLst>
      <p:ext uri="{BB962C8B-B14F-4D97-AF65-F5344CB8AC3E}">
        <p14:creationId xmlns:p14="http://schemas.microsoft.com/office/powerpoint/2010/main" val="260643354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318F9FA-14D3-4644-8085-ECFBE6885B5D}"/>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8B162316-97E7-4D25-B4FE-1D9AFD1411EF}"/>
              </a:ext>
            </a:extLst>
          </p:cNvPr>
          <p:cNvSpPr>
            <a:spLocks noGrp="1"/>
          </p:cNvSpPr>
          <p:nvPr>
            <p:ph idx="1"/>
          </p:nvPr>
        </p:nvSpPr>
        <p:spPr/>
        <p:txBody>
          <a:bodyPr/>
          <a:lstStyle/>
          <a:p>
            <a:pPr algn="just"/>
            <a:r>
              <a:rPr lang="uk-UA" dirty="0"/>
              <a:t>У практиці </a:t>
            </a:r>
            <a:r>
              <a:rPr lang="en-US" dirty="0"/>
              <a:t>PR</a:t>
            </a:r>
            <a:r>
              <a:rPr lang="uk-UA" dirty="0"/>
              <a:t> істотне значення надають ранжуванню вагомості тієї чи іншої групи громадськості в життєдіяльності конкретної організації в окремий відтинок часу. Залежно від цього за деяких обставин (проблемних ситуацій) може визначатися пріоритетна, тобто цільова </a:t>
            </a:r>
            <a:r>
              <a:rPr lang="en-US" dirty="0"/>
              <a:t> </a:t>
            </a:r>
            <a:r>
              <a:rPr lang="uk-UA" dirty="0"/>
              <a:t>група громадськості (</a:t>
            </a:r>
            <a:r>
              <a:rPr lang="de-DE" dirty="0" err="1"/>
              <a:t>target</a:t>
            </a:r>
            <a:r>
              <a:rPr lang="de-DE" dirty="0"/>
              <a:t> </a:t>
            </a:r>
            <a:r>
              <a:rPr lang="de-DE" dirty="0" err="1"/>
              <a:t>public</a:t>
            </a:r>
            <a:r>
              <a:rPr lang="de-DE" dirty="0"/>
              <a:t>), </a:t>
            </a:r>
            <a:r>
              <a:rPr lang="uk-UA" dirty="0"/>
              <a:t>яка переміщується у фокус </a:t>
            </a:r>
            <a:r>
              <a:rPr lang="en-US"/>
              <a:t>PR-</a:t>
            </a:r>
            <a:r>
              <a:rPr lang="uk-UA"/>
              <a:t>зусиль </a:t>
            </a:r>
            <a:r>
              <a:rPr lang="uk-UA" dirty="0"/>
              <a:t>організації.</a:t>
            </a:r>
          </a:p>
          <a:p>
            <a:endParaRPr lang="uk-UA" dirty="0"/>
          </a:p>
        </p:txBody>
      </p:sp>
    </p:spTree>
    <p:extLst>
      <p:ext uri="{BB962C8B-B14F-4D97-AF65-F5344CB8AC3E}">
        <p14:creationId xmlns:p14="http://schemas.microsoft.com/office/powerpoint/2010/main" val="41016076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26984DB-41B3-4A28-A047-F7CA78FDF78C}"/>
              </a:ext>
            </a:extLst>
          </p:cNvPr>
          <p:cNvSpPr>
            <a:spLocks noGrp="1"/>
          </p:cNvSpPr>
          <p:nvPr>
            <p:ph type="title"/>
          </p:nvPr>
        </p:nvSpPr>
        <p:spPr/>
        <p:txBody>
          <a:bodyPr/>
          <a:lstStyle/>
          <a:p>
            <a:pPr algn="ctr"/>
            <a:r>
              <a:rPr lang="uk-UA" dirty="0"/>
              <a:t>активна аудиторія</a:t>
            </a:r>
          </a:p>
        </p:txBody>
      </p:sp>
      <p:sp>
        <p:nvSpPr>
          <p:cNvPr id="3" name="Місце для вмісту 2">
            <a:extLst>
              <a:ext uri="{FF2B5EF4-FFF2-40B4-BE49-F238E27FC236}">
                <a16:creationId xmlns:a16="http://schemas.microsoft.com/office/drawing/2014/main" id="{F021DDAD-72F3-4FB3-8D58-F597E1529DEE}"/>
              </a:ext>
            </a:extLst>
          </p:cNvPr>
          <p:cNvSpPr>
            <a:spLocks noGrp="1"/>
          </p:cNvSpPr>
          <p:nvPr>
            <p:ph idx="1"/>
          </p:nvPr>
        </p:nvSpPr>
        <p:spPr/>
        <p:txBody>
          <a:bodyPr>
            <a:normAutofit lnSpcReduction="10000"/>
          </a:bodyPr>
          <a:lstStyle/>
          <a:p>
            <a:pPr algn="just"/>
            <a:r>
              <a:rPr lang="uk-UA" dirty="0"/>
              <a:t>У теорії і практиці </a:t>
            </a:r>
            <a:r>
              <a:rPr lang="en-US" dirty="0"/>
              <a:t>PR</a:t>
            </a:r>
            <a:r>
              <a:rPr lang="uk-UA" dirty="0"/>
              <a:t> широко використовується ситуативний підхід, при якому поняття «громадськість» (активна аудиторія) розуміють як </a:t>
            </a:r>
            <a:r>
              <a:rPr lang="uk-UA" i="1" dirty="0">
                <a:solidFill>
                  <a:srgbClr val="FF0000"/>
                </a:solidFill>
              </a:rPr>
              <a:t>будь-яку групу людей, які за певних обставин так чи інакше згуртувалися навколо конкретних спільних інтересів або переживань</a:t>
            </a:r>
            <a:r>
              <a:rPr lang="uk-UA" dirty="0"/>
              <a:t>. </a:t>
            </a:r>
            <a:endParaRPr lang="en-US" dirty="0"/>
          </a:p>
          <a:p>
            <a:pPr algn="just"/>
            <a:r>
              <a:rPr lang="uk-UA" dirty="0"/>
              <a:t>Подібний підхід до визначення поняття «громадськість» був запропонований ще на початку століття Джоном Дьюї. На його думку, громадськість – це </a:t>
            </a:r>
            <a:r>
              <a:rPr lang="uk-UA" i="1" dirty="0"/>
              <a:t>активне соціальне утворення, яке в певний момент об’єднує всіх тих, перед ким постає загальна проблема, щоб разом шукати шляхи її вирішення</a:t>
            </a:r>
          </a:p>
        </p:txBody>
      </p:sp>
    </p:spTree>
    <p:extLst>
      <p:ext uri="{BB962C8B-B14F-4D97-AF65-F5344CB8AC3E}">
        <p14:creationId xmlns:p14="http://schemas.microsoft.com/office/powerpoint/2010/main" val="5756117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E5D09B-1765-4B85-B9B9-8D483DB14D3C}"/>
              </a:ext>
            </a:extLst>
          </p:cNvPr>
          <p:cNvSpPr>
            <a:spLocks noGrp="1"/>
          </p:cNvSpPr>
          <p:nvPr>
            <p:ph type="title"/>
          </p:nvPr>
        </p:nvSpPr>
        <p:spPr>
          <a:xfrm>
            <a:off x="92475" y="500062"/>
            <a:ext cx="10515600" cy="1325563"/>
          </a:xfrm>
        </p:spPr>
        <p:txBody>
          <a:bodyPr>
            <a:normAutofit fontScale="90000"/>
          </a:bodyPr>
          <a:lstStyle/>
          <a:p>
            <a:pPr algn="ctr"/>
            <a:r>
              <a:rPr lang="uk-UA" sz="3100" dirty="0"/>
              <a:t>фактори ситуативного характеру, які завдяки комунікації та спілкуванню людей між собою перетворюють латентну (приховану) громадськість в активну:</a:t>
            </a:r>
            <a:br>
              <a:rPr lang="uk-UA" sz="3100" dirty="0"/>
            </a:br>
            <a:endParaRPr lang="uk-UA" dirty="0"/>
          </a:p>
        </p:txBody>
      </p:sp>
      <p:sp>
        <p:nvSpPr>
          <p:cNvPr id="3" name="Місце для вмісту 2">
            <a:extLst>
              <a:ext uri="{FF2B5EF4-FFF2-40B4-BE49-F238E27FC236}">
                <a16:creationId xmlns:a16="http://schemas.microsoft.com/office/drawing/2014/main" id="{DB92A0B1-5EFC-4F71-9ED7-6C5DDFB3912F}"/>
              </a:ext>
            </a:extLst>
          </p:cNvPr>
          <p:cNvSpPr>
            <a:spLocks noGrp="1"/>
          </p:cNvSpPr>
          <p:nvPr>
            <p:ph idx="1"/>
          </p:nvPr>
        </p:nvSpPr>
        <p:spPr>
          <a:xfrm>
            <a:off x="838200" y="1825625"/>
            <a:ext cx="10515600" cy="4667250"/>
          </a:xfrm>
        </p:spPr>
        <p:txBody>
          <a:bodyPr>
            <a:normAutofit fontScale="92500" lnSpcReduction="20000"/>
          </a:bodyPr>
          <a:lstStyle/>
          <a:p>
            <a:pPr algn="just"/>
            <a:r>
              <a:rPr lang="uk-UA" dirty="0"/>
              <a:t>1. </a:t>
            </a:r>
            <a:r>
              <a:rPr lang="uk-UA" b="1" dirty="0">
                <a:solidFill>
                  <a:srgbClr val="FF0000"/>
                </a:solidFill>
              </a:rPr>
              <a:t>Усвідомлення проблеми</a:t>
            </a:r>
            <a:r>
              <a:rPr lang="uk-UA" dirty="0"/>
              <a:t>. Це фактор, що показує, якою мірою люди відчувають зміни в ситуації, усвідомлюючи потребу в інформації.</a:t>
            </a:r>
          </a:p>
          <a:p>
            <a:pPr algn="just"/>
            <a:r>
              <a:rPr lang="uk-UA" dirty="0"/>
              <a:t>2. </a:t>
            </a:r>
            <a:r>
              <a:rPr lang="uk-UA" b="1" dirty="0">
                <a:solidFill>
                  <a:srgbClr val="FF0000"/>
                </a:solidFill>
              </a:rPr>
              <a:t>Усвідомлення обмежень</a:t>
            </a:r>
            <a:r>
              <a:rPr lang="uk-UA" dirty="0"/>
              <a:t>. Це фактор, який свідчить, якою мірою люди відчувають себе ураженими впливом зовнішніх факторів і шукають шляхи виходу з конкретної проблемної ситуації. Якщо люди вважають, що можуть щось змінити або вплинути на проблемну ситуацію, вони будуть шукати додаткову інформацію для складання плану дій.</a:t>
            </a:r>
          </a:p>
          <a:p>
            <a:pPr algn="just"/>
            <a:r>
              <a:rPr lang="uk-UA" dirty="0"/>
              <a:t>3. </a:t>
            </a:r>
            <a:r>
              <a:rPr lang="uk-UA" b="1" dirty="0">
                <a:solidFill>
                  <a:srgbClr val="FF0000"/>
                </a:solidFill>
              </a:rPr>
              <a:t>Рівень </a:t>
            </a:r>
            <a:r>
              <a:rPr lang="uk-UA" b="1" dirty="0" err="1">
                <a:solidFill>
                  <a:srgbClr val="FF0000"/>
                </a:solidFill>
              </a:rPr>
              <a:t>включеності</a:t>
            </a:r>
            <a:r>
              <a:rPr lang="uk-UA" dirty="0"/>
              <a:t>. Це фактор, що показує, наскільки люди бачать себе втягнутими в проблемну ситуацію і відчувають її вплив на собі. Іншими словами, чим більше вони пов’язують себе з ситуацією, тим активніше будуть спілкуватися, відшуковуючи нову інформацію з цього приводу</a:t>
            </a:r>
          </a:p>
        </p:txBody>
      </p:sp>
    </p:spTree>
    <p:extLst>
      <p:ext uri="{BB962C8B-B14F-4D97-AF65-F5344CB8AC3E}">
        <p14:creationId xmlns:p14="http://schemas.microsoft.com/office/powerpoint/2010/main" val="35682503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59DAA44-1EDA-4992-8D17-452DD3126D5C}"/>
              </a:ext>
            </a:extLst>
          </p:cNvPr>
          <p:cNvSpPr>
            <a:spLocks noGrp="1"/>
          </p:cNvSpPr>
          <p:nvPr>
            <p:ph type="title"/>
          </p:nvPr>
        </p:nvSpPr>
        <p:spPr/>
        <p:txBody>
          <a:bodyPr/>
          <a:lstStyle/>
          <a:p>
            <a:pPr algn="ctr"/>
            <a:r>
              <a:rPr lang="uk-UA" dirty="0" err="1"/>
              <a:t>Типологізація</a:t>
            </a:r>
            <a:r>
              <a:rPr lang="uk-UA" dirty="0"/>
              <a:t> громадськості</a:t>
            </a:r>
          </a:p>
        </p:txBody>
      </p:sp>
      <p:sp>
        <p:nvSpPr>
          <p:cNvPr id="3" name="Місце для вмісту 2">
            <a:extLst>
              <a:ext uri="{FF2B5EF4-FFF2-40B4-BE49-F238E27FC236}">
                <a16:creationId xmlns:a16="http://schemas.microsoft.com/office/drawing/2014/main" id="{F4AAFA9C-08D2-4279-808D-CFFA152D4CFD}"/>
              </a:ext>
            </a:extLst>
          </p:cNvPr>
          <p:cNvSpPr>
            <a:spLocks noGrp="1"/>
          </p:cNvSpPr>
          <p:nvPr>
            <p:ph idx="1"/>
          </p:nvPr>
        </p:nvSpPr>
        <p:spPr/>
        <p:txBody>
          <a:bodyPr>
            <a:normAutofit fontScale="92500" lnSpcReduction="20000"/>
          </a:bodyPr>
          <a:lstStyle/>
          <a:p>
            <a:pPr algn="just"/>
            <a:r>
              <a:rPr lang="uk-UA" dirty="0"/>
              <a:t>виділяються</a:t>
            </a:r>
            <a:r>
              <a:rPr lang="ru-RU" dirty="0"/>
              <a:t> </a:t>
            </a:r>
            <a:r>
              <a:rPr lang="uk-UA" dirty="0"/>
              <a:t>групи, які той або інший інститут (корпорація, державна установа, суспільно-політична організація або просто окрема особа) вважає </a:t>
            </a:r>
            <a:r>
              <a:rPr lang="ru-RU" dirty="0"/>
              <a:t>«</a:t>
            </a:r>
            <a:r>
              <a:rPr lang="uk-UA" dirty="0"/>
              <a:t>своїми</a:t>
            </a:r>
            <a:r>
              <a:rPr lang="ru-RU" dirty="0"/>
              <a:t>».</a:t>
            </a:r>
          </a:p>
          <a:p>
            <a:pPr marL="0" indent="0" algn="just">
              <a:buNone/>
            </a:pPr>
            <a:r>
              <a:rPr lang="uk-UA" dirty="0"/>
              <a:t>Дві групи:</a:t>
            </a:r>
          </a:p>
          <a:p>
            <a:pPr algn="just"/>
            <a:r>
              <a:rPr lang="uk-UA" dirty="0"/>
              <a:t> зовнішня і внутрішня. </a:t>
            </a:r>
          </a:p>
          <a:p>
            <a:pPr algn="just"/>
            <a:r>
              <a:rPr lang="uk-UA" b="1" i="1" dirty="0">
                <a:solidFill>
                  <a:srgbClr val="FF0000"/>
                </a:solidFill>
              </a:rPr>
              <a:t>Зовнішню громадськість </a:t>
            </a:r>
            <a:r>
              <a:rPr lang="uk-UA" dirty="0"/>
              <a:t>становить групи людей, що безпосередньо не пов’язані з організацією: преса, державні органи, працівники сфери освіти, клієнти, мешканці найближчої до організації місцевості, постачальники та ін. </a:t>
            </a:r>
          </a:p>
          <a:p>
            <a:pPr algn="just"/>
            <a:r>
              <a:rPr lang="uk-UA" b="1" i="1" dirty="0">
                <a:solidFill>
                  <a:srgbClr val="FF0000"/>
                </a:solidFill>
              </a:rPr>
              <a:t>Внутрішня громадськість </a:t>
            </a:r>
            <a:r>
              <a:rPr lang="uk-UA" dirty="0"/>
              <a:t>– групи людей, що входять до складу власне організації: робітники, інженерно-технічні працівники, керівники, акціонери, рада директорів тощо.</a:t>
            </a:r>
          </a:p>
        </p:txBody>
      </p:sp>
    </p:spTree>
    <p:extLst>
      <p:ext uri="{BB962C8B-B14F-4D97-AF65-F5344CB8AC3E}">
        <p14:creationId xmlns:p14="http://schemas.microsoft.com/office/powerpoint/2010/main" val="26559383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E65789B-7EED-4846-B6D4-E23B650A8680}"/>
              </a:ext>
            </a:extLst>
          </p:cNvPr>
          <p:cNvSpPr>
            <a:spLocks noGrp="1"/>
          </p:cNvSpPr>
          <p:nvPr>
            <p:ph type="title"/>
          </p:nvPr>
        </p:nvSpPr>
        <p:spPr/>
        <p:txBody>
          <a:bodyPr>
            <a:normAutofit fontScale="90000"/>
          </a:bodyPr>
          <a:lstStyle/>
          <a:p>
            <a:pPr algn="ctr"/>
            <a:r>
              <a:rPr lang="uk-UA" dirty="0"/>
              <a:t>головні групи громадськості:</a:t>
            </a:r>
            <a:br>
              <a:rPr lang="uk-UA" dirty="0"/>
            </a:br>
            <a:endParaRPr lang="uk-UA" dirty="0"/>
          </a:p>
        </p:txBody>
      </p:sp>
      <p:sp>
        <p:nvSpPr>
          <p:cNvPr id="3" name="Місце для вмісту 2">
            <a:extLst>
              <a:ext uri="{FF2B5EF4-FFF2-40B4-BE49-F238E27FC236}">
                <a16:creationId xmlns:a16="http://schemas.microsoft.com/office/drawing/2014/main" id="{9125632D-C24C-49EF-B3A3-6523BAF0851C}"/>
              </a:ext>
            </a:extLst>
          </p:cNvPr>
          <p:cNvSpPr>
            <a:spLocks noGrp="1"/>
          </p:cNvSpPr>
          <p:nvPr>
            <p:ph idx="1"/>
          </p:nvPr>
        </p:nvSpPr>
        <p:spPr/>
        <p:txBody>
          <a:bodyPr>
            <a:normAutofit lnSpcReduction="10000"/>
          </a:bodyPr>
          <a:lstStyle/>
          <a:p>
            <a:pPr marL="0" indent="0" algn="just">
              <a:buNone/>
            </a:pPr>
            <a:r>
              <a:rPr lang="uk-UA" dirty="0"/>
              <a:t>1) </a:t>
            </a:r>
            <a:r>
              <a:rPr lang="uk-UA" b="1" dirty="0">
                <a:solidFill>
                  <a:srgbClr val="FF0000"/>
                </a:solidFill>
              </a:rPr>
              <a:t>працівники засобів масової інформації</a:t>
            </a:r>
            <a:r>
              <a:rPr lang="uk-UA" dirty="0"/>
              <a:t> (місцеві, загальнонаціональні, спеціальні канали);</a:t>
            </a:r>
          </a:p>
          <a:p>
            <a:pPr marL="0" indent="0" algn="just">
              <a:buNone/>
            </a:pPr>
            <a:r>
              <a:rPr lang="uk-UA" dirty="0"/>
              <a:t>2) </a:t>
            </a:r>
            <a:r>
              <a:rPr lang="uk-UA" b="1" dirty="0">
                <a:solidFill>
                  <a:srgbClr val="FF0000"/>
                </a:solidFill>
              </a:rPr>
              <a:t>громадськість власне організації</a:t>
            </a:r>
            <a:r>
              <a:rPr lang="uk-UA" dirty="0"/>
              <a:t>, у тому числі керівний та обслуговуючий персонал центрального офісу, головні обрані і призначені спеціалісти різного профілю, заслужені та почесні члени організації, виробничий персонал різних рівнів, обслуговуючий персонал на виробництві, члени профспілки та інші;</a:t>
            </a:r>
          </a:p>
          <a:p>
            <a:pPr marL="0" indent="0" algn="just">
              <a:buNone/>
            </a:pPr>
            <a:r>
              <a:rPr lang="uk-UA" dirty="0"/>
              <a:t>3) </a:t>
            </a:r>
            <a:r>
              <a:rPr lang="uk-UA" b="1" dirty="0">
                <a:solidFill>
                  <a:srgbClr val="FF0000"/>
                </a:solidFill>
              </a:rPr>
              <a:t>місцеві жителі, їх засоби інформації</a:t>
            </a:r>
            <a:r>
              <a:rPr lang="uk-UA" dirty="0"/>
              <a:t>, лідери груп та керівники місцевих політичних, громадських, ділових, релігійних, культурних та інших організацій;</a:t>
            </a:r>
          </a:p>
        </p:txBody>
      </p:sp>
    </p:spTree>
    <p:extLst>
      <p:ext uri="{BB962C8B-B14F-4D97-AF65-F5344CB8AC3E}">
        <p14:creationId xmlns:p14="http://schemas.microsoft.com/office/powerpoint/2010/main" val="5035724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172E773-3B16-4B66-A950-E1BDE64DDD41}"/>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A6F5F0C5-0E77-442F-982F-E062FBD4F1B9}"/>
              </a:ext>
            </a:extLst>
          </p:cNvPr>
          <p:cNvSpPr>
            <a:spLocks noGrp="1"/>
          </p:cNvSpPr>
          <p:nvPr>
            <p:ph idx="1"/>
          </p:nvPr>
        </p:nvSpPr>
        <p:spPr/>
        <p:txBody>
          <a:bodyPr>
            <a:normAutofit fontScale="92500" lnSpcReduction="10000"/>
          </a:bodyPr>
          <a:lstStyle/>
          <a:p>
            <a:pPr marL="0" indent="0" algn="just">
              <a:buNone/>
            </a:pPr>
            <a:r>
              <a:rPr lang="uk-UA" dirty="0"/>
              <a:t>4) </a:t>
            </a:r>
            <a:r>
              <a:rPr lang="uk-UA" b="1" dirty="0">
                <a:solidFill>
                  <a:srgbClr val="FF0000"/>
                </a:solidFill>
              </a:rPr>
              <a:t>інвестори</a:t>
            </a:r>
            <a:r>
              <a:rPr lang="uk-UA" dirty="0"/>
              <a:t>, у тому числі реальні та потенційні, преса з фінансових питань, статистична служба, засоби фінансової та економічної інформації, страхові організації тощо;</a:t>
            </a:r>
          </a:p>
          <a:p>
            <a:pPr marL="0" indent="0" algn="just">
              <a:buNone/>
            </a:pPr>
            <a:r>
              <a:rPr lang="uk-UA" dirty="0"/>
              <a:t>5) </a:t>
            </a:r>
            <a:r>
              <a:rPr lang="uk-UA" b="1" dirty="0">
                <a:solidFill>
                  <a:srgbClr val="FF0000"/>
                </a:solidFill>
              </a:rPr>
              <a:t>державні органи</a:t>
            </a:r>
            <a:r>
              <a:rPr lang="uk-UA" dirty="0"/>
              <a:t>, включаючи представників законодавчої, виконавчої та судової влади центрального та місцевого рівнів, органи місцевого самоврядування тощо;</a:t>
            </a:r>
          </a:p>
          <a:p>
            <a:pPr marL="0" indent="0" algn="just">
              <a:buNone/>
            </a:pPr>
            <a:r>
              <a:rPr lang="uk-UA" dirty="0"/>
              <a:t>6) </a:t>
            </a:r>
            <a:r>
              <a:rPr lang="uk-UA" b="1" dirty="0">
                <a:solidFill>
                  <a:srgbClr val="FF0000"/>
                </a:solidFill>
              </a:rPr>
              <a:t>споживачі</a:t>
            </a:r>
            <a:r>
              <a:rPr lang="uk-UA" dirty="0"/>
              <a:t>, у тому числі персонал власне організації, різні групи споживчої громадськості, активісти захисту прав споживачів, видавництва для споживачів, місцеві засоби масової інформації, лідери місцевого значення;</a:t>
            </a:r>
          </a:p>
          <a:p>
            <a:pPr marL="0" indent="0" algn="just">
              <a:buNone/>
            </a:pPr>
            <a:r>
              <a:rPr lang="uk-UA" dirty="0"/>
              <a:t>7) </a:t>
            </a:r>
            <a:r>
              <a:rPr lang="uk-UA" b="1" dirty="0">
                <a:solidFill>
                  <a:srgbClr val="FF0000"/>
                </a:solidFill>
              </a:rPr>
              <a:t>громадськість груп особливих інтересів</a:t>
            </a:r>
            <a:r>
              <a:rPr lang="uk-UA" dirty="0"/>
              <a:t>, їх канали інформації, лідери, керівники організацій тощо.</a:t>
            </a:r>
          </a:p>
          <a:p>
            <a:endParaRPr lang="uk-UA" dirty="0"/>
          </a:p>
        </p:txBody>
      </p:sp>
    </p:spTree>
    <p:extLst>
      <p:ext uri="{BB962C8B-B14F-4D97-AF65-F5344CB8AC3E}">
        <p14:creationId xmlns:p14="http://schemas.microsoft.com/office/powerpoint/2010/main" val="16354382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1074F9B-3358-46FA-B786-92D1059C2422}"/>
              </a:ext>
            </a:extLst>
          </p:cNvPr>
          <p:cNvSpPr>
            <a:spLocks noGrp="1"/>
          </p:cNvSpPr>
          <p:nvPr>
            <p:ph type="title"/>
          </p:nvPr>
        </p:nvSpPr>
        <p:spPr/>
        <p:txBody>
          <a:bodyPr>
            <a:normAutofit fontScale="90000"/>
          </a:bodyPr>
          <a:lstStyle/>
          <a:p>
            <a:r>
              <a:rPr lang="uk-UA" dirty="0"/>
              <a:t>З точки зору вагомості громадськості для організації виділяються групи:</a:t>
            </a:r>
            <a:br>
              <a:rPr lang="uk-UA" dirty="0"/>
            </a:br>
            <a:endParaRPr lang="uk-UA" dirty="0"/>
          </a:p>
        </p:txBody>
      </p:sp>
      <p:sp>
        <p:nvSpPr>
          <p:cNvPr id="3" name="Місце для вмісту 2">
            <a:extLst>
              <a:ext uri="{FF2B5EF4-FFF2-40B4-BE49-F238E27FC236}">
                <a16:creationId xmlns:a16="http://schemas.microsoft.com/office/drawing/2014/main" id="{CBB964DA-81BE-4348-A8D0-6FC11B5BE619}"/>
              </a:ext>
            </a:extLst>
          </p:cNvPr>
          <p:cNvSpPr>
            <a:spLocks noGrp="1"/>
          </p:cNvSpPr>
          <p:nvPr>
            <p:ph idx="1"/>
          </p:nvPr>
        </p:nvSpPr>
        <p:spPr/>
        <p:txBody>
          <a:bodyPr>
            <a:normAutofit fontScale="62500" lnSpcReduction="20000"/>
          </a:bodyPr>
          <a:lstStyle/>
          <a:p>
            <a:pPr marL="0" indent="0" algn="just">
              <a:buNone/>
            </a:pPr>
            <a:r>
              <a:rPr lang="uk-UA" dirty="0"/>
              <a:t>1. </a:t>
            </a:r>
            <a:r>
              <a:rPr lang="uk-UA" b="1" dirty="0">
                <a:solidFill>
                  <a:srgbClr val="FF0000"/>
                </a:solidFill>
              </a:rPr>
              <a:t>Головна, другорядна і маргінальна</a:t>
            </a:r>
            <a:r>
              <a:rPr lang="uk-UA" dirty="0"/>
              <a:t>. </a:t>
            </a:r>
          </a:p>
          <a:p>
            <a:pPr algn="just"/>
            <a:r>
              <a:rPr lang="uk-UA" dirty="0"/>
              <a:t>Головна громадськість –та, що може надати найбільшу допомогу або завдати найбільшої шкоди зусиллям організації. </a:t>
            </a:r>
          </a:p>
          <a:p>
            <a:pPr algn="just"/>
            <a:r>
              <a:rPr lang="uk-UA" dirty="0"/>
              <a:t>Другорядна громадськість – та, що має певне значення для організації. </a:t>
            </a:r>
          </a:p>
          <a:p>
            <a:pPr algn="just"/>
            <a:r>
              <a:rPr lang="uk-UA" dirty="0"/>
              <a:t>Маргінальна – найменш істотна для неї.</a:t>
            </a:r>
          </a:p>
          <a:p>
            <a:pPr marL="0" indent="0" algn="just">
              <a:buNone/>
            </a:pPr>
            <a:r>
              <a:rPr lang="uk-UA" dirty="0"/>
              <a:t>2. </a:t>
            </a:r>
            <a:r>
              <a:rPr lang="uk-UA" b="1" dirty="0">
                <a:solidFill>
                  <a:srgbClr val="FF0000"/>
                </a:solidFill>
              </a:rPr>
              <a:t>Традиційна і майбутня</a:t>
            </a:r>
            <a:r>
              <a:rPr lang="uk-UA" dirty="0"/>
              <a:t>.</a:t>
            </a:r>
          </a:p>
          <a:p>
            <a:pPr marL="0" indent="0" algn="just">
              <a:buNone/>
            </a:pPr>
            <a:r>
              <a:rPr lang="uk-UA" dirty="0"/>
              <a:t>Наприклад, службовці організації, її нинішні постійні клієнти є традиційними групами громадськості, тоді як студенти і потенційні клієнти являють собою громадськість організації в перспективі.</a:t>
            </a:r>
          </a:p>
          <a:p>
            <a:pPr marL="0" indent="0" algn="just">
              <a:buNone/>
            </a:pPr>
            <a:r>
              <a:rPr lang="uk-UA" dirty="0"/>
              <a:t>3. </a:t>
            </a:r>
            <a:r>
              <a:rPr lang="uk-UA" b="1" dirty="0">
                <a:solidFill>
                  <a:srgbClr val="FF0000"/>
                </a:solidFill>
              </a:rPr>
              <a:t>Прихильники, опоненти і байдужі</a:t>
            </a:r>
            <a:r>
              <a:rPr lang="uk-UA" dirty="0"/>
              <a:t>. </a:t>
            </a:r>
          </a:p>
          <a:p>
            <a:pPr algn="just"/>
            <a:r>
              <a:rPr lang="uk-UA" dirty="0"/>
              <a:t>Така </a:t>
            </a:r>
            <a:r>
              <a:rPr lang="uk-UA" dirty="0" err="1"/>
              <a:t>типологізація</a:t>
            </a:r>
            <a:r>
              <a:rPr lang="uk-UA" dirty="0"/>
              <a:t> важлива з практичної точки зору. Адже цілком зрозуміло, що організація або установа повинні по-різному ставитися до тих, хто підтримує їх, або до тих, хто виступає проти. Наприклад, по відношенню до прихильників організація повинна налагоджувати комунікації, які зміцнювали б їх довіру до неї. Щодо скептиків, то для того, щоб змінити їх думку на свою користь, організація має швидше вдаватися до аргументування і переконання. Вирішальне значення, особливо в політичній сфері, має байдужа громадськість. Численні виборчі та інші кампанії були виграні саме тому, що деякі кандидати або політичні діячі зуміли краще за своїх конкурентів залучити на свою сторону виборців, які не визначилися, або байдужих до політики.</a:t>
            </a:r>
          </a:p>
        </p:txBody>
      </p:sp>
    </p:spTree>
    <p:extLst>
      <p:ext uri="{BB962C8B-B14F-4D97-AF65-F5344CB8AC3E}">
        <p14:creationId xmlns:p14="http://schemas.microsoft.com/office/powerpoint/2010/main" val="3882668136"/>
      </p:ext>
    </p:extLst>
  </p:cSld>
  <p:clrMapOvr>
    <a:masterClrMapping/>
  </p:clrMapOvr>
</p:sld>
</file>

<file path=ppt/theme/theme1.xml><?xml version="1.0" encoding="utf-8"?>
<a:theme xmlns:a="http://schemas.openxmlformats.org/drawingml/2006/main" name="Шаблон с абстрактным меланхоличным оформлением">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26713845_TF03460530" id="{15CAD117-A89C-408F-9ED5-932228B4E8EE}" vid="{8CE20380-6C5F-47FD-9E12-3AFDC80F9C2C}"/>
    </a:ext>
  </a:extLst>
</a:theme>
</file>

<file path=ppt/theme/theme2.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Слайды с абстрактным меланхоличным оформлением</Template>
  <TotalTime>168</TotalTime>
  <Words>3280</Words>
  <Application>Microsoft Office PowerPoint</Application>
  <PresentationFormat>Широкий екран</PresentationFormat>
  <Paragraphs>111</Paragraphs>
  <Slides>38</Slides>
  <Notes>1</Notes>
  <HiddenSlides>0</HiddenSlides>
  <MMClips>0</MMClips>
  <ScaleCrop>false</ScaleCrop>
  <HeadingPairs>
    <vt:vector size="6" baseType="variant">
      <vt:variant>
        <vt:lpstr>Використані шрифти</vt:lpstr>
      </vt:variant>
      <vt:variant>
        <vt:i4>3</vt:i4>
      </vt:variant>
      <vt:variant>
        <vt:lpstr>Тема</vt:lpstr>
      </vt:variant>
      <vt:variant>
        <vt:i4>1</vt:i4>
      </vt:variant>
      <vt:variant>
        <vt:lpstr>Заголовки слайдів</vt:lpstr>
      </vt:variant>
      <vt:variant>
        <vt:i4>38</vt:i4>
      </vt:variant>
    </vt:vector>
  </HeadingPairs>
  <TitlesOfParts>
    <vt:vector size="42" baseType="lpstr">
      <vt:lpstr>Arial</vt:lpstr>
      <vt:lpstr>Calibri</vt:lpstr>
      <vt:lpstr>Century Gothic</vt:lpstr>
      <vt:lpstr>Шаблон с абстрактным меланхоличным оформлением</vt:lpstr>
      <vt:lpstr>PR як робота з громадськістю</vt:lpstr>
      <vt:lpstr>Громадськість як предмет соціальних комунікацій</vt:lpstr>
      <vt:lpstr>«аудиторія»</vt:lpstr>
      <vt:lpstr>активна аудиторія</vt:lpstr>
      <vt:lpstr>фактори ситуативного характеру, які завдяки комунікації та спілкуванню людей між собою перетворюють латентну (приховану) громадськість в активну: </vt:lpstr>
      <vt:lpstr>Типологізація громадськості</vt:lpstr>
      <vt:lpstr>головні групи громадськості: </vt:lpstr>
      <vt:lpstr>Презентація PowerPoint</vt:lpstr>
      <vt:lpstr>З точки зору вагомості громадськості для організації виділяються групи: </vt:lpstr>
      <vt:lpstr>Д. Груніг пропонує виділяти такі чотири групи громадськості</vt:lpstr>
      <vt:lpstr>Типологія споживчої громадськості</vt:lpstr>
      <vt:lpstr>Презентація PowerPoint</vt:lpstr>
      <vt:lpstr>Самоорієнтація</vt:lpstr>
      <vt:lpstr>Ресурси</vt:lpstr>
      <vt:lpstr>Реалізатори</vt:lpstr>
      <vt:lpstr>Ті, які реалізували себе, і віруючі, орієнтовані на принципи.</vt:lpstr>
      <vt:lpstr>Презентація PowerPoint</vt:lpstr>
      <vt:lpstr>Презентація PowerPoint</vt:lpstr>
      <vt:lpstr>Презентація PowerPoint</vt:lpstr>
      <vt:lpstr>Виконавці та старанні, орієнтовані на статус</vt:lpstr>
      <vt:lpstr>Презентація PowerPoint</vt:lpstr>
      <vt:lpstr>Презентація PowerPoint</vt:lpstr>
      <vt:lpstr>Випробувачі та майстри, орієнтовані на дію</vt:lpstr>
      <vt:lpstr>Презентація PowerPoint</vt:lpstr>
      <vt:lpstr>Презентація PowerPoint</vt:lpstr>
      <vt:lpstr>Презентація PowerPoint</vt:lpstr>
      <vt:lpstr>Борці</vt:lpstr>
      <vt:lpstr>Групи громадськості</vt:lpstr>
      <vt:lpstr>Презентація PowerPoint</vt:lpstr>
      <vt:lpstr>підходи, які використовуються  при визначенні цільових груп громадськості</vt:lpstr>
      <vt:lpstr>Демографічний</vt:lpstr>
      <vt:lpstr>Психографічний</vt:lpstr>
      <vt:lpstr>З урахуванням прихованої влади </vt:lpstr>
      <vt:lpstr>З урахуванням статусу</vt:lpstr>
      <vt:lpstr>З урахуванням репутації </vt:lpstr>
      <vt:lpstr>З урахуванням членства </vt:lpstr>
      <vt:lpstr>З урахуванням ролі в процесі прийняття рішення </vt:lpstr>
      <vt:lpstr>Презентація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Основи комунікативної діяльності</dc:title>
  <dc:creator>Resonance PC1</dc:creator>
  <cp:lastModifiedBy>Admin</cp:lastModifiedBy>
  <cp:revision>21</cp:revision>
  <dcterms:created xsi:type="dcterms:W3CDTF">2023-02-06T21:12:23Z</dcterms:created>
  <dcterms:modified xsi:type="dcterms:W3CDTF">2023-02-15T21:27:44Z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74064600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