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59"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962152-95F9-441A-B727-4D7619239CEB}"/>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AB71CDA8-A9A2-485B-A061-5E919DF77C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0D4FF317-7DD3-423C-A6F1-544A002BC1AC}"/>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5" name="Місце для нижнього колонтитула 4">
            <a:extLst>
              <a:ext uri="{FF2B5EF4-FFF2-40B4-BE49-F238E27FC236}">
                <a16:creationId xmlns:a16="http://schemas.microsoft.com/office/drawing/2014/main" id="{7A5F708D-204C-47C7-950D-DC6797A867B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ED956F35-E4D5-4973-BCFD-68B7A1EA6987}"/>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4256137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63DE61-2960-4840-B100-6046EA3A2DC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68578738-1CBF-430E-84F3-59E4131CCE0A}"/>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12E84C5-BC4B-4253-8216-1E16A92C2765}"/>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5" name="Місце для нижнього колонтитула 4">
            <a:extLst>
              <a:ext uri="{FF2B5EF4-FFF2-40B4-BE49-F238E27FC236}">
                <a16:creationId xmlns:a16="http://schemas.microsoft.com/office/drawing/2014/main" id="{52C8AC06-48CD-4A27-A320-A46044506BFD}"/>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B29E4CB-849A-4C1B-87B0-D4ABF2910564}"/>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3301302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108A4293-7C5B-4EBC-9333-13D370F1BADE}"/>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C1557F11-B1ED-47A8-825D-7B6333D2BCC5}"/>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80806089-374B-4A03-8EB7-5D399FDF81C1}"/>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5" name="Місце для нижнього колонтитула 4">
            <a:extLst>
              <a:ext uri="{FF2B5EF4-FFF2-40B4-BE49-F238E27FC236}">
                <a16:creationId xmlns:a16="http://schemas.microsoft.com/office/drawing/2014/main" id="{ED6AFF7B-5BA9-4AEF-A5D6-BD0F3D3639A0}"/>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02C50D1C-0977-40D3-B8B3-F18E4C812E32}"/>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3867600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C7DA4C-CDD3-457E-A601-3A0982BD3606}"/>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F203A78B-0F03-4AE3-97FB-8C097771F304}"/>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2577C9A-89E2-4EA7-81CB-AB26A7AEEDF9}"/>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5" name="Місце для нижнього колонтитула 4">
            <a:extLst>
              <a:ext uri="{FF2B5EF4-FFF2-40B4-BE49-F238E27FC236}">
                <a16:creationId xmlns:a16="http://schemas.microsoft.com/office/drawing/2014/main" id="{420F69B3-0BD7-4728-9474-6DC5200FCDF4}"/>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FDAA624-627E-46BE-AE32-C27B362832AB}"/>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733284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92F75B-ACAD-4B99-B1A1-F015D29DA207}"/>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46195B4D-44AF-4463-93D5-DFEADBB933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E089F070-0D70-4475-B1D4-30E54ACB7A63}"/>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5" name="Місце для нижнього колонтитула 4">
            <a:extLst>
              <a:ext uri="{FF2B5EF4-FFF2-40B4-BE49-F238E27FC236}">
                <a16:creationId xmlns:a16="http://schemas.microsoft.com/office/drawing/2014/main" id="{776035BC-2E35-4CF0-96BE-3BE1A4485914}"/>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7C5B38C4-8F9C-476F-A387-45C7A1366B5B}"/>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1159865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C2F281-7490-4D56-8AF0-A11FD73031D5}"/>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ADB0F1FD-F634-41B9-A373-95821ED7DC3A}"/>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80355E96-75FA-43E9-9B65-3F644C2F2593}"/>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C581A1C3-B082-4111-A0D7-FF40DD6AF1F0}"/>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6" name="Місце для нижнього колонтитула 5">
            <a:extLst>
              <a:ext uri="{FF2B5EF4-FFF2-40B4-BE49-F238E27FC236}">
                <a16:creationId xmlns:a16="http://schemas.microsoft.com/office/drawing/2014/main" id="{27371C3A-0BBE-4F52-98C3-B6F202D53FA8}"/>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91492476-AFEB-48C3-AB68-7A1C17926459}"/>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1879978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3A1ABA-7DBD-48F7-8DB3-D5BF946197EF}"/>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AB416E5-FA68-48FE-8C7A-721466C727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670E8ACA-D948-4876-A8EB-A0289A0111E9}"/>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CEFF3DD6-1C94-4BFF-81F9-B32D0B7AB6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89A50E64-EF48-4718-89DF-AED48CD56010}"/>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A5DA976A-B84C-42E0-A8EF-73887E84A233}"/>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8" name="Місце для нижнього колонтитула 7">
            <a:extLst>
              <a:ext uri="{FF2B5EF4-FFF2-40B4-BE49-F238E27FC236}">
                <a16:creationId xmlns:a16="http://schemas.microsoft.com/office/drawing/2014/main" id="{D41C6427-102A-4EA4-8EFB-5DAED0A6C894}"/>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441F29F8-59B2-40A9-8F2E-750165DA7507}"/>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2649412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7C6694-ED4F-4DB0-923D-D71F8A8ABB2D}"/>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457224AD-351D-4E14-8DAB-1A023D0AE67D}"/>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4" name="Місце для нижнього колонтитула 3">
            <a:extLst>
              <a:ext uri="{FF2B5EF4-FFF2-40B4-BE49-F238E27FC236}">
                <a16:creationId xmlns:a16="http://schemas.microsoft.com/office/drawing/2014/main" id="{E3D053B0-FE62-466C-856F-744BAD3F1D9D}"/>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D3A948D1-B0D9-4202-940B-9A1A7FFB6C37}"/>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1405774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A6B18D5B-B5BE-429A-B8D5-DEE9A5621FD4}"/>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3" name="Місце для нижнього колонтитула 2">
            <a:extLst>
              <a:ext uri="{FF2B5EF4-FFF2-40B4-BE49-F238E27FC236}">
                <a16:creationId xmlns:a16="http://schemas.microsoft.com/office/drawing/2014/main" id="{EEDC59A5-4F3E-46CA-99C7-E5E5CC51E5FD}"/>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4095F540-C56E-4A46-B66A-A5236053A5C9}"/>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2268299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AF64B7-D916-44CA-AF4D-0BE3E4D35091}"/>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2F800D09-2A1F-4D58-9536-2AD277DF3B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FAE4A977-26A0-4BBA-8134-8EC6305C78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C6268BF-E2DE-4F79-AD5B-14498BFF6DFB}"/>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6" name="Місце для нижнього колонтитула 5">
            <a:extLst>
              <a:ext uri="{FF2B5EF4-FFF2-40B4-BE49-F238E27FC236}">
                <a16:creationId xmlns:a16="http://schemas.microsoft.com/office/drawing/2014/main" id="{5A192AB5-9F8C-4490-BF88-7346677400FD}"/>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71A2B07-3619-4803-BF88-6C130894EF38}"/>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151199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BBE45B-E15F-4149-9076-A53B4B70AD57}"/>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F17070AF-EDFD-45A3-A9BD-7C472AE668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E2C3F39F-6C6B-4F3E-840F-446AD14EF1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8D554EE2-6746-4059-A8B4-3DE71064BAD5}"/>
              </a:ext>
            </a:extLst>
          </p:cNvPr>
          <p:cNvSpPr>
            <a:spLocks noGrp="1"/>
          </p:cNvSpPr>
          <p:nvPr>
            <p:ph type="dt" sz="half" idx="10"/>
          </p:nvPr>
        </p:nvSpPr>
        <p:spPr/>
        <p:txBody>
          <a:bodyPr/>
          <a:lstStyle/>
          <a:p>
            <a:fld id="{35600E38-335D-4C61-92FC-045EA6CA1A82}" type="datetimeFigureOut">
              <a:rPr lang="uk-UA" smtClean="0"/>
              <a:t>21.04.2026</a:t>
            </a:fld>
            <a:endParaRPr lang="uk-UA"/>
          </a:p>
        </p:txBody>
      </p:sp>
      <p:sp>
        <p:nvSpPr>
          <p:cNvPr id="6" name="Місце для нижнього колонтитула 5">
            <a:extLst>
              <a:ext uri="{FF2B5EF4-FFF2-40B4-BE49-F238E27FC236}">
                <a16:creationId xmlns:a16="http://schemas.microsoft.com/office/drawing/2014/main" id="{13840614-0F03-4616-A9B2-0A4AC83DB736}"/>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F37CDFF1-EEDF-4181-AE70-C3CC98E7173A}"/>
              </a:ext>
            </a:extLst>
          </p:cNvPr>
          <p:cNvSpPr>
            <a:spLocks noGrp="1"/>
          </p:cNvSpPr>
          <p:nvPr>
            <p:ph type="sldNum" sz="quarter" idx="12"/>
          </p:nvPr>
        </p:nvSpPr>
        <p:spPr/>
        <p:txBody>
          <a:bodyPr/>
          <a:lstStyle/>
          <a:p>
            <a:fld id="{07F223A3-AFD3-492C-B969-235AE8D047CE}" type="slidenum">
              <a:rPr lang="uk-UA" smtClean="0"/>
              <a:t>‹№›</a:t>
            </a:fld>
            <a:endParaRPr lang="uk-UA"/>
          </a:p>
        </p:txBody>
      </p:sp>
    </p:spTree>
    <p:extLst>
      <p:ext uri="{BB962C8B-B14F-4D97-AF65-F5344CB8AC3E}">
        <p14:creationId xmlns:p14="http://schemas.microsoft.com/office/powerpoint/2010/main" val="1085529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5983E3E4-54EE-4B47-A31F-82AEC95EF3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D9AD8CF-CF21-4D31-A535-86820C10A1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5485ABC4-36F6-4CA7-8B92-C89F32F527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600E38-335D-4C61-92FC-045EA6CA1A82}" type="datetimeFigureOut">
              <a:rPr lang="uk-UA" smtClean="0"/>
              <a:t>21.04.2026</a:t>
            </a:fld>
            <a:endParaRPr lang="uk-UA"/>
          </a:p>
        </p:txBody>
      </p:sp>
      <p:sp>
        <p:nvSpPr>
          <p:cNvPr id="5" name="Місце для нижнього колонтитула 4">
            <a:extLst>
              <a:ext uri="{FF2B5EF4-FFF2-40B4-BE49-F238E27FC236}">
                <a16:creationId xmlns:a16="http://schemas.microsoft.com/office/drawing/2014/main" id="{1CD4A0D6-61F6-4CFA-9F0A-D65DDF2C63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A3F02916-D092-4908-8B96-5C1D3FA0F5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F223A3-AFD3-492C-B969-235AE8D047CE}" type="slidenum">
              <a:rPr lang="uk-UA" smtClean="0"/>
              <a:t>‹№›</a:t>
            </a:fld>
            <a:endParaRPr lang="uk-UA"/>
          </a:p>
        </p:txBody>
      </p:sp>
    </p:spTree>
    <p:extLst>
      <p:ext uri="{BB962C8B-B14F-4D97-AF65-F5344CB8AC3E}">
        <p14:creationId xmlns:p14="http://schemas.microsoft.com/office/powerpoint/2010/main" val="2677215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1A2C6D-F29B-4090-829C-B3A9301A2F28}"/>
              </a:ext>
            </a:extLst>
          </p:cNvPr>
          <p:cNvSpPr>
            <a:spLocks noGrp="1"/>
          </p:cNvSpPr>
          <p:nvPr>
            <p:ph type="ctrTitle"/>
          </p:nvPr>
        </p:nvSpPr>
        <p:spPr/>
        <p:txBody>
          <a:bodyPr/>
          <a:lstStyle/>
          <a:p>
            <a:r>
              <a:rPr lang="uk-UA" dirty="0">
                <a:latin typeface="Times New Roman" panose="02020603050405020304" pitchFamily="18" charset="0"/>
                <a:cs typeface="Times New Roman" panose="02020603050405020304" pitchFamily="18" charset="0"/>
              </a:rPr>
              <a:t>Обробка винятків</a:t>
            </a:r>
          </a:p>
        </p:txBody>
      </p:sp>
      <p:sp>
        <p:nvSpPr>
          <p:cNvPr id="3" name="Підзаголовок 2">
            <a:extLst>
              <a:ext uri="{FF2B5EF4-FFF2-40B4-BE49-F238E27FC236}">
                <a16:creationId xmlns:a16="http://schemas.microsoft.com/office/drawing/2014/main" id="{C9BFF2A4-93DB-4F7A-8F11-9B899367F83E}"/>
              </a:ext>
            </a:extLst>
          </p:cNvPr>
          <p:cNvSpPr>
            <a:spLocks noGrp="1"/>
          </p:cNvSpPr>
          <p:nvPr>
            <p:ph type="subTitle" idx="1"/>
          </p:nvPr>
        </p:nvSpPr>
        <p:spPr>
          <a:xfrm>
            <a:off x="1524000" y="4147126"/>
            <a:ext cx="9144000" cy="1110673"/>
          </a:xfrm>
        </p:spPr>
        <p:txBody>
          <a:bodyPr/>
          <a:lstStyle/>
          <a:p>
            <a:r>
              <a:rPr lang="uk-UA" dirty="0">
                <a:latin typeface="Times New Roman" panose="02020603050405020304" pitchFamily="18" charset="0"/>
                <a:cs typeface="Times New Roman" panose="02020603050405020304" pitchFamily="18" charset="0"/>
              </a:rPr>
              <a:t>Лекція 14</a:t>
            </a:r>
          </a:p>
        </p:txBody>
      </p:sp>
    </p:spTree>
    <p:extLst>
      <p:ext uri="{BB962C8B-B14F-4D97-AF65-F5344CB8AC3E}">
        <p14:creationId xmlns:p14="http://schemas.microsoft.com/office/powerpoint/2010/main" val="378312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0823F3D-4C4E-42E6-B348-8FB15E4B2651}"/>
              </a:ext>
            </a:extLst>
          </p:cNvPr>
          <p:cNvSpPr>
            <a:spLocks noGrp="1"/>
          </p:cNvSpPr>
          <p:nvPr>
            <p:ph idx="1"/>
          </p:nvPr>
        </p:nvSpPr>
        <p:spPr>
          <a:xfrm>
            <a:off x="838199" y="166255"/>
            <a:ext cx="10928927" cy="6410036"/>
          </a:xfrm>
        </p:spPr>
        <p:txBody>
          <a:bodyPr>
            <a:normAutofit lnSpcReduction="10000"/>
          </a:bodyPr>
          <a:lstStyle/>
          <a:p>
            <a:pPr marL="0" indent="0">
              <a:buNone/>
            </a:pPr>
            <a:r>
              <a:rPr lang="uk-UA" b="1" dirty="0">
                <a:latin typeface="Times New Roman" panose="02020603050405020304" pitchFamily="18" charset="0"/>
                <a:cs typeface="Times New Roman" panose="02020603050405020304" pitchFamily="18" charset="0"/>
              </a:rPr>
              <a:t>виняток типу </a:t>
            </a:r>
            <a:r>
              <a:rPr lang="en-US" b="1" dirty="0">
                <a:latin typeface="Times New Roman" panose="02020603050405020304" pitchFamily="18" charset="0"/>
                <a:cs typeface="Times New Roman" panose="02020603050405020304" pitchFamily="18" charset="0"/>
              </a:rPr>
              <a:t>Exception:</a:t>
            </a:r>
          </a:p>
          <a:p>
            <a:pPr marL="0" indent="0">
              <a:buNone/>
            </a:pPr>
            <a:r>
              <a:rPr lang="en-US" b="1" dirty="0">
                <a:latin typeface="Times New Roman" panose="02020603050405020304" pitchFamily="18" charset="0"/>
                <a:cs typeface="Times New Roman" panose="02020603050405020304" pitchFamily="18" charset="0"/>
              </a:rPr>
              <a:t>try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int x = 5;</a:t>
            </a:r>
          </a:p>
          <a:p>
            <a:pPr marL="0" indent="0">
              <a:buNone/>
            </a:pPr>
            <a:r>
              <a:rPr lang="en-US" dirty="0">
                <a:latin typeface="Times New Roman" panose="02020603050405020304" pitchFamily="18" charset="0"/>
                <a:cs typeface="Times New Roman" panose="02020603050405020304" pitchFamily="18" charset="0"/>
              </a:rPr>
              <a:t>   int y = x / 0;</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Результат: {</a:t>
            </a:r>
            <a:r>
              <a:rPr lang="en-US" dirty="0">
                <a:latin typeface="Times New Roman" panose="02020603050405020304" pitchFamily="18" charset="0"/>
                <a:cs typeface="Times New Roman" panose="02020603050405020304" pitchFamily="18" charset="0"/>
              </a:rPr>
              <a:t>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b="1" dirty="0">
                <a:latin typeface="Times New Roman" panose="02020603050405020304" pitchFamily="18" charset="0"/>
                <a:cs typeface="Times New Roman" panose="02020603050405020304" pitchFamily="18" charset="0"/>
              </a:rPr>
              <a:t>catch (Exception ex)</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Виключення: {</a:t>
            </a:r>
            <a:r>
              <a:rPr lang="en-US" dirty="0" err="1">
                <a:latin typeface="Times New Roman" panose="02020603050405020304" pitchFamily="18" charset="0"/>
                <a:cs typeface="Times New Roman" panose="02020603050405020304" pitchFamily="18" charset="0"/>
              </a:rPr>
              <a:t>ex.Message</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Метод: {</a:t>
            </a:r>
            <a:r>
              <a:rPr lang="en-US" dirty="0" err="1">
                <a:latin typeface="Times New Roman" panose="02020603050405020304" pitchFamily="18" charset="0"/>
                <a:cs typeface="Times New Roman" panose="02020603050405020304" pitchFamily="18" charset="0"/>
              </a:rPr>
              <a:t>ex.TargetSite</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Трасування стека: {</a:t>
            </a:r>
            <a:r>
              <a:rPr lang="en-US" dirty="0" err="1">
                <a:latin typeface="Times New Roman" panose="02020603050405020304" pitchFamily="18" charset="0"/>
                <a:cs typeface="Times New Roman" panose="02020603050405020304" pitchFamily="18" charset="0"/>
              </a:rPr>
              <a:t>ex.StackTrace</a:t>
            </a:r>
            <a:r>
              <a:rPr lang="en-US"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pPr marL="0" indent="0">
              <a:buNone/>
            </a:pPr>
            <a:r>
              <a:rPr lang="uk-UA" sz="2400" dirty="0">
                <a:latin typeface="Times New Roman" panose="02020603050405020304" pitchFamily="18" charset="0"/>
                <a:cs typeface="Times New Roman" panose="02020603050405020304" pitchFamily="18" charset="0"/>
              </a:rPr>
              <a:t>Оскільки тип </a:t>
            </a:r>
            <a:r>
              <a:rPr lang="en-US" sz="2400" dirty="0">
                <a:latin typeface="Times New Roman" panose="02020603050405020304" pitchFamily="18" charset="0"/>
                <a:cs typeface="Times New Roman" panose="02020603050405020304" pitchFamily="18" charset="0"/>
              </a:rPr>
              <a:t>Exception </a:t>
            </a:r>
            <a:r>
              <a:rPr lang="uk-UA" sz="2400" dirty="0">
                <a:latin typeface="Times New Roman" panose="02020603050405020304" pitchFamily="18" charset="0"/>
                <a:cs typeface="Times New Roman" panose="02020603050405020304" pitchFamily="18" charset="0"/>
              </a:rPr>
              <a:t>є базовим типом для всіх винятків, то вираз </a:t>
            </a:r>
            <a:r>
              <a:rPr lang="en-US" sz="2400" dirty="0">
                <a:latin typeface="Times New Roman" panose="02020603050405020304" pitchFamily="18" charset="0"/>
                <a:cs typeface="Times New Roman" panose="02020603050405020304" pitchFamily="18" charset="0"/>
              </a:rPr>
              <a:t>catch (Exception ex) </a:t>
            </a:r>
            <a:r>
              <a:rPr lang="uk-UA" sz="2400" dirty="0">
                <a:latin typeface="Times New Roman" panose="02020603050405020304" pitchFamily="18" charset="0"/>
                <a:cs typeface="Times New Roman" panose="02020603050405020304" pitchFamily="18" charset="0"/>
              </a:rPr>
              <a:t>оброблятиме всі винятки, які можуть виникнути.</a:t>
            </a:r>
          </a:p>
        </p:txBody>
      </p:sp>
    </p:spTree>
    <p:extLst>
      <p:ext uri="{BB962C8B-B14F-4D97-AF65-F5344CB8AC3E}">
        <p14:creationId xmlns:p14="http://schemas.microsoft.com/office/powerpoint/2010/main" val="1117482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6D32260-A1A3-4DCF-8BD7-9A7E74405851}"/>
              </a:ext>
            </a:extLst>
          </p:cNvPr>
          <p:cNvSpPr>
            <a:spLocks noGrp="1"/>
          </p:cNvSpPr>
          <p:nvPr>
            <p:ph idx="1"/>
          </p:nvPr>
        </p:nvSpPr>
        <p:spPr>
          <a:xfrm>
            <a:off x="838200" y="858982"/>
            <a:ext cx="10515600" cy="5317981"/>
          </a:xfrm>
        </p:spPr>
        <p:txBody>
          <a:bodyPr>
            <a:normAutofit fontScale="77500" lnSpcReduction="20000"/>
          </a:bodyPr>
          <a:lstStyle/>
          <a:p>
            <a:pPr marL="0" indent="0">
              <a:lnSpc>
                <a:spcPct val="120000"/>
              </a:lnSpc>
              <a:spcBef>
                <a:spcPts val="0"/>
              </a:spcBef>
              <a:buNone/>
            </a:pPr>
            <a:r>
              <a:rPr lang="uk-UA" dirty="0">
                <a:latin typeface="Times New Roman" panose="02020603050405020304" pitchFamily="18" charset="0"/>
                <a:cs typeface="Times New Roman" panose="02020603050405020304" pitchFamily="18" charset="0"/>
              </a:rPr>
              <a:t>Також є більш спеціалізовані типи винятків, які призначені для обробки певних видів винятків. Їх досить багато, виділимо лише деякі:</a:t>
            </a:r>
          </a:p>
          <a:p>
            <a:pPr marL="0" indent="0">
              <a:lnSpc>
                <a:spcPct val="120000"/>
              </a:lnSpc>
              <a:spcBef>
                <a:spcPts val="0"/>
              </a:spcBef>
              <a:buNone/>
            </a:pPr>
            <a:endParaRPr lang="uk-UA"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b="1" dirty="0" err="1">
                <a:latin typeface="Times New Roman" panose="02020603050405020304" pitchFamily="18" charset="0"/>
                <a:cs typeface="Times New Roman" panose="02020603050405020304" pitchFamily="18" charset="0"/>
              </a:rPr>
              <a:t>DivideByZeroException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представляє виняток, що генерується при діленні на нуль.</a:t>
            </a:r>
          </a:p>
          <a:p>
            <a:pPr marL="0" indent="0">
              <a:lnSpc>
                <a:spcPct val="120000"/>
              </a:lnSpc>
              <a:spcBef>
                <a:spcPts val="0"/>
              </a:spcBef>
              <a:buNone/>
            </a:pPr>
            <a:r>
              <a:rPr lang="en-US" b="1" dirty="0" err="1">
                <a:latin typeface="Times New Roman" panose="02020603050405020304" pitchFamily="18" charset="0"/>
                <a:cs typeface="Times New Roman" panose="02020603050405020304" pitchFamily="18" charset="0"/>
              </a:rPr>
              <a:t>ArgumentOutOfRangeException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генерується, якщо значення аргументу знаходиться поза діапазоном допустимих значень.</a:t>
            </a:r>
          </a:p>
          <a:p>
            <a:pPr marL="0" indent="0">
              <a:lnSpc>
                <a:spcPct val="120000"/>
              </a:lnSpc>
              <a:spcBef>
                <a:spcPts val="0"/>
              </a:spcBef>
              <a:buNone/>
            </a:pPr>
            <a:r>
              <a:rPr lang="en-US" b="1" dirty="0" err="1">
                <a:latin typeface="Times New Roman" panose="02020603050405020304" pitchFamily="18" charset="0"/>
                <a:cs typeface="Times New Roman" panose="02020603050405020304" pitchFamily="18" charset="0"/>
              </a:rPr>
              <a:t>ArgumentException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генерується, якщо в метод для параметра передається некоректне значення.</a:t>
            </a:r>
          </a:p>
          <a:p>
            <a:pPr marL="0" indent="0">
              <a:lnSpc>
                <a:spcPct val="120000"/>
              </a:lnSpc>
              <a:spcBef>
                <a:spcPts val="0"/>
              </a:spcBef>
              <a:buNone/>
            </a:pPr>
            <a:r>
              <a:rPr lang="en-US" b="1" dirty="0" err="1">
                <a:latin typeface="Times New Roman" panose="02020603050405020304" pitchFamily="18" charset="0"/>
                <a:cs typeface="Times New Roman" panose="02020603050405020304" pitchFamily="18" charset="0"/>
              </a:rPr>
              <a:t>IndexOutOfRangeException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генерується, якщо індекс елемента масиву або колекції знаходиться поза діапазоном допустимих значень.</a:t>
            </a:r>
          </a:p>
          <a:p>
            <a:pPr marL="0" indent="0">
              <a:lnSpc>
                <a:spcPct val="120000"/>
              </a:lnSpc>
              <a:spcBef>
                <a:spcPts val="0"/>
              </a:spcBef>
              <a:buNone/>
            </a:pPr>
            <a:r>
              <a:rPr lang="en-US" b="1" dirty="0" err="1">
                <a:latin typeface="Times New Roman" panose="02020603050405020304" pitchFamily="18" charset="0"/>
                <a:cs typeface="Times New Roman" panose="02020603050405020304" pitchFamily="18" charset="0"/>
              </a:rPr>
              <a:t>InvalidCastException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генерується при спробі зробити неприпустимі перетворення типів.</a:t>
            </a:r>
          </a:p>
          <a:p>
            <a:pPr marL="0" indent="0">
              <a:lnSpc>
                <a:spcPct val="120000"/>
              </a:lnSpc>
              <a:spcBef>
                <a:spcPts val="0"/>
              </a:spcBef>
              <a:buNone/>
            </a:pPr>
            <a:r>
              <a:rPr lang="en-US" b="1" dirty="0" err="1">
                <a:latin typeface="Times New Roman" panose="02020603050405020304" pitchFamily="18" charset="0"/>
                <a:cs typeface="Times New Roman" panose="02020603050405020304" pitchFamily="18" charset="0"/>
              </a:rPr>
              <a:t>NullReferenceException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генерується при спробі звернення до об’єкта, який дорівнює </a:t>
            </a:r>
            <a:r>
              <a:rPr lang="en-US" dirty="0">
                <a:latin typeface="Times New Roman" panose="02020603050405020304" pitchFamily="18" charset="0"/>
                <a:cs typeface="Times New Roman" panose="02020603050405020304" pitchFamily="18" charset="0"/>
              </a:rPr>
              <a:t>null (</a:t>
            </a:r>
            <a:r>
              <a:rPr lang="uk-UA" dirty="0">
                <a:latin typeface="Times New Roman" panose="02020603050405020304" pitchFamily="18" charset="0"/>
                <a:cs typeface="Times New Roman" panose="02020603050405020304" pitchFamily="18" charset="0"/>
              </a:rPr>
              <a:t>тобто, по суті, невизначений).</a:t>
            </a:r>
          </a:p>
        </p:txBody>
      </p:sp>
    </p:spTree>
    <p:extLst>
      <p:ext uri="{BB962C8B-B14F-4D97-AF65-F5344CB8AC3E}">
        <p14:creationId xmlns:p14="http://schemas.microsoft.com/office/powerpoint/2010/main" val="1423479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96507AC-63D9-4B43-8E94-499933C41262}"/>
              </a:ext>
            </a:extLst>
          </p:cNvPr>
          <p:cNvSpPr>
            <a:spLocks noGrp="1"/>
          </p:cNvSpPr>
          <p:nvPr>
            <p:ph idx="1"/>
          </p:nvPr>
        </p:nvSpPr>
        <p:spPr>
          <a:xfrm>
            <a:off x="838200" y="415636"/>
            <a:ext cx="10515600" cy="6068291"/>
          </a:xfrm>
        </p:spPr>
        <p:txBody>
          <a:bodyPr>
            <a:normAutofit fontScale="70000" lnSpcReduction="20000"/>
          </a:bodyPr>
          <a:lstStyle/>
          <a:p>
            <a:pPr marL="0" indent="0">
              <a:buNone/>
            </a:pPr>
            <a:r>
              <a:rPr lang="uk-UA" dirty="0">
                <a:latin typeface="Times New Roman" panose="02020603050405020304" pitchFamily="18" charset="0"/>
                <a:cs typeface="Times New Roman" panose="02020603050405020304" pitchFamily="18" charset="0"/>
              </a:rPr>
              <a:t>І за потреби ми можемо розмежувати обробку різних типів винятків, увімкнувши додаткові блоки </a:t>
            </a:r>
            <a:r>
              <a:rPr lang="en-US" dirty="0">
                <a:latin typeface="Times New Roman" panose="02020603050405020304" pitchFamily="18" charset="0"/>
                <a:cs typeface="Times New Roman" panose="02020603050405020304" pitchFamily="18" charset="0"/>
              </a:rPr>
              <a:t>catch:</a:t>
            </a:r>
          </a:p>
          <a:p>
            <a:pPr marL="0" indent="0">
              <a:buNone/>
            </a:pPr>
            <a:r>
              <a:rPr lang="en-US" b="1" dirty="0">
                <a:latin typeface="Times New Roman" panose="02020603050405020304" pitchFamily="18" charset="0"/>
                <a:cs typeface="Times New Roman" panose="02020603050405020304" pitchFamily="18" charset="0"/>
              </a:rPr>
              <a:t>try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int[] numbers = new </a:t>
            </a:r>
            <a:r>
              <a:rPr lang="en-US" b="1" dirty="0">
                <a:latin typeface="Times New Roman" panose="02020603050405020304" pitchFamily="18" charset="0"/>
                <a:cs typeface="Times New Roman" panose="02020603050405020304" pitchFamily="18" charset="0"/>
              </a:rPr>
              <a:t>int[4]</a:t>
            </a:r>
            <a:r>
              <a:rPr lang="en-US" dirty="0">
                <a:latin typeface="Times New Roman" panose="02020603050405020304" pitchFamily="18" charset="0"/>
                <a:cs typeface="Times New Roman" panose="02020603050405020304" pitchFamily="18" charset="0"/>
              </a:rPr>
              <a:t>;</a:t>
            </a:r>
          </a:p>
          <a:p>
            <a:pPr marL="0" indent="0">
              <a:buNone/>
            </a:pPr>
            <a:r>
              <a:rPr lang="en-US" b="1" dirty="0">
                <a:latin typeface="Times New Roman" panose="02020603050405020304" pitchFamily="18" charset="0"/>
                <a:cs typeface="Times New Roman" panose="02020603050405020304" pitchFamily="18" charset="0"/>
              </a:rPr>
              <a:t>   numbers[7] = 9</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IndexOutOfRangeException</a:t>
            </a: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   int x = 5;</a:t>
            </a:r>
          </a:p>
          <a:p>
            <a:pPr marL="0" indent="0">
              <a:buNone/>
            </a:pPr>
            <a:r>
              <a:rPr lang="en-US" b="1" dirty="0">
                <a:latin typeface="Times New Roman" panose="02020603050405020304" pitchFamily="18" charset="0"/>
                <a:cs typeface="Times New Roman" panose="02020603050405020304" pitchFamily="18" charset="0"/>
              </a:rPr>
              <a:t>   int y = x / 0; // </a:t>
            </a:r>
            <a:r>
              <a:rPr lang="en-US" dirty="0" err="1">
                <a:latin typeface="Times New Roman" panose="02020603050405020304" pitchFamily="18" charset="0"/>
                <a:cs typeface="Times New Roman" panose="02020603050405020304" pitchFamily="18" charset="0"/>
              </a:rPr>
              <a:t>DivideByZeroException</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Результат: {</a:t>
            </a:r>
            <a:r>
              <a:rPr lang="en-US" dirty="0">
                <a:latin typeface="Times New Roman" panose="02020603050405020304" pitchFamily="18" charset="0"/>
                <a:cs typeface="Times New Roman" panose="02020603050405020304" pitchFamily="18" charset="0"/>
              </a:rPr>
              <a:t>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catch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DivideByZeroException</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Виник виняток </a:t>
            </a:r>
            <a:r>
              <a:rPr lang="en-US" dirty="0" err="1">
                <a:latin typeface="Times New Roman" panose="02020603050405020304" pitchFamily="18" charset="0"/>
                <a:cs typeface="Times New Roman" panose="02020603050405020304" pitchFamily="18" charset="0"/>
              </a:rPr>
              <a:t>DivideByZeroException</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catch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IndexOutOfRangeException</a:t>
            </a:r>
            <a:r>
              <a:rPr lang="en-US" dirty="0">
                <a:latin typeface="Times New Roman" panose="02020603050405020304" pitchFamily="18" charset="0"/>
                <a:cs typeface="Times New Roman" panose="02020603050405020304" pitchFamily="18" charset="0"/>
              </a:rPr>
              <a:t> ex)</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ex.Message</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3468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D3A0814-F8D8-4FBB-971C-29CEDAAC870C}"/>
              </a:ext>
            </a:extLst>
          </p:cNvPr>
          <p:cNvSpPr>
            <a:spLocks noGrp="1"/>
          </p:cNvSpPr>
          <p:nvPr>
            <p:ph idx="1"/>
          </p:nvPr>
        </p:nvSpPr>
        <p:spPr>
          <a:xfrm>
            <a:off x="838200" y="304800"/>
            <a:ext cx="10515600" cy="5872163"/>
          </a:xfrm>
        </p:spPr>
        <p:txBody>
          <a:bodyPr>
            <a:normAutofit fontScale="55000" lnSpcReduction="20000"/>
          </a:bodyPr>
          <a:lstStyle/>
          <a:p>
            <a:pPr marL="0" indent="0">
              <a:buNone/>
            </a:pPr>
            <a:r>
              <a:rPr lang="en-US" b="1" dirty="0">
                <a:latin typeface="Times New Roman" panose="02020603050405020304" pitchFamily="18" charset="0"/>
                <a:cs typeface="Times New Roman" panose="02020603050405020304" pitchFamily="18" charset="0"/>
              </a:rPr>
              <a:t>try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object obj = "you";</a:t>
            </a:r>
          </a:p>
          <a:p>
            <a:pPr marL="0" indent="0">
              <a:buNone/>
            </a:pP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int num = (int)obj; //</a:t>
            </a:r>
            <a:r>
              <a:rPr lang="en-US" b="1" dirty="0" err="1">
                <a:latin typeface="Times New Roman" panose="02020603050405020304" pitchFamily="18" charset="0"/>
                <a:cs typeface="Times New Roman" panose="02020603050405020304" pitchFamily="18" charset="0"/>
              </a:rPr>
              <a:t>System.InvalidCastException</a:t>
            </a:r>
            <a:endParaRPr lang="en-US" b="1"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Результат: {</a:t>
            </a:r>
            <a:r>
              <a:rPr lang="en-US" dirty="0">
                <a:latin typeface="Times New Roman" panose="02020603050405020304" pitchFamily="18" charset="0"/>
                <a:cs typeface="Times New Roman" panose="02020603050405020304" pitchFamily="18" charset="0"/>
              </a:rPr>
              <a:t>num}");</a:t>
            </a:r>
          </a:p>
          <a:p>
            <a:pPr marL="0" indent="0">
              <a:buNone/>
            </a:pPr>
            <a:r>
              <a:rPr lang="en-US" dirty="0">
                <a:latin typeface="Times New Roman" panose="02020603050405020304" pitchFamily="18" charset="0"/>
                <a:cs typeface="Times New Roman" panose="02020603050405020304" pitchFamily="18" charset="0"/>
              </a:rPr>
              <a:t>}</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catch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DivideByZeroException</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Виник виняток </a:t>
            </a:r>
            <a:r>
              <a:rPr lang="en-US" dirty="0" err="1">
                <a:latin typeface="Times New Roman" panose="02020603050405020304" pitchFamily="18" charset="0"/>
                <a:cs typeface="Times New Roman" panose="02020603050405020304" pitchFamily="18" charset="0"/>
              </a:rPr>
              <a:t>DivideByZeroException</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catch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IndexOutOfRangeException</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Виник виняток </a:t>
            </a:r>
            <a:r>
              <a:rPr lang="en-US" dirty="0" err="1">
                <a:latin typeface="Times New Roman" panose="02020603050405020304" pitchFamily="18" charset="0"/>
                <a:cs typeface="Times New Roman" panose="02020603050405020304" pitchFamily="18" charset="0"/>
              </a:rPr>
              <a:t>IndexOutOfRangeException</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uk-UA" dirty="0">
                <a:latin typeface="Times New Roman" panose="02020603050405020304" pitchFamily="18" charset="0"/>
                <a:cs typeface="Times New Roman" panose="02020603050405020304" pitchFamily="18" charset="0"/>
              </a:rPr>
              <a:t>В даному випадку в блоці </a:t>
            </a:r>
            <a:r>
              <a:rPr lang="en-US" dirty="0">
                <a:latin typeface="Times New Roman" panose="02020603050405020304" pitchFamily="18" charset="0"/>
                <a:cs typeface="Times New Roman" panose="02020603050405020304" pitchFamily="18" charset="0"/>
              </a:rPr>
              <a:t>try </a:t>
            </a:r>
            <a:r>
              <a:rPr lang="uk-UA" dirty="0">
                <a:latin typeface="Times New Roman" panose="02020603050405020304" pitchFamily="18" charset="0"/>
                <a:cs typeface="Times New Roman" panose="02020603050405020304" pitchFamily="18" charset="0"/>
              </a:rPr>
              <a:t>генерується виняток типу </a:t>
            </a:r>
            <a:r>
              <a:rPr lang="en-US" b="1" dirty="0" err="1">
                <a:latin typeface="Times New Roman" panose="02020603050405020304" pitchFamily="18" charset="0"/>
                <a:cs typeface="Times New Roman" panose="02020603050405020304" pitchFamily="18" charset="0"/>
              </a:rPr>
              <a:t>InvalidCastException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проте відповідного блоку </a:t>
            </a:r>
            <a:r>
              <a:rPr lang="en-US" dirty="0">
                <a:latin typeface="Times New Roman" panose="02020603050405020304" pitchFamily="18" charset="0"/>
                <a:cs typeface="Times New Roman" panose="02020603050405020304" pitchFamily="18" charset="0"/>
              </a:rPr>
              <a:t>catch </a:t>
            </a:r>
            <a:r>
              <a:rPr lang="uk-UA" dirty="0">
                <a:latin typeface="Times New Roman" panose="02020603050405020304" pitchFamily="18" charset="0"/>
                <a:cs typeface="Times New Roman" panose="02020603050405020304" pitchFamily="18" charset="0"/>
              </a:rPr>
              <a:t>для обробки цього винятку немає. Тому програма аварійно завершить виконання.</a:t>
            </a:r>
          </a:p>
          <a:p>
            <a:pPr marL="0" indent="0">
              <a:buNone/>
            </a:pPr>
            <a:r>
              <a:rPr lang="uk-UA" dirty="0">
                <a:latin typeface="Times New Roman" panose="02020603050405020304" pitchFamily="18" charset="0"/>
                <a:cs typeface="Times New Roman" panose="02020603050405020304" pitchFamily="18" charset="0"/>
              </a:rPr>
              <a:t>Також можна визначити для </a:t>
            </a:r>
            <a:r>
              <a:rPr lang="en-US" dirty="0" err="1">
                <a:latin typeface="Times New Roman" panose="02020603050405020304" pitchFamily="18" charset="0"/>
                <a:cs typeface="Times New Roman" panose="02020603050405020304" pitchFamily="18" charset="0"/>
              </a:rPr>
              <a:t>InvalidCastException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свій блок </a:t>
            </a:r>
            <a:r>
              <a:rPr lang="en-US" dirty="0">
                <a:latin typeface="Times New Roman" panose="02020603050405020304" pitchFamily="18" charset="0"/>
                <a:cs typeface="Times New Roman" panose="02020603050405020304" pitchFamily="18" charset="0"/>
              </a:rPr>
              <a:t>catch, </a:t>
            </a:r>
            <a:r>
              <a:rPr lang="uk-UA" dirty="0">
                <a:latin typeface="Times New Roman" panose="02020603050405020304" pitchFamily="18" charset="0"/>
                <a:cs typeface="Times New Roman" panose="02020603050405020304" pitchFamily="18" charset="0"/>
              </a:rPr>
              <a:t>проте суть у тому, що теоретично в коді можуть бути згенеровані різні типи винятків. А визначати всім типам винятків блоки </a:t>
            </a:r>
            <a:r>
              <a:rPr lang="en-US" dirty="0">
                <a:latin typeface="Times New Roman" panose="02020603050405020304" pitchFamily="18" charset="0"/>
                <a:cs typeface="Times New Roman" panose="02020603050405020304" pitchFamily="18" charset="0"/>
              </a:rPr>
              <a:t>catch, </a:t>
            </a:r>
            <a:r>
              <a:rPr lang="uk-UA" dirty="0">
                <a:latin typeface="Times New Roman" panose="02020603050405020304" pitchFamily="18" charset="0"/>
                <a:cs typeface="Times New Roman" panose="02020603050405020304" pitchFamily="18" charset="0"/>
              </a:rPr>
              <a:t>якщо обробка винятків однотипна, немає сенсу. І в цьому випадку ми можемо визначити блок </a:t>
            </a:r>
            <a:r>
              <a:rPr lang="en-US" dirty="0">
                <a:latin typeface="Times New Roman" panose="02020603050405020304" pitchFamily="18" charset="0"/>
                <a:cs typeface="Times New Roman" panose="02020603050405020304" pitchFamily="18" charset="0"/>
              </a:rPr>
              <a:t>catch </a:t>
            </a:r>
            <a:r>
              <a:rPr lang="uk-UA" dirty="0">
                <a:latin typeface="Times New Roman" panose="02020603050405020304" pitchFamily="18" charset="0"/>
                <a:cs typeface="Times New Roman" panose="02020603050405020304" pitchFamily="18" charset="0"/>
              </a:rPr>
              <a:t>для базового типу </a:t>
            </a:r>
            <a:r>
              <a:rPr lang="en-US" dirty="0">
                <a:latin typeface="Times New Roman" panose="02020603050405020304" pitchFamily="18" charset="0"/>
                <a:cs typeface="Times New Roman" panose="02020603050405020304" pitchFamily="18" charset="0"/>
              </a:rPr>
              <a:t>Exception</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4019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E3B6C22-D8C6-42F8-8F92-A76DFCE80DA7}"/>
              </a:ext>
            </a:extLst>
          </p:cNvPr>
          <p:cNvSpPr>
            <a:spLocks noGrp="1"/>
          </p:cNvSpPr>
          <p:nvPr>
            <p:ph idx="1"/>
          </p:nvPr>
        </p:nvSpPr>
        <p:spPr>
          <a:xfrm>
            <a:off x="838199" y="240145"/>
            <a:ext cx="11169073" cy="6391564"/>
          </a:xfrm>
        </p:spPr>
        <p:txBody>
          <a:bodyPr>
            <a:noAutofit/>
          </a:bodyPr>
          <a:lstStyle/>
          <a:p>
            <a:pPr marL="0" indent="0">
              <a:buNone/>
            </a:pPr>
            <a:r>
              <a:rPr lang="en-US" sz="1600" b="1" dirty="0">
                <a:latin typeface="Times New Roman" panose="02020603050405020304" pitchFamily="18" charset="0"/>
                <a:cs typeface="Times New Roman" panose="02020603050405020304" pitchFamily="18" charset="0"/>
              </a:rPr>
              <a:t>try</a:t>
            </a:r>
          </a:p>
          <a:p>
            <a:pPr marL="0" indent="0">
              <a:buNone/>
            </a:pPr>
            <a:r>
              <a:rPr lang="en-US" sz="1600" dirty="0">
                <a:latin typeface="Times New Roman" panose="02020603050405020304" pitchFamily="18" charset="0"/>
                <a:cs typeface="Times New Roman" panose="02020603050405020304" pitchFamily="18" charset="0"/>
              </a:rPr>
              <a:t>{   object obj = "you";</a:t>
            </a:r>
          </a:p>
          <a:p>
            <a:pPr marL="0" indent="0">
              <a:buNone/>
            </a:pPr>
            <a:r>
              <a:rPr lang="en-US" sz="1600" dirty="0">
                <a:latin typeface="Times New Roman" panose="02020603050405020304" pitchFamily="18" charset="0"/>
                <a:cs typeface="Times New Roman" panose="02020603050405020304" pitchFamily="18" charset="0"/>
              </a:rPr>
              <a:t>   int num = (int) obj;   //</a:t>
            </a:r>
            <a:r>
              <a:rPr lang="en-US" sz="1600" dirty="0" err="1">
                <a:latin typeface="Times New Roman" panose="02020603050405020304" pitchFamily="18" charset="0"/>
                <a:cs typeface="Times New Roman" panose="02020603050405020304" pitchFamily="18" charset="0"/>
              </a:rPr>
              <a:t>System.InvalidCastException</a:t>
            </a:r>
            <a:endParaRPr lang="en-US" sz="16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Console.WriteLine</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Результат: {</a:t>
            </a:r>
            <a:r>
              <a:rPr lang="en-US" sz="1600" dirty="0">
                <a:latin typeface="Times New Roman" panose="02020603050405020304" pitchFamily="18" charset="0"/>
                <a:cs typeface="Times New Roman" panose="02020603050405020304" pitchFamily="18" charset="0"/>
              </a:rPr>
              <a:t>num}");</a:t>
            </a:r>
            <a:r>
              <a:rPr lang="uk-UA"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a:t>
            </a:r>
          </a:p>
          <a:p>
            <a:pPr marL="0" indent="0">
              <a:buNone/>
            </a:pPr>
            <a:r>
              <a:rPr lang="en-US" sz="1600" b="1" dirty="0">
                <a:latin typeface="Times New Roman" panose="02020603050405020304" pitchFamily="18" charset="0"/>
                <a:cs typeface="Times New Roman" panose="02020603050405020304" pitchFamily="18" charset="0"/>
              </a:rPr>
              <a:t>catch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Console.WriteLine</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Виник виняток </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a:t>
            </a:r>
          </a:p>
          <a:p>
            <a:pPr marL="0" indent="0">
              <a:buNone/>
            </a:pPr>
            <a:r>
              <a:rPr lang="en-US" sz="1600" b="1" dirty="0">
                <a:latin typeface="Times New Roman" panose="02020603050405020304" pitchFamily="18" charset="0"/>
                <a:cs typeface="Times New Roman" panose="02020603050405020304" pitchFamily="18" charset="0"/>
              </a:rPr>
              <a:t>catch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IndexOutOfRangeException</a:t>
            </a: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Console.WriteLine</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Виник виняток </a:t>
            </a:r>
            <a:r>
              <a:rPr lang="en-US" sz="1600" dirty="0" err="1">
                <a:latin typeface="Times New Roman" panose="02020603050405020304" pitchFamily="18" charset="0"/>
                <a:cs typeface="Times New Roman" panose="02020603050405020304" pitchFamily="18" charset="0"/>
              </a:rPr>
              <a:t>IndexOutOfRangeException</a:t>
            </a: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a:t>
            </a:r>
          </a:p>
          <a:p>
            <a:pPr marL="0" indent="0">
              <a:buNone/>
            </a:pPr>
            <a:r>
              <a:rPr lang="en-US" sz="1600" b="1" dirty="0">
                <a:latin typeface="Times New Roman" panose="02020603050405020304" pitchFamily="18" charset="0"/>
                <a:cs typeface="Times New Roman" panose="02020603050405020304" pitchFamily="18" charset="0"/>
              </a:rPr>
              <a:t>catch</a:t>
            </a:r>
            <a:r>
              <a:rPr lang="en-US" sz="1600" dirty="0">
                <a:latin typeface="Times New Roman" panose="02020603050405020304" pitchFamily="18" charset="0"/>
                <a:cs typeface="Times New Roman" panose="02020603050405020304" pitchFamily="18" charset="0"/>
              </a:rPr>
              <a:t> (Exception ex)</a:t>
            </a:r>
          </a:p>
          <a:p>
            <a:pPr marL="0" indent="0">
              <a:buNone/>
            </a:pP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Console.WriteLine</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Виключення: {</a:t>
            </a:r>
            <a:r>
              <a:rPr lang="en-US" sz="1600" dirty="0" err="1">
                <a:latin typeface="Times New Roman" panose="02020603050405020304" pitchFamily="18" charset="0"/>
                <a:cs typeface="Times New Roman" panose="02020603050405020304" pitchFamily="18" charset="0"/>
              </a:rPr>
              <a:t>ex.Message</a:t>
            </a: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a:t>
            </a:r>
          </a:p>
          <a:p>
            <a:pPr marL="0" indent="0">
              <a:buNone/>
            </a:pPr>
            <a:r>
              <a:rPr lang="uk-UA" sz="1600" dirty="0">
                <a:latin typeface="Times New Roman" panose="02020603050405020304" pitchFamily="18" charset="0"/>
                <a:cs typeface="Times New Roman" panose="02020603050405020304" pitchFamily="18" charset="0"/>
              </a:rPr>
              <a:t>І в даному випадку блок </a:t>
            </a:r>
            <a:r>
              <a:rPr lang="en-US" sz="1600" dirty="0">
                <a:latin typeface="Times New Roman" panose="02020603050405020304" pitchFamily="18" charset="0"/>
                <a:cs typeface="Times New Roman" panose="02020603050405020304" pitchFamily="18" charset="0"/>
              </a:rPr>
              <a:t>catch (Exception ex) {} </a:t>
            </a:r>
            <a:r>
              <a:rPr lang="uk-UA" sz="1600" dirty="0">
                <a:latin typeface="Times New Roman" panose="02020603050405020304" pitchFamily="18" charset="0"/>
                <a:cs typeface="Times New Roman" panose="02020603050405020304" pitchFamily="18" charset="0"/>
              </a:rPr>
              <a:t>оброблятиме всі винятки окрім </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та </a:t>
            </a:r>
            <a:r>
              <a:rPr lang="en-US" sz="1600" dirty="0" err="1">
                <a:latin typeface="Times New Roman" panose="02020603050405020304" pitchFamily="18" charset="0"/>
                <a:cs typeface="Times New Roman" panose="02020603050405020304" pitchFamily="18" charset="0"/>
              </a:rPr>
              <a:t>IndexOutOfRangeException</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При цьому блоки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для більш загальних, базових винятків слід поміщати в кінці – після блоків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для більш конкретних, спеціалізованих типів. Оскільки </a:t>
            </a:r>
            <a:r>
              <a:rPr lang="en-US" sz="1600" dirty="0">
                <a:latin typeface="Times New Roman" panose="02020603050405020304" pitchFamily="18" charset="0"/>
                <a:cs typeface="Times New Roman" panose="02020603050405020304" pitchFamily="18" charset="0"/>
              </a:rPr>
              <a:t>CLR </a:t>
            </a:r>
            <a:r>
              <a:rPr lang="uk-UA" sz="1600" dirty="0">
                <a:latin typeface="Times New Roman" panose="02020603050405020304" pitchFamily="18" charset="0"/>
                <a:cs typeface="Times New Roman" panose="02020603050405020304" pitchFamily="18" charset="0"/>
              </a:rPr>
              <a:t>вибирає для обробки винятків перший блок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який відповідає типу згенерованого виключення. Тому в даному випадку спочатку обробляється виняток </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та </a:t>
            </a:r>
            <a:r>
              <a:rPr lang="en-US" sz="1600" dirty="0" err="1">
                <a:latin typeface="Times New Roman" panose="02020603050405020304" pitchFamily="18" charset="0"/>
                <a:cs typeface="Times New Roman" panose="02020603050405020304" pitchFamily="18" charset="0"/>
              </a:rPr>
              <a:t>IndexOutOfRangeException</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і лише потім </a:t>
            </a:r>
            <a:r>
              <a:rPr lang="en-US" sz="1600" dirty="0">
                <a:latin typeface="Times New Roman" panose="02020603050405020304" pitchFamily="18" charset="0"/>
                <a:cs typeface="Times New Roman" panose="02020603050405020304" pitchFamily="18" charset="0"/>
              </a:rPr>
              <a:t>Exception (</a:t>
            </a:r>
            <a:r>
              <a:rPr lang="uk-UA" sz="1600" dirty="0">
                <a:latin typeface="Times New Roman" panose="02020603050405020304" pitchFamily="18" charset="0"/>
                <a:cs typeface="Times New Roman" panose="02020603050405020304" pitchFamily="18" charset="0"/>
              </a:rPr>
              <a:t>оскільки </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і </a:t>
            </a:r>
            <a:r>
              <a:rPr lang="en-US" sz="1600" dirty="0" err="1">
                <a:latin typeface="Times New Roman" panose="02020603050405020304" pitchFamily="18" charset="0"/>
                <a:cs typeface="Times New Roman" panose="02020603050405020304" pitchFamily="18" charset="0"/>
              </a:rPr>
              <a:t>IndexOutOfRangeException</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успадковуються від класу </a:t>
            </a:r>
            <a:r>
              <a:rPr lang="en-US" sz="1600" dirty="0">
                <a:latin typeface="Times New Roman" panose="02020603050405020304" pitchFamily="18" charset="0"/>
                <a:cs typeface="Times New Roman" panose="02020603050405020304" pitchFamily="18" charset="0"/>
              </a:rPr>
              <a:t>Exception).</a:t>
            </a:r>
            <a:endParaRPr lang="uk-UA"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0931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5635B441-AC16-42D2-9A48-F88F7A7AAD5B}"/>
              </a:ext>
            </a:extLst>
          </p:cNvPr>
          <p:cNvSpPr>
            <a:spLocks noGrp="1"/>
          </p:cNvSpPr>
          <p:nvPr>
            <p:ph type="title"/>
          </p:nvPr>
        </p:nvSpPr>
        <p:spPr>
          <a:xfrm>
            <a:off x="838200" y="365126"/>
            <a:ext cx="10515600" cy="315912"/>
          </a:xfrm>
        </p:spPr>
        <p:txBody>
          <a:bodyPr>
            <a:normAutofit fontScale="90000"/>
          </a:bodyPr>
          <a:lstStyle/>
          <a:p>
            <a:pPr algn="ctr"/>
            <a:r>
              <a:rPr lang="ru-RU" sz="2800" b="1" dirty="0" err="1">
                <a:latin typeface="Times New Roman" panose="02020603050405020304" pitchFamily="18" charset="0"/>
                <a:cs typeface="Times New Roman" panose="02020603050405020304" pitchFamily="18" charset="0"/>
              </a:rPr>
              <a:t>Генерація</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винятку</a:t>
            </a:r>
            <a:r>
              <a:rPr lang="ru-RU" sz="2800" b="1" dirty="0">
                <a:latin typeface="Times New Roman" panose="02020603050405020304" pitchFamily="18" charset="0"/>
                <a:cs typeface="Times New Roman" panose="02020603050405020304" pitchFamily="18" charset="0"/>
              </a:rPr>
              <a:t> та оператор </a:t>
            </a:r>
            <a:r>
              <a:rPr lang="ru-RU" sz="2800" b="1" dirty="0" err="1">
                <a:latin typeface="Times New Roman" panose="02020603050405020304" pitchFamily="18" charset="0"/>
                <a:cs typeface="Times New Roman" panose="02020603050405020304" pitchFamily="18" charset="0"/>
              </a:rPr>
              <a:t>throw</a:t>
            </a:r>
            <a:endParaRPr lang="uk-UA" sz="2800" b="1"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5776F81F-E507-4517-A077-989519A8BB4E}"/>
              </a:ext>
            </a:extLst>
          </p:cNvPr>
          <p:cNvSpPr>
            <a:spLocks noGrp="1"/>
          </p:cNvSpPr>
          <p:nvPr>
            <p:ph idx="1"/>
          </p:nvPr>
        </p:nvSpPr>
        <p:spPr>
          <a:xfrm>
            <a:off x="838200" y="757382"/>
            <a:ext cx="10515600" cy="5419581"/>
          </a:xfrm>
        </p:spPr>
        <p:txBody>
          <a:bodyPr>
            <a:normAutofit fontScale="62500" lnSpcReduction="20000"/>
          </a:bodyPr>
          <a:lstStyle/>
          <a:p>
            <a:pPr marL="0" indent="0">
              <a:buNone/>
            </a:pPr>
            <a:r>
              <a:rPr lang="uk-UA" dirty="0">
                <a:latin typeface="Times New Roman" panose="02020603050405020304" pitchFamily="18" charset="0"/>
                <a:cs typeface="Times New Roman" panose="02020603050405020304" pitchFamily="18" charset="0"/>
              </a:rPr>
              <a:t>Зазвичай система сама генерує винятки за певних ситуацій, наприклад, при діленні числа на нуль. Але мова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також дозволяє генерувати винятки вручну за допомогою оператора </a:t>
            </a:r>
            <a:r>
              <a:rPr lang="en-US" dirty="0">
                <a:latin typeface="Times New Roman" panose="02020603050405020304" pitchFamily="18" charset="0"/>
                <a:cs typeface="Times New Roman" panose="02020603050405020304" pitchFamily="18" charset="0"/>
              </a:rPr>
              <a:t>throw. </a:t>
            </a:r>
            <a:r>
              <a:rPr lang="uk-UA" dirty="0">
                <a:latin typeface="Times New Roman" panose="02020603050405020304" pitchFamily="18" charset="0"/>
                <a:cs typeface="Times New Roman" panose="02020603050405020304" pitchFamily="18" charset="0"/>
              </a:rPr>
              <a:t>Тобто за допомогою цього оператора ми можемо створити виняток і викликати його в процесі виконання.</a:t>
            </a:r>
          </a:p>
          <a:p>
            <a:pPr marL="0" indent="0">
              <a:buNone/>
            </a:pPr>
            <a:r>
              <a:rPr lang="uk-UA" dirty="0">
                <a:latin typeface="Times New Roman" panose="02020603050405020304" pitchFamily="18" charset="0"/>
                <a:cs typeface="Times New Roman" panose="02020603050405020304" pitchFamily="18" charset="0"/>
              </a:rPr>
              <a:t>Наприклад, у нашій програмі відбувається введення імені користувача, і ми хочемо, щоб, якщо довжина імені менша 2 символів, то виникав би виняток:</a:t>
            </a:r>
          </a:p>
          <a:p>
            <a:pPr marL="0" indent="0">
              <a:buNone/>
            </a:pPr>
            <a:r>
              <a:rPr lang="en-US" b="1" dirty="0">
                <a:latin typeface="Times New Roman" panose="02020603050405020304" pitchFamily="18" charset="0"/>
                <a:cs typeface="Times New Roman" panose="02020603050405020304" pitchFamily="18" charset="0"/>
              </a:rPr>
              <a:t>try</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Введіть ім'я:");</a:t>
            </a:r>
          </a:p>
          <a:p>
            <a:pPr marL="0" indent="0">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string? name = </a:t>
            </a:r>
            <a:r>
              <a:rPr lang="en-US" dirty="0" err="1">
                <a:latin typeface="Times New Roman" panose="02020603050405020304" pitchFamily="18" charset="0"/>
                <a:cs typeface="Times New Roman" panose="02020603050405020304" pitchFamily="18" charset="0"/>
              </a:rPr>
              <a:t>Console.ReadLine</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if </a:t>
            </a:r>
            <a:r>
              <a:rPr lang="en-US" dirty="0">
                <a:latin typeface="Times New Roman" panose="02020603050405020304" pitchFamily="18" charset="0"/>
                <a:cs typeface="Times New Roman" panose="02020603050405020304" pitchFamily="18" charset="0"/>
              </a:rPr>
              <a:t>(name == null || </a:t>
            </a:r>
            <a:r>
              <a:rPr lang="en-US" dirty="0" err="1">
                <a:latin typeface="Times New Roman" panose="02020603050405020304" pitchFamily="18" charset="0"/>
                <a:cs typeface="Times New Roman" panose="02020603050405020304" pitchFamily="18" charset="0"/>
              </a:rPr>
              <a:t>name.Length</a:t>
            </a:r>
            <a:r>
              <a:rPr lang="en-US" dirty="0">
                <a:latin typeface="Times New Roman" panose="02020603050405020304" pitchFamily="18" charset="0"/>
                <a:cs typeface="Times New Roman" panose="02020603050405020304" pitchFamily="18" charset="0"/>
              </a:rPr>
              <a:t> &lt; 2)</a:t>
            </a:r>
          </a:p>
          <a:p>
            <a:pPr marL="0" indent="0">
              <a:buNone/>
            </a:pPr>
            <a:r>
              <a:rPr lang="en-US" dirty="0">
                <a:latin typeface="Times New Roman" panose="02020603050405020304" pitchFamily="18" charset="0"/>
                <a:cs typeface="Times New Roman" panose="02020603050405020304" pitchFamily="18" charset="0"/>
              </a:rPr>
              <a:t>   {     </a:t>
            </a:r>
            <a:r>
              <a:rPr lang="en-US" b="1" dirty="0">
                <a:latin typeface="Times New Roman" panose="02020603050405020304" pitchFamily="18" charset="0"/>
                <a:cs typeface="Times New Roman" panose="02020603050405020304" pitchFamily="18" charset="0"/>
              </a:rPr>
              <a:t> throw </a:t>
            </a:r>
            <a:r>
              <a:rPr lang="en-US" dirty="0">
                <a:latin typeface="Times New Roman" panose="02020603050405020304" pitchFamily="18" charset="0"/>
                <a:cs typeface="Times New Roman" panose="02020603050405020304" pitchFamily="18" charset="0"/>
              </a:rPr>
              <a:t>new Exception("</a:t>
            </a:r>
            <a:r>
              <a:rPr lang="uk-UA" dirty="0">
                <a:latin typeface="Times New Roman" panose="02020603050405020304" pitchFamily="18" charset="0"/>
                <a:cs typeface="Times New Roman" panose="02020603050405020304" pitchFamily="18" charset="0"/>
              </a:rPr>
              <a:t>Довжина імені менше 2 символів");   }</a:t>
            </a:r>
          </a:p>
          <a:p>
            <a:pPr marL="0" indent="0">
              <a:buNone/>
            </a:pPr>
            <a:r>
              <a:rPr lang="uk-UA"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else</a:t>
            </a:r>
          </a:p>
          <a:p>
            <a:pPr marL="0" indent="0">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Ваше ім'я: {</a:t>
            </a:r>
            <a:r>
              <a:rPr lang="en-US" dirty="0">
                <a:latin typeface="Times New Roman" panose="02020603050405020304" pitchFamily="18" charset="0"/>
                <a:cs typeface="Times New Roman" panose="02020603050405020304" pitchFamily="18" charset="0"/>
              </a:rPr>
              <a:t>name}");   }</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p>
          <a:p>
            <a:pPr marL="0" indent="0">
              <a:buNone/>
            </a:pPr>
            <a:r>
              <a:rPr lang="en-US" b="1" dirty="0">
                <a:latin typeface="Times New Roman" panose="02020603050405020304" pitchFamily="18" charset="0"/>
                <a:cs typeface="Times New Roman" panose="02020603050405020304" pitchFamily="18" charset="0"/>
              </a:rPr>
              <a:t>catch</a:t>
            </a:r>
            <a:r>
              <a:rPr lang="en-US" dirty="0">
                <a:latin typeface="Times New Roman" panose="02020603050405020304" pitchFamily="18" charset="0"/>
                <a:cs typeface="Times New Roman" panose="02020603050405020304" pitchFamily="18" charset="0"/>
              </a:rPr>
              <a:t> (Exception e)</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Помилка: {</a:t>
            </a:r>
            <a:r>
              <a:rPr lang="en-US" dirty="0" err="1">
                <a:latin typeface="Times New Roman" panose="02020603050405020304" pitchFamily="18" charset="0"/>
                <a:cs typeface="Times New Roman" panose="02020603050405020304" pitchFamily="18" charset="0"/>
              </a:rPr>
              <a:t>e.Message</a:t>
            </a:r>
            <a:r>
              <a:rPr lang="en-US"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uk-UA" dirty="0">
                <a:latin typeface="Times New Roman" panose="02020603050405020304" pitchFamily="18" charset="0"/>
                <a:cs typeface="Times New Roman" panose="02020603050405020304" pitchFamily="18" charset="0"/>
              </a:rPr>
              <a:t>Після оператора </a:t>
            </a:r>
            <a:r>
              <a:rPr lang="en-US" dirty="0">
                <a:latin typeface="Times New Roman" panose="02020603050405020304" pitchFamily="18" charset="0"/>
                <a:cs typeface="Times New Roman" panose="02020603050405020304" pitchFamily="18" charset="0"/>
              </a:rPr>
              <a:t>throw </a:t>
            </a:r>
            <a:r>
              <a:rPr lang="uk-UA" dirty="0">
                <a:latin typeface="Times New Roman" panose="02020603050405020304" pitchFamily="18" charset="0"/>
                <a:cs typeface="Times New Roman" panose="02020603050405020304" pitchFamily="18" charset="0"/>
              </a:rPr>
              <a:t>вказується об’єкт винятку, через конструктор якого ми можемо передати повідомлення про помилку. Природно, замість типу </a:t>
            </a:r>
            <a:r>
              <a:rPr lang="en-US" dirty="0">
                <a:latin typeface="Times New Roman" panose="02020603050405020304" pitchFamily="18" charset="0"/>
                <a:cs typeface="Times New Roman" panose="02020603050405020304" pitchFamily="18" charset="0"/>
              </a:rPr>
              <a:t>Exception </a:t>
            </a:r>
            <a:r>
              <a:rPr lang="uk-UA" dirty="0">
                <a:latin typeface="Times New Roman" panose="02020603050405020304" pitchFamily="18" charset="0"/>
                <a:cs typeface="Times New Roman" panose="02020603050405020304" pitchFamily="18" charset="0"/>
              </a:rPr>
              <a:t>ми можемо використовувати об’єкт будь-якого іншого типу винятків.</a:t>
            </a:r>
          </a:p>
          <a:p>
            <a:pPr marL="0" indent="0">
              <a:buNone/>
            </a:pPr>
            <a:r>
              <a:rPr lang="uk-UA" dirty="0">
                <a:latin typeface="Times New Roman" panose="02020603050405020304" pitchFamily="18" charset="0"/>
                <a:cs typeface="Times New Roman" panose="02020603050405020304" pitchFamily="18" charset="0"/>
              </a:rPr>
              <a:t>Потім у блоці </a:t>
            </a:r>
            <a:r>
              <a:rPr lang="en-US" dirty="0">
                <a:latin typeface="Times New Roman" panose="02020603050405020304" pitchFamily="18" charset="0"/>
                <a:cs typeface="Times New Roman" panose="02020603050405020304" pitchFamily="18" charset="0"/>
              </a:rPr>
              <a:t>catch </a:t>
            </a:r>
            <a:r>
              <a:rPr lang="uk-UA" dirty="0">
                <a:latin typeface="Times New Roman" panose="02020603050405020304" pitchFamily="18" charset="0"/>
                <a:cs typeface="Times New Roman" panose="02020603050405020304" pitchFamily="18" charset="0"/>
              </a:rPr>
              <a:t>згенерований нами виняток буде оброблено.</a:t>
            </a:r>
          </a:p>
        </p:txBody>
      </p:sp>
    </p:spTree>
    <p:extLst>
      <p:ext uri="{BB962C8B-B14F-4D97-AF65-F5344CB8AC3E}">
        <p14:creationId xmlns:p14="http://schemas.microsoft.com/office/powerpoint/2010/main" val="19989305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3A98F22-B1CD-4CB7-9187-33CA0422E287}"/>
              </a:ext>
            </a:extLst>
          </p:cNvPr>
          <p:cNvSpPr>
            <a:spLocks noGrp="1"/>
          </p:cNvSpPr>
          <p:nvPr>
            <p:ph idx="1"/>
          </p:nvPr>
        </p:nvSpPr>
        <p:spPr>
          <a:xfrm>
            <a:off x="838200" y="258618"/>
            <a:ext cx="10642600" cy="6225309"/>
          </a:xfrm>
        </p:spPr>
        <p:txBody>
          <a:bodyPr>
            <a:normAutofit fontScale="70000" lnSpcReduction="20000"/>
          </a:bodyPr>
          <a:lstStyle/>
          <a:p>
            <a:pPr marL="0" indent="0">
              <a:buNone/>
            </a:pPr>
            <a:r>
              <a:rPr lang="uk-UA" dirty="0">
                <a:latin typeface="Times New Roman" panose="02020603050405020304" pitchFamily="18" charset="0"/>
                <a:cs typeface="Times New Roman" panose="02020603050405020304" pitchFamily="18" charset="0"/>
              </a:rPr>
              <a:t>Подібним чином ми можемо генерувати винятки у будь-якому місці програми. Але існує також інша форма використання оператора </a:t>
            </a:r>
            <a:r>
              <a:rPr lang="en-US" dirty="0">
                <a:latin typeface="Times New Roman" panose="02020603050405020304" pitchFamily="18" charset="0"/>
                <a:cs typeface="Times New Roman" panose="02020603050405020304" pitchFamily="18" charset="0"/>
              </a:rPr>
              <a:t>throw, </a:t>
            </a:r>
            <a:r>
              <a:rPr lang="uk-UA" dirty="0">
                <a:latin typeface="Times New Roman" panose="02020603050405020304" pitchFamily="18" charset="0"/>
                <a:cs typeface="Times New Roman" panose="02020603050405020304" pitchFamily="18" charset="0"/>
              </a:rPr>
              <a:t>коли після даного оператора не вказується об’єкт виключення. У подібному вигляді оператор </a:t>
            </a:r>
            <a:r>
              <a:rPr lang="en-US" dirty="0">
                <a:latin typeface="Times New Roman" panose="02020603050405020304" pitchFamily="18" charset="0"/>
                <a:cs typeface="Times New Roman" panose="02020603050405020304" pitchFamily="18" charset="0"/>
              </a:rPr>
              <a:t>throw </a:t>
            </a:r>
            <a:r>
              <a:rPr lang="uk-UA" dirty="0">
                <a:latin typeface="Times New Roman" panose="02020603050405020304" pitchFamily="18" charset="0"/>
                <a:cs typeface="Times New Roman" panose="02020603050405020304" pitchFamily="18" charset="0"/>
              </a:rPr>
              <a:t>може використовуватись тільки в блоці </a:t>
            </a:r>
            <a:r>
              <a:rPr lang="en-US" dirty="0">
                <a:latin typeface="Times New Roman" panose="02020603050405020304" pitchFamily="18" charset="0"/>
                <a:cs typeface="Times New Roman" panose="02020603050405020304" pitchFamily="18" charset="0"/>
              </a:rPr>
              <a:t>catch:</a:t>
            </a:r>
          </a:p>
          <a:p>
            <a:pPr marL="0" indent="0">
              <a:buNone/>
            </a:pPr>
            <a:r>
              <a:rPr lang="en-US" dirty="0">
                <a:latin typeface="Times New Roman" panose="02020603050405020304" pitchFamily="18" charset="0"/>
                <a:cs typeface="Times New Roman" panose="02020603050405020304" pitchFamily="18" charset="0"/>
              </a:rPr>
              <a:t>try</a:t>
            </a:r>
          </a:p>
          <a:p>
            <a:pPr marL="0" indent="0">
              <a:buNone/>
            </a:pPr>
            <a:r>
              <a:rPr lang="en-US" dirty="0">
                <a:latin typeface="Times New Roman" panose="02020603050405020304" pitchFamily="18" charset="0"/>
                <a:cs typeface="Times New Roman" panose="02020603050405020304" pitchFamily="18" charset="0"/>
              </a:rPr>
              <a:t>{   try</a:t>
            </a:r>
          </a:p>
          <a:p>
            <a:pPr marL="0" indent="0">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Console.Write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Введіть ім'я:");</a:t>
            </a:r>
          </a:p>
          <a:p>
            <a:pPr marL="0" indent="0">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string? name = </a:t>
            </a:r>
            <a:r>
              <a:rPr lang="en-US" dirty="0" err="1">
                <a:latin typeface="Times New Roman" panose="02020603050405020304" pitchFamily="18" charset="0"/>
                <a:cs typeface="Times New Roman" panose="02020603050405020304" pitchFamily="18" charset="0"/>
              </a:rPr>
              <a:t>Console.ReadLine</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if (name == null || </a:t>
            </a:r>
            <a:r>
              <a:rPr lang="en-US" dirty="0" err="1">
                <a:latin typeface="Times New Roman" panose="02020603050405020304" pitchFamily="18" charset="0"/>
                <a:cs typeface="Times New Roman" panose="02020603050405020304" pitchFamily="18" charset="0"/>
              </a:rPr>
              <a:t>name.Length</a:t>
            </a:r>
            <a:r>
              <a:rPr lang="en-US" dirty="0">
                <a:latin typeface="Times New Roman" panose="02020603050405020304" pitchFamily="18" charset="0"/>
                <a:cs typeface="Times New Roman" panose="02020603050405020304" pitchFamily="18" charset="0"/>
              </a:rPr>
              <a:t> &lt; 2)</a:t>
            </a:r>
          </a:p>
          <a:p>
            <a:pPr marL="0" indent="0">
              <a:buNone/>
            </a:pPr>
            <a:r>
              <a:rPr lang="en-US" dirty="0">
                <a:latin typeface="Times New Roman" panose="02020603050405020304" pitchFamily="18" charset="0"/>
                <a:cs typeface="Times New Roman" panose="02020603050405020304" pitchFamily="18" charset="0"/>
              </a:rPr>
              <a:t>      {         </a:t>
            </a:r>
            <a:r>
              <a:rPr lang="en-US" b="1" dirty="0">
                <a:latin typeface="Times New Roman" panose="02020603050405020304" pitchFamily="18" charset="0"/>
                <a:cs typeface="Times New Roman" panose="02020603050405020304" pitchFamily="18" charset="0"/>
              </a:rPr>
              <a:t>throw</a:t>
            </a:r>
            <a:r>
              <a:rPr lang="en-US" dirty="0">
                <a:latin typeface="Times New Roman" panose="02020603050405020304" pitchFamily="18" charset="0"/>
                <a:cs typeface="Times New Roman" panose="02020603050405020304" pitchFamily="18" charset="0"/>
              </a:rPr>
              <a:t> new Exception("</a:t>
            </a:r>
            <a:r>
              <a:rPr lang="uk-UA" dirty="0">
                <a:latin typeface="Times New Roman" panose="02020603050405020304" pitchFamily="18" charset="0"/>
                <a:cs typeface="Times New Roman" panose="02020603050405020304" pitchFamily="18" charset="0"/>
              </a:rPr>
              <a:t>Довжина імені менше 2 символів");      }</a:t>
            </a:r>
          </a:p>
          <a:p>
            <a:pPr marL="0" indent="0">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else</a:t>
            </a:r>
          </a:p>
          <a:p>
            <a:pPr marL="0" indent="0">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Ваше ім'я: {</a:t>
            </a:r>
            <a:r>
              <a:rPr lang="en-US" dirty="0">
                <a:latin typeface="Times New Roman" panose="02020603050405020304" pitchFamily="18" charset="0"/>
                <a:cs typeface="Times New Roman" panose="02020603050405020304" pitchFamily="18" charset="0"/>
              </a:rPr>
              <a:t>name}");      }   }</a:t>
            </a:r>
          </a:p>
          <a:p>
            <a:pPr marL="0" indent="0">
              <a:buNone/>
            </a:pPr>
            <a:r>
              <a:rPr lang="en-US" dirty="0">
                <a:latin typeface="Times New Roman" panose="02020603050405020304" pitchFamily="18" charset="0"/>
                <a:cs typeface="Times New Roman" panose="02020603050405020304" pitchFamily="18" charset="0"/>
              </a:rPr>
              <a:t>   catch (Exception e)</a:t>
            </a:r>
          </a:p>
          <a:p>
            <a:pPr marL="0" indent="0">
              <a:buNone/>
            </a:pP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Помилка: {</a:t>
            </a:r>
            <a:r>
              <a:rPr lang="en-US" dirty="0" err="1">
                <a:latin typeface="Times New Roman" panose="02020603050405020304" pitchFamily="18" charset="0"/>
                <a:cs typeface="Times New Roman" panose="02020603050405020304" pitchFamily="18" charset="0"/>
              </a:rPr>
              <a:t>e.Message</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throw;</a:t>
            </a:r>
          </a:p>
          <a:p>
            <a:pPr marL="0" indent="0">
              <a:buNone/>
            </a:pP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catch (Exception ex)</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ex.Message</a:t>
            </a:r>
            <a:r>
              <a:rPr lang="en-US"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E562C99A-9DF4-4FD7-8727-803F1E8CB93A}"/>
              </a:ext>
            </a:extLst>
          </p:cNvPr>
          <p:cNvPicPr>
            <a:picLocks noChangeAspect="1"/>
          </p:cNvPicPr>
          <p:nvPr/>
        </p:nvPicPr>
        <p:blipFill>
          <a:blip r:embed="rId2"/>
          <a:stretch>
            <a:fillRect/>
          </a:stretch>
        </p:blipFill>
        <p:spPr>
          <a:xfrm>
            <a:off x="7502662" y="4267200"/>
            <a:ext cx="3851137" cy="1909805"/>
          </a:xfrm>
          <a:prstGeom prst="rect">
            <a:avLst/>
          </a:prstGeom>
        </p:spPr>
      </p:pic>
    </p:spTree>
    <p:extLst>
      <p:ext uri="{BB962C8B-B14F-4D97-AF65-F5344CB8AC3E}">
        <p14:creationId xmlns:p14="http://schemas.microsoft.com/office/powerpoint/2010/main" val="2835590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DA53D3-8189-4BA9-9ED8-F665A4EC12A7}"/>
              </a:ext>
            </a:extLst>
          </p:cNvPr>
          <p:cNvSpPr>
            <a:spLocks noGrp="1"/>
          </p:cNvSpPr>
          <p:nvPr>
            <p:ph type="title"/>
          </p:nvPr>
        </p:nvSpPr>
        <p:spPr>
          <a:xfrm>
            <a:off x="838200" y="365126"/>
            <a:ext cx="10515600" cy="315912"/>
          </a:xfrm>
        </p:spPr>
        <p:txBody>
          <a:bodyPr>
            <a:normAutofit fontScale="90000"/>
          </a:bodyPr>
          <a:lstStyle/>
          <a:p>
            <a:pPr algn="ctr"/>
            <a:br>
              <a:rPr lang="uk-UA" dirty="0"/>
            </a:br>
            <a:r>
              <a:rPr lang="uk-UA" sz="3600" dirty="0">
                <a:latin typeface="Times New Roman" panose="02020603050405020304" pitchFamily="18" charset="0"/>
                <a:cs typeface="Times New Roman" panose="02020603050405020304" pitchFamily="18" charset="0"/>
              </a:rPr>
              <a:t>Створення класів винятків</a:t>
            </a:r>
            <a:br>
              <a:rPr lang="uk-UA" dirty="0"/>
            </a:br>
            <a:endParaRPr lang="uk-UA" dirty="0"/>
          </a:p>
        </p:txBody>
      </p:sp>
      <p:sp>
        <p:nvSpPr>
          <p:cNvPr id="3" name="Місце для вмісту 2">
            <a:extLst>
              <a:ext uri="{FF2B5EF4-FFF2-40B4-BE49-F238E27FC236}">
                <a16:creationId xmlns:a16="http://schemas.microsoft.com/office/drawing/2014/main" id="{D7562898-3627-4E53-A2CB-6C615DEE2A1D}"/>
              </a:ext>
            </a:extLst>
          </p:cNvPr>
          <p:cNvSpPr>
            <a:spLocks noGrp="1"/>
          </p:cNvSpPr>
          <p:nvPr>
            <p:ph idx="1"/>
          </p:nvPr>
        </p:nvSpPr>
        <p:spPr>
          <a:xfrm>
            <a:off x="838200" y="766617"/>
            <a:ext cx="11058236" cy="5975927"/>
          </a:xfrm>
        </p:spPr>
        <p:txBody>
          <a:bodyPr>
            <a:normAutofit fontScale="62500" lnSpcReduction="20000"/>
          </a:bodyPr>
          <a:lstStyle/>
          <a:p>
            <a:pPr marL="0" indent="0">
              <a:buNone/>
            </a:pPr>
            <a:r>
              <a:rPr lang="uk-UA" dirty="0">
                <a:latin typeface="Times New Roman" panose="02020603050405020304" pitchFamily="18" charset="0"/>
                <a:cs typeface="Times New Roman" panose="02020603050405020304" pitchFamily="18" charset="0"/>
              </a:rPr>
              <a:t>Якщо нас не влаштовують вбудовані типи винятків, ми можемо створити свої типи. Базовим класом для всіх винятків є клас </a:t>
            </a:r>
            <a:r>
              <a:rPr lang="en-US" dirty="0">
                <a:latin typeface="Times New Roman" panose="02020603050405020304" pitchFamily="18" charset="0"/>
                <a:cs typeface="Times New Roman" panose="02020603050405020304" pitchFamily="18" charset="0"/>
              </a:rPr>
              <a:t>Exception, </a:t>
            </a:r>
            <a:r>
              <a:rPr lang="uk-UA" dirty="0">
                <a:latin typeface="Times New Roman" panose="02020603050405020304" pitchFamily="18" charset="0"/>
                <a:cs typeface="Times New Roman" panose="02020603050405020304" pitchFamily="18" charset="0"/>
              </a:rPr>
              <a:t>відповідно для створення своїх типів ми можемо успадкувати цей клас.</a:t>
            </a:r>
          </a:p>
          <a:p>
            <a:pPr marL="0" indent="0">
              <a:buNone/>
            </a:pPr>
            <a:r>
              <a:rPr lang="uk-UA" dirty="0">
                <a:latin typeface="Times New Roman" panose="02020603050405020304" pitchFamily="18" charset="0"/>
                <a:cs typeface="Times New Roman" panose="02020603050405020304" pitchFamily="18" charset="0"/>
              </a:rPr>
              <a:t>Допустимо, у нас у програмі буде обмеження за віком:</a:t>
            </a:r>
          </a:p>
          <a:p>
            <a:pPr marL="0" indent="0">
              <a:buNone/>
            </a:pPr>
            <a:r>
              <a:rPr lang="en-US" dirty="0">
                <a:latin typeface="Times New Roman" panose="02020603050405020304" pitchFamily="18" charset="0"/>
                <a:cs typeface="Times New Roman" panose="02020603050405020304" pitchFamily="18" charset="0"/>
              </a:rPr>
              <a:t>try</a:t>
            </a:r>
          </a:p>
          <a:p>
            <a:pPr marL="0" indent="0">
              <a:buNone/>
            </a:pPr>
            <a:r>
              <a:rPr lang="en-US" dirty="0">
                <a:latin typeface="Times New Roman" panose="02020603050405020304" pitchFamily="18" charset="0"/>
                <a:cs typeface="Times New Roman" panose="02020603050405020304" pitchFamily="18" charset="0"/>
              </a:rPr>
              <a:t>{   Person </a:t>
            </a:r>
            <a:r>
              <a:rPr lang="en-US" dirty="0" err="1">
                <a:latin typeface="Times New Roman" panose="02020603050405020304" pitchFamily="18" charset="0"/>
                <a:cs typeface="Times New Roman" panose="02020603050405020304" pitchFamily="18" charset="0"/>
              </a:rPr>
              <a:t>person</a:t>
            </a:r>
            <a:r>
              <a:rPr lang="en-US" dirty="0">
                <a:latin typeface="Times New Roman" panose="02020603050405020304" pitchFamily="18" charset="0"/>
                <a:cs typeface="Times New Roman" panose="02020603050405020304" pitchFamily="18" charset="0"/>
              </a:rPr>
              <a:t> = new Person { Name = "Tom", Age = 17};}</a:t>
            </a:r>
          </a:p>
          <a:p>
            <a:pPr marL="0" indent="0">
              <a:buNone/>
            </a:pPr>
            <a:r>
              <a:rPr lang="en-US" dirty="0">
                <a:latin typeface="Times New Roman" panose="02020603050405020304" pitchFamily="18" charset="0"/>
                <a:cs typeface="Times New Roman" panose="02020603050405020304" pitchFamily="18" charset="0"/>
              </a:rPr>
              <a:t>catch (Exception ex)</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Помилка: {</a:t>
            </a:r>
            <a:r>
              <a:rPr lang="en-US" dirty="0" err="1">
                <a:latin typeface="Times New Roman" panose="02020603050405020304" pitchFamily="18" charset="0"/>
                <a:cs typeface="Times New Roman" panose="02020603050405020304" pitchFamily="18" charset="0"/>
              </a:rPr>
              <a:t>ex.Message</a:t>
            </a:r>
            <a:r>
              <a:rPr lang="en-US" dirty="0">
                <a:latin typeface="Times New Roman" panose="02020603050405020304" pitchFamily="18" charset="0"/>
                <a:cs typeface="Times New Roman" panose="02020603050405020304" pitchFamily="18" charset="0"/>
              </a:rPr>
              <a:t>}");}</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class Person</a:t>
            </a:r>
          </a:p>
          <a:p>
            <a:pPr marL="0" indent="0">
              <a:buNone/>
            </a:pPr>
            <a:r>
              <a:rPr lang="en-US" dirty="0">
                <a:latin typeface="Times New Roman" panose="02020603050405020304" pitchFamily="18" charset="0"/>
                <a:cs typeface="Times New Roman" panose="02020603050405020304" pitchFamily="18" charset="0"/>
              </a:rPr>
              <a:t>{   private int age;</a:t>
            </a:r>
          </a:p>
          <a:p>
            <a:pPr marL="0" indent="0">
              <a:buNone/>
            </a:pPr>
            <a:r>
              <a:rPr lang="en-US" dirty="0">
                <a:latin typeface="Times New Roman" panose="02020603050405020304" pitchFamily="18" charset="0"/>
                <a:cs typeface="Times New Roman" panose="02020603050405020304" pitchFamily="18" charset="0"/>
              </a:rPr>
              <a:t>   public string Name { get; set; } = "";</a:t>
            </a:r>
          </a:p>
          <a:p>
            <a:pPr marL="0" indent="0">
              <a:buNone/>
            </a:pPr>
            <a:r>
              <a:rPr lang="en-US" dirty="0">
                <a:latin typeface="Times New Roman" panose="02020603050405020304" pitchFamily="18" charset="0"/>
                <a:cs typeface="Times New Roman" panose="02020603050405020304" pitchFamily="18" charset="0"/>
              </a:rPr>
              <a:t>   public int Age</a:t>
            </a:r>
          </a:p>
          <a:p>
            <a:pPr marL="0" indent="0">
              <a:buNone/>
            </a:pPr>
            <a:r>
              <a:rPr lang="en-US" dirty="0">
                <a:latin typeface="Times New Roman" panose="02020603050405020304" pitchFamily="18" charset="0"/>
                <a:cs typeface="Times New Roman" panose="02020603050405020304" pitchFamily="18" charset="0"/>
              </a:rPr>
              <a:t>   {     get =&gt; age;</a:t>
            </a:r>
          </a:p>
          <a:p>
            <a:pPr marL="0" indent="0">
              <a:buNone/>
            </a:pPr>
            <a:r>
              <a:rPr lang="en-US" dirty="0">
                <a:latin typeface="Times New Roman" panose="02020603050405020304" pitchFamily="18" charset="0"/>
                <a:cs typeface="Times New Roman" panose="02020603050405020304" pitchFamily="18" charset="0"/>
              </a:rPr>
              <a:t>     set</a:t>
            </a:r>
          </a:p>
          <a:p>
            <a:pPr marL="0" indent="0">
              <a:buNone/>
            </a:pPr>
            <a:r>
              <a:rPr lang="en-US" dirty="0">
                <a:latin typeface="Times New Roman" panose="02020603050405020304" pitchFamily="18" charset="0"/>
                <a:cs typeface="Times New Roman" panose="02020603050405020304" pitchFamily="18" charset="0"/>
              </a:rPr>
              <a:t>     {       if (value &lt; 18)</a:t>
            </a:r>
          </a:p>
          <a:p>
            <a:pPr marL="0" indent="0">
              <a:buNone/>
            </a:pP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throw new Exception("</a:t>
            </a:r>
            <a:r>
              <a:rPr lang="uk-UA" b="1" dirty="0">
                <a:latin typeface="Times New Roman" panose="02020603050405020304" pitchFamily="18" charset="0"/>
                <a:cs typeface="Times New Roman" panose="02020603050405020304" pitchFamily="18" charset="0"/>
              </a:rPr>
              <a:t>Особам до 18 реєстрація заборонена");</a:t>
            </a:r>
          </a:p>
          <a:p>
            <a:pPr marL="0" indent="0">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else</a:t>
            </a:r>
          </a:p>
          <a:p>
            <a:pPr marL="0" indent="0">
              <a:buNone/>
            </a:pPr>
            <a:r>
              <a:rPr lang="en-US" dirty="0">
                <a:latin typeface="Times New Roman" panose="02020603050405020304" pitchFamily="18" charset="0"/>
                <a:cs typeface="Times New Roman" panose="02020603050405020304" pitchFamily="18" charset="0"/>
              </a:rPr>
              <a:t>         age = value;     }   }}</a:t>
            </a:r>
            <a:endParaRPr lang="uk-UA"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19F0793B-BF5F-4736-98F6-5B8C50F48280}"/>
              </a:ext>
            </a:extLst>
          </p:cNvPr>
          <p:cNvSpPr txBox="1"/>
          <p:nvPr/>
        </p:nvSpPr>
        <p:spPr>
          <a:xfrm>
            <a:off x="7462982" y="2844800"/>
            <a:ext cx="4202545" cy="1754326"/>
          </a:xfrm>
          <a:prstGeom prst="rect">
            <a:avLst/>
          </a:prstGeom>
          <a:noFill/>
          <a:ln w="9525">
            <a:solidFill>
              <a:schemeClr val="tx1"/>
            </a:solidFill>
          </a:ln>
        </p:spPr>
        <p:txBody>
          <a:bodyPr wrap="square" rtlCol="0">
            <a:spAutoFit/>
          </a:bodyPr>
          <a:lstStyle/>
          <a:p>
            <a:r>
              <a:rPr lang="uk-UA" dirty="0">
                <a:latin typeface="Times New Roman" panose="02020603050405020304" pitchFamily="18" charset="0"/>
                <a:cs typeface="Times New Roman" panose="02020603050405020304" pitchFamily="18" charset="0"/>
              </a:rPr>
              <a:t>У класі </a:t>
            </a:r>
            <a:r>
              <a:rPr lang="en-US" dirty="0">
                <a:latin typeface="Times New Roman" panose="02020603050405020304" pitchFamily="18" charset="0"/>
                <a:cs typeface="Times New Roman" panose="02020603050405020304" pitchFamily="18" charset="0"/>
              </a:rPr>
              <a:t>Person </a:t>
            </a:r>
            <a:r>
              <a:rPr lang="uk-UA" dirty="0">
                <a:latin typeface="Times New Roman" panose="02020603050405020304" pitchFamily="18" charset="0"/>
                <a:cs typeface="Times New Roman" panose="02020603050405020304" pitchFamily="18" charset="0"/>
              </a:rPr>
              <a:t>під час встановлення віку відбувається перевірка, і якщо вік менше 18, то викидається виняток. Клас </a:t>
            </a:r>
            <a:r>
              <a:rPr lang="en-US" dirty="0">
                <a:latin typeface="Times New Roman" panose="02020603050405020304" pitchFamily="18" charset="0"/>
                <a:cs typeface="Times New Roman" panose="02020603050405020304" pitchFamily="18" charset="0"/>
              </a:rPr>
              <a:t>Exception </a:t>
            </a:r>
            <a:r>
              <a:rPr lang="uk-UA" dirty="0">
                <a:latin typeface="Times New Roman" panose="02020603050405020304" pitchFamily="18" charset="0"/>
                <a:cs typeface="Times New Roman" panose="02020603050405020304" pitchFamily="18" charset="0"/>
              </a:rPr>
              <a:t>приймає в конструкторі як параметр рядок, який потім передається до його властивості </a:t>
            </a:r>
            <a:r>
              <a:rPr lang="en-US" dirty="0">
                <a:latin typeface="Times New Roman" panose="02020603050405020304" pitchFamily="18" charset="0"/>
                <a:cs typeface="Times New Roman" panose="02020603050405020304" pitchFamily="18" charset="0"/>
              </a:rPr>
              <a:t>Message</a:t>
            </a:r>
            <a:r>
              <a:rPr lang="en-US" dirty="0"/>
              <a:t>.</a:t>
            </a:r>
            <a:endParaRPr lang="uk-UA" dirty="0"/>
          </a:p>
        </p:txBody>
      </p:sp>
    </p:spTree>
    <p:extLst>
      <p:ext uri="{BB962C8B-B14F-4D97-AF65-F5344CB8AC3E}">
        <p14:creationId xmlns:p14="http://schemas.microsoft.com/office/powerpoint/2010/main" val="1326978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2D29FEC-1AFD-4646-96DC-1FD500993963}"/>
              </a:ext>
            </a:extLst>
          </p:cNvPr>
          <p:cNvSpPr>
            <a:spLocks noGrp="1"/>
          </p:cNvSpPr>
          <p:nvPr>
            <p:ph idx="1"/>
          </p:nvPr>
        </p:nvSpPr>
        <p:spPr>
          <a:xfrm>
            <a:off x="1253836" y="563417"/>
            <a:ext cx="10515600" cy="6123709"/>
          </a:xfrm>
        </p:spPr>
        <p:txBody>
          <a:bodyPr>
            <a:noAutofit/>
          </a:bodyPr>
          <a:lstStyle/>
          <a:p>
            <a:pPr marL="0" indent="0">
              <a:lnSpc>
                <a:spcPct val="100000"/>
              </a:lnSpc>
              <a:buNone/>
            </a:pPr>
            <a:r>
              <a:rPr lang="uk-UA" sz="2400" dirty="0">
                <a:latin typeface="Times New Roman" panose="02020603050405020304" pitchFamily="18" charset="0"/>
                <a:cs typeface="Times New Roman" panose="02020603050405020304" pitchFamily="18" charset="0"/>
              </a:rPr>
              <a:t>Але іноді зручніше використовувати свої класи винятків. Наприклад, у якійсь ситуації ми хочемо обробити певним чином лише ті винятки, які належать до класу </a:t>
            </a:r>
            <a:r>
              <a:rPr lang="en-US" sz="2400" dirty="0">
                <a:latin typeface="Times New Roman" panose="02020603050405020304" pitchFamily="18" charset="0"/>
                <a:cs typeface="Times New Roman" panose="02020603050405020304" pitchFamily="18" charset="0"/>
              </a:rPr>
              <a:t>Person. </a:t>
            </a:r>
            <a:r>
              <a:rPr lang="uk-UA" sz="2400" dirty="0">
                <a:latin typeface="Times New Roman" panose="02020603050405020304" pitchFamily="18" charset="0"/>
                <a:cs typeface="Times New Roman" panose="02020603050405020304" pitchFamily="18" charset="0"/>
              </a:rPr>
              <a:t>Для цього ми можемо зробити спеціальний клас </a:t>
            </a:r>
            <a:r>
              <a:rPr lang="en-US" sz="2400" dirty="0" err="1">
                <a:latin typeface="Times New Roman" panose="02020603050405020304" pitchFamily="18" charset="0"/>
                <a:cs typeface="Times New Roman" panose="02020603050405020304" pitchFamily="18" charset="0"/>
              </a:rPr>
              <a:t>PersonException</a:t>
            </a:r>
            <a:r>
              <a:rPr lang="en-US" sz="2400" dirty="0">
                <a:latin typeface="Times New Roman" panose="02020603050405020304" pitchFamily="18" charset="0"/>
                <a:cs typeface="Times New Roman" panose="02020603050405020304" pitchFamily="18" charset="0"/>
              </a:rPr>
              <a:t>:</a:t>
            </a:r>
          </a:p>
          <a:p>
            <a:pPr marL="0" indent="0">
              <a:lnSpc>
                <a:spcPct val="100000"/>
              </a:lnSpc>
              <a:buNone/>
            </a:pPr>
            <a:endParaRPr lang="uk-UA" sz="2400" b="1" dirty="0">
              <a:latin typeface="Times New Roman" panose="02020603050405020304" pitchFamily="18" charset="0"/>
              <a:cs typeface="Times New Roman" panose="02020603050405020304" pitchFamily="18" charset="0"/>
            </a:endParaRPr>
          </a:p>
          <a:p>
            <a:pPr marL="0" indent="0">
              <a:lnSpc>
                <a:spcPct val="100000"/>
              </a:lnSpc>
              <a:buNone/>
            </a:pPr>
            <a:r>
              <a:rPr lang="en-US" sz="2400" b="1" dirty="0">
                <a:latin typeface="Times New Roman" panose="02020603050405020304" pitchFamily="18" charset="0"/>
                <a:cs typeface="Times New Roman" panose="02020603050405020304" pitchFamily="18" charset="0"/>
              </a:rPr>
              <a:t>class </a:t>
            </a:r>
            <a:r>
              <a:rPr lang="en-US" sz="2400" b="1" dirty="0" err="1">
                <a:latin typeface="Times New Roman" panose="02020603050405020304" pitchFamily="18" charset="0"/>
                <a:cs typeface="Times New Roman" panose="02020603050405020304" pitchFamily="18" charset="0"/>
              </a:rPr>
              <a:t>PersonException</a:t>
            </a:r>
            <a:r>
              <a:rPr lang="en-US" sz="2400" b="1" dirty="0">
                <a:latin typeface="Times New Roman" panose="02020603050405020304" pitchFamily="18" charset="0"/>
                <a:cs typeface="Times New Roman" panose="02020603050405020304" pitchFamily="18" charset="0"/>
              </a:rPr>
              <a:t> : Exception</a:t>
            </a:r>
          </a:p>
          <a:p>
            <a:pPr marL="0" indent="0">
              <a:lnSpc>
                <a:spcPct val="100000"/>
              </a:lnSpc>
              <a:buNone/>
            </a:pPr>
            <a:r>
              <a:rPr lang="en-US" sz="2400" b="1" dirty="0">
                <a:latin typeface="Times New Roman" panose="02020603050405020304" pitchFamily="18" charset="0"/>
                <a:cs typeface="Times New Roman" panose="02020603050405020304" pitchFamily="18" charset="0"/>
              </a:rPr>
              <a:t>{</a:t>
            </a:r>
          </a:p>
          <a:p>
            <a:pPr marL="0" indent="0">
              <a:lnSpc>
                <a:spcPct val="100000"/>
              </a:lnSpc>
              <a:buNone/>
            </a:pPr>
            <a:r>
              <a:rPr lang="en-US" sz="2400" b="1" dirty="0">
                <a:latin typeface="Times New Roman" panose="02020603050405020304" pitchFamily="18" charset="0"/>
                <a:cs typeface="Times New Roman" panose="02020603050405020304" pitchFamily="18" charset="0"/>
              </a:rPr>
              <a:t>   public </a:t>
            </a:r>
            <a:r>
              <a:rPr lang="en-US" sz="2400" b="1" dirty="0" err="1">
                <a:latin typeface="Times New Roman" panose="02020603050405020304" pitchFamily="18" charset="0"/>
                <a:cs typeface="Times New Roman" panose="02020603050405020304" pitchFamily="18" charset="0"/>
              </a:rPr>
              <a:t>PersonException</a:t>
            </a:r>
            <a:r>
              <a:rPr lang="en-US" sz="2400" b="1" dirty="0">
                <a:latin typeface="Times New Roman" panose="02020603050405020304" pitchFamily="18" charset="0"/>
                <a:cs typeface="Times New Roman" panose="02020603050405020304" pitchFamily="18" charset="0"/>
              </a:rPr>
              <a:t>(string message) : base(message) { }</a:t>
            </a:r>
          </a:p>
          <a:p>
            <a:pPr marL="0" indent="0">
              <a:lnSpc>
                <a:spcPct val="100000"/>
              </a:lnSpc>
              <a:buNone/>
            </a:pPr>
            <a:r>
              <a:rPr lang="en-US" sz="2400" b="1" dirty="0">
                <a:latin typeface="Times New Roman" panose="02020603050405020304" pitchFamily="18" charset="0"/>
                <a:cs typeface="Times New Roman" panose="02020603050405020304" pitchFamily="18" charset="0"/>
              </a:rPr>
              <a:t>}</a:t>
            </a:r>
          </a:p>
          <a:p>
            <a:pPr marL="0" indent="0">
              <a:lnSpc>
                <a:spcPct val="100000"/>
              </a:lnSpc>
              <a:buNone/>
            </a:pPr>
            <a:r>
              <a:rPr lang="uk-UA" sz="2400" dirty="0">
                <a:latin typeface="Times New Roman" panose="02020603050405020304" pitchFamily="18" charset="0"/>
                <a:cs typeface="Times New Roman" panose="02020603050405020304" pitchFamily="18" charset="0"/>
              </a:rPr>
              <a:t>Насправді клас крім порожнього конструктора нічого не має, і то в конструкторі ми просто звертаємося до конструктора базового класу </a:t>
            </a:r>
            <a:r>
              <a:rPr lang="en-US" sz="2400" dirty="0">
                <a:latin typeface="Times New Roman" panose="02020603050405020304" pitchFamily="18" charset="0"/>
                <a:cs typeface="Times New Roman" panose="02020603050405020304" pitchFamily="18" charset="0"/>
              </a:rPr>
              <a:t>Exception, </a:t>
            </a:r>
            <a:r>
              <a:rPr lang="uk-UA" sz="2400" dirty="0">
                <a:latin typeface="Times New Roman" panose="02020603050405020304" pitchFamily="18" charset="0"/>
                <a:cs typeface="Times New Roman" panose="02020603050405020304" pitchFamily="18" charset="0"/>
              </a:rPr>
              <a:t>передаючи в нього рядок </a:t>
            </a:r>
            <a:r>
              <a:rPr lang="en-US" sz="2400" dirty="0">
                <a:latin typeface="Times New Roman" panose="02020603050405020304" pitchFamily="18" charset="0"/>
                <a:cs typeface="Times New Roman" panose="02020603050405020304" pitchFamily="18" charset="0"/>
              </a:rPr>
              <a:t>message. </a:t>
            </a:r>
            <a:r>
              <a:rPr lang="uk-UA" sz="2400" dirty="0">
                <a:latin typeface="Times New Roman" panose="02020603050405020304" pitchFamily="18" charset="0"/>
                <a:cs typeface="Times New Roman" panose="02020603050405020304" pitchFamily="18" charset="0"/>
              </a:rPr>
              <a:t>Але тепер ми можемо змінити клас </a:t>
            </a:r>
            <a:r>
              <a:rPr lang="en-US" sz="2400" dirty="0">
                <a:latin typeface="Times New Roman" panose="02020603050405020304" pitchFamily="18" charset="0"/>
                <a:cs typeface="Times New Roman" panose="02020603050405020304" pitchFamily="18" charset="0"/>
              </a:rPr>
              <a:t>Person, </a:t>
            </a:r>
            <a:r>
              <a:rPr lang="uk-UA" sz="2400" dirty="0">
                <a:latin typeface="Times New Roman" panose="02020603050405020304" pitchFamily="18" charset="0"/>
                <a:cs typeface="Times New Roman" panose="02020603050405020304" pitchFamily="18" charset="0"/>
              </a:rPr>
              <a:t>щоб він викидав виняток саме цього типу і відповідно до основної програми обробляти цей виняток</a:t>
            </a:r>
          </a:p>
        </p:txBody>
      </p:sp>
    </p:spTree>
    <p:extLst>
      <p:ext uri="{BB962C8B-B14F-4D97-AF65-F5344CB8AC3E}">
        <p14:creationId xmlns:p14="http://schemas.microsoft.com/office/powerpoint/2010/main" val="1624210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E9DF260-19E2-475E-86FF-09814B4964D4}"/>
              </a:ext>
            </a:extLst>
          </p:cNvPr>
          <p:cNvSpPr>
            <a:spLocks noGrp="1"/>
          </p:cNvSpPr>
          <p:nvPr>
            <p:ph idx="1"/>
          </p:nvPr>
        </p:nvSpPr>
        <p:spPr>
          <a:xfrm>
            <a:off x="838200" y="193964"/>
            <a:ext cx="10515600" cy="6530109"/>
          </a:xfrm>
        </p:spPr>
        <p:txBody>
          <a:bodyPr>
            <a:normAutofit fontScale="85000" lnSpcReduction="20000"/>
          </a:bodyPr>
          <a:lstStyle/>
          <a:p>
            <a:pPr marL="0" indent="0">
              <a:buNone/>
            </a:pPr>
            <a:r>
              <a:rPr lang="en-US" dirty="0">
                <a:latin typeface="Times New Roman" panose="02020603050405020304" pitchFamily="18" charset="0"/>
                <a:cs typeface="Times New Roman" panose="02020603050405020304" pitchFamily="18" charset="0"/>
              </a:rPr>
              <a:t>try</a:t>
            </a:r>
          </a:p>
          <a:p>
            <a:pPr marL="0" indent="0">
              <a:buNone/>
            </a:pP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Person </a:t>
            </a:r>
            <a:r>
              <a:rPr lang="en-US" dirty="0" err="1">
                <a:latin typeface="Times New Roman" panose="02020603050405020304" pitchFamily="18" charset="0"/>
                <a:cs typeface="Times New Roman" panose="02020603050405020304" pitchFamily="18" charset="0"/>
              </a:rPr>
              <a:t>person</a:t>
            </a:r>
            <a:r>
              <a:rPr lang="en-US" dirty="0">
                <a:latin typeface="Times New Roman" panose="02020603050405020304" pitchFamily="18" charset="0"/>
                <a:cs typeface="Times New Roman" panose="02020603050405020304" pitchFamily="18" charset="0"/>
              </a:rPr>
              <a:t> = new Person { Name = "Tom", Age = 17};</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catch (</a:t>
            </a:r>
            <a:r>
              <a:rPr lang="en-US" dirty="0" err="1">
                <a:latin typeface="Times New Roman" panose="02020603050405020304" pitchFamily="18" charset="0"/>
                <a:cs typeface="Times New Roman" panose="02020603050405020304" pitchFamily="18" charset="0"/>
              </a:rPr>
              <a:t>PersonException</a:t>
            </a:r>
            <a:r>
              <a:rPr lang="en-US" dirty="0">
                <a:latin typeface="Times New Roman" panose="02020603050405020304" pitchFamily="18" charset="0"/>
                <a:cs typeface="Times New Roman" panose="02020603050405020304" pitchFamily="18" charset="0"/>
              </a:rPr>
              <a:t> ex)</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Помилка: {</a:t>
            </a:r>
            <a:r>
              <a:rPr lang="en-US" dirty="0" err="1">
                <a:latin typeface="Times New Roman" panose="02020603050405020304" pitchFamily="18" charset="0"/>
                <a:cs typeface="Times New Roman" panose="02020603050405020304" pitchFamily="18" charset="0"/>
              </a:rPr>
              <a:t>ex.Message</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b="1" i="1" dirty="0">
                <a:latin typeface="Times New Roman" panose="02020603050405020304" pitchFamily="18" charset="0"/>
                <a:cs typeface="Times New Roman" panose="02020603050405020304" pitchFamily="18" charset="0"/>
              </a:rPr>
              <a:t>class Person</a:t>
            </a:r>
          </a:p>
          <a:p>
            <a:pPr marL="0" indent="0">
              <a:buNone/>
            </a:pP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private int age;</a:t>
            </a:r>
          </a:p>
          <a:p>
            <a:pPr marL="0" indent="0">
              <a:buNone/>
            </a:pPr>
            <a:r>
              <a:rPr lang="en-US" dirty="0">
                <a:latin typeface="Times New Roman" panose="02020603050405020304" pitchFamily="18" charset="0"/>
                <a:cs typeface="Times New Roman" panose="02020603050405020304" pitchFamily="18" charset="0"/>
              </a:rPr>
              <a:t>   public string Name { get; set; } = "";</a:t>
            </a:r>
          </a:p>
          <a:p>
            <a:pPr marL="0" indent="0">
              <a:buNone/>
            </a:pPr>
            <a:r>
              <a:rPr lang="en-US" dirty="0">
                <a:latin typeface="Times New Roman" panose="02020603050405020304" pitchFamily="18" charset="0"/>
                <a:cs typeface="Times New Roman" panose="02020603050405020304" pitchFamily="18" charset="0"/>
              </a:rPr>
              <a:t>   public int Age</a:t>
            </a:r>
          </a:p>
          <a:p>
            <a:pPr marL="0" indent="0">
              <a:buNone/>
            </a:pP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      get =&gt; age;</a:t>
            </a:r>
          </a:p>
          <a:p>
            <a:pPr marL="0" indent="0">
              <a:buNone/>
            </a:pPr>
            <a:r>
              <a:rPr lang="en-US" dirty="0">
                <a:latin typeface="Times New Roman" panose="02020603050405020304" pitchFamily="18" charset="0"/>
                <a:cs typeface="Times New Roman" panose="02020603050405020304" pitchFamily="18" charset="0"/>
              </a:rPr>
              <a:t>      set</a:t>
            </a:r>
          </a:p>
          <a:p>
            <a:pPr marL="0" indent="0">
              <a:buNone/>
            </a:pPr>
            <a:r>
              <a:rPr lang="en-US" dirty="0">
                <a:latin typeface="Times New Roman" panose="02020603050405020304" pitchFamily="18" charset="0"/>
                <a:cs typeface="Times New Roman" panose="02020603050405020304" pitchFamily="18" charset="0"/>
              </a:rPr>
              <a:t>      {         if (value &lt; 18)</a:t>
            </a:r>
          </a:p>
          <a:p>
            <a:pPr marL="0" indent="0">
              <a:buNone/>
            </a:pPr>
            <a:r>
              <a:rPr lang="en-US" b="1" dirty="0">
                <a:latin typeface="Times New Roman" panose="02020603050405020304" pitchFamily="18" charset="0"/>
                <a:cs typeface="Times New Roman" panose="02020603050405020304" pitchFamily="18" charset="0"/>
              </a:rPr>
              <a:t>            throw new </a:t>
            </a:r>
            <a:r>
              <a:rPr lang="en-US" b="1" dirty="0" err="1">
                <a:latin typeface="Times New Roman" panose="02020603050405020304" pitchFamily="18" charset="0"/>
                <a:cs typeface="Times New Roman" panose="02020603050405020304" pitchFamily="18" charset="0"/>
              </a:rPr>
              <a:t>PersonException</a:t>
            </a:r>
            <a:r>
              <a:rPr lang="en-US" b="1" dirty="0">
                <a:latin typeface="Times New Roman" panose="02020603050405020304" pitchFamily="18" charset="0"/>
                <a:cs typeface="Times New Roman" panose="02020603050405020304" pitchFamily="18" charset="0"/>
              </a:rPr>
              <a:t>("</a:t>
            </a:r>
            <a:r>
              <a:rPr lang="uk-UA" b="1" dirty="0">
                <a:latin typeface="Times New Roman" panose="02020603050405020304" pitchFamily="18" charset="0"/>
                <a:cs typeface="Times New Roman" panose="02020603050405020304" pitchFamily="18" charset="0"/>
              </a:rPr>
              <a:t>Особам до 18 реєстрація заборонена");</a:t>
            </a:r>
          </a:p>
          <a:p>
            <a:pPr marL="0" indent="0">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else</a:t>
            </a:r>
          </a:p>
          <a:p>
            <a:pPr marL="0" indent="0">
              <a:buNone/>
            </a:pPr>
            <a:r>
              <a:rPr lang="en-US" dirty="0">
                <a:latin typeface="Times New Roman" panose="02020603050405020304" pitchFamily="18" charset="0"/>
                <a:cs typeface="Times New Roman" panose="02020603050405020304" pitchFamily="18" charset="0"/>
              </a:rPr>
              <a:t>            age = value;</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8088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C95B6D-9347-47AA-A897-5FD76E86F05E}"/>
              </a:ext>
            </a:extLst>
          </p:cNvPr>
          <p:cNvSpPr>
            <a:spLocks noGrp="1"/>
          </p:cNvSpPr>
          <p:nvPr>
            <p:ph type="title"/>
          </p:nvPr>
        </p:nvSpPr>
        <p:spPr>
          <a:xfrm>
            <a:off x="838200" y="180398"/>
            <a:ext cx="10515600" cy="503093"/>
          </a:xfrm>
        </p:spPr>
        <p:txBody>
          <a:bodyPr>
            <a:normAutofit fontScale="90000"/>
          </a:bodyPr>
          <a:lstStyle/>
          <a:p>
            <a:pPr algn="ctr"/>
            <a:br>
              <a:rPr lang="uk-UA" dirty="0"/>
            </a:br>
            <a:r>
              <a:rPr lang="uk-UA" sz="3600" dirty="0">
                <a:latin typeface="Times New Roman" panose="02020603050405020304" pitchFamily="18" charset="0"/>
                <a:cs typeface="Times New Roman" panose="02020603050405020304" pitchFamily="18" charset="0"/>
              </a:rPr>
              <a:t>Обробка виняткових ситуацій</a:t>
            </a:r>
            <a:br>
              <a:rPr lang="uk-UA" dirty="0"/>
            </a:br>
            <a:endParaRPr lang="uk-UA" dirty="0"/>
          </a:p>
        </p:txBody>
      </p:sp>
      <p:sp>
        <p:nvSpPr>
          <p:cNvPr id="3" name="Місце для вмісту 2">
            <a:extLst>
              <a:ext uri="{FF2B5EF4-FFF2-40B4-BE49-F238E27FC236}">
                <a16:creationId xmlns:a16="http://schemas.microsoft.com/office/drawing/2014/main" id="{B901C4FF-7AA5-48E7-9072-48FBB055EB33}"/>
              </a:ext>
            </a:extLst>
          </p:cNvPr>
          <p:cNvSpPr>
            <a:spLocks noGrp="1"/>
          </p:cNvSpPr>
          <p:nvPr>
            <p:ph idx="1"/>
          </p:nvPr>
        </p:nvSpPr>
        <p:spPr>
          <a:xfrm>
            <a:off x="581891" y="840509"/>
            <a:ext cx="11342253" cy="5754255"/>
          </a:xfrm>
        </p:spPr>
        <p:txBody>
          <a:bodyPr>
            <a:noAutofit/>
          </a:bodyPr>
          <a:lstStyle/>
          <a:p>
            <a:pPr marL="0" indent="457200">
              <a:lnSpc>
                <a:spcPct val="100000"/>
              </a:lnSpc>
              <a:spcBef>
                <a:spcPts val="0"/>
              </a:spcBef>
              <a:buNone/>
            </a:pPr>
            <a:r>
              <a:rPr lang="uk-UA" sz="1600" dirty="0">
                <a:latin typeface="Times New Roman" panose="02020603050405020304" pitchFamily="18" charset="0"/>
                <a:cs typeface="Times New Roman" panose="02020603050405020304" pitchFamily="18" charset="0"/>
              </a:rPr>
              <a:t>Іноді під час виконання програми виникають помилки, які важко передбачити, інколи це зовсім неможливо. Наприклад, при передачі файлу через мережу може несподівано обірватися підключення до мережі. Такі ситуації називаються винятками (виключення). Мова </a:t>
            </a:r>
            <a:r>
              <a:rPr lang="en-US" sz="1600" dirty="0">
                <a:latin typeface="Times New Roman" panose="02020603050405020304" pitchFamily="18" charset="0"/>
                <a:cs typeface="Times New Roman" panose="02020603050405020304" pitchFamily="18" charset="0"/>
              </a:rPr>
              <a:t>C# </a:t>
            </a:r>
            <a:r>
              <a:rPr lang="uk-UA" sz="1600" dirty="0">
                <a:latin typeface="Times New Roman" panose="02020603050405020304" pitchFamily="18" charset="0"/>
                <a:cs typeface="Times New Roman" panose="02020603050405020304" pitchFamily="18" charset="0"/>
              </a:rPr>
              <a:t>надає розробникам можливості обробки таких ситуацій. Для  цього в </a:t>
            </a:r>
            <a:r>
              <a:rPr lang="en-US" sz="1600" dirty="0">
                <a:latin typeface="Times New Roman" panose="02020603050405020304" pitchFamily="18" charset="0"/>
                <a:cs typeface="Times New Roman" panose="02020603050405020304" pitchFamily="18" charset="0"/>
              </a:rPr>
              <a:t>C# </a:t>
            </a:r>
            <a:r>
              <a:rPr lang="uk-UA" sz="1600" dirty="0">
                <a:latin typeface="Times New Roman" panose="02020603050405020304" pitchFamily="18" charset="0"/>
                <a:cs typeface="Times New Roman" panose="02020603050405020304" pitchFamily="18" charset="0"/>
              </a:rPr>
              <a:t>призначена конструкція </a:t>
            </a:r>
            <a:r>
              <a:rPr lang="en-US" sz="1600" b="1" dirty="0">
                <a:latin typeface="Times New Roman" panose="02020603050405020304" pitchFamily="18" charset="0"/>
                <a:cs typeface="Times New Roman" panose="02020603050405020304" pitchFamily="18" charset="0"/>
              </a:rPr>
              <a:t>try…catch…finally</a:t>
            </a:r>
            <a:r>
              <a:rPr lang="en-US" sz="1600" dirty="0">
                <a:latin typeface="Times New Roman" panose="02020603050405020304" pitchFamily="18" charset="0"/>
                <a:cs typeface="Times New Roman" panose="02020603050405020304" pitchFamily="18" charset="0"/>
              </a:rPr>
              <a:t>:</a:t>
            </a:r>
          </a:p>
          <a:p>
            <a:pPr marL="0" indent="457200">
              <a:lnSpc>
                <a:spcPct val="100000"/>
              </a:lnSpc>
              <a:spcBef>
                <a:spcPts val="0"/>
              </a:spcBef>
              <a:buNone/>
            </a:pPr>
            <a:endParaRPr lang="en-US" sz="1600" dirty="0">
              <a:latin typeface="Times New Roman" panose="02020603050405020304" pitchFamily="18" charset="0"/>
              <a:cs typeface="Times New Roman" panose="02020603050405020304" pitchFamily="18" charset="0"/>
            </a:endParaRPr>
          </a:p>
          <a:p>
            <a:pPr marL="0" indent="457200">
              <a:lnSpc>
                <a:spcPct val="100000"/>
              </a:lnSpc>
              <a:spcBef>
                <a:spcPts val="0"/>
              </a:spcBef>
              <a:buNone/>
            </a:pPr>
            <a:r>
              <a:rPr lang="en-US" sz="2400" b="1" dirty="0">
                <a:latin typeface="Times New Roman" panose="02020603050405020304" pitchFamily="18" charset="0"/>
                <a:cs typeface="Times New Roman" panose="02020603050405020304" pitchFamily="18" charset="0"/>
              </a:rPr>
              <a:t>try</a:t>
            </a:r>
          </a:p>
          <a:p>
            <a:pPr marL="0" indent="457200">
              <a:lnSpc>
                <a:spcPct val="100000"/>
              </a:lnSpc>
              <a:spcBef>
                <a:spcPts val="0"/>
              </a:spcBef>
              <a:buNone/>
            </a:pPr>
            <a:r>
              <a:rPr lang="en-US" sz="2400" b="1" dirty="0">
                <a:latin typeface="Times New Roman" panose="02020603050405020304" pitchFamily="18" charset="0"/>
                <a:cs typeface="Times New Roman" panose="02020603050405020304" pitchFamily="18" charset="0"/>
              </a:rPr>
              <a:t>{ }</a:t>
            </a:r>
          </a:p>
          <a:p>
            <a:pPr marL="0" indent="457200">
              <a:lnSpc>
                <a:spcPct val="100000"/>
              </a:lnSpc>
              <a:spcBef>
                <a:spcPts val="0"/>
              </a:spcBef>
              <a:buNone/>
            </a:pPr>
            <a:r>
              <a:rPr lang="en-US" sz="2400" b="1" dirty="0">
                <a:latin typeface="Times New Roman" panose="02020603050405020304" pitchFamily="18" charset="0"/>
                <a:cs typeface="Times New Roman" panose="02020603050405020304" pitchFamily="18" charset="0"/>
              </a:rPr>
              <a:t>catch</a:t>
            </a:r>
          </a:p>
          <a:p>
            <a:pPr marL="0" indent="457200">
              <a:lnSpc>
                <a:spcPct val="100000"/>
              </a:lnSpc>
              <a:spcBef>
                <a:spcPts val="0"/>
              </a:spcBef>
              <a:buNone/>
            </a:pPr>
            <a:r>
              <a:rPr lang="en-US" sz="2400" b="1" dirty="0">
                <a:latin typeface="Times New Roman" panose="02020603050405020304" pitchFamily="18" charset="0"/>
                <a:cs typeface="Times New Roman" panose="02020603050405020304" pitchFamily="18" charset="0"/>
              </a:rPr>
              <a:t>{ }</a:t>
            </a:r>
          </a:p>
          <a:p>
            <a:pPr marL="0" indent="457200">
              <a:lnSpc>
                <a:spcPct val="100000"/>
              </a:lnSpc>
              <a:spcBef>
                <a:spcPts val="0"/>
              </a:spcBef>
              <a:buNone/>
            </a:pPr>
            <a:r>
              <a:rPr lang="en-US" sz="2400" b="1" dirty="0">
                <a:latin typeface="Times New Roman" panose="02020603050405020304" pitchFamily="18" charset="0"/>
                <a:cs typeface="Times New Roman" panose="02020603050405020304" pitchFamily="18" charset="0"/>
              </a:rPr>
              <a:t>finally</a:t>
            </a:r>
          </a:p>
          <a:p>
            <a:pPr marL="0" indent="457200">
              <a:lnSpc>
                <a:spcPct val="100000"/>
              </a:lnSpc>
              <a:spcBef>
                <a:spcPts val="0"/>
              </a:spcBef>
              <a:buNone/>
            </a:pPr>
            <a:r>
              <a:rPr lang="en-US" sz="2400" b="1" dirty="0">
                <a:latin typeface="Times New Roman" panose="02020603050405020304" pitchFamily="18" charset="0"/>
                <a:cs typeface="Times New Roman" panose="02020603050405020304" pitchFamily="18" charset="0"/>
              </a:rPr>
              <a:t>{ }</a:t>
            </a:r>
          </a:p>
          <a:p>
            <a:pPr marL="0" indent="457200">
              <a:lnSpc>
                <a:spcPct val="100000"/>
              </a:lnSpc>
              <a:spcBef>
                <a:spcPts val="0"/>
              </a:spcBef>
              <a:buNone/>
            </a:pPr>
            <a:endParaRPr lang="en-US" sz="1600" dirty="0">
              <a:latin typeface="Times New Roman" panose="02020603050405020304" pitchFamily="18" charset="0"/>
              <a:cs typeface="Times New Roman" panose="02020603050405020304" pitchFamily="18" charset="0"/>
            </a:endParaRPr>
          </a:p>
          <a:p>
            <a:pPr marL="0" indent="457200">
              <a:lnSpc>
                <a:spcPct val="100000"/>
              </a:lnSpc>
              <a:spcBef>
                <a:spcPts val="0"/>
              </a:spcBef>
              <a:buNone/>
            </a:pPr>
            <a:r>
              <a:rPr lang="uk-UA" sz="1600" dirty="0">
                <a:latin typeface="Times New Roman" panose="02020603050405020304" pitchFamily="18" charset="0"/>
                <a:cs typeface="Times New Roman" panose="02020603050405020304" pitchFamily="18" charset="0"/>
              </a:rPr>
              <a:t>При використанні блоку </a:t>
            </a:r>
            <a:r>
              <a:rPr lang="en-US" sz="1600" b="1" dirty="0">
                <a:latin typeface="Times New Roman" panose="02020603050405020304" pitchFamily="18" charset="0"/>
                <a:cs typeface="Times New Roman" panose="02020603050405020304" pitchFamily="18" charset="0"/>
              </a:rPr>
              <a:t>try…</a:t>
            </a:r>
            <a:r>
              <a:rPr lang="en-US" sz="1600" b="1" dirty="0" err="1">
                <a:latin typeface="Times New Roman" panose="02020603050405020304" pitchFamily="18" charset="0"/>
                <a:cs typeface="Times New Roman" panose="02020603050405020304" pitchFamily="18" charset="0"/>
              </a:rPr>
              <a:t>catch..finally</a:t>
            </a:r>
            <a:r>
              <a:rPr lang="en-US" sz="1600" b="1"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спочатку виконуються всі інструкції у блоці </a:t>
            </a:r>
            <a:r>
              <a:rPr lang="en-US" sz="1600" b="1" dirty="0">
                <a:latin typeface="Times New Roman" panose="02020603050405020304" pitchFamily="18" charset="0"/>
                <a:cs typeface="Times New Roman" panose="02020603050405020304" pitchFamily="18" charset="0"/>
              </a:rPr>
              <a:t>try</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Якщо в цьому блоці не </a:t>
            </a:r>
            <a:r>
              <a:rPr lang="uk-UA" sz="1600" dirty="0" err="1">
                <a:latin typeface="Times New Roman" panose="02020603050405020304" pitchFamily="18" charset="0"/>
                <a:cs typeface="Times New Roman" panose="02020603050405020304" pitchFamily="18" charset="0"/>
              </a:rPr>
              <a:t>виникло</a:t>
            </a:r>
            <a:r>
              <a:rPr lang="uk-UA" sz="1600" dirty="0">
                <a:latin typeface="Times New Roman" panose="02020603050405020304" pitchFamily="18" charset="0"/>
                <a:cs typeface="Times New Roman" panose="02020603050405020304" pitchFamily="18" charset="0"/>
              </a:rPr>
              <a:t> винятків, то після виконання починає виконуватися блок </a:t>
            </a:r>
            <a:r>
              <a:rPr lang="en-US" sz="1600" dirty="0">
                <a:latin typeface="Times New Roman" panose="02020603050405020304" pitchFamily="18" charset="0"/>
                <a:cs typeface="Times New Roman" panose="02020603050405020304" pitchFamily="18" charset="0"/>
              </a:rPr>
              <a:t>finally. </a:t>
            </a:r>
            <a:r>
              <a:rPr lang="uk-UA" sz="1600" dirty="0">
                <a:latin typeface="Times New Roman" panose="02020603050405020304" pitchFamily="18" charset="0"/>
                <a:cs typeface="Times New Roman" panose="02020603050405020304" pitchFamily="18" charset="0"/>
              </a:rPr>
              <a:t>І потім конструкція </a:t>
            </a:r>
            <a:r>
              <a:rPr lang="en-US" sz="1600" b="1" dirty="0" err="1">
                <a:latin typeface="Times New Roman" panose="02020603050405020304" pitchFamily="18" charset="0"/>
                <a:cs typeface="Times New Roman" panose="02020603050405020304" pitchFamily="18" charset="0"/>
              </a:rPr>
              <a:t>try..catch..finally</a:t>
            </a:r>
            <a:r>
              <a:rPr lang="en-US" sz="1600" b="1"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завершує свою роботу.</a:t>
            </a:r>
          </a:p>
          <a:p>
            <a:pPr marL="0" indent="457200">
              <a:lnSpc>
                <a:spcPct val="100000"/>
              </a:lnSpc>
              <a:spcBef>
                <a:spcPts val="0"/>
              </a:spcBef>
              <a:buNone/>
            </a:pPr>
            <a:r>
              <a:rPr lang="uk-UA" sz="1600" dirty="0">
                <a:latin typeface="Times New Roman" panose="02020603050405020304" pitchFamily="18" charset="0"/>
                <a:cs typeface="Times New Roman" panose="02020603050405020304" pitchFamily="18" charset="0"/>
              </a:rPr>
              <a:t>Якщо ж у блоці </a:t>
            </a:r>
            <a:r>
              <a:rPr lang="en-US" sz="1600" b="1" dirty="0">
                <a:latin typeface="Times New Roman" panose="02020603050405020304" pitchFamily="18" charset="0"/>
                <a:cs typeface="Times New Roman" panose="02020603050405020304" pitchFamily="18" charset="0"/>
              </a:rPr>
              <a:t>try</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раптом виникає виняток, то звичайний порядок виконання зупиняється, і середовище </a:t>
            </a:r>
            <a:r>
              <a:rPr lang="en-US" sz="1600" dirty="0">
                <a:latin typeface="Times New Roman" panose="02020603050405020304" pitchFamily="18" charset="0"/>
                <a:cs typeface="Times New Roman" panose="02020603050405020304" pitchFamily="18" charset="0"/>
              </a:rPr>
              <a:t>CLR </a:t>
            </a:r>
            <a:r>
              <a:rPr lang="uk-UA" sz="1600" dirty="0">
                <a:latin typeface="Times New Roman" panose="02020603050405020304" pitchFamily="18" charset="0"/>
                <a:cs typeface="Times New Roman" panose="02020603050405020304" pitchFamily="18" charset="0"/>
              </a:rPr>
              <a:t>починає шукати блок </a:t>
            </a:r>
            <a:r>
              <a:rPr lang="en-US" sz="1600" b="1" dirty="0">
                <a:latin typeface="Times New Roman" panose="02020603050405020304" pitchFamily="18" charset="0"/>
                <a:cs typeface="Times New Roman" panose="02020603050405020304" pitchFamily="18" charset="0"/>
              </a:rPr>
              <a:t>catch</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який може опрацювати цей виняток. Якщо потрібний блок </a:t>
            </a:r>
            <a:r>
              <a:rPr lang="en-US" sz="1600" b="1" dirty="0">
                <a:latin typeface="Times New Roman" panose="02020603050405020304" pitchFamily="18" charset="0"/>
                <a:cs typeface="Times New Roman" panose="02020603050405020304" pitchFamily="18" charset="0"/>
              </a:rPr>
              <a:t>catch</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знайдений, він виконується, і після його завершення виконується блок </a:t>
            </a:r>
            <a:r>
              <a:rPr lang="en-US" sz="1600" b="1" dirty="0">
                <a:latin typeface="Times New Roman" panose="02020603050405020304" pitchFamily="18" charset="0"/>
                <a:cs typeface="Times New Roman" panose="02020603050405020304" pitchFamily="18" charset="0"/>
              </a:rPr>
              <a:t>finally</a:t>
            </a:r>
            <a:r>
              <a:rPr lang="en-US" sz="1600" dirty="0">
                <a:latin typeface="Times New Roman" panose="02020603050405020304" pitchFamily="18" charset="0"/>
                <a:cs typeface="Times New Roman" panose="02020603050405020304" pitchFamily="18" charset="0"/>
              </a:rPr>
              <a:t>.</a:t>
            </a:r>
          </a:p>
          <a:p>
            <a:pPr marL="0" indent="457200">
              <a:lnSpc>
                <a:spcPct val="100000"/>
              </a:lnSpc>
              <a:spcBef>
                <a:spcPts val="0"/>
              </a:spcBef>
              <a:buNone/>
            </a:pPr>
            <a:r>
              <a:rPr lang="uk-UA" sz="1600" dirty="0">
                <a:latin typeface="Times New Roman" panose="02020603050405020304" pitchFamily="18" charset="0"/>
                <a:cs typeface="Times New Roman" panose="02020603050405020304" pitchFamily="18" charset="0"/>
              </a:rPr>
              <a:t>Якщо потрібний блок </a:t>
            </a:r>
            <a:r>
              <a:rPr lang="en-US" sz="1600" b="1" dirty="0">
                <a:latin typeface="Times New Roman" panose="02020603050405020304" pitchFamily="18" charset="0"/>
                <a:cs typeface="Times New Roman" panose="02020603050405020304" pitchFamily="18" charset="0"/>
              </a:rPr>
              <a:t>catch</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не знайдено, то програма </a:t>
            </a:r>
            <a:r>
              <a:rPr lang="uk-UA" sz="1600" b="1" dirty="0">
                <a:latin typeface="Times New Roman" panose="02020603050405020304" pitchFamily="18" charset="0"/>
                <a:cs typeface="Times New Roman" panose="02020603050405020304" pitchFamily="18" charset="0"/>
              </a:rPr>
              <a:t>аварійно завершує своє виконання</a:t>
            </a:r>
            <a:r>
              <a:rPr lang="uk-UA"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48694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3D815D-042C-4202-92B2-578338E6AF73}"/>
              </a:ext>
            </a:extLst>
          </p:cNvPr>
          <p:cNvSpPr>
            <a:spLocks noGrp="1"/>
          </p:cNvSpPr>
          <p:nvPr>
            <p:ph type="title"/>
          </p:nvPr>
        </p:nvSpPr>
        <p:spPr>
          <a:xfrm>
            <a:off x="838200" y="143164"/>
            <a:ext cx="10515600" cy="315912"/>
          </a:xfrm>
        </p:spPr>
        <p:txBody>
          <a:bodyPr>
            <a:normAutofit fontScale="90000"/>
          </a:bodyPr>
          <a:lstStyle/>
          <a:p>
            <a:pPr algn="ctr"/>
            <a:r>
              <a:rPr lang="ru-RU" sz="3200" dirty="0" err="1">
                <a:latin typeface="Times New Roman" panose="02020603050405020304" pitchFamily="18" charset="0"/>
                <a:cs typeface="Times New Roman" panose="02020603050405020304" pitchFamily="18" charset="0"/>
              </a:rPr>
              <a:t>Пошук</a:t>
            </a:r>
            <a:r>
              <a:rPr lang="ru-RU" sz="3200" dirty="0">
                <a:latin typeface="Times New Roman" panose="02020603050405020304" pitchFamily="18" charset="0"/>
                <a:cs typeface="Times New Roman" panose="02020603050405020304" pitchFamily="18" charset="0"/>
              </a:rPr>
              <a:t> блока </a:t>
            </a:r>
            <a:r>
              <a:rPr lang="ru-RU" sz="3200" dirty="0" err="1">
                <a:latin typeface="Times New Roman" panose="02020603050405020304" pitchFamily="18" charset="0"/>
                <a:cs typeface="Times New Roman" panose="02020603050405020304" pitchFamily="18" charset="0"/>
              </a:rPr>
              <a:t>catch</a:t>
            </a:r>
            <a:r>
              <a:rPr lang="ru-RU" sz="3200" dirty="0">
                <a:latin typeface="Times New Roman" panose="02020603050405020304" pitchFamily="18" charset="0"/>
                <a:cs typeface="Times New Roman" panose="02020603050405020304" pitchFamily="18" charset="0"/>
              </a:rPr>
              <a:t> при </a:t>
            </a:r>
            <a:r>
              <a:rPr lang="ru-RU" sz="3200" dirty="0" err="1">
                <a:latin typeface="Times New Roman" panose="02020603050405020304" pitchFamily="18" charset="0"/>
                <a:cs typeface="Times New Roman" panose="02020603050405020304" pitchFamily="18" charset="0"/>
              </a:rPr>
              <a:t>обробці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винятків</a:t>
            </a:r>
            <a:endParaRPr lang="uk-UA" sz="32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C5ED4F86-CF3A-4D79-86FF-7DD212F2FF09}"/>
              </a:ext>
            </a:extLst>
          </p:cNvPr>
          <p:cNvSpPr>
            <a:spLocks noGrp="1"/>
          </p:cNvSpPr>
          <p:nvPr>
            <p:ph idx="1"/>
          </p:nvPr>
        </p:nvSpPr>
        <p:spPr>
          <a:xfrm>
            <a:off x="838200" y="459076"/>
            <a:ext cx="10515600" cy="6255760"/>
          </a:xfrm>
        </p:spPr>
        <p:txBody>
          <a:bodyPr>
            <a:normAutofit lnSpcReduction="10000"/>
          </a:bodyPr>
          <a:lstStyle/>
          <a:p>
            <a:pPr marL="0" indent="0">
              <a:buNone/>
            </a:pPr>
            <a:r>
              <a:rPr lang="uk-UA" sz="1400" dirty="0">
                <a:latin typeface="Times New Roman" panose="02020603050405020304" pitchFamily="18" charset="0"/>
                <a:cs typeface="Times New Roman" panose="02020603050405020304" pitchFamily="18" charset="0"/>
              </a:rPr>
              <a:t>Якщо код, який викликає виняток, не розміщений у блоці </a:t>
            </a:r>
            <a:r>
              <a:rPr lang="en-US" sz="1400" dirty="0">
                <a:latin typeface="Times New Roman" panose="02020603050405020304" pitchFamily="18" charset="0"/>
                <a:cs typeface="Times New Roman" panose="02020603050405020304" pitchFamily="18" charset="0"/>
              </a:rPr>
              <a:t>try </a:t>
            </a:r>
            <a:r>
              <a:rPr lang="uk-UA" sz="1400" dirty="0">
                <a:latin typeface="Times New Roman" panose="02020603050405020304" pitchFamily="18" charset="0"/>
                <a:cs typeface="Times New Roman" panose="02020603050405020304" pitchFamily="18" charset="0"/>
              </a:rPr>
              <a:t>або поміщений у конструкцію </a:t>
            </a:r>
            <a:r>
              <a:rPr lang="en-US" sz="1400" dirty="0" err="1">
                <a:latin typeface="Times New Roman" panose="02020603050405020304" pitchFamily="18" charset="0"/>
                <a:cs typeface="Times New Roman" panose="02020603050405020304" pitchFamily="18" charset="0"/>
              </a:rPr>
              <a:t>try..catch</a:t>
            </a:r>
            <a:r>
              <a:rPr lang="en-US" sz="1400" dirty="0">
                <a:latin typeface="Times New Roman" panose="02020603050405020304" pitchFamily="18" charset="0"/>
                <a:cs typeface="Times New Roman" panose="02020603050405020304" pitchFamily="18" charset="0"/>
              </a:rPr>
              <a:t>, </a:t>
            </a:r>
            <a:r>
              <a:rPr lang="uk-UA" sz="1400" dirty="0">
                <a:latin typeface="Times New Roman" panose="02020603050405020304" pitchFamily="18" charset="0"/>
                <a:cs typeface="Times New Roman" panose="02020603050405020304" pitchFamily="18" charset="0"/>
              </a:rPr>
              <a:t>яка не містить відповідного блоку </a:t>
            </a:r>
            <a:r>
              <a:rPr lang="en-US" sz="1400" dirty="0">
                <a:latin typeface="Times New Roman" panose="02020603050405020304" pitchFamily="18" charset="0"/>
                <a:cs typeface="Times New Roman" panose="02020603050405020304" pitchFamily="18" charset="0"/>
              </a:rPr>
              <a:t>catch </a:t>
            </a:r>
            <a:r>
              <a:rPr lang="uk-UA" sz="1400" dirty="0">
                <a:latin typeface="Times New Roman" panose="02020603050405020304" pitchFamily="18" charset="0"/>
                <a:cs typeface="Times New Roman" panose="02020603050405020304" pitchFamily="18" charset="0"/>
              </a:rPr>
              <a:t>для обробки винятку, що виник, то система здійснює пошук відповідного обробника винятку в стеку викликів.</a:t>
            </a:r>
          </a:p>
          <a:p>
            <a:pPr marL="0" indent="0">
              <a:buNone/>
            </a:pPr>
            <a:r>
              <a:rPr lang="en-US" sz="1400" b="1" dirty="0">
                <a:latin typeface="Times New Roman" panose="02020603050405020304" pitchFamily="18" charset="0"/>
                <a:cs typeface="Times New Roman" panose="02020603050405020304" pitchFamily="18" charset="0"/>
              </a:rPr>
              <a:t>try</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r>
              <a:rPr lang="en-US" sz="1400" dirty="0">
                <a:solidFill>
                  <a:srgbClr val="7030A0"/>
                </a:solidFill>
                <a:latin typeface="Times New Roman" panose="02020603050405020304" pitchFamily="18" charset="0"/>
                <a:cs typeface="Times New Roman" panose="02020603050405020304" pitchFamily="18" charset="0"/>
              </a:rPr>
              <a:t>TestClass.Method1();}</a:t>
            </a:r>
          </a:p>
          <a:p>
            <a:pPr marL="0" indent="0">
              <a:lnSpc>
                <a:spcPct val="120000"/>
              </a:lnSpc>
              <a:spcBef>
                <a:spcPts val="0"/>
              </a:spcBef>
              <a:buNone/>
            </a:pPr>
            <a:r>
              <a:rPr lang="en-US" sz="1400" b="1" dirty="0">
                <a:latin typeface="Times New Roman" panose="02020603050405020304" pitchFamily="18" charset="0"/>
                <a:cs typeface="Times New Roman" panose="02020603050405020304" pitchFamily="18" charset="0"/>
              </a:rPr>
              <a:t>catch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DivideByZeroException</a:t>
            </a:r>
            <a:r>
              <a:rPr lang="en-US" sz="1400" dirty="0">
                <a:latin typeface="Times New Roman" panose="02020603050405020304" pitchFamily="18" charset="0"/>
                <a:cs typeface="Times New Roman" panose="02020603050405020304" pitchFamily="18" charset="0"/>
              </a:rPr>
              <a:t> ex)</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Console.WriteLine</a:t>
            </a:r>
            <a:r>
              <a:rPr lang="en-US" sz="1400" dirty="0">
                <a:latin typeface="Times New Roman" panose="02020603050405020304" pitchFamily="18" charset="0"/>
                <a:cs typeface="Times New Roman" panose="02020603050405020304" pitchFamily="18" charset="0"/>
              </a:rPr>
              <a:t>($"Catch </a:t>
            </a:r>
            <a:r>
              <a:rPr lang="uk-UA" sz="1400" dirty="0">
                <a:latin typeface="Times New Roman" panose="02020603050405020304" pitchFamily="18" charset="0"/>
                <a:cs typeface="Times New Roman" panose="02020603050405020304" pitchFamily="18" charset="0"/>
              </a:rPr>
              <a:t>в </a:t>
            </a:r>
            <a:r>
              <a:rPr lang="en-US" sz="1400" dirty="0">
                <a:latin typeface="Times New Roman" panose="02020603050405020304" pitchFamily="18" charset="0"/>
                <a:cs typeface="Times New Roman" panose="02020603050405020304" pitchFamily="18" charset="0"/>
              </a:rPr>
              <a:t>Main: {</a:t>
            </a:r>
            <a:r>
              <a:rPr lang="en-US" sz="1400" dirty="0" err="1">
                <a:latin typeface="Times New Roman" panose="02020603050405020304" pitchFamily="18" charset="0"/>
                <a:cs typeface="Times New Roman" panose="02020603050405020304" pitchFamily="18" charset="0"/>
              </a:rPr>
              <a:t>ex.Message</a:t>
            </a: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1400" b="1" dirty="0">
                <a:latin typeface="Times New Roman" panose="02020603050405020304" pitchFamily="18" charset="0"/>
                <a:cs typeface="Times New Roman" panose="02020603050405020304" pitchFamily="18" charset="0"/>
              </a:rPr>
              <a:t>finally</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Console.WriteLine</a:t>
            </a: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Блок </a:t>
            </a:r>
            <a:r>
              <a:rPr lang="en-US" sz="1400" dirty="0">
                <a:latin typeface="Times New Roman" panose="02020603050405020304" pitchFamily="18" charset="0"/>
                <a:cs typeface="Times New Roman" panose="02020603050405020304" pitchFamily="18" charset="0"/>
              </a:rPr>
              <a:t>finally </a:t>
            </a:r>
            <a:r>
              <a:rPr lang="uk-UA" sz="1400" dirty="0">
                <a:latin typeface="Times New Roman" panose="02020603050405020304" pitchFamily="18" charset="0"/>
                <a:cs typeface="Times New Roman" panose="02020603050405020304" pitchFamily="18" charset="0"/>
              </a:rPr>
              <a:t>в </a:t>
            </a:r>
            <a:r>
              <a:rPr lang="en-US" sz="1400" dirty="0">
                <a:latin typeface="Times New Roman" panose="02020603050405020304" pitchFamily="18" charset="0"/>
                <a:cs typeface="Times New Roman" panose="02020603050405020304" pitchFamily="18" charset="0"/>
              </a:rPr>
              <a:t>Main");}</a:t>
            </a:r>
          </a:p>
          <a:p>
            <a:pPr marL="0" indent="0">
              <a:lnSpc>
                <a:spcPct val="120000"/>
              </a:lnSpc>
              <a:spcBef>
                <a:spcPts val="0"/>
              </a:spcBef>
              <a:buNone/>
            </a:pPr>
            <a:r>
              <a:rPr lang="en-US" sz="1400" dirty="0" err="1">
                <a:latin typeface="Times New Roman" panose="02020603050405020304" pitchFamily="18" charset="0"/>
                <a:cs typeface="Times New Roman" panose="02020603050405020304" pitchFamily="18" charset="0"/>
              </a:rPr>
              <a:t>Console.WriteLine</a:t>
            </a: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Кінець методу </a:t>
            </a:r>
            <a:r>
              <a:rPr lang="en-US" sz="1400" dirty="0">
                <a:latin typeface="Times New Roman" panose="02020603050405020304" pitchFamily="18" charset="0"/>
                <a:cs typeface="Times New Roman" panose="02020603050405020304" pitchFamily="18" charset="0"/>
              </a:rPr>
              <a:t>Main");</a:t>
            </a:r>
          </a:p>
          <a:p>
            <a:pPr marL="0" indent="0">
              <a:lnSpc>
                <a:spcPct val="120000"/>
              </a:lnSpc>
              <a:spcBef>
                <a:spcPts val="0"/>
              </a:spcBef>
              <a:buNone/>
            </a:pPr>
            <a:r>
              <a:rPr lang="en-US" sz="1400" b="1" dirty="0">
                <a:latin typeface="Times New Roman" panose="02020603050405020304" pitchFamily="18" charset="0"/>
                <a:cs typeface="Times New Roman" panose="02020603050405020304" pitchFamily="18" charset="0"/>
              </a:rPr>
              <a:t>class </a:t>
            </a:r>
            <a:r>
              <a:rPr lang="en-US" sz="1400" b="1" dirty="0" err="1">
                <a:latin typeface="Times New Roman" panose="02020603050405020304" pitchFamily="18" charset="0"/>
                <a:cs typeface="Times New Roman" panose="02020603050405020304" pitchFamily="18" charset="0"/>
              </a:rPr>
              <a:t>TestClass</a:t>
            </a:r>
            <a:r>
              <a:rPr lang="uk-UA" sz="1400" b="1"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   public static void Method1()</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   {</a:t>
            </a:r>
          </a:p>
          <a:p>
            <a:pPr marL="0" indent="0">
              <a:lnSpc>
                <a:spcPct val="120000"/>
              </a:lnSpc>
              <a:spcBef>
                <a:spcPts val="0"/>
              </a:spcBef>
              <a:buNone/>
            </a:pPr>
            <a:r>
              <a:rPr lang="en-US" sz="1400" b="1" dirty="0">
                <a:latin typeface="Times New Roman" panose="02020603050405020304" pitchFamily="18" charset="0"/>
                <a:cs typeface="Times New Roman" panose="02020603050405020304" pitchFamily="18" charset="0"/>
              </a:rPr>
              <a:t>      try</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a:t>
            </a:r>
            <a:r>
              <a:rPr lang="uk-UA" sz="1400" dirty="0">
                <a:solidFill>
                  <a:srgbClr val="C00000"/>
                </a:solidFill>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         Method2();</a:t>
            </a:r>
            <a:r>
              <a:rPr lang="uk-UA" sz="1400" dirty="0">
                <a:solidFill>
                  <a:srgbClr val="C00000"/>
                </a:solidFill>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      </a:t>
            </a:r>
            <a:r>
              <a:rPr lang="en-US" sz="1400" b="1" dirty="0">
                <a:latin typeface="Times New Roman" panose="02020603050405020304" pitchFamily="18" charset="0"/>
                <a:cs typeface="Times New Roman" panose="02020603050405020304" pitchFamily="18" charset="0"/>
              </a:rPr>
              <a:t>catch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IndexOutOfRangeException</a:t>
            </a:r>
            <a:r>
              <a:rPr lang="en-US" sz="1400" dirty="0">
                <a:latin typeface="Times New Roman" panose="02020603050405020304" pitchFamily="18" charset="0"/>
                <a:cs typeface="Times New Roman" panose="02020603050405020304" pitchFamily="18" charset="0"/>
              </a:rPr>
              <a:t> ex)</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      {</a:t>
            </a:r>
            <a:r>
              <a:rPr lang="uk-UA"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Console.WriteLine</a:t>
            </a:r>
            <a:r>
              <a:rPr lang="en-US" sz="1400" dirty="0">
                <a:latin typeface="Times New Roman" panose="02020603050405020304" pitchFamily="18" charset="0"/>
                <a:cs typeface="Times New Roman" panose="02020603050405020304" pitchFamily="18" charset="0"/>
              </a:rPr>
              <a:t>($"Catch </a:t>
            </a:r>
            <a:r>
              <a:rPr lang="uk-UA" sz="1400" dirty="0">
                <a:latin typeface="Times New Roman" panose="02020603050405020304" pitchFamily="18" charset="0"/>
                <a:cs typeface="Times New Roman" panose="02020603050405020304" pitchFamily="18" charset="0"/>
              </a:rPr>
              <a:t>в </a:t>
            </a:r>
            <a:r>
              <a:rPr lang="en-US" sz="1400" dirty="0">
                <a:solidFill>
                  <a:srgbClr val="7030A0"/>
                </a:solidFill>
                <a:latin typeface="Times New Roman" panose="02020603050405020304" pitchFamily="18" charset="0"/>
                <a:cs typeface="Times New Roman" panose="02020603050405020304" pitchFamily="18" charset="0"/>
              </a:rPr>
              <a:t>Method1</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ex.Message</a:t>
            </a: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p>
          <a:p>
            <a:pPr marL="0" indent="0">
              <a:lnSpc>
                <a:spcPct val="120000"/>
              </a:lnSpc>
              <a:spcBef>
                <a:spcPts val="0"/>
              </a:spcBef>
              <a:buNone/>
            </a:pPr>
            <a:r>
              <a:rPr lang="en-US" sz="1400" b="1" dirty="0">
                <a:latin typeface="Times New Roman" panose="02020603050405020304" pitchFamily="18" charset="0"/>
                <a:cs typeface="Times New Roman" panose="02020603050405020304" pitchFamily="18" charset="0"/>
              </a:rPr>
              <a:t>      finally</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      {</a:t>
            </a:r>
            <a:r>
              <a:rPr lang="uk-UA"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Console.WriteLine</a:t>
            </a: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Блок </a:t>
            </a:r>
            <a:r>
              <a:rPr lang="en-US" sz="1400" dirty="0">
                <a:latin typeface="Times New Roman" panose="02020603050405020304" pitchFamily="18" charset="0"/>
                <a:cs typeface="Times New Roman" panose="02020603050405020304" pitchFamily="18" charset="0"/>
              </a:rPr>
              <a:t>finally </a:t>
            </a:r>
            <a:r>
              <a:rPr lang="uk-UA" sz="1400" dirty="0">
                <a:latin typeface="Times New Roman" panose="02020603050405020304" pitchFamily="18" charset="0"/>
                <a:cs typeface="Times New Roman" panose="02020603050405020304" pitchFamily="18" charset="0"/>
              </a:rPr>
              <a:t>в </a:t>
            </a:r>
            <a:r>
              <a:rPr lang="en-US" sz="1400" dirty="0">
                <a:latin typeface="Times New Roman" panose="02020603050405020304" pitchFamily="18" charset="0"/>
                <a:cs typeface="Times New Roman" panose="02020603050405020304" pitchFamily="18" charset="0"/>
              </a:rPr>
              <a:t>Method1");</a:t>
            </a:r>
            <a:r>
              <a:rPr lang="uk-UA"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Console.WriteLine</a:t>
            </a:r>
            <a:r>
              <a:rPr lang="en-US" sz="1400" dirty="0">
                <a:latin typeface="Times New Roman" panose="02020603050405020304" pitchFamily="18" charset="0"/>
                <a:cs typeface="Times New Roman" panose="02020603050405020304" pitchFamily="18" charset="0"/>
              </a:rPr>
              <a:t>("</a:t>
            </a:r>
            <a:r>
              <a:rPr lang="uk-UA" sz="1400" dirty="0">
                <a:latin typeface="Times New Roman" panose="02020603050405020304" pitchFamily="18" charset="0"/>
                <a:cs typeface="Times New Roman" panose="02020603050405020304" pitchFamily="18" charset="0"/>
              </a:rPr>
              <a:t>Кінець методу </a:t>
            </a:r>
            <a:r>
              <a:rPr lang="en-US" sz="1400" dirty="0">
                <a:latin typeface="Times New Roman" panose="02020603050405020304" pitchFamily="18" charset="0"/>
                <a:cs typeface="Times New Roman" panose="02020603050405020304" pitchFamily="18" charset="0"/>
              </a:rPr>
              <a:t>Method1");</a:t>
            </a:r>
          </a:p>
          <a:p>
            <a:pPr marL="0" indent="0">
              <a:lnSpc>
                <a:spcPct val="120000"/>
              </a:lnSpc>
              <a:spcBef>
                <a:spcPts val="0"/>
              </a:spcBef>
              <a:buNone/>
            </a:pPr>
            <a:r>
              <a:rPr lang="en-US" sz="1400" dirty="0">
                <a:latin typeface="Times New Roman" panose="02020603050405020304" pitchFamily="18" charset="0"/>
                <a:cs typeface="Times New Roman" panose="02020603050405020304" pitchFamily="18" charset="0"/>
              </a:rPr>
              <a:t>   }</a:t>
            </a:r>
          </a:p>
          <a:p>
            <a:pPr marL="0" indent="0">
              <a:lnSpc>
                <a:spcPct val="120000"/>
              </a:lnSpc>
              <a:spcBef>
                <a:spcPts val="0"/>
              </a:spcBef>
              <a:buNone/>
            </a:pPr>
            <a:r>
              <a:rPr lang="en-US" sz="1400" b="1" dirty="0">
                <a:solidFill>
                  <a:srgbClr val="C00000"/>
                </a:solidFill>
                <a:latin typeface="Times New Roman" panose="02020603050405020304" pitchFamily="18" charset="0"/>
                <a:cs typeface="Times New Roman" panose="02020603050405020304" pitchFamily="18" charset="0"/>
              </a:rPr>
              <a:t>   static void Method2()</a:t>
            </a:r>
            <a:r>
              <a:rPr lang="uk-UA" sz="1400" b="1" dirty="0">
                <a:solidFill>
                  <a:srgbClr val="C00000"/>
                </a:solidFill>
                <a:latin typeface="Times New Roman" panose="02020603050405020304" pitchFamily="18" charset="0"/>
                <a:cs typeface="Times New Roman" panose="02020603050405020304" pitchFamily="18" charset="0"/>
              </a:rPr>
              <a:t> </a:t>
            </a:r>
            <a:r>
              <a:rPr lang="en-US" sz="1400" b="1" dirty="0">
                <a:solidFill>
                  <a:srgbClr val="C00000"/>
                </a:solidFill>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1400" dirty="0">
                <a:solidFill>
                  <a:srgbClr val="C00000"/>
                </a:solidFill>
                <a:latin typeface="Times New Roman" panose="02020603050405020304" pitchFamily="18" charset="0"/>
                <a:cs typeface="Times New Roman" panose="02020603050405020304" pitchFamily="18" charset="0"/>
              </a:rPr>
              <a:t>      </a:t>
            </a:r>
            <a:r>
              <a:rPr lang="en-US" sz="1400" b="1" dirty="0">
                <a:solidFill>
                  <a:srgbClr val="C00000"/>
                </a:solidFill>
                <a:latin typeface="Times New Roman" panose="02020603050405020304" pitchFamily="18" charset="0"/>
                <a:cs typeface="Times New Roman" panose="02020603050405020304" pitchFamily="18" charset="0"/>
              </a:rPr>
              <a:t>try</a:t>
            </a:r>
          </a:p>
          <a:p>
            <a:pPr marL="0" indent="0">
              <a:lnSpc>
                <a:spcPct val="120000"/>
              </a:lnSpc>
              <a:spcBef>
                <a:spcPts val="0"/>
              </a:spcBef>
              <a:buNone/>
            </a:pPr>
            <a:r>
              <a:rPr lang="en-US" sz="1400" dirty="0">
                <a:solidFill>
                  <a:srgbClr val="C00000"/>
                </a:solidFill>
                <a:latin typeface="Times New Roman" panose="02020603050405020304" pitchFamily="18" charset="0"/>
                <a:cs typeface="Times New Roman" panose="02020603050405020304" pitchFamily="18" charset="0"/>
              </a:rPr>
              <a:t>      {</a:t>
            </a:r>
            <a:r>
              <a:rPr lang="uk-UA" sz="1400" dirty="0">
                <a:solidFill>
                  <a:srgbClr val="C00000"/>
                </a:solidFill>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         int x = 8;</a:t>
            </a:r>
            <a:r>
              <a:rPr lang="uk-UA" sz="1400" dirty="0">
                <a:solidFill>
                  <a:srgbClr val="C00000"/>
                </a:solidFill>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         int y = x / 0;</a:t>
            </a:r>
            <a:r>
              <a:rPr lang="uk-UA" sz="1400" dirty="0">
                <a:solidFill>
                  <a:srgbClr val="C00000"/>
                </a:solidFill>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      }</a:t>
            </a:r>
          </a:p>
          <a:p>
            <a:pPr marL="0" indent="0">
              <a:lnSpc>
                <a:spcPct val="120000"/>
              </a:lnSpc>
              <a:spcBef>
                <a:spcPts val="0"/>
              </a:spcBef>
              <a:buNone/>
            </a:pPr>
            <a:r>
              <a:rPr lang="en-US" sz="1400" dirty="0">
                <a:solidFill>
                  <a:srgbClr val="C00000"/>
                </a:solidFill>
                <a:latin typeface="Times New Roman" panose="02020603050405020304" pitchFamily="18" charset="0"/>
                <a:cs typeface="Times New Roman" panose="02020603050405020304" pitchFamily="18" charset="0"/>
              </a:rPr>
              <a:t>      </a:t>
            </a:r>
            <a:r>
              <a:rPr lang="en-US" sz="1400" b="1" dirty="0">
                <a:solidFill>
                  <a:srgbClr val="C00000"/>
                </a:solidFill>
                <a:latin typeface="Times New Roman" panose="02020603050405020304" pitchFamily="18" charset="0"/>
                <a:cs typeface="Times New Roman" panose="02020603050405020304" pitchFamily="18" charset="0"/>
              </a:rPr>
              <a:t>finally</a:t>
            </a:r>
          </a:p>
          <a:p>
            <a:pPr marL="0" indent="0">
              <a:lnSpc>
                <a:spcPct val="120000"/>
              </a:lnSpc>
              <a:spcBef>
                <a:spcPts val="0"/>
              </a:spcBef>
              <a:buNone/>
            </a:pPr>
            <a:r>
              <a:rPr lang="en-US" sz="1400" dirty="0">
                <a:solidFill>
                  <a:srgbClr val="C00000"/>
                </a:solidFill>
                <a:latin typeface="Times New Roman" panose="02020603050405020304" pitchFamily="18" charset="0"/>
                <a:cs typeface="Times New Roman" panose="02020603050405020304" pitchFamily="18" charset="0"/>
              </a:rPr>
              <a:t>      {</a:t>
            </a:r>
            <a:r>
              <a:rPr lang="uk-UA" sz="1400" dirty="0">
                <a:solidFill>
                  <a:srgbClr val="C00000"/>
                </a:solidFill>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         </a:t>
            </a:r>
            <a:r>
              <a:rPr lang="en-US" sz="1400" dirty="0" err="1">
                <a:solidFill>
                  <a:srgbClr val="C00000"/>
                </a:solidFill>
                <a:latin typeface="Times New Roman" panose="02020603050405020304" pitchFamily="18" charset="0"/>
                <a:cs typeface="Times New Roman" panose="02020603050405020304" pitchFamily="18" charset="0"/>
              </a:rPr>
              <a:t>Console.WriteLine</a:t>
            </a:r>
            <a:r>
              <a:rPr lang="en-US" sz="1400" dirty="0">
                <a:solidFill>
                  <a:srgbClr val="C00000"/>
                </a:solidFill>
                <a:latin typeface="Times New Roman" panose="02020603050405020304" pitchFamily="18" charset="0"/>
                <a:cs typeface="Times New Roman" panose="02020603050405020304" pitchFamily="18" charset="0"/>
              </a:rPr>
              <a:t>("</a:t>
            </a:r>
            <a:r>
              <a:rPr lang="uk-UA" sz="1400" dirty="0">
                <a:solidFill>
                  <a:srgbClr val="C00000"/>
                </a:solidFill>
                <a:latin typeface="Times New Roman" panose="02020603050405020304" pitchFamily="18" charset="0"/>
                <a:cs typeface="Times New Roman" panose="02020603050405020304" pitchFamily="18" charset="0"/>
              </a:rPr>
              <a:t>Блок </a:t>
            </a:r>
            <a:r>
              <a:rPr lang="en-US" sz="1400" dirty="0">
                <a:solidFill>
                  <a:srgbClr val="C00000"/>
                </a:solidFill>
                <a:latin typeface="Times New Roman" panose="02020603050405020304" pitchFamily="18" charset="0"/>
                <a:cs typeface="Times New Roman" panose="02020603050405020304" pitchFamily="18" charset="0"/>
              </a:rPr>
              <a:t>finally </a:t>
            </a:r>
            <a:r>
              <a:rPr lang="uk-UA" sz="1400" dirty="0">
                <a:solidFill>
                  <a:srgbClr val="C00000"/>
                </a:solidFill>
                <a:latin typeface="Times New Roman" panose="02020603050405020304" pitchFamily="18" charset="0"/>
                <a:cs typeface="Times New Roman" panose="02020603050405020304" pitchFamily="18" charset="0"/>
              </a:rPr>
              <a:t>в </a:t>
            </a:r>
            <a:r>
              <a:rPr lang="en-US" sz="1400" dirty="0">
                <a:solidFill>
                  <a:srgbClr val="C00000"/>
                </a:solidFill>
                <a:latin typeface="Times New Roman" panose="02020603050405020304" pitchFamily="18" charset="0"/>
                <a:cs typeface="Times New Roman" panose="02020603050405020304" pitchFamily="18" charset="0"/>
              </a:rPr>
              <a:t>Method2");</a:t>
            </a:r>
            <a:r>
              <a:rPr lang="uk-UA" sz="1400" dirty="0">
                <a:solidFill>
                  <a:srgbClr val="C00000"/>
                </a:solidFill>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      }</a:t>
            </a:r>
          </a:p>
          <a:p>
            <a:pPr marL="0" indent="0">
              <a:lnSpc>
                <a:spcPct val="120000"/>
              </a:lnSpc>
              <a:spcBef>
                <a:spcPts val="0"/>
              </a:spcBef>
              <a:buNone/>
            </a:pPr>
            <a:r>
              <a:rPr lang="en-US" sz="1400" dirty="0">
                <a:solidFill>
                  <a:srgbClr val="C00000"/>
                </a:solidFill>
                <a:latin typeface="Times New Roman" panose="02020603050405020304" pitchFamily="18" charset="0"/>
                <a:cs typeface="Times New Roman" panose="02020603050405020304" pitchFamily="18" charset="0"/>
              </a:rPr>
              <a:t>      </a:t>
            </a:r>
            <a:r>
              <a:rPr lang="en-US" sz="1400" dirty="0" err="1">
                <a:solidFill>
                  <a:srgbClr val="C00000"/>
                </a:solidFill>
                <a:latin typeface="Times New Roman" panose="02020603050405020304" pitchFamily="18" charset="0"/>
                <a:cs typeface="Times New Roman" panose="02020603050405020304" pitchFamily="18" charset="0"/>
              </a:rPr>
              <a:t>Console.WriteLine</a:t>
            </a:r>
            <a:r>
              <a:rPr lang="en-US" sz="1400" dirty="0">
                <a:solidFill>
                  <a:srgbClr val="C00000"/>
                </a:solidFill>
                <a:latin typeface="Times New Roman" panose="02020603050405020304" pitchFamily="18" charset="0"/>
                <a:cs typeface="Times New Roman" panose="02020603050405020304" pitchFamily="18" charset="0"/>
              </a:rPr>
              <a:t>("</a:t>
            </a:r>
            <a:r>
              <a:rPr lang="uk-UA" sz="1400" dirty="0">
                <a:solidFill>
                  <a:srgbClr val="C00000"/>
                </a:solidFill>
                <a:latin typeface="Times New Roman" panose="02020603050405020304" pitchFamily="18" charset="0"/>
                <a:cs typeface="Times New Roman" panose="02020603050405020304" pitchFamily="18" charset="0"/>
              </a:rPr>
              <a:t>Кінець методу </a:t>
            </a:r>
            <a:r>
              <a:rPr lang="en-US" sz="1400" dirty="0">
                <a:solidFill>
                  <a:srgbClr val="C00000"/>
                </a:solidFill>
                <a:latin typeface="Times New Roman" panose="02020603050405020304" pitchFamily="18" charset="0"/>
                <a:cs typeface="Times New Roman" panose="02020603050405020304" pitchFamily="18" charset="0"/>
              </a:rPr>
              <a:t>Method2");</a:t>
            </a:r>
            <a:r>
              <a:rPr lang="uk-UA" sz="1400" dirty="0">
                <a:solidFill>
                  <a:srgbClr val="C00000"/>
                </a:solidFill>
                <a:latin typeface="Times New Roman" panose="02020603050405020304" pitchFamily="18" charset="0"/>
                <a:cs typeface="Times New Roman" panose="02020603050405020304" pitchFamily="18" charset="0"/>
              </a:rPr>
              <a:t>  </a:t>
            </a:r>
            <a:r>
              <a:rPr lang="en-US" sz="1400" dirty="0">
                <a:solidFill>
                  <a:srgbClr val="C00000"/>
                </a:solidFill>
                <a:latin typeface="Times New Roman" panose="02020603050405020304" pitchFamily="18" charset="0"/>
                <a:cs typeface="Times New Roman" panose="02020603050405020304" pitchFamily="18" charset="0"/>
              </a:rPr>
              <a:t>   }}</a:t>
            </a:r>
            <a:endParaRPr lang="uk-UA" sz="1400" dirty="0">
              <a:solidFill>
                <a:srgbClr val="C0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18FF9C45-B365-4D63-90C2-19CDF6F5FDE8}"/>
              </a:ext>
            </a:extLst>
          </p:cNvPr>
          <p:cNvSpPr txBox="1"/>
          <p:nvPr/>
        </p:nvSpPr>
        <p:spPr>
          <a:xfrm>
            <a:off x="7379855" y="2336800"/>
            <a:ext cx="3731490" cy="2862322"/>
          </a:xfrm>
          <a:prstGeom prst="rect">
            <a:avLst/>
          </a:prstGeom>
          <a:noFill/>
        </p:spPr>
        <p:txBody>
          <a:bodyPr wrap="square" rtlCol="0">
            <a:spAutoFit/>
          </a:bodyPr>
          <a:lstStyle/>
          <a:p>
            <a:r>
              <a:rPr lang="uk-UA" dirty="0">
                <a:latin typeface="Times New Roman" panose="02020603050405020304" pitchFamily="18" charset="0"/>
                <a:cs typeface="Times New Roman" panose="02020603050405020304" pitchFamily="18" charset="0"/>
              </a:rPr>
              <a:t>У цьому випадку стек викликів виглядає так: метод </a:t>
            </a:r>
            <a:r>
              <a:rPr lang="en-US" dirty="0">
                <a:latin typeface="Times New Roman" panose="02020603050405020304" pitchFamily="18" charset="0"/>
                <a:cs typeface="Times New Roman" panose="02020603050405020304" pitchFamily="18" charset="0"/>
              </a:rPr>
              <a:t>Main </a:t>
            </a:r>
            <a:r>
              <a:rPr lang="uk-UA" dirty="0">
                <a:latin typeface="Times New Roman" panose="02020603050405020304" pitchFamily="18" charset="0"/>
                <a:cs typeface="Times New Roman" panose="02020603050405020304" pitchFamily="18" charset="0"/>
              </a:rPr>
              <a:t>викликає метод </a:t>
            </a:r>
            <a:r>
              <a:rPr lang="en-US" dirty="0">
                <a:latin typeface="Times New Roman" panose="02020603050405020304" pitchFamily="18" charset="0"/>
                <a:cs typeface="Times New Roman" panose="02020603050405020304" pitchFamily="18" charset="0"/>
              </a:rPr>
              <a:t>Method1, </a:t>
            </a:r>
            <a:r>
              <a:rPr lang="uk-UA" dirty="0">
                <a:latin typeface="Times New Roman" panose="02020603050405020304" pitchFamily="18" charset="0"/>
                <a:cs typeface="Times New Roman" panose="02020603050405020304" pitchFamily="18" charset="0"/>
              </a:rPr>
              <a:t>який викликає метод </a:t>
            </a:r>
            <a:r>
              <a:rPr lang="en-US" dirty="0">
                <a:latin typeface="Times New Roman" panose="02020603050405020304" pitchFamily="18" charset="0"/>
                <a:cs typeface="Times New Roman" panose="02020603050405020304" pitchFamily="18" charset="0"/>
              </a:rPr>
              <a:t>Method2. </a:t>
            </a:r>
            <a:r>
              <a:rPr lang="uk-UA" dirty="0">
                <a:latin typeface="Times New Roman" panose="02020603050405020304" pitchFamily="18" charset="0"/>
                <a:cs typeface="Times New Roman" panose="02020603050405020304" pitchFamily="18" charset="0"/>
              </a:rPr>
              <a:t>І в методі </a:t>
            </a:r>
            <a:r>
              <a:rPr lang="en-US" dirty="0">
                <a:latin typeface="Times New Roman" panose="02020603050405020304" pitchFamily="18" charset="0"/>
                <a:cs typeface="Times New Roman" panose="02020603050405020304" pitchFamily="18" charset="0"/>
              </a:rPr>
              <a:t>Method2 </a:t>
            </a:r>
            <a:r>
              <a:rPr lang="uk-UA" dirty="0">
                <a:latin typeface="Times New Roman" panose="02020603050405020304" pitchFamily="18" charset="0"/>
                <a:cs typeface="Times New Roman" panose="02020603050405020304" pitchFamily="18" charset="0"/>
              </a:rPr>
              <a:t>генерується виняток </a:t>
            </a:r>
            <a:r>
              <a:rPr lang="en-US" dirty="0" err="1">
                <a:latin typeface="Times New Roman" panose="02020603050405020304" pitchFamily="18" charset="0"/>
                <a:cs typeface="Times New Roman" panose="02020603050405020304" pitchFamily="18" charset="0"/>
              </a:rPr>
              <a:t>DivideByZeroException</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Стек викликів можна представити так: внизу стека метод </a:t>
            </a:r>
            <a:r>
              <a:rPr lang="en-US" dirty="0">
                <a:latin typeface="Times New Roman" panose="02020603050405020304" pitchFamily="18" charset="0"/>
                <a:cs typeface="Times New Roman" panose="02020603050405020304" pitchFamily="18" charset="0"/>
              </a:rPr>
              <a:t>Main, </a:t>
            </a:r>
            <a:r>
              <a:rPr lang="uk-UA" dirty="0">
                <a:latin typeface="Times New Roman" panose="02020603050405020304" pitchFamily="18" charset="0"/>
                <a:cs typeface="Times New Roman" panose="02020603050405020304" pitchFamily="18" charset="0"/>
              </a:rPr>
              <a:t>з якого почалося виконання, і на вершині метод </a:t>
            </a:r>
            <a:r>
              <a:rPr lang="en-US" dirty="0">
                <a:latin typeface="Times New Roman" panose="02020603050405020304" pitchFamily="18" charset="0"/>
                <a:cs typeface="Times New Roman" panose="02020603050405020304" pitchFamily="18" charset="0"/>
              </a:rPr>
              <a:t>Method2.</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0852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90231A6-7B8D-4B3D-905B-156228AF31E1}"/>
              </a:ext>
            </a:extLst>
          </p:cNvPr>
          <p:cNvSpPr>
            <a:spLocks noGrp="1"/>
          </p:cNvSpPr>
          <p:nvPr>
            <p:ph idx="1"/>
          </p:nvPr>
        </p:nvSpPr>
        <p:spPr>
          <a:xfrm>
            <a:off x="424873" y="230909"/>
            <a:ext cx="11480799" cy="6354618"/>
          </a:xfrm>
        </p:spPr>
        <p:txBody>
          <a:bodyPr>
            <a:normAutofit lnSpcReduction="10000"/>
          </a:bodyPr>
          <a:lstStyle/>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int x = 5;</a:t>
            </a:r>
          </a:p>
          <a:p>
            <a:pPr marL="0" indent="0">
              <a:lnSpc>
                <a:spcPct val="100000"/>
              </a:lnSpc>
              <a:spcBef>
                <a:spcPts val="0"/>
              </a:spcBef>
              <a:buNone/>
            </a:pPr>
            <a:r>
              <a:rPr lang="en-US" sz="2000" b="1" dirty="0">
                <a:latin typeface="Times New Roman" panose="02020603050405020304" pitchFamily="18" charset="0"/>
                <a:cs typeface="Times New Roman" panose="02020603050405020304" pitchFamily="18" charset="0"/>
              </a:rPr>
              <a:t>int y = x/0;</a:t>
            </a:r>
          </a:p>
          <a:p>
            <a:pPr marL="0" indent="0">
              <a:lnSpc>
                <a:spcPct val="100000"/>
              </a:lnSpc>
              <a:spcBef>
                <a:spcPts val="0"/>
              </a:spcBef>
              <a:buNone/>
            </a:pPr>
            <a:r>
              <a:rPr lang="en-US" sz="2000" dirty="0" err="1">
                <a:latin typeface="Times New Roman" panose="02020603050405020304" pitchFamily="18" charset="0"/>
                <a:cs typeface="Times New Roman" panose="02020603050405020304" pitchFamily="18" charset="0"/>
              </a:rPr>
              <a:t>Console.WriteLine</a:t>
            </a:r>
            <a:r>
              <a:rPr lang="en-US" sz="2000" dirty="0">
                <a:latin typeface="Times New Roman" panose="02020603050405020304" pitchFamily="18" charset="0"/>
                <a:cs typeface="Times New Roman" panose="02020603050405020304" pitchFamily="18" charset="0"/>
              </a:rPr>
              <a:t>($"</a:t>
            </a:r>
            <a:r>
              <a:rPr lang="uk-UA" sz="2000" dirty="0">
                <a:latin typeface="Times New Roman" panose="02020603050405020304" pitchFamily="18" charset="0"/>
                <a:cs typeface="Times New Roman" panose="02020603050405020304" pitchFamily="18" charset="0"/>
              </a:rPr>
              <a:t>Результат: {</a:t>
            </a:r>
            <a:r>
              <a:rPr lang="en-US" sz="2000" dirty="0">
                <a:latin typeface="Times New Roman" panose="02020603050405020304" pitchFamily="18" charset="0"/>
                <a:cs typeface="Times New Roman" panose="02020603050405020304" pitchFamily="18" charset="0"/>
              </a:rPr>
              <a:t>y}");</a:t>
            </a:r>
          </a:p>
          <a:p>
            <a:pPr marL="0" indent="0">
              <a:lnSpc>
                <a:spcPct val="100000"/>
              </a:lnSpc>
              <a:spcBef>
                <a:spcPts val="0"/>
              </a:spcBef>
              <a:buNone/>
            </a:pPr>
            <a:r>
              <a:rPr lang="en-US" sz="2000" dirty="0" err="1">
                <a:latin typeface="Times New Roman" panose="02020603050405020304" pitchFamily="18" charset="0"/>
                <a:cs typeface="Times New Roman" panose="02020603050405020304" pitchFamily="18" charset="0"/>
              </a:rPr>
              <a:t>Console.WriteLine</a:t>
            </a:r>
            <a:r>
              <a:rPr lang="en-US" sz="2000" dirty="0">
                <a:latin typeface="Times New Roman" panose="02020603050405020304" pitchFamily="18" charset="0"/>
                <a:cs typeface="Times New Roman" panose="02020603050405020304" pitchFamily="18" charset="0"/>
              </a:rPr>
              <a:t>("</a:t>
            </a:r>
            <a:r>
              <a:rPr lang="uk-UA" sz="2000" dirty="0">
                <a:latin typeface="Times New Roman" panose="02020603050405020304" pitchFamily="18" charset="0"/>
                <a:cs typeface="Times New Roman" panose="02020603050405020304" pitchFamily="18" charset="0"/>
              </a:rPr>
              <a:t>Кінець програми");</a:t>
            </a:r>
          </a:p>
          <a:p>
            <a:pPr marL="0" indent="0">
              <a:buNone/>
            </a:pPr>
            <a:r>
              <a:rPr lang="uk-UA" sz="1600" dirty="0">
                <a:latin typeface="Times New Roman" panose="02020603050405020304" pitchFamily="18" charset="0"/>
                <a:cs typeface="Times New Roman" panose="02020603050405020304" pitchFamily="18" charset="0"/>
              </a:rPr>
              <a:t>Тут відбувається ділення числа на 0, що призводить до генерації винятку. І при запуску програми в режимі налагодження ми побачимо у </a:t>
            </a:r>
            <a:r>
              <a:rPr lang="en-US" sz="1600" dirty="0">
                <a:latin typeface="Times New Roman" panose="02020603050405020304" pitchFamily="18" charset="0"/>
                <a:cs typeface="Times New Roman" panose="02020603050405020304" pitchFamily="18" charset="0"/>
              </a:rPr>
              <a:t>Visual Studio </a:t>
            </a:r>
            <a:r>
              <a:rPr lang="uk-UA" sz="1600" dirty="0">
                <a:latin typeface="Times New Roman" panose="02020603050405020304" pitchFamily="18" charset="0"/>
                <a:cs typeface="Times New Roman" panose="02020603050405020304" pitchFamily="18" charset="0"/>
              </a:rPr>
              <a:t>віконце, яке повідомляє про виключення:</a:t>
            </a:r>
          </a:p>
          <a:p>
            <a:pPr marL="0" indent="0">
              <a:lnSpc>
                <a:spcPct val="120000"/>
              </a:lnSpc>
              <a:spcBef>
                <a:spcPts val="0"/>
              </a:spcBef>
              <a:buNone/>
            </a:pPr>
            <a:r>
              <a:rPr lang="en-US" sz="1800" b="1" dirty="0">
                <a:latin typeface="Times New Roman" panose="02020603050405020304" pitchFamily="18" charset="0"/>
                <a:cs typeface="Times New Roman" panose="02020603050405020304" pitchFamily="18" charset="0"/>
              </a:rPr>
              <a:t>try</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   int x = 5;</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   int y = x/0;</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Console.WriteLine</a:t>
            </a:r>
            <a:r>
              <a:rPr lang="en-US" sz="1800" dirty="0">
                <a:latin typeface="Times New Roman" panose="02020603050405020304" pitchFamily="18" charset="0"/>
                <a:cs typeface="Times New Roman" panose="02020603050405020304" pitchFamily="18" charset="0"/>
              </a:rPr>
              <a:t>($"</a:t>
            </a:r>
            <a:r>
              <a:rPr lang="uk-UA" sz="1800" dirty="0">
                <a:latin typeface="Times New Roman" panose="02020603050405020304" pitchFamily="18" charset="0"/>
                <a:cs typeface="Times New Roman" panose="02020603050405020304" pitchFamily="18" charset="0"/>
              </a:rPr>
              <a:t>Результат: {</a:t>
            </a:r>
            <a:r>
              <a:rPr lang="en-US" sz="1800" dirty="0">
                <a:latin typeface="Times New Roman" panose="02020603050405020304" pitchFamily="18" charset="0"/>
                <a:cs typeface="Times New Roman" panose="02020603050405020304" pitchFamily="18" charset="0"/>
              </a:rPr>
              <a:t>y}");</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1800" b="1" dirty="0">
                <a:latin typeface="Times New Roman" panose="02020603050405020304" pitchFamily="18" charset="0"/>
                <a:cs typeface="Times New Roman" panose="02020603050405020304" pitchFamily="18" charset="0"/>
              </a:rPr>
              <a:t>catch</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Console.WriteLine</a:t>
            </a:r>
            <a:r>
              <a:rPr lang="en-US" sz="1800" dirty="0">
                <a:latin typeface="Times New Roman" panose="02020603050405020304" pitchFamily="18" charset="0"/>
                <a:cs typeface="Times New Roman" panose="02020603050405020304" pitchFamily="18" charset="0"/>
              </a:rPr>
              <a:t>("</a:t>
            </a:r>
            <a:r>
              <a:rPr lang="uk-UA" sz="1800" dirty="0">
                <a:latin typeface="Times New Roman" panose="02020603050405020304" pitchFamily="18" charset="0"/>
                <a:cs typeface="Times New Roman" panose="02020603050405020304" pitchFamily="18" charset="0"/>
              </a:rPr>
              <a:t>Виник виняток! Ділення на 0");</a:t>
            </a:r>
          </a:p>
          <a:p>
            <a:pPr marL="0" indent="0">
              <a:lnSpc>
                <a:spcPct val="120000"/>
              </a:lnSpc>
              <a:spcBef>
                <a:spcPts val="0"/>
              </a:spcBef>
              <a:buNone/>
            </a:pPr>
            <a:r>
              <a:rPr lang="uk-UA" sz="18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1800" b="1" dirty="0">
                <a:latin typeface="Times New Roman" panose="02020603050405020304" pitchFamily="18" charset="0"/>
                <a:cs typeface="Times New Roman" panose="02020603050405020304" pitchFamily="18" charset="0"/>
              </a:rPr>
              <a:t>finally</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Console.WriteLine</a:t>
            </a:r>
            <a:r>
              <a:rPr lang="en-US" sz="1800" dirty="0">
                <a:latin typeface="Times New Roman" panose="02020603050405020304" pitchFamily="18" charset="0"/>
                <a:cs typeface="Times New Roman" panose="02020603050405020304" pitchFamily="18" charset="0"/>
              </a:rPr>
              <a:t>("</a:t>
            </a:r>
            <a:r>
              <a:rPr lang="uk-UA" sz="1800" dirty="0">
                <a:latin typeface="Times New Roman" panose="02020603050405020304" pitchFamily="18" charset="0"/>
                <a:cs typeface="Times New Roman" panose="02020603050405020304" pitchFamily="18" charset="0"/>
              </a:rPr>
              <a:t>Блок </a:t>
            </a:r>
            <a:r>
              <a:rPr lang="en-US" sz="1800" dirty="0">
                <a:latin typeface="Times New Roman" panose="02020603050405020304" pitchFamily="18" charset="0"/>
                <a:cs typeface="Times New Roman" panose="02020603050405020304" pitchFamily="18" charset="0"/>
              </a:rPr>
              <a:t>finally");</a:t>
            </a:r>
          </a:p>
          <a:p>
            <a:pPr marL="0" indent="0">
              <a:lnSpc>
                <a:spcPct val="120000"/>
              </a:lnSpc>
              <a:spcBef>
                <a:spcPts val="0"/>
              </a:spcBef>
              <a:buNone/>
            </a:pPr>
            <a:r>
              <a:rPr lang="en-US" sz="18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en-US" sz="1800" dirty="0" err="1">
                <a:latin typeface="Times New Roman" panose="02020603050405020304" pitchFamily="18" charset="0"/>
                <a:cs typeface="Times New Roman" panose="02020603050405020304" pitchFamily="18" charset="0"/>
              </a:rPr>
              <a:t>Console.WriteLine</a:t>
            </a:r>
            <a:r>
              <a:rPr lang="en-US" sz="1800" dirty="0">
                <a:latin typeface="Times New Roman" panose="02020603050405020304" pitchFamily="18" charset="0"/>
                <a:cs typeface="Times New Roman" panose="02020603050405020304" pitchFamily="18" charset="0"/>
              </a:rPr>
              <a:t>("</a:t>
            </a:r>
            <a:r>
              <a:rPr lang="uk-UA" sz="1800" dirty="0">
                <a:latin typeface="Times New Roman" panose="02020603050405020304" pitchFamily="18" charset="0"/>
                <a:cs typeface="Times New Roman" panose="02020603050405020304" pitchFamily="18" charset="0"/>
              </a:rPr>
              <a:t>Кінець програми");</a:t>
            </a:r>
          </a:p>
        </p:txBody>
      </p:sp>
      <p:pic>
        <p:nvPicPr>
          <p:cNvPr id="4" name="Рисунок 3">
            <a:extLst>
              <a:ext uri="{FF2B5EF4-FFF2-40B4-BE49-F238E27FC236}">
                <a16:creationId xmlns:a16="http://schemas.microsoft.com/office/drawing/2014/main" id="{912D85FC-11D5-4EDB-BB8B-0EEACDE0AA7E}"/>
              </a:ext>
            </a:extLst>
          </p:cNvPr>
          <p:cNvPicPr>
            <a:picLocks noChangeAspect="1"/>
          </p:cNvPicPr>
          <p:nvPr/>
        </p:nvPicPr>
        <p:blipFill>
          <a:blip r:embed="rId2"/>
          <a:stretch>
            <a:fillRect/>
          </a:stretch>
        </p:blipFill>
        <p:spPr>
          <a:xfrm>
            <a:off x="4984739" y="1946350"/>
            <a:ext cx="6782388" cy="2263336"/>
          </a:xfrm>
          <a:prstGeom prst="rect">
            <a:avLst/>
          </a:prstGeom>
        </p:spPr>
      </p:pic>
      <p:pic>
        <p:nvPicPr>
          <p:cNvPr id="5" name="Рисунок 4">
            <a:extLst>
              <a:ext uri="{FF2B5EF4-FFF2-40B4-BE49-F238E27FC236}">
                <a16:creationId xmlns:a16="http://schemas.microsoft.com/office/drawing/2014/main" id="{2237E4BB-9F2C-452B-8DCB-66646CA11E45}"/>
              </a:ext>
            </a:extLst>
          </p:cNvPr>
          <p:cNvPicPr>
            <a:picLocks noChangeAspect="1"/>
          </p:cNvPicPr>
          <p:nvPr/>
        </p:nvPicPr>
        <p:blipFill>
          <a:blip r:embed="rId3"/>
          <a:stretch>
            <a:fillRect/>
          </a:stretch>
        </p:blipFill>
        <p:spPr>
          <a:xfrm>
            <a:off x="6632693" y="5386888"/>
            <a:ext cx="1781634" cy="1034841"/>
          </a:xfrm>
          <a:prstGeom prst="rect">
            <a:avLst/>
          </a:prstGeom>
        </p:spPr>
      </p:pic>
    </p:spTree>
    <p:extLst>
      <p:ext uri="{BB962C8B-B14F-4D97-AF65-F5344CB8AC3E}">
        <p14:creationId xmlns:p14="http://schemas.microsoft.com/office/powerpoint/2010/main" val="3908786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3D2DB4-17FF-4A53-8BCA-1F0DB615D2FB}"/>
              </a:ext>
            </a:extLst>
          </p:cNvPr>
          <p:cNvSpPr>
            <a:spLocks noGrp="1"/>
          </p:cNvSpPr>
          <p:nvPr>
            <p:ph type="title"/>
          </p:nvPr>
        </p:nvSpPr>
        <p:spPr/>
        <p:txBody>
          <a:bodyPr>
            <a:normAutofit/>
          </a:bodyPr>
          <a:lstStyle/>
          <a:p>
            <a:pPr>
              <a:tabLst>
                <a:tab pos="628650" algn="l"/>
              </a:tabLst>
            </a:pPr>
            <a:r>
              <a:rPr lang="uk-UA" sz="2400" dirty="0">
                <a:latin typeface="Times New Roman" panose="02020603050405020304" pitchFamily="18" charset="0"/>
                <a:cs typeface="Times New Roman" panose="02020603050405020304" pitchFamily="18" charset="0"/>
              </a:rPr>
              <a:t>	В конструкції </a:t>
            </a:r>
            <a:r>
              <a:rPr lang="uk-UA" sz="2400" b="1" dirty="0">
                <a:latin typeface="Times New Roman" panose="02020603050405020304" pitchFamily="18" charset="0"/>
                <a:cs typeface="Times New Roman" panose="02020603050405020304" pitchFamily="18" charset="0"/>
              </a:rPr>
              <a:t>обов’язковим є блок </a:t>
            </a:r>
            <a:r>
              <a:rPr lang="en-US" sz="2400" b="1" dirty="0">
                <a:latin typeface="Times New Roman" panose="02020603050405020304" pitchFamily="18" charset="0"/>
                <a:cs typeface="Times New Roman" panose="02020603050405020304" pitchFamily="18" charset="0"/>
              </a:rPr>
              <a:t>try</a:t>
            </a:r>
            <a:r>
              <a:rPr lang="en-US" sz="2400"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За наявності блоку </a:t>
            </a:r>
            <a:r>
              <a:rPr lang="en-US" sz="2400" b="1" dirty="0">
                <a:latin typeface="Times New Roman" panose="02020603050405020304" pitchFamily="18" charset="0"/>
                <a:cs typeface="Times New Roman" panose="02020603050405020304" pitchFamily="18" charset="0"/>
              </a:rPr>
              <a:t>catch</a:t>
            </a:r>
            <a:r>
              <a:rPr lang="en-US" sz="2400"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ми можемо опустити блок </a:t>
            </a:r>
            <a:r>
              <a:rPr lang="en-US" sz="2400" b="1" dirty="0">
                <a:latin typeface="Times New Roman" panose="02020603050405020304" pitchFamily="18" charset="0"/>
                <a:cs typeface="Times New Roman" panose="02020603050405020304" pitchFamily="18" charset="0"/>
              </a:rPr>
              <a:t>finally</a:t>
            </a:r>
            <a:r>
              <a:rPr lang="en-US" sz="2400" dirty="0">
                <a:latin typeface="Times New Roman" panose="02020603050405020304" pitchFamily="18" charset="0"/>
                <a:cs typeface="Times New Roman" panose="02020603050405020304" pitchFamily="18" charset="0"/>
              </a:rPr>
              <a:t>.</a:t>
            </a:r>
            <a:r>
              <a:rPr lang="uk-UA" sz="24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І, </a:t>
            </a:r>
            <a:r>
              <a:rPr lang="ru-RU" sz="2400" dirty="0" err="1">
                <a:latin typeface="Times New Roman" panose="02020603050405020304" pitchFamily="18" charset="0"/>
                <a:cs typeface="Times New Roman" panose="02020603050405020304" pitchFamily="18" charset="0"/>
              </a:rPr>
              <a:t>навпаки</a:t>
            </a:r>
            <a:r>
              <a:rPr lang="ru-RU" sz="2400" dirty="0">
                <a:latin typeface="Times New Roman" panose="02020603050405020304" pitchFamily="18" charset="0"/>
                <a:cs typeface="Times New Roman" panose="02020603050405020304" pitchFamily="18" charset="0"/>
              </a:rPr>
              <a:t>, за </a:t>
            </a:r>
            <a:r>
              <a:rPr lang="ru-RU" sz="2400" dirty="0" err="1">
                <a:latin typeface="Times New Roman" panose="02020603050405020304" pitchFamily="18" charset="0"/>
                <a:cs typeface="Times New Roman" panose="02020603050405020304" pitchFamily="18" charset="0"/>
              </a:rPr>
              <a:t>наявності</a:t>
            </a:r>
            <a:r>
              <a:rPr lang="ru-RU" sz="2400" dirty="0">
                <a:latin typeface="Times New Roman" panose="02020603050405020304" pitchFamily="18" charset="0"/>
                <a:cs typeface="Times New Roman" panose="02020603050405020304" pitchFamily="18" charset="0"/>
              </a:rPr>
              <a:t> блоку </a:t>
            </a:r>
            <a:r>
              <a:rPr lang="ru-RU" sz="2400" b="1" dirty="0" err="1">
                <a:latin typeface="Times New Roman" panose="02020603050405020304" pitchFamily="18" charset="0"/>
                <a:cs typeface="Times New Roman" panose="02020603050405020304" pitchFamily="18" charset="0"/>
              </a:rPr>
              <a:t>finally</a:t>
            </a:r>
            <a:r>
              <a:rPr lang="ru-RU" sz="2400" dirty="0">
                <a:latin typeface="Times New Roman" panose="02020603050405020304" pitchFamily="18" charset="0"/>
                <a:cs typeface="Times New Roman" panose="02020603050405020304" pitchFamily="18" charset="0"/>
              </a:rPr>
              <a:t> ми </a:t>
            </a:r>
            <a:r>
              <a:rPr lang="ru-RU" sz="2400" dirty="0" err="1">
                <a:latin typeface="Times New Roman" panose="02020603050405020304" pitchFamily="18" charset="0"/>
                <a:cs typeface="Times New Roman" panose="02020603050405020304" pitchFamily="18" charset="0"/>
              </a:rPr>
              <a:t>можемо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опустити</a:t>
            </a:r>
            <a:r>
              <a:rPr lang="ru-RU" sz="2400" dirty="0">
                <a:latin typeface="Times New Roman" panose="02020603050405020304" pitchFamily="18" charset="0"/>
                <a:cs typeface="Times New Roman" panose="02020603050405020304" pitchFamily="18" charset="0"/>
              </a:rPr>
              <a:t> блок </a:t>
            </a:r>
            <a:r>
              <a:rPr lang="ru-RU" sz="2400" b="1" dirty="0" err="1">
                <a:latin typeface="Times New Roman" panose="02020603050405020304" pitchFamily="18" charset="0"/>
                <a:cs typeface="Times New Roman" panose="02020603050405020304" pitchFamily="18" charset="0"/>
              </a:rPr>
              <a:t>catch</a:t>
            </a:r>
            <a:r>
              <a:rPr lang="ru-RU" sz="2400" dirty="0">
                <a:latin typeface="Times New Roman" panose="02020603050405020304" pitchFamily="18" charset="0"/>
                <a:cs typeface="Times New Roman" panose="02020603050405020304" pitchFamily="18" charset="0"/>
              </a:rPr>
              <a:t> і не </a:t>
            </a:r>
            <a:r>
              <a:rPr lang="ru-RU" sz="2400" dirty="0" err="1">
                <a:latin typeface="Times New Roman" panose="02020603050405020304" pitchFamily="18" charset="0"/>
                <a:cs typeface="Times New Roman" panose="02020603050405020304" pitchFamily="18" charset="0"/>
              </a:rPr>
              <a:t>обробляти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виняток</a:t>
            </a:r>
            <a:r>
              <a:rPr lang="ru-RU" sz="2400" dirty="0">
                <a:latin typeface="Times New Roman" panose="02020603050405020304" pitchFamily="18" charset="0"/>
                <a:cs typeface="Times New Roman" panose="02020603050405020304" pitchFamily="18" charset="0"/>
              </a:rPr>
              <a:t>.</a:t>
            </a:r>
            <a:endParaRPr lang="uk-UA" sz="24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51054DB7-7757-412C-B3CA-B6539D4287C8}"/>
              </a:ext>
            </a:extLst>
          </p:cNvPr>
          <p:cNvSpPr>
            <a:spLocks noGrp="1"/>
          </p:cNvSpPr>
          <p:nvPr>
            <p:ph sz="half" idx="1"/>
          </p:nvPr>
        </p:nvSpPr>
        <p:spPr>
          <a:xfrm>
            <a:off x="738909" y="1825625"/>
            <a:ext cx="5280891" cy="4351338"/>
          </a:xfrm>
        </p:spPr>
        <p:txBody>
          <a:bodyPr>
            <a:normAutofit fontScale="85000" lnSpcReduction="20000"/>
          </a:bodyPr>
          <a:lstStyle/>
          <a:p>
            <a:pPr marL="0" indent="0">
              <a:buNone/>
            </a:pPr>
            <a:r>
              <a:rPr lang="en-US" b="1" dirty="0">
                <a:latin typeface="Times New Roman" panose="02020603050405020304" pitchFamily="18" charset="0"/>
                <a:cs typeface="Times New Roman" panose="02020603050405020304" pitchFamily="18" charset="0"/>
              </a:rPr>
              <a:t>try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int x = 5;</a:t>
            </a:r>
          </a:p>
          <a:p>
            <a:pPr marL="0" indent="0">
              <a:buNone/>
            </a:pPr>
            <a:r>
              <a:rPr lang="en-US" dirty="0">
                <a:latin typeface="Times New Roman" panose="02020603050405020304" pitchFamily="18" charset="0"/>
                <a:cs typeface="Times New Roman" panose="02020603050405020304" pitchFamily="18" charset="0"/>
              </a:rPr>
              <a:t>   int y = x/0;</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Результат: {</a:t>
            </a:r>
            <a:r>
              <a:rPr lang="en-US" dirty="0">
                <a:latin typeface="Times New Roman" panose="02020603050405020304" pitchFamily="18" charset="0"/>
                <a:cs typeface="Times New Roman" panose="02020603050405020304" pitchFamily="18" charset="0"/>
              </a:rPr>
              <a:t>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b="1" dirty="0">
                <a:latin typeface="Times New Roman" panose="02020603050405020304" pitchFamily="18" charset="0"/>
                <a:cs typeface="Times New Roman" panose="02020603050405020304" pitchFamily="18" charset="0"/>
              </a:rPr>
              <a:t>catch</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Виник виняток!");</a:t>
            </a:r>
          </a:p>
          <a:p>
            <a:pPr marL="0" indent="0">
              <a:buNone/>
            </a:pPr>
            <a:r>
              <a:rPr lang="uk-UA" dirty="0">
                <a:latin typeface="Times New Roman" panose="02020603050405020304" pitchFamily="18" charset="0"/>
                <a:cs typeface="Times New Roman" panose="02020603050405020304" pitchFamily="18" charset="0"/>
              </a:rPr>
              <a:t>}</a:t>
            </a:r>
          </a:p>
        </p:txBody>
      </p:sp>
      <p:sp>
        <p:nvSpPr>
          <p:cNvPr id="4" name="Місце для вмісту 3">
            <a:extLst>
              <a:ext uri="{FF2B5EF4-FFF2-40B4-BE49-F238E27FC236}">
                <a16:creationId xmlns:a16="http://schemas.microsoft.com/office/drawing/2014/main" id="{0561F451-0436-449A-B128-B5C959FCE9F6}"/>
              </a:ext>
            </a:extLst>
          </p:cNvPr>
          <p:cNvSpPr>
            <a:spLocks noGrp="1"/>
          </p:cNvSpPr>
          <p:nvPr>
            <p:ph sz="half" idx="2"/>
          </p:nvPr>
        </p:nvSpPr>
        <p:spPr>
          <a:xfrm>
            <a:off x="6172200" y="1825625"/>
            <a:ext cx="5456382" cy="4351338"/>
          </a:xfrm>
        </p:spPr>
        <p:txBody>
          <a:bodyPr>
            <a:normAutofit fontScale="85000" lnSpcReduction="20000"/>
          </a:bodyPr>
          <a:lstStyle/>
          <a:p>
            <a:pPr marL="0" indent="0">
              <a:buNone/>
            </a:pPr>
            <a:r>
              <a:rPr lang="en-US" b="1" dirty="0">
                <a:latin typeface="Times New Roman" panose="02020603050405020304" pitchFamily="18" charset="0"/>
                <a:cs typeface="Times New Roman" panose="02020603050405020304" pitchFamily="18" charset="0"/>
              </a:rPr>
              <a:t>try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int x = 5;</a:t>
            </a:r>
          </a:p>
          <a:p>
            <a:pPr marL="0" indent="0">
              <a:buNone/>
            </a:pPr>
            <a:r>
              <a:rPr lang="en-US" dirty="0">
                <a:latin typeface="Times New Roman" panose="02020603050405020304" pitchFamily="18" charset="0"/>
                <a:cs typeface="Times New Roman" panose="02020603050405020304" pitchFamily="18" charset="0"/>
              </a:rPr>
              <a:t>   int y = x/0;</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Результат: {</a:t>
            </a:r>
            <a:r>
              <a:rPr lang="en-US" dirty="0">
                <a:latin typeface="Times New Roman" panose="02020603050405020304" pitchFamily="18" charset="0"/>
                <a:cs typeface="Times New Roman" panose="02020603050405020304" pitchFamily="18" charset="0"/>
              </a:rPr>
              <a:t>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b="1" dirty="0">
                <a:latin typeface="Times New Roman" panose="02020603050405020304" pitchFamily="18" charset="0"/>
                <a:cs typeface="Times New Roman" panose="02020603050405020304" pitchFamily="18" charset="0"/>
              </a:rPr>
              <a:t>finally</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Блок </a:t>
            </a:r>
            <a:r>
              <a:rPr lang="en-US" dirty="0">
                <a:latin typeface="Times New Roman" panose="02020603050405020304" pitchFamily="18" charset="0"/>
                <a:cs typeface="Times New Roman" panose="02020603050405020304" pitchFamily="18" charset="0"/>
              </a:rPr>
              <a:t>finally");</a:t>
            </a:r>
          </a:p>
          <a:p>
            <a:pPr marL="0" indent="0">
              <a:buNone/>
            </a:pPr>
            <a:r>
              <a:rPr lang="en-US"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707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D05648-841A-495A-8D3D-C4617E5BF64F}"/>
              </a:ext>
            </a:extLst>
          </p:cNvPr>
          <p:cNvSpPr>
            <a:spLocks noGrp="1"/>
          </p:cNvSpPr>
          <p:nvPr>
            <p:ph type="title"/>
          </p:nvPr>
        </p:nvSpPr>
        <p:spPr/>
        <p:txBody>
          <a:bodyPr>
            <a:normAutofit/>
          </a:bodyPr>
          <a:lstStyle/>
          <a:p>
            <a:r>
              <a:rPr lang="ru-RU" sz="1800" dirty="0" err="1">
                <a:latin typeface="Times New Roman" panose="02020603050405020304" pitchFamily="18" charset="0"/>
                <a:cs typeface="Times New Roman" panose="02020603050405020304" pitchFamily="18" charset="0"/>
              </a:rPr>
              <a:t>Частина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виняткових</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ситуацій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може</a:t>
            </a:r>
            <a:r>
              <a:rPr lang="ru-RU" sz="1800" dirty="0">
                <a:latin typeface="Times New Roman" panose="02020603050405020304" pitchFamily="18" charset="0"/>
                <a:cs typeface="Times New Roman" panose="02020603050405020304" pitchFamily="18" charset="0"/>
              </a:rPr>
              <a:t> бути </a:t>
            </a:r>
            <a:r>
              <a:rPr lang="ru-RU" sz="1800" dirty="0" err="1">
                <a:latin typeface="Times New Roman" panose="02020603050405020304" pitchFamily="18" charset="0"/>
                <a:cs typeface="Times New Roman" panose="02020603050405020304" pitchFamily="18" charset="0"/>
              </a:rPr>
              <a:t>передбачена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розробником</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Якщо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користувач</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передасть</a:t>
            </a:r>
            <a:r>
              <a:rPr lang="ru-RU" sz="1800" dirty="0">
                <a:latin typeface="Times New Roman" panose="02020603050405020304" pitchFamily="18" charset="0"/>
                <a:cs typeface="Times New Roman" panose="02020603050405020304" pitchFamily="18" charset="0"/>
              </a:rPr>
              <a:t> у метод не число, а рядок, </a:t>
            </a:r>
            <a:r>
              <a:rPr lang="ru-RU" sz="1800" dirty="0" err="1">
                <a:latin typeface="Times New Roman" panose="02020603050405020304" pitchFamily="18" charset="0"/>
                <a:cs typeface="Times New Roman" panose="02020603050405020304" pitchFamily="18" charset="0"/>
              </a:rPr>
              <a:t>який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містить</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нецифрові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символи</a:t>
            </a:r>
            <a:r>
              <a:rPr lang="ru-RU" sz="1800" dirty="0">
                <a:latin typeface="Times New Roman" panose="02020603050405020304" pitchFamily="18" charset="0"/>
                <a:cs typeface="Times New Roman" panose="02020603050405020304" pitchFamily="18" charset="0"/>
              </a:rPr>
              <a:t>, то </a:t>
            </a:r>
            <a:r>
              <a:rPr lang="ru-RU" sz="1800" dirty="0" err="1">
                <a:latin typeface="Times New Roman" panose="02020603050405020304" pitchFamily="18" charset="0"/>
                <a:cs typeface="Times New Roman" panose="02020603050405020304" pitchFamily="18" charset="0"/>
              </a:rPr>
              <a:t>програма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випаде</a:t>
            </a:r>
            <a:r>
              <a:rPr lang="ru-RU" sz="1800" dirty="0">
                <a:latin typeface="Times New Roman" panose="02020603050405020304" pitchFamily="18" charset="0"/>
                <a:cs typeface="Times New Roman" panose="02020603050405020304" pitchFamily="18" charset="0"/>
              </a:rPr>
              <a:t> в </a:t>
            </a:r>
            <a:r>
              <a:rPr lang="ru-RU" sz="1800" dirty="0" err="1">
                <a:latin typeface="Times New Roman" panose="02020603050405020304" pitchFamily="18" charset="0"/>
                <a:cs typeface="Times New Roman" panose="02020603050405020304" pitchFamily="18" charset="0"/>
              </a:rPr>
              <a:t>помилку</a:t>
            </a:r>
            <a:r>
              <a:rPr lang="ru-RU" sz="1800" dirty="0">
                <a:latin typeface="Times New Roman" panose="02020603050405020304" pitchFamily="18" charset="0"/>
                <a:cs typeface="Times New Roman" panose="02020603050405020304" pitchFamily="18" charset="0"/>
              </a:rPr>
              <a:t>. З одного боку, тут </a:t>
            </a:r>
            <a:r>
              <a:rPr lang="ru-RU" sz="1800" dirty="0" err="1">
                <a:latin typeface="Times New Roman" panose="02020603050405020304" pitchFamily="18" charset="0"/>
                <a:cs typeface="Times New Roman" panose="02020603050405020304" pitchFamily="18" charset="0"/>
              </a:rPr>
              <a:t>якраз</a:t>
            </a:r>
            <a:r>
              <a:rPr lang="ru-RU" sz="1800" dirty="0">
                <a:latin typeface="Times New Roman" panose="02020603050405020304" pitchFamily="18" charset="0"/>
                <a:cs typeface="Times New Roman" panose="02020603050405020304" pitchFamily="18" charset="0"/>
              </a:rPr>
              <a:t> та </a:t>
            </a:r>
            <a:r>
              <a:rPr lang="ru-RU" sz="1800" dirty="0" err="1">
                <a:latin typeface="Times New Roman" panose="02020603050405020304" pitchFamily="18" charset="0"/>
                <a:cs typeface="Times New Roman" panose="02020603050405020304" pitchFamily="18" charset="0"/>
              </a:rPr>
              <a:t>ситуація</a:t>
            </a:r>
            <a:r>
              <a:rPr lang="ru-RU" sz="1800" dirty="0">
                <a:latin typeface="Times New Roman" panose="02020603050405020304" pitchFamily="18" charset="0"/>
                <a:cs typeface="Times New Roman" panose="02020603050405020304" pitchFamily="18" charset="0"/>
              </a:rPr>
              <a:t>, коли </a:t>
            </a:r>
            <a:r>
              <a:rPr lang="ru-RU" sz="1800" dirty="0" err="1">
                <a:latin typeface="Times New Roman" panose="02020603050405020304" pitchFamily="18" charset="0"/>
                <a:cs typeface="Times New Roman" panose="02020603050405020304" pitchFamily="18" charset="0"/>
              </a:rPr>
              <a:t>можна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застосувати</a:t>
            </a:r>
            <a:r>
              <a:rPr lang="ru-RU" sz="1800" dirty="0">
                <a:latin typeface="Times New Roman" panose="02020603050405020304" pitchFamily="18" charset="0"/>
                <a:cs typeface="Times New Roman" panose="02020603050405020304" pitchFamily="18" charset="0"/>
              </a:rPr>
              <a:t> блок </a:t>
            </a:r>
            <a:r>
              <a:rPr lang="ru-RU" sz="1800" dirty="0" err="1">
                <a:latin typeface="Times New Roman" panose="02020603050405020304" pitchFamily="18" charset="0"/>
                <a:cs typeface="Times New Roman" panose="02020603050405020304" pitchFamily="18" charset="0"/>
              </a:rPr>
              <a:t>try</a:t>
            </a:r>
            <a:r>
              <a:rPr lang="ru-RU" sz="1800" dirty="0">
                <a:latin typeface="Times New Roman" panose="02020603050405020304" pitchFamily="18" charset="0"/>
                <a:cs typeface="Times New Roman" panose="02020603050405020304" pitchFamily="18" charset="0"/>
              </a:rPr>
              <a:t>..</a:t>
            </a:r>
            <a:r>
              <a:rPr lang="ru-RU" sz="1800" dirty="0" err="1">
                <a:latin typeface="Times New Roman" panose="02020603050405020304" pitchFamily="18" charset="0"/>
                <a:cs typeface="Times New Roman" panose="02020603050405020304" pitchFamily="18" charset="0"/>
              </a:rPr>
              <a:t>catch</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щоб</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обробити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можливу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помилку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Однак</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набагато</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оптимальніше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було</a:t>
            </a:r>
            <a:r>
              <a:rPr lang="ru-RU" sz="1800" dirty="0">
                <a:latin typeface="Times New Roman" panose="02020603050405020304" pitchFamily="18" charset="0"/>
                <a:cs typeface="Times New Roman" panose="02020603050405020304" pitchFamily="18" charset="0"/>
              </a:rPr>
              <a:t> б </a:t>
            </a:r>
            <a:r>
              <a:rPr lang="ru-RU" sz="1800" dirty="0" err="1">
                <a:latin typeface="Times New Roman" panose="02020603050405020304" pitchFamily="18" charset="0"/>
                <a:cs typeface="Times New Roman" panose="02020603050405020304" pitchFamily="18" charset="0"/>
              </a:rPr>
              <a:t>перевірити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допустимість</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перетворення</a:t>
            </a:r>
            <a:endParaRPr lang="uk-UA" sz="18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186E7FFC-644E-4FA8-AA52-4D07F9C5929A}"/>
              </a:ext>
            </a:extLst>
          </p:cNvPr>
          <p:cNvSpPr>
            <a:spLocks noGrp="1"/>
          </p:cNvSpPr>
          <p:nvPr>
            <p:ph sz="half" idx="1"/>
          </p:nvPr>
        </p:nvSpPr>
        <p:spPr>
          <a:xfrm>
            <a:off x="267856" y="1825625"/>
            <a:ext cx="5751944" cy="4351338"/>
          </a:xfrm>
        </p:spPr>
        <p:txBody>
          <a:bodyPr>
            <a:normAutofit fontScale="70000" lnSpcReduction="20000"/>
          </a:bodyPr>
          <a:lstStyle/>
          <a:p>
            <a:pPr marL="0" indent="0">
              <a:buNone/>
            </a:pPr>
            <a:r>
              <a:rPr lang="en-US" dirty="0">
                <a:latin typeface="Times New Roman" panose="02020603050405020304" pitchFamily="18" charset="0"/>
                <a:cs typeface="Times New Roman" panose="02020603050405020304" pitchFamily="18" charset="0"/>
              </a:rPr>
              <a:t>Square("12"); // </a:t>
            </a:r>
            <a:r>
              <a:rPr lang="uk-UA" dirty="0">
                <a:latin typeface="Times New Roman" panose="02020603050405020304" pitchFamily="18" charset="0"/>
                <a:cs typeface="Times New Roman" panose="02020603050405020304" pitchFamily="18" charset="0"/>
              </a:rPr>
              <a:t>Квадрат числа 12: 144</a:t>
            </a:r>
          </a:p>
          <a:p>
            <a:pPr marL="0" indent="0">
              <a:buNone/>
            </a:pPr>
            <a:r>
              <a:rPr lang="en-US" dirty="0">
                <a:latin typeface="Times New Roman" panose="02020603050405020304" pitchFamily="18" charset="0"/>
                <a:cs typeface="Times New Roman" panose="02020603050405020304" pitchFamily="18" charset="0"/>
              </a:rPr>
              <a:t>Square("ab"); //! </a:t>
            </a:r>
            <a:r>
              <a:rPr lang="uk-UA" dirty="0">
                <a:latin typeface="Times New Roman" panose="02020603050405020304" pitchFamily="18" charset="0"/>
                <a:cs typeface="Times New Roman" panose="02020603050405020304" pitchFamily="18" charset="0"/>
              </a:rPr>
              <a:t>Виняток</a:t>
            </a:r>
          </a:p>
          <a:p>
            <a:pPr marL="0" indent="0">
              <a:buNone/>
            </a:pPr>
            <a:r>
              <a:rPr lang="uk-UA" dirty="0">
                <a:latin typeface="Times New Roman" panose="02020603050405020304" pitchFamily="18" charset="0"/>
                <a:cs typeface="Times New Roman" panose="02020603050405020304" pitchFamily="18" charset="0"/>
              </a:rPr>
              <a:t>________________________________</a:t>
            </a:r>
          </a:p>
          <a:p>
            <a:pPr marL="0" indent="0">
              <a:buNone/>
            </a:pPr>
            <a:r>
              <a:rPr lang="en-US" dirty="0">
                <a:latin typeface="Times New Roman" panose="02020603050405020304" pitchFamily="18" charset="0"/>
                <a:cs typeface="Times New Roman" panose="02020603050405020304" pitchFamily="18" charset="0"/>
              </a:rPr>
              <a:t>void Square(string data)</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int x = </a:t>
            </a:r>
            <a:r>
              <a:rPr lang="en-US" dirty="0" err="1">
                <a:latin typeface="Times New Roman" panose="02020603050405020304" pitchFamily="18" charset="0"/>
                <a:cs typeface="Times New Roman" panose="02020603050405020304" pitchFamily="18" charset="0"/>
              </a:rPr>
              <a:t>int.Parse</a:t>
            </a:r>
            <a:r>
              <a:rPr lang="en-US" dirty="0">
                <a:latin typeface="Times New Roman" panose="02020603050405020304" pitchFamily="18" charset="0"/>
                <a:cs typeface="Times New Roman" panose="02020603050405020304" pitchFamily="18" charset="0"/>
              </a:rPr>
              <a:t>(data);</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Квадрат числа {</a:t>
            </a:r>
            <a:r>
              <a:rPr lang="en-US" dirty="0">
                <a:latin typeface="Times New Roman" panose="02020603050405020304" pitchFamily="18" charset="0"/>
                <a:cs typeface="Times New Roman" panose="02020603050405020304" pitchFamily="18" charset="0"/>
              </a:rPr>
              <a:t>x}: {x * x}");</a:t>
            </a:r>
          </a:p>
          <a:p>
            <a:pPr marL="0" indent="0">
              <a:buNone/>
            </a:pPr>
            <a:r>
              <a:rPr lang="en-US"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
        <p:nvSpPr>
          <p:cNvPr id="4" name="Місце для вмісту 3">
            <a:extLst>
              <a:ext uri="{FF2B5EF4-FFF2-40B4-BE49-F238E27FC236}">
                <a16:creationId xmlns:a16="http://schemas.microsoft.com/office/drawing/2014/main" id="{0F9B22AF-E6AB-4FFE-BD94-DEA3A227183C}"/>
              </a:ext>
            </a:extLst>
          </p:cNvPr>
          <p:cNvSpPr>
            <a:spLocks noGrp="1"/>
          </p:cNvSpPr>
          <p:nvPr>
            <p:ph sz="half" idx="2"/>
          </p:nvPr>
        </p:nvSpPr>
        <p:spPr>
          <a:xfrm>
            <a:off x="5920509" y="1825625"/>
            <a:ext cx="6003635" cy="4351338"/>
          </a:xfrm>
        </p:spPr>
        <p:txBody>
          <a:bodyPr>
            <a:normAutofit fontScale="70000" lnSpcReduction="20000"/>
          </a:bodyPr>
          <a:lstStyle/>
          <a:p>
            <a:pPr marL="0" indent="0">
              <a:buNone/>
            </a:pPr>
            <a:r>
              <a:rPr lang="en-US" dirty="0">
                <a:latin typeface="Times New Roman" panose="02020603050405020304" pitchFamily="18" charset="0"/>
                <a:cs typeface="Times New Roman" panose="02020603050405020304" pitchFamily="18" charset="0"/>
              </a:rPr>
              <a:t>Square("12"); // </a:t>
            </a:r>
            <a:r>
              <a:rPr lang="uk-UA" dirty="0">
                <a:latin typeface="Times New Roman" panose="02020603050405020304" pitchFamily="18" charset="0"/>
                <a:cs typeface="Times New Roman" panose="02020603050405020304" pitchFamily="18" charset="0"/>
              </a:rPr>
              <a:t>Квадрат числа 12: 144</a:t>
            </a:r>
          </a:p>
          <a:p>
            <a:pPr marL="0" indent="0">
              <a:buNone/>
            </a:pPr>
            <a:r>
              <a:rPr lang="en-US" dirty="0">
                <a:latin typeface="Times New Roman" panose="02020603050405020304" pitchFamily="18" charset="0"/>
                <a:cs typeface="Times New Roman" panose="02020603050405020304" pitchFamily="18" charset="0"/>
              </a:rPr>
              <a:t>Square("ab"); // </a:t>
            </a:r>
            <a:r>
              <a:rPr lang="uk-UA" dirty="0">
                <a:latin typeface="Times New Roman" panose="02020603050405020304" pitchFamily="18" charset="0"/>
                <a:cs typeface="Times New Roman" panose="02020603050405020304" pitchFamily="18" charset="0"/>
              </a:rPr>
              <a:t>Некоректне введення</a:t>
            </a:r>
          </a:p>
          <a:p>
            <a:pPr marL="0" indent="0">
              <a:buNone/>
            </a:pPr>
            <a:r>
              <a:rPr lang="uk-UA" dirty="0">
                <a:latin typeface="Times New Roman" panose="02020603050405020304" pitchFamily="18" charset="0"/>
                <a:cs typeface="Times New Roman" panose="02020603050405020304" pitchFamily="18" charset="0"/>
              </a:rPr>
              <a:t>______________________________________</a:t>
            </a:r>
          </a:p>
          <a:p>
            <a:pPr marL="0" indent="0">
              <a:buNone/>
            </a:pPr>
            <a:r>
              <a:rPr lang="en-US" dirty="0">
                <a:latin typeface="Times New Roman" panose="02020603050405020304" pitchFamily="18" charset="0"/>
                <a:cs typeface="Times New Roman" panose="02020603050405020304" pitchFamily="18" charset="0"/>
              </a:rPr>
              <a:t>void Square(string data)</a:t>
            </a:r>
          </a:p>
          <a:p>
            <a:pPr marL="0" indent="0">
              <a:buNone/>
            </a:pPr>
            <a:r>
              <a:rPr lang="en-US" dirty="0">
                <a:latin typeface="Times New Roman" panose="02020603050405020304" pitchFamily="18" charset="0"/>
                <a:cs typeface="Times New Roman" panose="02020603050405020304" pitchFamily="18" charset="0"/>
              </a:rPr>
              <a:t>{</a:t>
            </a:r>
          </a:p>
          <a:p>
            <a:pPr marL="0" indent="0">
              <a:buNone/>
            </a:pPr>
            <a:r>
              <a:rPr lang="en-US" b="1" dirty="0">
                <a:latin typeface="Times New Roman" panose="02020603050405020304" pitchFamily="18" charset="0"/>
                <a:cs typeface="Times New Roman" panose="02020603050405020304" pitchFamily="18" charset="0"/>
              </a:rPr>
              <a:t>   if (</a:t>
            </a:r>
            <a:r>
              <a:rPr lang="en-US" b="1" dirty="0" err="1">
                <a:latin typeface="Times New Roman" panose="02020603050405020304" pitchFamily="18" charset="0"/>
                <a:cs typeface="Times New Roman" panose="02020603050405020304" pitchFamily="18" charset="0"/>
              </a:rPr>
              <a:t>int.TryParse</a:t>
            </a:r>
            <a:r>
              <a:rPr lang="en-US" b="1" dirty="0">
                <a:latin typeface="Times New Roman" panose="02020603050405020304" pitchFamily="18" charset="0"/>
                <a:cs typeface="Times New Roman" panose="02020603050405020304" pitchFamily="18" charset="0"/>
              </a:rPr>
              <a:t>(data, out var x))</a:t>
            </a:r>
          </a:p>
          <a:p>
            <a:pPr marL="0" indent="0">
              <a:buNone/>
            </a:pP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Квадрат числа {</a:t>
            </a:r>
            <a:r>
              <a:rPr lang="en-US" dirty="0">
                <a:latin typeface="Times New Roman" panose="02020603050405020304" pitchFamily="18" charset="0"/>
                <a:cs typeface="Times New Roman" panose="02020603050405020304" pitchFamily="18" charset="0"/>
              </a:rPr>
              <a:t>x}: {x * x}");</a:t>
            </a:r>
          </a:p>
          <a:p>
            <a:pPr marL="0" indent="0">
              <a:buNone/>
            </a:pPr>
            <a:r>
              <a:rPr lang="en-US" dirty="0">
                <a:latin typeface="Times New Roman" panose="02020603050405020304" pitchFamily="18" charset="0"/>
                <a:cs typeface="Times New Roman" panose="02020603050405020304" pitchFamily="18" charset="0"/>
              </a:rPr>
              <a:t>   }</a:t>
            </a:r>
          </a:p>
          <a:p>
            <a:pPr marL="0" indent="0">
              <a:buNone/>
            </a:pPr>
            <a:r>
              <a:rPr lang="en-US" b="1" dirty="0">
                <a:latin typeface="Times New Roman" panose="02020603050405020304" pitchFamily="18" charset="0"/>
                <a:cs typeface="Times New Roman" panose="02020603050405020304" pitchFamily="18" charset="0"/>
              </a:rPr>
              <a:t>   else</a:t>
            </a:r>
          </a:p>
          <a:p>
            <a:pPr marL="0" indent="0">
              <a:buNone/>
            </a:pP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Console.WriteLine</a:t>
            </a:r>
            <a:r>
              <a:rPr lang="en-US"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Некоректне введення");    }}</a:t>
            </a:r>
          </a:p>
        </p:txBody>
      </p:sp>
    </p:spTree>
    <p:extLst>
      <p:ext uri="{BB962C8B-B14F-4D97-AF65-F5344CB8AC3E}">
        <p14:creationId xmlns:p14="http://schemas.microsoft.com/office/powerpoint/2010/main" val="2398807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AD144583-62E6-443B-AA17-89DB16286D95}"/>
              </a:ext>
            </a:extLst>
          </p:cNvPr>
          <p:cNvSpPr>
            <a:spLocks noGrp="1"/>
          </p:cNvSpPr>
          <p:nvPr>
            <p:ph type="title"/>
          </p:nvPr>
        </p:nvSpPr>
        <p:spPr>
          <a:xfrm>
            <a:off x="838200" y="365126"/>
            <a:ext cx="10515600" cy="466148"/>
          </a:xfrm>
        </p:spPr>
        <p:txBody>
          <a:bodyPr>
            <a:normAutofit fontScale="90000"/>
          </a:bodyPr>
          <a:lstStyle/>
          <a:p>
            <a:pPr algn="ctr"/>
            <a:r>
              <a:rPr lang="ru-RU" sz="3200" dirty="0">
                <a:latin typeface="Times New Roman" panose="02020603050405020304" pitchFamily="18" charset="0"/>
                <a:cs typeface="Times New Roman" panose="02020603050405020304" pitchFamily="18" charset="0"/>
              </a:rPr>
              <a:t>Блок </a:t>
            </a:r>
            <a:r>
              <a:rPr lang="ru-RU" sz="3200" dirty="0" err="1">
                <a:latin typeface="Times New Roman" panose="02020603050405020304" pitchFamily="18" charset="0"/>
                <a:cs typeface="Times New Roman" panose="02020603050405020304" pitchFamily="18" charset="0"/>
              </a:rPr>
              <a:t>catch</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фільтри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винятків</a:t>
            </a:r>
            <a:endParaRPr lang="uk-UA" sz="3200" dirty="0">
              <a:latin typeface="Times New Roman" panose="02020603050405020304" pitchFamily="18" charset="0"/>
              <a:cs typeface="Times New Roman" panose="02020603050405020304" pitchFamily="18" charset="0"/>
            </a:endParaRPr>
          </a:p>
        </p:txBody>
      </p:sp>
      <p:sp>
        <p:nvSpPr>
          <p:cNvPr id="6" name="Місце для вмісту 5">
            <a:extLst>
              <a:ext uri="{FF2B5EF4-FFF2-40B4-BE49-F238E27FC236}">
                <a16:creationId xmlns:a16="http://schemas.microsoft.com/office/drawing/2014/main" id="{68AA97A7-A544-47D9-A963-0FD20C73DE67}"/>
              </a:ext>
            </a:extLst>
          </p:cNvPr>
          <p:cNvSpPr>
            <a:spLocks noGrp="1"/>
          </p:cNvSpPr>
          <p:nvPr>
            <p:ph sz="half" idx="1"/>
          </p:nvPr>
        </p:nvSpPr>
        <p:spPr>
          <a:xfrm>
            <a:off x="221673" y="1062182"/>
            <a:ext cx="6474691" cy="5430693"/>
          </a:xfrm>
        </p:spPr>
        <p:txBody>
          <a:bodyPr>
            <a:noAutofit/>
          </a:bodyPr>
          <a:lstStyle/>
          <a:p>
            <a:pPr marL="0" indent="0">
              <a:buNone/>
            </a:pPr>
            <a:r>
              <a:rPr lang="uk-UA" sz="1600" dirty="0">
                <a:latin typeface="Times New Roman" panose="02020603050405020304" pitchFamily="18" charset="0"/>
                <a:cs typeface="Times New Roman" panose="02020603050405020304" pitchFamily="18" charset="0"/>
              </a:rPr>
              <a:t>За обробку виключення відповідає блок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який може мати три форми. </a:t>
            </a:r>
            <a:r>
              <a:rPr lang="uk-UA" sz="1600" b="1" dirty="0">
                <a:latin typeface="Times New Roman" panose="02020603050405020304" pitchFamily="18" charset="0"/>
                <a:cs typeface="Times New Roman" panose="02020603050405020304" pitchFamily="18" charset="0"/>
              </a:rPr>
              <a:t>Перша з них:</a:t>
            </a:r>
          </a:p>
          <a:p>
            <a:pPr marL="0" indent="0">
              <a:buNone/>
            </a:pPr>
            <a:r>
              <a:rPr lang="en-US" sz="1600" dirty="0">
                <a:latin typeface="Times New Roman" panose="02020603050405020304" pitchFamily="18" charset="0"/>
                <a:cs typeface="Times New Roman" panose="02020603050405020304" pitchFamily="18" charset="0"/>
              </a:rPr>
              <a:t>catch</a:t>
            </a:r>
          </a:p>
          <a:p>
            <a:pPr marL="0" indent="0">
              <a:buNone/>
            </a:pP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 </a:t>
            </a:r>
            <a:r>
              <a:rPr lang="uk-UA" sz="1600" dirty="0">
                <a:latin typeface="Times New Roman" panose="02020603050405020304" pitchFamily="18" charset="0"/>
                <a:cs typeface="Times New Roman" panose="02020603050405020304" pitchFamily="18" charset="0"/>
              </a:rPr>
              <a:t>Інструкції, що виконуються }</a:t>
            </a:r>
          </a:p>
          <a:p>
            <a:pPr marL="0" indent="0">
              <a:buNone/>
            </a:pPr>
            <a:r>
              <a:rPr lang="uk-UA" sz="1600" dirty="0">
                <a:latin typeface="Times New Roman" panose="02020603050405020304" pitchFamily="18" charset="0"/>
                <a:cs typeface="Times New Roman" panose="02020603050405020304" pitchFamily="18" charset="0"/>
              </a:rPr>
              <a:t>Обробляє будь-який виняток, який виник у блоці </a:t>
            </a:r>
            <a:r>
              <a:rPr lang="en-US" sz="1600" dirty="0">
                <a:latin typeface="Times New Roman" panose="02020603050405020304" pitchFamily="18" charset="0"/>
                <a:cs typeface="Times New Roman" panose="02020603050405020304" pitchFamily="18" charset="0"/>
              </a:rPr>
              <a:t>try. </a:t>
            </a:r>
            <a:r>
              <a:rPr lang="uk-UA" sz="1600" dirty="0">
                <a:latin typeface="Times New Roman" panose="02020603050405020304" pitchFamily="18" charset="0"/>
                <a:cs typeface="Times New Roman" panose="02020603050405020304" pitchFamily="18" charset="0"/>
              </a:rPr>
              <a:t>Вище вже було продемонстровано приклад такого блоку.</a:t>
            </a:r>
          </a:p>
          <a:p>
            <a:pPr marL="0" indent="0">
              <a:buNone/>
            </a:pPr>
            <a:r>
              <a:rPr lang="uk-UA" sz="1600" b="1" dirty="0">
                <a:latin typeface="Times New Roman" panose="02020603050405020304" pitchFamily="18" charset="0"/>
                <a:cs typeface="Times New Roman" panose="02020603050405020304" pitchFamily="18" charset="0"/>
              </a:rPr>
              <a:t>Друга з них:</a:t>
            </a:r>
          </a:p>
          <a:p>
            <a:pPr marL="0" indent="0">
              <a:buNone/>
            </a:pPr>
            <a:r>
              <a:rPr lang="en-US" sz="1600" dirty="0">
                <a:latin typeface="Times New Roman" panose="02020603050405020304" pitchFamily="18" charset="0"/>
                <a:cs typeface="Times New Roman" panose="02020603050405020304" pitchFamily="18" charset="0"/>
              </a:rPr>
              <a:t>catch(</a:t>
            </a:r>
            <a:r>
              <a:rPr lang="uk-UA" sz="1600" dirty="0" err="1">
                <a:latin typeface="Times New Roman" panose="02020603050405020304" pitchFamily="18" charset="0"/>
                <a:cs typeface="Times New Roman" panose="02020603050405020304" pitchFamily="18" charset="0"/>
              </a:rPr>
              <a:t>тип_виключення</a:t>
            </a:r>
            <a:r>
              <a:rPr lang="uk-UA" sz="1600" dirty="0">
                <a:latin typeface="Times New Roman" panose="02020603050405020304" pitchFamily="18" charset="0"/>
                <a:cs typeface="Times New Roman" panose="02020603050405020304" pitchFamily="18" charset="0"/>
              </a:rPr>
              <a:t>)</a:t>
            </a:r>
          </a:p>
          <a:p>
            <a:pPr marL="0" indent="0">
              <a:buNone/>
            </a:pPr>
            <a:r>
              <a:rPr lang="uk-UA" sz="1600" dirty="0">
                <a:latin typeface="Times New Roman" panose="02020603050405020304" pitchFamily="18" charset="0"/>
                <a:cs typeface="Times New Roman" panose="02020603050405020304" pitchFamily="18" charset="0"/>
              </a:rPr>
              <a:t>{    // Інструкції, що виконуються}</a:t>
            </a:r>
          </a:p>
          <a:p>
            <a:pPr marL="0" indent="0">
              <a:buNone/>
            </a:pPr>
            <a:r>
              <a:rPr lang="uk-UA" sz="1600" dirty="0">
                <a:latin typeface="Times New Roman" panose="02020603050405020304" pitchFamily="18" charset="0"/>
                <a:cs typeface="Times New Roman" panose="02020603050405020304" pitchFamily="18" charset="0"/>
              </a:rPr>
              <a:t>Обробляє лише ті винятки, які відповідають типу, вказаному у дужках після оператора </a:t>
            </a:r>
            <a:r>
              <a:rPr lang="en-US" sz="1600" dirty="0">
                <a:latin typeface="Times New Roman" panose="02020603050405020304" pitchFamily="18" charset="0"/>
                <a:cs typeface="Times New Roman" panose="02020603050405020304" pitchFamily="18" charset="0"/>
              </a:rPr>
              <a:t>catch.</a:t>
            </a:r>
          </a:p>
          <a:p>
            <a:pPr marL="0" indent="0">
              <a:buNone/>
            </a:pPr>
            <a:r>
              <a:rPr lang="uk-UA" sz="1600" dirty="0">
                <a:latin typeface="Times New Roman" panose="02020603050405020304" pitchFamily="18" charset="0"/>
                <a:cs typeface="Times New Roman" panose="02020603050405020304" pitchFamily="18" charset="0"/>
              </a:rPr>
              <a:t>Наприклад, обробимо лише винятки типу </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try</a:t>
            </a:r>
          </a:p>
          <a:p>
            <a:pPr marL="0" indent="0">
              <a:buNone/>
            </a:pP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int x = 5;</a:t>
            </a:r>
            <a:r>
              <a:rPr lang="uk-UA"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int y = x/0;</a:t>
            </a:r>
          </a:p>
          <a:p>
            <a:pPr marL="0" indent="0">
              <a:buNone/>
            </a:pP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Console.WriteLine</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Результат: {</a:t>
            </a:r>
            <a:r>
              <a:rPr lang="en-US" sz="1600" dirty="0">
                <a:latin typeface="Times New Roman" panose="02020603050405020304" pitchFamily="18" charset="0"/>
                <a:cs typeface="Times New Roman" panose="02020603050405020304" pitchFamily="18" charset="0"/>
              </a:rPr>
              <a:t>y}");</a:t>
            </a:r>
            <a:r>
              <a:rPr lang="uk-UA"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catch(</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Console.WriteLine</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Виник виняток </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a:t>
            </a:r>
            <a:endParaRPr lang="uk-UA" sz="1600" dirty="0">
              <a:latin typeface="Times New Roman" panose="02020603050405020304" pitchFamily="18" charset="0"/>
              <a:cs typeface="Times New Roman" panose="02020603050405020304" pitchFamily="18" charset="0"/>
            </a:endParaRPr>
          </a:p>
        </p:txBody>
      </p:sp>
      <p:sp>
        <p:nvSpPr>
          <p:cNvPr id="7" name="Місце для вмісту 6">
            <a:extLst>
              <a:ext uri="{FF2B5EF4-FFF2-40B4-BE49-F238E27FC236}">
                <a16:creationId xmlns:a16="http://schemas.microsoft.com/office/drawing/2014/main" id="{FD9B372A-E8AF-47EB-831E-74EAAB8C554E}"/>
              </a:ext>
            </a:extLst>
          </p:cNvPr>
          <p:cNvSpPr>
            <a:spLocks noGrp="1"/>
          </p:cNvSpPr>
          <p:nvPr>
            <p:ph sz="half" idx="2"/>
          </p:nvPr>
        </p:nvSpPr>
        <p:spPr>
          <a:xfrm>
            <a:off x="6696364" y="831274"/>
            <a:ext cx="5273963" cy="5541816"/>
          </a:xfrm>
        </p:spPr>
        <p:txBody>
          <a:bodyPr>
            <a:noAutofit/>
          </a:bodyPr>
          <a:lstStyle/>
          <a:p>
            <a:pPr marL="0" indent="0">
              <a:buNone/>
            </a:pPr>
            <a:r>
              <a:rPr lang="uk-UA" sz="1600" b="1" dirty="0">
                <a:latin typeface="Times New Roman" panose="02020603050405020304" pitchFamily="18" charset="0"/>
                <a:cs typeface="Times New Roman" panose="02020603050405020304" pitchFamily="18" charset="0"/>
              </a:rPr>
              <a:t>Третя з них:</a:t>
            </a:r>
          </a:p>
          <a:p>
            <a:pPr marL="0" indent="0">
              <a:buNone/>
            </a:pPr>
            <a:r>
              <a:rPr lang="en-US" sz="1600" dirty="0">
                <a:latin typeface="Times New Roman" panose="02020603050405020304" pitchFamily="18" charset="0"/>
                <a:cs typeface="Times New Roman" panose="02020603050405020304" pitchFamily="18" charset="0"/>
              </a:rPr>
              <a:t>catch (</a:t>
            </a:r>
            <a:r>
              <a:rPr lang="uk-UA" sz="1600" dirty="0" err="1">
                <a:latin typeface="Times New Roman" panose="02020603050405020304" pitchFamily="18" charset="0"/>
                <a:cs typeface="Times New Roman" panose="02020603050405020304" pitchFamily="18" charset="0"/>
              </a:rPr>
              <a:t>тип_виключення</a:t>
            </a:r>
            <a:r>
              <a:rPr lang="uk-UA" sz="1600" dirty="0">
                <a:latin typeface="Times New Roman" panose="02020603050405020304" pitchFamily="18" charset="0"/>
                <a:cs typeface="Times New Roman" panose="02020603050405020304" pitchFamily="18" charset="0"/>
              </a:rPr>
              <a:t> </a:t>
            </a:r>
            <a:r>
              <a:rPr lang="uk-UA" sz="1600" dirty="0" err="1">
                <a:latin typeface="Times New Roman" panose="02020603050405020304" pitchFamily="18" charset="0"/>
                <a:cs typeface="Times New Roman" panose="02020603050405020304" pitchFamily="18" charset="0"/>
              </a:rPr>
              <a:t>ім'я_змінної</a:t>
            </a:r>
            <a:r>
              <a:rPr lang="uk-UA" sz="1600" dirty="0">
                <a:latin typeface="Times New Roman" panose="02020603050405020304" pitchFamily="18" charset="0"/>
                <a:cs typeface="Times New Roman" panose="02020603050405020304" pitchFamily="18" charset="0"/>
              </a:rPr>
              <a:t>)</a:t>
            </a:r>
          </a:p>
          <a:p>
            <a:pPr marL="0" indent="0">
              <a:buNone/>
            </a:pPr>
            <a:r>
              <a:rPr lang="uk-UA" sz="1600" dirty="0">
                <a:latin typeface="Times New Roman" panose="02020603050405020304" pitchFamily="18" charset="0"/>
                <a:cs typeface="Times New Roman" panose="02020603050405020304" pitchFamily="18" charset="0"/>
              </a:rPr>
              <a:t>{    // Інструкції, що виконуються }</a:t>
            </a:r>
          </a:p>
          <a:p>
            <a:pPr marL="0" indent="0">
              <a:buNone/>
            </a:pPr>
            <a:endParaRPr lang="uk-UA" sz="1600" dirty="0">
              <a:latin typeface="Times New Roman" panose="02020603050405020304" pitchFamily="18" charset="0"/>
              <a:cs typeface="Times New Roman" panose="02020603050405020304" pitchFamily="18" charset="0"/>
            </a:endParaRPr>
          </a:p>
          <a:p>
            <a:pPr marL="0" indent="0">
              <a:buNone/>
            </a:pPr>
            <a:r>
              <a:rPr lang="uk-UA" sz="1600" dirty="0">
                <a:latin typeface="Times New Roman" panose="02020603050405020304" pitchFamily="18" charset="0"/>
                <a:cs typeface="Times New Roman" panose="02020603050405020304" pitchFamily="18" charset="0"/>
              </a:rPr>
              <a:t>Обробляє лише ті винятки, які відповідають типу, вказаному у дужках після оператора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А вся інформація про виключення міститься у змінній даного типу. Наприклад:</a:t>
            </a:r>
          </a:p>
          <a:p>
            <a:pPr marL="0" indent="0">
              <a:buNone/>
            </a:pPr>
            <a:r>
              <a:rPr lang="en-US" sz="1600" dirty="0">
                <a:latin typeface="Times New Roman" panose="02020603050405020304" pitchFamily="18" charset="0"/>
                <a:cs typeface="Times New Roman" panose="02020603050405020304" pitchFamily="18" charset="0"/>
              </a:rPr>
              <a:t>try</a:t>
            </a:r>
          </a:p>
          <a:p>
            <a:pPr marL="0" indent="0">
              <a:buNone/>
            </a:pP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   int x = 5;</a:t>
            </a:r>
          </a:p>
          <a:p>
            <a:pPr marL="0" indent="0">
              <a:buNone/>
            </a:pPr>
            <a:r>
              <a:rPr lang="en-US" sz="1600" dirty="0">
                <a:latin typeface="Times New Roman" panose="02020603050405020304" pitchFamily="18" charset="0"/>
                <a:cs typeface="Times New Roman" panose="02020603050405020304" pitchFamily="18" charset="0"/>
              </a:rPr>
              <a:t>   int y = x/0;</a:t>
            </a:r>
          </a:p>
          <a:p>
            <a:pPr marL="0" indent="0">
              <a:buNone/>
            </a:pP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Console.WriteLine</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Результат: {</a:t>
            </a:r>
            <a:r>
              <a:rPr lang="en-US" sz="1600" dirty="0">
                <a:latin typeface="Times New Roman" panose="02020603050405020304" pitchFamily="18" charset="0"/>
                <a:cs typeface="Times New Roman" panose="02020603050405020304" pitchFamily="18" charset="0"/>
              </a:rPr>
              <a:t>y}");</a:t>
            </a:r>
          </a:p>
          <a:p>
            <a:pPr marL="0" indent="0">
              <a:buNone/>
            </a:pP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catch(</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 ex)</a:t>
            </a:r>
          </a:p>
          <a:p>
            <a:pPr marL="0" indent="0">
              <a:buNone/>
            </a:pPr>
            <a:r>
              <a:rPr lang="en-US" sz="1600" dirty="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Console.WriteLine</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Виник виняток {</a:t>
            </a:r>
            <a:r>
              <a:rPr lang="en-US" sz="1600" dirty="0" err="1">
                <a:latin typeface="Times New Roman" panose="02020603050405020304" pitchFamily="18" charset="0"/>
                <a:cs typeface="Times New Roman" panose="02020603050405020304" pitchFamily="18" charset="0"/>
              </a:rPr>
              <a:t>ex.Message</a:t>
            </a:r>
            <a:r>
              <a:rPr lang="en-US" sz="1600" dirty="0">
                <a:latin typeface="Times New Roman" panose="02020603050405020304" pitchFamily="18" charset="0"/>
                <a:cs typeface="Times New Roman" panose="02020603050405020304" pitchFamily="18" charset="0"/>
              </a:rPr>
              <a:t>}");</a:t>
            </a:r>
            <a:r>
              <a:rPr lang="uk-UA"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449762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3E6D284-04B3-465A-A034-CC41F80C716B}"/>
              </a:ext>
            </a:extLst>
          </p:cNvPr>
          <p:cNvSpPr>
            <a:spLocks noGrp="1"/>
          </p:cNvSpPr>
          <p:nvPr>
            <p:ph idx="1"/>
          </p:nvPr>
        </p:nvSpPr>
        <p:spPr>
          <a:xfrm>
            <a:off x="193965" y="184726"/>
            <a:ext cx="11794836" cy="6673273"/>
          </a:xfrm>
        </p:spPr>
        <p:txBody>
          <a:bodyPr>
            <a:noAutofit/>
          </a:bodyPr>
          <a:lstStyle/>
          <a:p>
            <a:pPr marL="0" indent="0">
              <a:lnSpc>
                <a:spcPct val="120000"/>
              </a:lnSpc>
              <a:spcBef>
                <a:spcPts val="600"/>
              </a:spcBef>
              <a:buNone/>
            </a:pPr>
            <a:r>
              <a:rPr lang="uk-UA" sz="1600" b="1" dirty="0">
                <a:latin typeface="Times New Roman" panose="02020603050405020304" pitchFamily="18" charset="0"/>
                <a:cs typeface="Times New Roman" panose="02020603050405020304" pitchFamily="18" charset="0"/>
              </a:rPr>
              <a:t>Фільтри виключень дозволяють обробляти винятки залежно від умов. Для їх застосування після виразу </a:t>
            </a:r>
            <a:r>
              <a:rPr lang="en-US" sz="1600" b="1" dirty="0">
                <a:latin typeface="Times New Roman" panose="02020603050405020304" pitchFamily="18" charset="0"/>
                <a:cs typeface="Times New Roman" panose="02020603050405020304" pitchFamily="18" charset="0"/>
              </a:rPr>
              <a:t>catch </a:t>
            </a:r>
            <a:r>
              <a:rPr lang="uk-UA" sz="1600" b="1" dirty="0">
                <a:latin typeface="Times New Roman" panose="02020603050405020304" pitchFamily="18" charset="0"/>
                <a:cs typeface="Times New Roman" panose="02020603050405020304" pitchFamily="18" charset="0"/>
              </a:rPr>
              <a:t>йде вираз </a:t>
            </a:r>
            <a:r>
              <a:rPr lang="en-US" sz="1600" b="1" dirty="0">
                <a:latin typeface="Times New Roman" panose="02020603050405020304" pitchFamily="18" charset="0"/>
                <a:cs typeface="Times New Roman" panose="02020603050405020304" pitchFamily="18" charset="0"/>
              </a:rPr>
              <a:t>when, </a:t>
            </a:r>
            <a:r>
              <a:rPr lang="uk-UA" sz="1600" b="1" dirty="0">
                <a:latin typeface="Times New Roman" panose="02020603050405020304" pitchFamily="18" charset="0"/>
                <a:cs typeface="Times New Roman" panose="02020603050405020304" pitchFamily="18" charset="0"/>
              </a:rPr>
              <a:t>після якого в дужках вказується умова</a:t>
            </a:r>
            <a:r>
              <a:rPr lang="uk-UA" sz="1600" dirty="0">
                <a:latin typeface="Times New Roman" panose="02020603050405020304" pitchFamily="18" charset="0"/>
                <a:cs typeface="Times New Roman" panose="02020603050405020304" pitchFamily="18" charset="0"/>
              </a:rPr>
              <a:t>:</a:t>
            </a:r>
          </a:p>
          <a:p>
            <a:pPr marL="0" indent="0">
              <a:lnSpc>
                <a:spcPct val="120000"/>
              </a:lnSpc>
              <a:spcBef>
                <a:spcPts val="600"/>
              </a:spcBef>
              <a:buNone/>
            </a:pPr>
            <a:r>
              <a:rPr lang="en-US" sz="1600" b="1" dirty="0">
                <a:latin typeface="Times New Roman" panose="02020603050405020304" pitchFamily="18" charset="0"/>
                <a:cs typeface="Times New Roman" panose="02020603050405020304" pitchFamily="18" charset="0"/>
              </a:rPr>
              <a:t>catch when (</a:t>
            </a:r>
            <a:r>
              <a:rPr lang="uk-UA" sz="1600" b="1" dirty="0">
                <a:latin typeface="Times New Roman" panose="02020603050405020304" pitchFamily="18" charset="0"/>
                <a:cs typeface="Times New Roman" panose="02020603050405020304" pitchFamily="18" charset="0"/>
              </a:rPr>
              <a:t>умова)</a:t>
            </a:r>
          </a:p>
          <a:p>
            <a:pPr marL="0" indent="0">
              <a:lnSpc>
                <a:spcPct val="120000"/>
              </a:lnSpc>
              <a:spcBef>
                <a:spcPts val="600"/>
              </a:spcBef>
              <a:buNone/>
            </a:pPr>
            <a:r>
              <a:rPr lang="uk-UA" sz="1600" b="1" dirty="0">
                <a:latin typeface="Times New Roman" panose="02020603050405020304" pitchFamily="18" charset="0"/>
                <a:cs typeface="Times New Roman" panose="02020603050405020304" pitchFamily="18" charset="0"/>
              </a:rPr>
              <a:t>{  }</a:t>
            </a:r>
          </a:p>
          <a:p>
            <a:pPr marL="0" indent="0">
              <a:lnSpc>
                <a:spcPct val="120000"/>
              </a:lnSpc>
              <a:spcBef>
                <a:spcPts val="600"/>
              </a:spcBef>
              <a:buNone/>
            </a:pPr>
            <a:r>
              <a:rPr lang="uk-UA" sz="1600" dirty="0">
                <a:latin typeface="Times New Roman" panose="02020603050405020304" pitchFamily="18" charset="0"/>
                <a:cs typeface="Times New Roman" panose="02020603050405020304" pitchFamily="18" charset="0"/>
              </a:rPr>
              <a:t>У цьому випадку обробка виключення в блоці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проводиться тільки в тому випадку, якщо умова у виразі </a:t>
            </a:r>
            <a:r>
              <a:rPr lang="en-US" sz="1600" dirty="0">
                <a:latin typeface="Times New Roman" panose="02020603050405020304" pitchFamily="18" charset="0"/>
                <a:cs typeface="Times New Roman" panose="02020603050405020304" pitchFamily="18" charset="0"/>
              </a:rPr>
              <a:t>when </a:t>
            </a:r>
            <a:r>
              <a:rPr lang="uk-UA" sz="1600" dirty="0">
                <a:latin typeface="Times New Roman" panose="02020603050405020304" pitchFamily="18" charset="0"/>
                <a:cs typeface="Times New Roman" panose="02020603050405020304" pitchFamily="18" charset="0"/>
              </a:rPr>
              <a:t>є істинною. Наприклад:</a:t>
            </a:r>
          </a:p>
          <a:p>
            <a:pPr marL="0" indent="0">
              <a:lnSpc>
                <a:spcPct val="100000"/>
              </a:lnSpc>
              <a:spcBef>
                <a:spcPts val="0"/>
              </a:spcBef>
              <a:buNone/>
            </a:pPr>
            <a:r>
              <a:rPr lang="en-US" sz="1600" dirty="0">
                <a:latin typeface="Times New Roman" panose="02020603050405020304" pitchFamily="18" charset="0"/>
                <a:cs typeface="Times New Roman" panose="02020603050405020304" pitchFamily="18" charset="0"/>
              </a:rPr>
              <a:t>int x = 1;</a:t>
            </a:r>
          </a:p>
          <a:p>
            <a:pPr marL="0" indent="0">
              <a:lnSpc>
                <a:spcPct val="100000"/>
              </a:lnSpc>
              <a:spcBef>
                <a:spcPts val="0"/>
              </a:spcBef>
              <a:buNone/>
            </a:pPr>
            <a:r>
              <a:rPr lang="en-US" sz="1600" dirty="0">
                <a:latin typeface="Times New Roman" panose="02020603050405020304" pitchFamily="18" charset="0"/>
                <a:cs typeface="Times New Roman" panose="02020603050405020304" pitchFamily="18" charset="0"/>
              </a:rPr>
              <a:t>int y = 0;</a:t>
            </a:r>
          </a:p>
          <a:p>
            <a:pPr marL="0" indent="0">
              <a:lnSpc>
                <a:spcPct val="100000"/>
              </a:lnSpc>
              <a:spcBef>
                <a:spcPts val="600"/>
              </a:spcBef>
              <a:buNone/>
            </a:pPr>
            <a:r>
              <a:rPr lang="en-US" sz="1800" b="1" dirty="0">
                <a:latin typeface="Times New Roman" panose="02020603050405020304" pitchFamily="18" charset="0"/>
                <a:cs typeface="Times New Roman" panose="02020603050405020304" pitchFamily="18" charset="0"/>
              </a:rPr>
              <a:t>try</a:t>
            </a:r>
          </a:p>
          <a:p>
            <a:pPr marL="0" indent="0">
              <a:lnSpc>
                <a:spcPct val="100000"/>
              </a:lnSpc>
              <a:spcBef>
                <a:spcPts val="600"/>
              </a:spcBef>
              <a:buNone/>
            </a:pPr>
            <a:r>
              <a:rPr lang="en-US" sz="1800" dirty="0">
                <a:latin typeface="Times New Roman" panose="02020603050405020304" pitchFamily="18" charset="0"/>
                <a:cs typeface="Times New Roman" panose="02020603050405020304" pitchFamily="18" charset="0"/>
              </a:rPr>
              <a:t>{</a:t>
            </a:r>
            <a:r>
              <a:rPr lang="uk-UA"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   int result1 = x/y;</a:t>
            </a:r>
          </a:p>
          <a:p>
            <a:pPr marL="0" indent="0">
              <a:lnSpc>
                <a:spcPct val="100000"/>
              </a:lnSpc>
              <a:spcBef>
                <a:spcPts val="600"/>
              </a:spcBef>
              <a:buNone/>
            </a:pPr>
            <a:r>
              <a:rPr lang="en-US" sz="1800" dirty="0">
                <a:latin typeface="Times New Roman" panose="02020603050405020304" pitchFamily="18" charset="0"/>
                <a:cs typeface="Times New Roman" panose="02020603050405020304" pitchFamily="18" charset="0"/>
              </a:rPr>
              <a:t>   int result2 = y/x;</a:t>
            </a:r>
            <a:r>
              <a:rPr lang="uk-UA"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t>
            </a:r>
          </a:p>
          <a:p>
            <a:pPr marL="0" indent="0">
              <a:lnSpc>
                <a:spcPct val="120000"/>
              </a:lnSpc>
              <a:spcBef>
                <a:spcPts val="600"/>
              </a:spcBef>
              <a:buNone/>
            </a:pPr>
            <a:r>
              <a:rPr lang="en-US" sz="1800" b="1" dirty="0">
                <a:latin typeface="Times New Roman" panose="02020603050405020304" pitchFamily="18" charset="0"/>
                <a:cs typeface="Times New Roman" panose="02020603050405020304" pitchFamily="18" charset="0"/>
              </a:rPr>
              <a:t>catch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DivideByZeroException</a:t>
            </a: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when (y == 0)</a:t>
            </a:r>
          </a:p>
          <a:p>
            <a:pPr marL="0" indent="0">
              <a:lnSpc>
                <a:spcPct val="120000"/>
              </a:lnSpc>
              <a:spcBef>
                <a:spcPts val="600"/>
              </a:spcBef>
              <a:buNone/>
            </a:pPr>
            <a:r>
              <a:rPr lang="en-US" sz="1800" dirty="0">
                <a:latin typeface="Times New Roman" panose="02020603050405020304" pitchFamily="18" charset="0"/>
                <a:cs typeface="Times New Roman" panose="02020603050405020304" pitchFamily="18" charset="0"/>
              </a:rPr>
              <a:t>{</a:t>
            </a:r>
            <a:r>
              <a:rPr lang="uk-UA"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Console.WriteLine</a:t>
            </a:r>
            <a:r>
              <a:rPr lang="en-US" sz="1800" dirty="0">
                <a:latin typeface="Times New Roman" panose="02020603050405020304" pitchFamily="18" charset="0"/>
                <a:cs typeface="Times New Roman" panose="02020603050405020304" pitchFamily="18" charset="0"/>
              </a:rPr>
              <a:t>("y </a:t>
            </a:r>
            <a:r>
              <a:rPr lang="uk-UA" sz="1800" dirty="0">
                <a:latin typeface="Times New Roman" panose="02020603050405020304" pitchFamily="18" charset="0"/>
                <a:cs typeface="Times New Roman" panose="02020603050405020304" pitchFamily="18" charset="0"/>
              </a:rPr>
              <a:t>не повинен дорівнювати 0");}</a:t>
            </a:r>
          </a:p>
          <a:p>
            <a:pPr marL="0" indent="0">
              <a:lnSpc>
                <a:spcPct val="120000"/>
              </a:lnSpc>
              <a:spcBef>
                <a:spcPts val="600"/>
              </a:spcBef>
              <a:buNone/>
            </a:pPr>
            <a:r>
              <a:rPr lang="en-US" sz="1800" b="1" dirty="0">
                <a:latin typeface="Times New Roman" panose="02020603050405020304" pitchFamily="18" charset="0"/>
                <a:cs typeface="Times New Roman" panose="02020603050405020304" pitchFamily="18" charset="0"/>
              </a:rPr>
              <a:t>catch</a:t>
            </a:r>
            <a:r>
              <a:rPr lang="en-US" sz="1800" dirty="0">
                <a:latin typeface="Times New Roman" panose="02020603050405020304" pitchFamily="18" charset="0"/>
                <a:cs typeface="Times New Roman" panose="02020603050405020304" pitchFamily="18" charset="0"/>
              </a:rPr>
              <a:t>(</a:t>
            </a:r>
            <a:r>
              <a:rPr lang="en-US" sz="1800" dirty="0" err="1">
                <a:latin typeface="Times New Roman" panose="02020603050405020304" pitchFamily="18" charset="0"/>
                <a:cs typeface="Times New Roman" panose="02020603050405020304" pitchFamily="18" charset="0"/>
              </a:rPr>
              <a:t>DivideByZeroException</a:t>
            </a:r>
            <a:r>
              <a:rPr lang="en-US" sz="1800" dirty="0">
                <a:latin typeface="Times New Roman" panose="02020603050405020304" pitchFamily="18" charset="0"/>
                <a:cs typeface="Times New Roman" panose="02020603050405020304" pitchFamily="18" charset="0"/>
              </a:rPr>
              <a:t> ex)</a:t>
            </a:r>
          </a:p>
          <a:p>
            <a:pPr marL="0" indent="0">
              <a:lnSpc>
                <a:spcPct val="120000"/>
              </a:lnSpc>
              <a:spcBef>
                <a:spcPts val="600"/>
              </a:spcBef>
              <a:buNone/>
            </a:pP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Console.WriteLine</a:t>
            </a:r>
            <a:r>
              <a:rPr lang="en-US" sz="1800" dirty="0">
                <a:latin typeface="Times New Roman" panose="02020603050405020304" pitchFamily="18" charset="0"/>
                <a:cs typeface="Times New Roman" panose="02020603050405020304" pitchFamily="18" charset="0"/>
              </a:rPr>
              <a:t>(</a:t>
            </a:r>
            <a:r>
              <a:rPr lang="en-US" sz="1800" dirty="0" err="1">
                <a:latin typeface="Times New Roman" panose="02020603050405020304" pitchFamily="18" charset="0"/>
                <a:cs typeface="Times New Roman" panose="02020603050405020304" pitchFamily="18" charset="0"/>
              </a:rPr>
              <a:t>ex.Message</a:t>
            </a:r>
            <a:r>
              <a:rPr lang="en-US" sz="1800" dirty="0">
                <a:latin typeface="Times New Roman" panose="02020603050405020304" pitchFamily="18" charset="0"/>
                <a:cs typeface="Times New Roman" panose="02020603050405020304" pitchFamily="18" charset="0"/>
              </a:rPr>
              <a:t>);}</a:t>
            </a:r>
          </a:p>
          <a:p>
            <a:pPr marL="0" indent="0">
              <a:lnSpc>
                <a:spcPct val="120000"/>
              </a:lnSpc>
              <a:spcBef>
                <a:spcPts val="600"/>
              </a:spcBef>
              <a:buNone/>
            </a:pPr>
            <a:r>
              <a:rPr lang="uk-UA" sz="1600" dirty="0">
                <a:latin typeface="Times New Roman" panose="02020603050405020304" pitchFamily="18" charset="0"/>
                <a:cs typeface="Times New Roman" panose="02020603050405020304" pitchFamily="18" charset="0"/>
              </a:rPr>
              <a:t>Тут буде викинуто виняток, оскільки </a:t>
            </a:r>
            <a:r>
              <a:rPr lang="en-US" sz="1600" dirty="0">
                <a:latin typeface="Times New Roman" panose="02020603050405020304" pitchFamily="18" charset="0"/>
                <a:cs typeface="Times New Roman" panose="02020603050405020304" pitchFamily="18" charset="0"/>
              </a:rPr>
              <a:t>y = 0. </a:t>
            </a:r>
            <a:r>
              <a:rPr lang="uk-UA" sz="1600" dirty="0">
                <a:latin typeface="Times New Roman" panose="02020603050405020304" pitchFamily="18" charset="0"/>
                <a:cs typeface="Times New Roman" panose="02020603050405020304" pitchFamily="18" charset="0"/>
              </a:rPr>
              <a:t>Тут два блоки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і обидва вони обробляють винятки типу </a:t>
            </a:r>
            <a:r>
              <a:rPr lang="en-US" sz="1600" dirty="0" err="1">
                <a:latin typeface="Times New Roman" panose="02020603050405020304" pitchFamily="18" charset="0"/>
                <a:cs typeface="Times New Roman" panose="02020603050405020304" pitchFamily="18" charset="0"/>
              </a:rPr>
              <a:t>DivideByZeroException</a:t>
            </a:r>
            <a:r>
              <a:rPr lang="en-US" sz="1600"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тобто по суті всі винятки, що генеруються при діленні на нуль. Але оскільки для першого блоку вказана умова </a:t>
            </a:r>
            <a:r>
              <a:rPr lang="en-US" sz="1600" dirty="0">
                <a:latin typeface="Times New Roman" panose="02020603050405020304" pitchFamily="18" charset="0"/>
                <a:cs typeface="Times New Roman" panose="02020603050405020304" pitchFamily="18" charset="0"/>
              </a:rPr>
              <a:t>y == 0, </a:t>
            </a:r>
            <a:r>
              <a:rPr lang="uk-UA" sz="1600" dirty="0">
                <a:latin typeface="Times New Roman" panose="02020603050405020304" pitchFamily="18" charset="0"/>
                <a:cs typeface="Times New Roman" panose="02020603050405020304" pitchFamily="18" charset="0"/>
              </a:rPr>
              <a:t>то саме цей блок оброблятиме цей виняток – умова, вказана після оператора </a:t>
            </a:r>
            <a:r>
              <a:rPr lang="en-US" sz="1600" dirty="0">
                <a:latin typeface="Times New Roman" panose="02020603050405020304" pitchFamily="18" charset="0"/>
                <a:cs typeface="Times New Roman" panose="02020603050405020304" pitchFamily="18" charset="0"/>
              </a:rPr>
              <a:t>when </a:t>
            </a:r>
            <a:r>
              <a:rPr lang="uk-UA" sz="1600" dirty="0">
                <a:latin typeface="Times New Roman" panose="02020603050405020304" pitchFamily="18" charset="0"/>
                <a:cs typeface="Times New Roman" panose="02020603050405020304" pitchFamily="18" charset="0"/>
              </a:rPr>
              <a:t>повертає </a:t>
            </a:r>
            <a:r>
              <a:rPr lang="en-US" sz="1600" dirty="0">
                <a:latin typeface="Times New Roman" panose="02020603050405020304" pitchFamily="18" charset="0"/>
                <a:cs typeface="Times New Roman" panose="02020603050405020304" pitchFamily="18" charset="0"/>
              </a:rPr>
              <a:t>true.</a:t>
            </a:r>
            <a:endParaRPr lang="uk-UA"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1761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873AEC0-8C94-43EA-8C0B-608BE339FD42}"/>
              </a:ext>
            </a:extLst>
          </p:cNvPr>
          <p:cNvSpPr>
            <a:spLocks noGrp="1"/>
          </p:cNvSpPr>
          <p:nvPr>
            <p:ph idx="1"/>
          </p:nvPr>
        </p:nvSpPr>
        <p:spPr>
          <a:xfrm>
            <a:off x="838200" y="508000"/>
            <a:ext cx="10515600" cy="6169891"/>
          </a:xfrm>
        </p:spPr>
        <p:txBody>
          <a:bodyPr>
            <a:noAutofit/>
          </a:bodyPr>
          <a:lstStyle/>
          <a:p>
            <a:pPr marL="0" indent="0">
              <a:lnSpc>
                <a:spcPct val="100000"/>
              </a:lnSpc>
              <a:spcBef>
                <a:spcPts val="0"/>
              </a:spcBef>
              <a:buNone/>
            </a:pPr>
            <a:r>
              <a:rPr lang="uk-UA" sz="1600" dirty="0">
                <a:latin typeface="Times New Roman" panose="02020603050405020304" pitchFamily="18" charset="0"/>
                <a:cs typeface="Times New Roman" panose="02020603050405020304" pitchFamily="18" charset="0"/>
              </a:rPr>
              <a:t>Протилежна ситуація:</a:t>
            </a:r>
          </a:p>
          <a:p>
            <a:pPr marL="0" indent="0">
              <a:lnSpc>
                <a:spcPct val="100000"/>
              </a:lnSpc>
              <a:spcBef>
                <a:spcPts val="0"/>
              </a:spcBef>
              <a:buNone/>
            </a:pPr>
            <a:r>
              <a:rPr lang="en-US" sz="1600" dirty="0">
                <a:latin typeface="Times New Roman" panose="02020603050405020304" pitchFamily="18" charset="0"/>
                <a:cs typeface="Times New Roman" panose="02020603050405020304" pitchFamily="18" charset="0"/>
              </a:rPr>
              <a:t>int x = 0;</a:t>
            </a:r>
          </a:p>
          <a:p>
            <a:pPr marL="0" indent="0">
              <a:lnSpc>
                <a:spcPct val="100000"/>
              </a:lnSpc>
              <a:spcBef>
                <a:spcPts val="0"/>
              </a:spcBef>
              <a:buNone/>
            </a:pPr>
            <a:r>
              <a:rPr lang="en-US" sz="1600" dirty="0">
                <a:latin typeface="Times New Roman" panose="02020603050405020304" pitchFamily="18" charset="0"/>
                <a:cs typeface="Times New Roman" panose="02020603050405020304" pitchFamily="18" charset="0"/>
              </a:rPr>
              <a:t>int y = 1;</a:t>
            </a:r>
          </a:p>
          <a:p>
            <a:pPr marL="0" indent="0">
              <a:lnSpc>
                <a:spcPct val="100000"/>
              </a:lnSpc>
              <a:spcBef>
                <a:spcPts val="0"/>
              </a:spcBef>
              <a:buNone/>
            </a:pPr>
            <a:r>
              <a:rPr lang="en-US" sz="2000" b="1" dirty="0">
                <a:latin typeface="Times New Roman" panose="02020603050405020304" pitchFamily="18" charset="0"/>
                <a:cs typeface="Times New Roman" panose="02020603050405020304" pitchFamily="18" charset="0"/>
              </a:rPr>
              <a:t>try</a:t>
            </a: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   int result1 = x/y;</a:t>
            </a: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   int result2 = y/x;</a:t>
            </a: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en-US" sz="2000" b="1" dirty="0">
                <a:latin typeface="Times New Roman" panose="02020603050405020304" pitchFamily="18" charset="0"/>
                <a:cs typeface="Times New Roman" panose="02020603050405020304" pitchFamily="18" charset="0"/>
              </a:rPr>
              <a:t>catch </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DivideByZeroException</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when (y == 0)</a:t>
            </a: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Console.WriteLine</a:t>
            </a:r>
            <a:r>
              <a:rPr lang="en-US" sz="2000" dirty="0">
                <a:latin typeface="Times New Roman" panose="02020603050405020304" pitchFamily="18" charset="0"/>
                <a:cs typeface="Times New Roman" panose="02020603050405020304" pitchFamily="18" charset="0"/>
              </a:rPr>
              <a:t>("y </a:t>
            </a:r>
            <a:r>
              <a:rPr lang="uk-UA" sz="2000" dirty="0">
                <a:latin typeface="Times New Roman" panose="02020603050405020304" pitchFamily="18" charset="0"/>
                <a:cs typeface="Times New Roman" panose="02020603050405020304" pitchFamily="18" charset="0"/>
              </a:rPr>
              <a:t>не повинен дорівнювати 0");</a:t>
            </a:r>
          </a:p>
          <a:p>
            <a:pPr marL="0" indent="0">
              <a:lnSpc>
                <a:spcPct val="100000"/>
              </a:lnSpc>
              <a:spcBef>
                <a:spcPts val="0"/>
              </a:spcBef>
              <a:buNone/>
            </a:pPr>
            <a:r>
              <a:rPr lang="uk-UA" sz="2000"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en-US" sz="2000" b="1" dirty="0">
                <a:latin typeface="Times New Roman" panose="02020603050405020304" pitchFamily="18" charset="0"/>
                <a:cs typeface="Times New Roman" panose="02020603050405020304" pitchFamily="18" charset="0"/>
              </a:rPr>
              <a:t>catch</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DivideByZeroException</a:t>
            </a:r>
            <a:r>
              <a:rPr lang="en-US" sz="2000" dirty="0">
                <a:latin typeface="Times New Roman" panose="02020603050405020304" pitchFamily="18" charset="0"/>
                <a:cs typeface="Times New Roman" panose="02020603050405020304" pitchFamily="18" charset="0"/>
              </a:rPr>
              <a:t> ex)</a:t>
            </a: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Console.WriteLine</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ex.Message</a:t>
            </a:r>
            <a:r>
              <a:rPr lang="en-US" sz="2000"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en-US" sz="2000"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uk-UA" sz="1600" dirty="0">
                <a:latin typeface="Times New Roman" panose="02020603050405020304" pitchFamily="18" charset="0"/>
                <a:cs typeface="Times New Roman" panose="02020603050405020304" pitchFamily="18" charset="0"/>
              </a:rPr>
              <a:t>Тут буде викинуто виняток, оскільки </a:t>
            </a:r>
            <a:r>
              <a:rPr lang="en-US" sz="1600" dirty="0">
                <a:latin typeface="Times New Roman" panose="02020603050405020304" pitchFamily="18" charset="0"/>
                <a:cs typeface="Times New Roman" panose="02020603050405020304" pitchFamily="18" charset="0"/>
              </a:rPr>
              <a:t>x = 0. </a:t>
            </a:r>
            <a:r>
              <a:rPr lang="uk-UA" sz="1600" dirty="0">
                <a:latin typeface="Times New Roman" panose="02020603050405020304" pitchFamily="18" charset="0"/>
                <a:cs typeface="Times New Roman" panose="02020603050405020304" pitchFamily="18" charset="0"/>
              </a:rPr>
              <a:t>Умова першого блоку </a:t>
            </a:r>
            <a:r>
              <a:rPr lang="en-US" sz="1600" dirty="0">
                <a:latin typeface="Times New Roman" panose="02020603050405020304" pitchFamily="18" charset="0"/>
                <a:cs typeface="Times New Roman" panose="02020603050405020304" pitchFamily="18" charset="0"/>
              </a:rPr>
              <a:t>catch – y == 0 </a:t>
            </a:r>
            <a:r>
              <a:rPr lang="uk-UA" sz="1600" dirty="0">
                <a:latin typeface="Times New Roman" panose="02020603050405020304" pitchFamily="18" charset="0"/>
                <a:cs typeface="Times New Roman" panose="02020603050405020304" pitchFamily="18" charset="0"/>
              </a:rPr>
              <a:t>тепер повертає </a:t>
            </a:r>
            <a:r>
              <a:rPr lang="en-US" sz="1600" dirty="0">
                <a:latin typeface="Times New Roman" panose="02020603050405020304" pitchFamily="18" charset="0"/>
                <a:cs typeface="Times New Roman" panose="02020603050405020304" pitchFamily="18" charset="0"/>
              </a:rPr>
              <a:t>false. </a:t>
            </a:r>
            <a:r>
              <a:rPr lang="uk-UA" sz="1600" dirty="0">
                <a:latin typeface="Times New Roman" panose="02020603050405020304" pitchFamily="18" charset="0"/>
                <a:cs typeface="Times New Roman" panose="02020603050405020304" pitchFamily="18" charset="0"/>
              </a:rPr>
              <a:t>Тому </a:t>
            </a:r>
            <a:r>
              <a:rPr lang="en-US" sz="1600" dirty="0">
                <a:latin typeface="Times New Roman" panose="02020603050405020304" pitchFamily="18" charset="0"/>
                <a:cs typeface="Times New Roman" panose="02020603050405020304" pitchFamily="18" charset="0"/>
              </a:rPr>
              <a:t>CLR </a:t>
            </a:r>
            <a:r>
              <a:rPr lang="uk-UA" sz="1600" dirty="0">
                <a:latin typeface="Times New Roman" panose="02020603050405020304" pitchFamily="18" charset="0"/>
                <a:cs typeface="Times New Roman" panose="02020603050405020304" pitchFamily="18" charset="0"/>
              </a:rPr>
              <a:t>далі шукатиме відповідні блоки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і для обробки виключення вибере другий блок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У результаті якщо ми </a:t>
            </a:r>
            <a:r>
              <a:rPr lang="uk-UA" sz="1600" dirty="0" err="1">
                <a:latin typeface="Times New Roman" panose="02020603050405020304" pitchFamily="18" charset="0"/>
                <a:cs typeface="Times New Roman" panose="02020603050405020304" pitchFamily="18" charset="0"/>
              </a:rPr>
              <a:t>приберемо</a:t>
            </a:r>
            <a:r>
              <a:rPr lang="uk-UA" sz="1600" dirty="0">
                <a:latin typeface="Times New Roman" panose="02020603050405020304" pitchFamily="18" charset="0"/>
                <a:cs typeface="Times New Roman" panose="02020603050405020304" pitchFamily="18" charset="0"/>
              </a:rPr>
              <a:t> другий блок </a:t>
            </a:r>
            <a:r>
              <a:rPr lang="en-US" sz="1600" dirty="0">
                <a:latin typeface="Times New Roman" panose="02020603050405020304" pitchFamily="18" charset="0"/>
                <a:cs typeface="Times New Roman" panose="02020603050405020304" pitchFamily="18" charset="0"/>
              </a:rPr>
              <a:t>catch, </a:t>
            </a:r>
            <a:r>
              <a:rPr lang="uk-UA" sz="1600" dirty="0">
                <a:latin typeface="Times New Roman" panose="02020603050405020304" pitchFamily="18" charset="0"/>
                <a:cs typeface="Times New Roman" panose="02020603050405020304" pitchFamily="18" charset="0"/>
              </a:rPr>
              <a:t>то виняток взагалі не оброблятиметься.</a:t>
            </a:r>
          </a:p>
        </p:txBody>
      </p:sp>
    </p:spTree>
    <p:extLst>
      <p:ext uri="{BB962C8B-B14F-4D97-AF65-F5344CB8AC3E}">
        <p14:creationId xmlns:p14="http://schemas.microsoft.com/office/powerpoint/2010/main" val="2205211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A8DF53-95B2-47A3-A597-ABF5232BB5D2}"/>
              </a:ext>
            </a:extLst>
          </p:cNvPr>
          <p:cNvSpPr>
            <a:spLocks noGrp="1"/>
          </p:cNvSpPr>
          <p:nvPr>
            <p:ph type="title"/>
          </p:nvPr>
        </p:nvSpPr>
        <p:spPr>
          <a:xfrm>
            <a:off x="838200" y="365125"/>
            <a:ext cx="10515600" cy="558511"/>
          </a:xfrm>
        </p:spPr>
        <p:txBody>
          <a:bodyPr>
            <a:normAutofit fontScale="90000"/>
          </a:bodyPr>
          <a:lstStyle/>
          <a:p>
            <a:pPr algn="ctr"/>
            <a:br>
              <a:rPr lang="uk-UA" dirty="0"/>
            </a:br>
            <a:r>
              <a:rPr lang="uk-UA" sz="3600" b="1" dirty="0">
                <a:latin typeface="Times New Roman" panose="02020603050405020304" pitchFamily="18" charset="0"/>
                <a:cs typeface="Times New Roman" panose="02020603050405020304" pitchFamily="18" charset="0"/>
              </a:rPr>
              <a:t>Типи винятків. Клас </a:t>
            </a:r>
            <a:r>
              <a:rPr lang="en-US" sz="3600" b="1" dirty="0">
                <a:latin typeface="Times New Roman" panose="02020603050405020304" pitchFamily="18" charset="0"/>
                <a:cs typeface="Times New Roman" panose="02020603050405020304" pitchFamily="18" charset="0"/>
              </a:rPr>
              <a:t>Exception</a:t>
            </a:r>
            <a:br>
              <a:rPr lang="en-US" dirty="0"/>
            </a:br>
            <a:endParaRPr lang="uk-UA" dirty="0"/>
          </a:p>
        </p:txBody>
      </p:sp>
      <p:sp>
        <p:nvSpPr>
          <p:cNvPr id="3" name="Місце для вмісту 2">
            <a:extLst>
              <a:ext uri="{FF2B5EF4-FFF2-40B4-BE49-F238E27FC236}">
                <a16:creationId xmlns:a16="http://schemas.microsoft.com/office/drawing/2014/main" id="{D49BF307-ABDB-46B8-AC4C-4B15291F446D}"/>
              </a:ext>
            </a:extLst>
          </p:cNvPr>
          <p:cNvSpPr>
            <a:spLocks noGrp="1"/>
          </p:cNvSpPr>
          <p:nvPr>
            <p:ph idx="1"/>
          </p:nvPr>
        </p:nvSpPr>
        <p:spPr>
          <a:xfrm>
            <a:off x="838200" y="1117600"/>
            <a:ext cx="10515600" cy="5059363"/>
          </a:xfrm>
        </p:spPr>
        <p:txBody>
          <a:bodyPr>
            <a:normAutofit lnSpcReduction="10000"/>
          </a:bodyPr>
          <a:lstStyle/>
          <a:p>
            <a:pPr marL="0" indent="0">
              <a:lnSpc>
                <a:spcPct val="110000"/>
              </a:lnSpc>
              <a:spcBef>
                <a:spcPts val="0"/>
              </a:spcBef>
              <a:buNone/>
            </a:pPr>
            <a:r>
              <a:rPr lang="uk-UA" dirty="0">
                <a:latin typeface="Times New Roman" panose="02020603050405020304" pitchFamily="18" charset="0"/>
                <a:cs typeface="Times New Roman" panose="02020603050405020304" pitchFamily="18" charset="0"/>
              </a:rPr>
              <a:t>Базовим для всіх типів винятків є тип </a:t>
            </a:r>
            <a:r>
              <a:rPr lang="en-US" dirty="0">
                <a:latin typeface="Times New Roman" panose="02020603050405020304" pitchFamily="18" charset="0"/>
                <a:cs typeface="Times New Roman" panose="02020603050405020304" pitchFamily="18" charset="0"/>
              </a:rPr>
              <a:t>Exception. </a:t>
            </a:r>
            <a:r>
              <a:rPr lang="uk-UA" dirty="0">
                <a:latin typeface="Times New Roman" panose="02020603050405020304" pitchFamily="18" charset="0"/>
                <a:cs typeface="Times New Roman" panose="02020603050405020304" pitchFamily="18" charset="0"/>
              </a:rPr>
              <a:t>Цей тип визначає ряд властивостей, за допомогою яких можна отримати інформацію про виняток:</a:t>
            </a:r>
          </a:p>
          <a:p>
            <a:pPr marL="0" indent="0">
              <a:lnSpc>
                <a:spcPct val="110000"/>
              </a:lnSpc>
              <a:spcBef>
                <a:spcPts val="0"/>
              </a:spcBef>
              <a:buNone/>
            </a:pPr>
            <a:endParaRPr lang="uk-UA" dirty="0">
              <a:latin typeface="Times New Roman" panose="02020603050405020304" pitchFamily="18" charset="0"/>
              <a:cs typeface="Times New Roman" panose="02020603050405020304" pitchFamily="18" charset="0"/>
            </a:endParaRPr>
          </a:p>
          <a:p>
            <a:pPr>
              <a:lnSpc>
                <a:spcPct val="110000"/>
              </a:lnSpc>
              <a:spcBef>
                <a:spcPts val="0"/>
              </a:spcBef>
            </a:pPr>
            <a:r>
              <a:rPr lang="en-US" b="1" dirty="0" err="1">
                <a:latin typeface="Times New Roman" panose="02020603050405020304" pitchFamily="18" charset="0"/>
                <a:cs typeface="Times New Roman" panose="02020603050405020304" pitchFamily="18" charset="0"/>
              </a:rPr>
              <a:t>InnerException</a:t>
            </a:r>
            <a:r>
              <a:rPr lang="en-US" b="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зберігає інформацію про виняток, що спричинив поточний виняток.</a:t>
            </a:r>
          </a:p>
          <a:p>
            <a:pPr>
              <a:lnSpc>
                <a:spcPct val="110000"/>
              </a:lnSpc>
              <a:spcBef>
                <a:spcPts val="0"/>
              </a:spcBef>
            </a:pPr>
            <a:r>
              <a:rPr lang="en-US" b="1" dirty="0">
                <a:latin typeface="Times New Roman" panose="02020603050405020304" pitchFamily="18" charset="0"/>
                <a:cs typeface="Times New Roman" panose="02020603050405020304" pitchFamily="18" charset="0"/>
              </a:rPr>
              <a:t>Message</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зберігає повідомлення про виняток, текст помилки.</a:t>
            </a:r>
          </a:p>
          <a:p>
            <a:pPr>
              <a:lnSpc>
                <a:spcPct val="110000"/>
              </a:lnSpc>
              <a:spcBef>
                <a:spcPts val="0"/>
              </a:spcBef>
            </a:pPr>
            <a:r>
              <a:rPr lang="en-US" b="1" dirty="0">
                <a:latin typeface="Times New Roman" panose="02020603050405020304" pitchFamily="18" charset="0"/>
                <a:cs typeface="Times New Roman" panose="02020603050405020304" pitchFamily="18" charset="0"/>
              </a:rPr>
              <a:t>Source</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зберігає ім’я об’єкта або збірки, який викликав виняток.</a:t>
            </a:r>
          </a:p>
          <a:p>
            <a:pPr>
              <a:lnSpc>
                <a:spcPct val="110000"/>
              </a:lnSpc>
              <a:spcBef>
                <a:spcPts val="0"/>
              </a:spcBef>
            </a:pPr>
            <a:r>
              <a:rPr lang="en-US" b="1" dirty="0" err="1">
                <a:latin typeface="Times New Roman" panose="02020603050405020304" pitchFamily="18" charset="0"/>
                <a:cs typeface="Times New Roman" panose="02020603050405020304" pitchFamily="18" charset="0"/>
              </a:rPr>
              <a:t>StackTrace</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повертає рядкове представлення стеку викликів, які призвели до винятку.</a:t>
            </a:r>
          </a:p>
          <a:p>
            <a:pPr>
              <a:lnSpc>
                <a:spcPct val="110000"/>
              </a:lnSpc>
              <a:spcBef>
                <a:spcPts val="0"/>
              </a:spcBef>
            </a:pPr>
            <a:r>
              <a:rPr lang="en-US" b="1" dirty="0" err="1">
                <a:latin typeface="Times New Roman" panose="02020603050405020304" pitchFamily="18" charset="0"/>
                <a:cs typeface="Times New Roman" panose="02020603050405020304" pitchFamily="18" charset="0"/>
              </a:rPr>
              <a:t>TargetSite</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повертає метод, у якому було викликано виняток.</a:t>
            </a:r>
          </a:p>
        </p:txBody>
      </p:sp>
    </p:spTree>
    <p:extLst>
      <p:ext uri="{BB962C8B-B14F-4D97-AF65-F5344CB8AC3E}">
        <p14:creationId xmlns:p14="http://schemas.microsoft.com/office/powerpoint/2010/main" val="4267911865"/>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2798</Words>
  <Application>Microsoft Office PowerPoint</Application>
  <PresentationFormat>Широкий екран</PresentationFormat>
  <Paragraphs>316</Paragraphs>
  <Slides>20</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20</vt:i4>
      </vt:variant>
    </vt:vector>
  </HeadingPairs>
  <TitlesOfParts>
    <vt:vector size="25" baseType="lpstr">
      <vt:lpstr>Arial</vt:lpstr>
      <vt:lpstr>Calibri</vt:lpstr>
      <vt:lpstr>Calibri Light</vt:lpstr>
      <vt:lpstr>Times New Roman</vt:lpstr>
      <vt:lpstr>Тема Office</vt:lpstr>
      <vt:lpstr>Обробка винятків</vt:lpstr>
      <vt:lpstr> Обробка виняткових ситуацій </vt:lpstr>
      <vt:lpstr>Презентація PowerPoint</vt:lpstr>
      <vt:lpstr> В конструкції обов’язковим є блок try. За наявності блоку catch ми можемо опустити блок finally. І, навпаки, за наявності блоку finally ми можемо опустити блок catch і не обробляти виняток.</vt:lpstr>
      <vt:lpstr>Частина виняткових ситуацій може бути передбачена розробником. Якщо користувач передасть у метод не число, а рядок, який містить нецифрові символи, то програма випаде в помилку. З одного боку, тут якраз та ситуація, коли можна застосувати блок try..catch, щоб обробити можливу помилку. Однак набагато оптимальніше було б перевірити допустимість перетворення</vt:lpstr>
      <vt:lpstr>Блок catch та фільтри винятків</vt:lpstr>
      <vt:lpstr>Презентація PowerPoint</vt:lpstr>
      <vt:lpstr>Презентація PowerPoint</vt:lpstr>
      <vt:lpstr> Типи винятків. Клас Exception </vt:lpstr>
      <vt:lpstr>Презентація PowerPoint</vt:lpstr>
      <vt:lpstr>Презентація PowerPoint</vt:lpstr>
      <vt:lpstr>Презентація PowerPoint</vt:lpstr>
      <vt:lpstr>Презентація PowerPoint</vt:lpstr>
      <vt:lpstr>Презентація PowerPoint</vt:lpstr>
      <vt:lpstr>Генерація винятку та оператор throw</vt:lpstr>
      <vt:lpstr>Презентація PowerPoint</vt:lpstr>
      <vt:lpstr> Створення класів винятків </vt:lpstr>
      <vt:lpstr>Презентація PowerPoint</vt:lpstr>
      <vt:lpstr>Презентація PowerPoint</vt:lpstr>
      <vt:lpstr>Пошук блока catch при обробці винятків</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Обробка винятків</dc:title>
  <dc:creator>Oksana Okunkova</dc:creator>
  <cp:lastModifiedBy>Oksana Okunkova</cp:lastModifiedBy>
  <cp:revision>11</cp:revision>
  <dcterms:created xsi:type="dcterms:W3CDTF">2026-04-21T16:31:43Z</dcterms:created>
  <dcterms:modified xsi:type="dcterms:W3CDTF">2026-04-21T19:01:54Z</dcterms:modified>
</cp:coreProperties>
</file>