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6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77" r:id="rId13"/>
    <p:sldId id="282" r:id="rId14"/>
    <p:sldId id="281" r:id="rId15"/>
    <p:sldId id="276" r:id="rId16"/>
    <p:sldId id="279" r:id="rId17"/>
    <p:sldId id="266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4" r:id="rId28"/>
    <p:sldId id="275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5" r:id="rId38"/>
    <p:sldId id="293" r:id="rId39"/>
    <p:sldId id="294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1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7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0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2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45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29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26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02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3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51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9B9B10-13FA-4EE0-9B5A-E4D161B25C02}" type="datetimeFigureOut">
              <a:rPr lang="uk-UA" smtClean="0"/>
              <a:t>05.04.2024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54F7E2-6180-4FCC-8B23-93D2D7B439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article/7380-rozrahovuytesya-z-sumsnikami-pravilno-rina-petrusenko" TargetMode="External"/><Relationship Id="rId2" Type="http://schemas.openxmlformats.org/officeDocument/2006/relationships/hyperlink" Target="https://gb.expertus.com.ua/recommendations/8140?utm_medium=referral&amp;utm_source=buhplatforma.com.ua&amp;utm_term=9211&amp;utm_content=article&amp;utm_campaign=red_block_content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b.expertus.com.ua/recommendations/11078?utm_medium=referral&amp;utm_source=buhplatforma.com.ua&amp;utm_term=9211&amp;utm_content=article&amp;utm_campaign=red_block_content_li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1.rada.gov.ua/laws/show/1170-2010-%D0%B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.factor.ua/ukr/law-9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ps.ligazakon.net/document/RE26953?utm_source=buh.ligazakon.net&amp;utm_medium=news&amp;utm_content=cons1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55-17/ed20230903#n361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1%D1%82%D1%80%D0%B0%D1%85%D1%83%D0%B2%D0%B0%D0%BB%D1%8C%D0%BD%D0%B8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11" TargetMode="External"/><Relationship Id="rId2" Type="http://schemas.openxmlformats.org/officeDocument/2006/relationships/hyperlink" Target="https://uk.wikipedia.org/wiki/1_%D1%81%D1%96%D1%87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4%D0%BE%D0%BD%D0%B4_%D1%81%D0%BE%D1%86%D1%96%D0%B0%D0%BB%D1%8C%D0%BD%D0%BE%D0%B3%D0%BE_%D1%81%D1%82%D1%80%D0%B0%D1%85%D1%83%D0%B2%D0%B0%D0%BD%D0%BD%D1%8F_%D0%B7_%D1%82%D0%B8%D0%BC%D1%87%D0%B0%D1%81%D0%BE%D0%B2%D0%BE%D1%97_%D0%B2%D1%82%D1%80%D0%B0%D1%82%D0%B8_%D0%BF%D1%80%D0%B0%D1%86%D0%B5%D0%B7%D0%B4%D0%B0%D1%82%D0%BD%D0%BE%D1%81%D1%82%D1%96" TargetMode="External"/><Relationship Id="rId4" Type="http://schemas.openxmlformats.org/officeDocument/2006/relationships/hyperlink" Target="https://uk.wikipedia.org/wiki/%D0%9F%D0%B5%D0%BD%D1%81%D1%96%D0%B9%D0%BD%D0%B8%D0%B9_%D1%84%D0%BE%D0%BD%D0%B4_%D0%A3%D0%BA%D1%80%D0%B0%D1%97%D0%BD%D0%B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755-17" TargetMode="External"/><Relationship Id="rId2" Type="http://schemas.openxmlformats.org/officeDocument/2006/relationships/hyperlink" Target="https://zakon.rada.gov.ua/laws/show/1621-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ЄСВ</a:t>
            </a:r>
            <a:r>
              <a:rPr lang="uk-UA" dirty="0" smtClean="0"/>
              <a:t> та </a:t>
            </a:r>
            <a:r>
              <a:rPr lang="uk-UA" dirty="0" err="1" smtClean="0"/>
              <a:t>ПСП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80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9" y="378691"/>
            <a:ext cx="10213571" cy="549040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err="1">
                <a:hlinkClick r:id="rId2"/>
              </a:rPr>
              <a:t>Мінімальний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страховий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внесок</a:t>
            </a:r>
            <a:r>
              <a:rPr lang="ru-RU" sz="2800" dirty="0"/>
              <a:t> (22% </a:t>
            </a:r>
            <a:r>
              <a:rPr lang="ru-RU" sz="2800" dirty="0" err="1"/>
              <a:t>від</a:t>
            </a:r>
            <a:r>
              <a:rPr lang="ru-RU" sz="2800" dirty="0"/>
              <a:t> МЗП) за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зобов’язані</a:t>
            </a:r>
            <a:r>
              <a:rPr lang="ru-RU" sz="2800" dirty="0"/>
              <a:t> </a:t>
            </a:r>
            <a:r>
              <a:rPr lang="ru-RU" sz="2800" dirty="0" err="1"/>
              <a:t>нараховувати</a:t>
            </a:r>
            <a:r>
              <a:rPr lang="ru-RU" sz="2800" dirty="0"/>
              <a:t> </a:t>
            </a:r>
            <a:r>
              <a:rPr lang="ru-RU" sz="2800" dirty="0" err="1"/>
              <a:t>роботодавці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коли сума </a:t>
            </a:r>
            <a:r>
              <a:rPr lang="ru-RU" sz="2800" dirty="0" err="1"/>
              <a:t>зарплати</a:t>
            </a:r>
            <a:r>
              <a:rPr lang="ru-RU" sz="2800" dirty="0"/>
              <a:t>, </a:t>
            </a:r>
            <a:r>
              <a:rPr lang="ru-RU" sz="2800" dirty="0" err="1"/>
              <a:t>лікарняних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виплат</a:t>
            </a:r>
            <a:r>
              <a:rPr lang="ru-RU" sz="2800" dirty="0"/>
              <a:t> за </a:t>
            </a:r>
            <a:r>
              <a:rPr lang="ru-RU" sz="2800" dirty="0" err="1"/>
              <a:t>місяць</a:t>
            </a:r>
            <a:r>
              <a:rPr lang="ru-RU" sz="2800" dirty="0"/>
              <a:t> є </a:t>
            </a:r>
            <a:r>
              <a:rPr lang="ru-RU" sz="2800" dirty="0" err="1"/>
              <a:t>меншою</a:t>
            </a:r>
            <a:r>
              <a:rPr lang="ru-RU" sz="2800" dirty="0"/>
              <a:t> </a:t>
            </a:r>
            <a:r>
              <a:rPr lang="ru-RU" sz="2800" dirty="0" err="1"/>
              <a:t>мінімальної</a:t>
            </a:r>
            <a:r>
              <a:rPr lang="ru-RU" sz="2800" dirty="0"/>
              <a:t> </a:t>
            </a:r>
            <a:r>
              <a:rPr lang="ru-RU" sz="2800" dirty="0" err="1"/>
              <a:t>зарплати</a:t>
            </a:r>
            <a:r>
              <a:rPr lang="ru-RU" sz="2800" dirty="0"/>
              <a:t> за 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/>
              <a:t>перебування</a:t>
            </a:r>
            <a:r>
              <a:rPr lang="ru-RU" sz="2800" dirty="0"/>
              <a:t> у </a:t>
            </a:r>
            <a:r>
              <a:rPr lang="ru-RU" sz="2800" dirty="0" err="1"/>
              <a:t>трудових</a:t>
            </a:r>
            <a:r>
              <a:rPr lang="ru-RU" sz="2800" dirty="0"/>
              <a:t> </a:t>
            </a:r>
            <a:r>
              <a:rPr lang="ru-RU" sz="2800" dirty="0" err="1"/>
              <a:t>відносинах</a:t>
            </a:r>
            <a:r>
              <a:rPr lang="ru-RU" sz="2800" dirty="0"/>
              <a:t> </a:t>
            </a:r>
            <a:r>
              <a:rPr lang="ru-RU" sz="2800" dirty="0" err="1"/>
              <a:t>повний</a:t>
            </a:r>
            <a:r>
              <a:rPr lang="ru-RU" sz="2800" dirty="0"/>
              <a:t> </a:t>
            </a:r>
            <a:r>
              <a:rPr lang="ru-RU" sz="2800" dirty="0" err="1"/>
              <a:t>календарний</a:t>
            </a:r>
            <a:r>
              <a:rPr lang="ru-RU" sz="2800" dirty="0"/>
              <a:t> </a:t>
            </a:r>
            <a:r>
              <a:rPr lang="ru-RU" sz="2800" dirty="0" err="1"/>
              <a:t>місяць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відпрацювання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робочих</a:t>
            </a:r>
            <a:r>
              <a:rPr lang="ru-RU" sz="2800" dirty="0"/>
              <a:t> </a:t>
            </a:r>
            <a:r>
              <a:rPr lang="ru-RU" sz="2800" dirty="0" err="1"/>
              <a:t>днів</a:t>
            </a:r>
            <a:r>
              <a:rPr lang="ru-RU" sz="2800" dirty="0"/>
              <a:t> </a:t>
            </a:r>
            <a:r>
              <a:rPr lang="ru-RU" sz="2800" dirty="0" err="1"/>
              <a:t>звітного</a:t>
            </a:r>
            <a:r>
              <a:rPr lang="ru-RU" sz="2800" dirty="0"/>
              <a:t> </a:t>
            </a:r>
            <a:r>
              <a:rPr lang="ru-RU" sz="2800" dirty="0" err="1"/>
              <a:t>місяця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ru-RU" sz="2800" dirty="0" err="1"/>
              <a:t>мінзарплатне</a:t>
            </a:r>
            <a:r>
              <a:rPr lang="ru-RU" sz="2800" dirty="0"/>
              <a:t>» правило не </a:t>
            </a:r>
            <a:r>
              <a:rPr lang="ru-RU" sz="2800" dirty="0" err="1"/>
              <a:t>застосовують</a:t>
            </a:r>
            <a:r>
              <a:rPr lang="ru-RU" sz="2800" dirty="0"/>
              <a:t> до таких </a:t>
            </a:r>
            <a:r>
              <a:rPr lang="ru-RU" sz="2800" dirty="0" err="1"/>
              <a:t>доходів</a:t>
            </a:r>
            <a:r>
              <a:rPr lang="ru-RU" sz="2800" dirty="0"/>
              <a:t> як:</a:t>
            </a:r>
          </a:p>
          <a:p>
            <a:r>
              <a:rPr lang="ru-RU" sz="2800" dirty="0" err="1"/>
              <a:t>заробітна</a:t>
            </a:r>
            <a:r>
              <a:rPr lang="ru-RU" sz="2800" dirty="0"/>
              <a:t> плати </a:t>
            </a:r>
            <a:r>
              <a:rPr lang="ru-RU" sz="2800" dirty="0" err="1"/>
              <a:t>зовнішніх</a:t>
            </a:r>
            <a:r>
              <a:rPr lang="ru-RU" sz="2800" dirty="0"/>
              <a:t> </a:t>
            </a:r>
            <a:r>
              <a:rPr lang="ru-RU" sz="2800" dirty="0" err="1">
                <a:hlinkClick r:id="rId3" action="ppaction://hlinkfile"/>
              </a:rPr>
              <a:t>сумісників</a:t>
            </a:r>
            <a:r>
              <a:rPr lang="ru-RU" sz="2800" dirty="0"/>
              <a:t>;</a:t>
            </a:r>
          </a:p>
          <a:p>
            <a:r>
              <a:rPr lang="ru-RU" sz="2800" dirty="0"/>
              <a:t>зарплата </a:t>
            </a:r>
            <a:r>
              <a:rPr lang="ru-RU" sz="2800" dirty="0" err="1"/>
              <a:t>працівників</a:t>
            </a:r>
            <a:r>
              <a:rPr lang="ru-RU" sz="2800" dirty="0"/>
              <a:t> з </a:t>
            </a:r>
            <a:r>
              <a:rPr lang="ru-RU" sz="2800" dirty="0" err="1"/>
              <a:t>інвалідністю</a:t>
            </a:r>
            <a:r>
              <a:rPr lang="ru-RU" sz="2800" dirty="0"/>
              <a:t>, на яку </a:t>
            </a:r>
            <a:r>
              <a:rPr lang="ru-RU" sz="2800" dirty="0" err="1"/>
              <a:t>нараховують</a:t>
            </a:r>
            <a:r>
              <a:rPr lang="ru-RU" sz="2800" dirty="0"/>
              <a:t> ЄСВ за </a:t>
            </a:r>
            <a:r>
              <a:rPr lang="ru-RU" sz="2800" dirty="0" err="1"/>
              <a:t>ставкою</a:t>
            </a:r>
            <a:r>
              <a:rPr lang="ru-RU" sz="2800" dirty="0"/>
              <a:t> 8,41%;</a:t>
            </a:r>
          </a:p>
          <a:p>
            <a:r>
              <a:rPr lang="ru-RU" sz="2800" dirty="0" err="1"/>
              <a:t>заробітна</a:t>
            </a:r>
            <a:r>
              <a:rPr lang="ru-RU" sz="2800" dirty="0"/>
              <a:t> плата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працівників</a:t>
            </a:r>
            <a:r>
              <a:rPr lang="ru-RU" sz="2800" dirty="0"/>
              <a:t> </a:t>
            </a:r>
            <a:r>
              <a:rPr lang="ru-RU" sz="2800" dirty="0" err="1"/>
              <a:t>всеукраїнських</a:t>
            </a:r>
            <a:r>
              <a:rPr lang="ru-RU" sz="2800" dirty="0"/>
              <a:t> </a:t>
            </a:r>
            <a:r>
              <a:rPr lang="ru-RU" sz="2800" dirty="0" err="1"/>
              <a:t>громадських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з </a:t>
            </a:r>
            <a:r>
              <a:rPr lang="ru-RU" sz="2800" dirty="0" err="1"/>
              <a:t>інвалідністю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dirty="0" err="1"/>
              <a:t>товариств</a:t>
            </a:r>
            <a:r>
              <a:rPr lang="ru-RU" sz="2800" dirty="0"/>
              <a:t> УТОГ та УТОС, на яку </a:t>
            </a:r>
            <a:r>
              <a:rPr lang="ru-RU" sz="2800" dirty="0" err="1"/>
              <a:t>нараховують</a:t>
            </a:r>
            <a:r>
              <a:rPr lang="ru-RU" sz="2800" dirty="0"/>
              <a:t> ЄСВ за </a:t>
            </a:r>
            <a:r>
              <a:rPr lang="ru-RU" sz="2800" dirty="0" err="1"/>
              <a:t>ставкою</a:t>
            </a:r>
            <a:r>
              <a:rPr lang="ru-RU" sz="2800" dirty="0"/>
              <a:t> 5,3%;</a:t>
            </a:r>
          </a:p>
          <a:p>
            <a:r>
              <a:rPr lang="ru-RU" sz="2800" dirty="0"/>
              <a:t>зарплата </a:t>
            </a:r>
            <a:r>
              <a:rPr lang="ru-RU" sz="2800" dirty="0" err="1"/>
              <a:t>працівників</a:t>
            </a:r>
            <a:r>
              <a:rPr lang="ru-RU" sz="2800" dirty="0"/>
              <a:t> з </a:t>
            </a:r>
            <a:r>
              <a:rPr lang="ru-RU" sz="2800" dirty="0" err="1"/>
              <a:t>інвалідністю</a:t>
            </a:r>
            <a:r>
              <a:rPr lang="ru-RU" sz="2800" dirty="0"/>
              <a:t> </a:t>
            </a:r>
            <a:r>
              <a:rPr lang="ru-RU" sz="2800" dirty="0" err="1"/>
              <a:t>підприємств</a:t>
            </a:r>
            <a:r>
              <a:rPr lang="ru-RU" sz="2800" dirty="0"/>
              <a:t> та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громадських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з </a:t>
            </a:r>
            <a:r>
              <a:rPr lang="ru-RU" sz="2800" dirty="0" err="1"/>
              <a:t>інвалідністю</a:t>
            </a:r>
            <a:r>
              <a:rPr lang="ru-RU" sz="2800" dirty="0"/>
              <a:t>, на яку </a:t>
            </a:r>
            <a:r>
              <a:rPr lang="ru-RU" sz="2800" dirty="0" err="1"/>
              <a:t>нараховують</a:t>
            </a:r>
            <a:r>
              <a:rPr lang="ru-RU" sz="2800" dirty="0"/>
              <a:t> ЄСВ за </a:t>
            </a:r>
            <a:r>
              <a:rPr lang="ru-RU" sz="2800" dirty="0" err="1"/>
              <a:t>ставкою</a:t>
            </a:r>
            <a:r>
              <a:rPr lang="ru-RU" sz="2800" dirty="0"/>
              <a:t> 5,5%;</a:t>
            </a:r>
          </a:p>
          <a:p>
            <a:r>
              <a:rPr lang="ru-RU" sz="2800" dirty="0" err="1"/>
              <a:t>заробітна</a:t>
            </a:r>
            <a:r>
              <a:rPr lang="ru-RU" sz="2800" dirty="0"/>
              <a:t> плата </a:t>
            </a:r>
            <a:r>
              <a:rPr lang="ru-RU" sz="2800" dirty="0" err="1"/>
              <a:t>працівників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працюють</a:t>
            </a:r>
            <a:r>
              <a:rPr lang="ru-RU" sz="2800" dirty="0"/>
              <a:t> за </a:t>
            </a:r>
            <a:r>
              <a:rPr lang="ru-RU" sz="2800" dirty="0" err="1">
                <a:hlinkClick r:id="rId4"/>
              </a:rPr>
              <a:t>трудовим</a:t>
            </a:r>
            <a:r>
              <a:rPr lang="ru-RU" sz="2800" dirty="0">
                <a:hlinkClick r:id="rId4"/>
              </a:rPr>
              <a:t> договором з </a:t>
            </a:r>
            <a:r>
              <a:rPr lang="ru-RU" sz="2800" dirty="0" err="1">
                <a:hlinkClick r:id="rId4"/>
              </a:rPr>
              <a:t>нефіксованим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робочим</a:t>
            </a:r>
            <a:r>
              <a:rPr lang="ru-RU" sz="2800" dirty="0">
                <a:hlinkClick r:id="rId4"/>
              </a:rPr>
              <a:t> часом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53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"/>
          <p:cNvSpPr/>
          <p:nvPr/>
        </p:nvSpPr>
        <p:spPr>
          <a:xfrm>
            <a:off x="215007" y="332656"/>
            <a:ext cx="1124731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>
                <a:solidFill>
                  <a:srgbClr val="221E1F"/>
                </a:solidFill>
                <a:latin typeface="Story"/>
              </a:rPr>
              <a:t>Відповідно</a:t>
            </a:r>
            <a:r>
              <a:rPr lang="ru-RU" sz="1700" dirty="0" smtClean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до постанови КМУ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22.12.10 р. </a:t>
            </a:r>
            <a:r>
              <a:rPr lang="ru-RU" sz="1700" dirty="0">
                <a:solidFill>
                  <a:srgbClr val="307FE2"/>
                </a:solidFill>
                <a:latin typeface="Story"/>
                <a:hlinkClick r:id="rId2"/>
              </a:rPr>
              <a:t>№ 1170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 </a:t>
            </a:r>
            <a:r>
              <a:rPr lang="ru-RU" sz="1700" b="1" dirty="0">
                <a:solidFill>
                  <a:srgbClr val="221E1F"/>
                </a:solidFill>
                <a:latin typeface="Story"/>
              </a:rPr>
              <a:t>ЄСВ не </a:t>
            </a:r>
            <a:r>
              <a:rPr lang="ru-RU" sz="1700" b="1" dirty="0" err="1">
                <a:solidFill>
                  <a:srgbClr val="221E1F"/>
                </a:solidFill>
                <a:latin typeface="Story"/>
              </a:rPr>
              <a:t>нараховується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 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такі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види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виплат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здійснюються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рахунок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коштів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роботодавців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: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соціальні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допомоги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виплати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встановлені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колективним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договором (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які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перебувають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у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декретній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відпустці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народження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дитини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сім`ям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неповнолітніми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дітьми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тощо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);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одноразову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допомогу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які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виходять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пенсію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згідно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із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законодавством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колективними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договорами,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військовослужбовцям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при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звільненні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військової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служби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надбавки та доплати до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державних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пенсій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працюючим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пенсіонерам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відшкодування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нараховані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за час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затримки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розрахунку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при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звільненні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витрати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відрядження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компенсаційні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виплати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у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разі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переїзду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на роботу в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іншу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місцевість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виплати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особам,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які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потерпіли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Чорнобильської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катастрофи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(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крім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надбавок та доплат за роботу 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територіях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радіоактивного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забруднення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оплати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додаткових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відпусток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);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компенсацію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моральної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шкоди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виплачується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рішенням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суду;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винагороду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сплачується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авторським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договором 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створення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використання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творів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науки,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літератури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мистецтва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крім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гонорару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штатним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редакцій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газет,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журналів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інших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ЗМІ;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компенсації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використання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для потреб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виробництва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власного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інструмента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особистого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транспорту;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довічну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плату за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звання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дійсного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члена та члена-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кореспондента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академії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наук;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позики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видані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для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поліпшення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житлових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умов, на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індивідуальне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будівництво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матеріальну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допомогу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разового характеру,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надається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окремим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працівникам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у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зв`язку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із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сімейними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обставинами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на оплату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лікування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оздоровлення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дітей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поховання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;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>
                <a:solidFill>
                  <a:srgbClr val="221E1F"/>
                </a:solidFill>
                <a:latin typeface="Story"/>
              </a:rPr>
              <a:t>-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допомогу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виплачується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молодим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спеціалістам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під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час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відпустки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після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закінчення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навчального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 закладу, </a:t>
            </a:r>
            <a:r>
              <a:rPr lang="ru-RU" sz="1700" dirty="0" err="1">
                <a:solidFill>
                  <a:srgbClr val="221E1F"/>
                </a:solidFill>
                <a:latin typeface="Story"/>
              </a:rPr>
              <a:t>тощо</a:t>
            </a:r>
            <a:r>
              <a:rPr lang="ru-RU" sz="1700" dirty="0">
                <a:solidFill>
                  <a:srgbClr val="221E1F"/>
                </a:solidFill>
                <a:latin typeface="Story"/>
              </a:rPr>
              <a:t>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5395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2"/>
          <p:cNvSpPr/>
          <p:nvPr/>
        </p:nvSpPr>
        <p:spPr>
          <a:xfrm>
            <a:off x="1575907" y="1970901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400" dirty="0"/>
              <a:t>Відповідно до </a:t>
            </a:r>
            <a:r>
              <a:rPr lang="uk-UA" sz="2400" dirty="0">
                <a:hlinkClick r:id="rId2" tooltip="Інструкції № 291"/>
              </a:rPr>
              <a:t>Інструкції № 291</a:t>
            </a:r>
            <a:r>
              <a:rPr lang="uk-UA" sz="2400" dirty="0"/>
              <a:t> розрахунки з ЄСВ відображають у бухгалтерському обліку на </a:t>
            </a:r>
            <a:r>
              <a:rPr lang="uk-UA" sz="2400" b="1" dirty="0"/>
              <a:t>субрахунку 651 </a:t>
            </a:r>
            <a:r>
              <a:rPr lang="uk-UA" sz="2400" dirty="0"/>
              <a:t>«За розрахунками із загальнообов’язкового державного соціального страхування». </a:t>
            </a:r>
            <a:r>
              <a:rPr lang="uk-UA" sz="2400" b="1" dirty="0"/>
              <a:t>За кредитом</a:t>
            </a:r>
            <a:r>
              <a:rPr lang="uk-UA" sz="2400" dirty="0"/>
              <a:t> цього субрахунку показують нараховані зобов’язання з ЄСВ, а </a:t>
            </a:r>
            <a:r>
              <a:rPr lang="uk-UA" sz="2400" b="1" dirty="0"/>
              <a:t>за дебетом</a:t>
            </a:r>
            <a:r>
              <a:rPr lang="uk-UA" sz="2400" dirty="0"/>
              <a:t> — погашення заборгованості та сплату авансових платежів.</a:t>
            </a:r>
          </a:p>
          <a:p>
            <a:pPr algn="just" fontAlgn="base"/>
            <a:r>
              <a:rPr lang="uk-UA" sz="2400" dirty="0"/>
              <a:t>При нарахуванні зобов’язань з ЄСВ субрахунок 651 кореспондує з відповідними рахунками (субрахунками) витрат.</a:t>
            </a:r>
          </a:p>
        </p:txBody>
      </p:sp>
    </p:spTree>
    <p:extLst>
      <p:ext uri="{BB962C8B-B14F-4D97-AF65-F5344CB8AC3E}">
        <p14:creationId xmlns:p14="http://schemas.microsoft.com/office/powerpoint/2010/main" val="9001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000781" y="189701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2F2F2F"/>
                </a:solidFill>
                <a:latin typeface="Roboto"/>
              </a:rPr>
              <a:t>Терміни </a:t>
            </a:r>
            <a:r>
              <a:rPr lang="uk-UA" sz="2400" dirty="0">
                <a:solidFill>
                  <a:srgbClr val="2F2F2F"/>
                </a:solidFill>
                <a:latin typeface="Roboto"/>
              </a:rPr>
              <a:t>сплати ЄСВ прописані в </a:t>
            </a:r>
            <a:r>
              <a:rPr lang="uk-UA" sz="2400" u="sng" dirty="0">
                <a:solidFill>
                  <a:srgbClr val="42C348"/>
                </a:solidFill>
                <a:latin typeface="Roboto"/>
                <a:hlinkClick r:id="rId2"/>
              </a:rPr>
              <a:t>Інструкції № 449</a:t>
            </a:r>
            <a:r>
              <a:rPr lang="uk-UA" sz="2400" dirty="0">
                <a:solidFill>
                  <a:srgbClr val="2F2F2F"/>
                </a:solidFill>
                <a:latin typeface="Roboto"/>
              </a:rPr>
              <a:t>, а саме:</a:t>
            </a:r>
          </a:p>
          <a:p>
            <a:r>
              <a:rPr lang="uk-UA" sz="2400" b="1" dirty="0">
                <a:solidFill>
                  <a:srgbClr val="2F2F2F"/>
                </a:solidFill>
                <a:latin typeface="Roboto"/>
              </a:rPr>
              <a:t>- до 20-го числа наступного місяця</a:t>
            </a:r>
            <a:r>
              <a:rPr lang="uk-UA" sz="2400" dirty="0">
                <a:solidFill>
                  <a:srgbClr val="2F2F2F"/>
                </a:solidFill>
                <a:latin typeface="Roboto"/>
              </a:rPr>
              <a:t> — сплачується єдиний соціальний внесок за минулий місяць, у випадку коли заробітна плата не була виплачена (для прикладу, у разі нарахування лікарняних),</a:t>
            </a:r>
          </a:p>
          <a:p>
            <a:r>
              <a:rPr lang="uk-UA" sz="2400" b="1" dirty="0">
                <a:solidFill>
                  <a:srgbClr val="2F2F2F"/>
                </a:solidFill>
                <a:latin typeface="Roboto"/>
              </a:rPr>
              <a:t>- в інших випадках</a:t>
            </a:r>
            <a:r>
              <a:rPr lang="uk-UA" sz="2400" dirty="0">
                <a:solidFill>
                  <a:srgbClr val="2F2F2F"/>
                </a:solidFill>
                <a:latin typeface="Roboto"/>
              </a:rPr>
              <a:t> — при кожній виплаті зарплати, відпускних, та інших виплат, на які  нараховується ЄСВ.</a:t>
            </a:r>
            <a:endParaRPr lang="uk-UA" sz="2400" b="0" i="0" dirty="0">
              <a:solidFill>
                <a:srgbClr val="2F2F2F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3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Звітність по ЄСВ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09" y="1933281"/>
            <a:ext cx="8087854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Облік утримань (ПДФО і військовий збір)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7280" y="2078182"/>
            <a:ext cx="9940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2788" algn="just"/>
            <a:r>
              <a:rPr lang="ru-RU" sz="2000" dirty="0" err="1"/>
              <a:t>Регулює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ПДФО </a:t>
            </a:r>
            <a:r>
              <a:rPr lang="ru-RU" sz="2000" dirty="0" err="1"/>
              <a:t>однойменний</a:t>
            </a:r>
            <a:r>
              <a:rPr lang="ru-RU" sz="2000" dirty="0"/>
              <a:t> </a:t>
            </a:r>
            <a:r>
              <a:rPr lang="ru-RU" sz="2000" dirty="0" err="1">
                <a:hlinkClick r:id="rId2"/>
              </a:rPr>
              <a:t>розділ</a:t>
            </a:r>
            <a:r>
              <a:rPr lang="ru-RU" sz="2000" dirty="0">
                <a:hlinkClick r:id="rId2"/>
              </a:rPr>
              <a:t> </a:t>
            </a:r>
            <a:r>
              <a:rPr lang="en-US" sz="2000" dirty="0">
                <a:hlinkClick r:id="rId2"/>
              </a:rPr>
              <a:t>IV </a:t>
            </a:r>
            <a:r>
              <a:rPr lang="ru-RU" sz="2000" dirty="0" err="1">
                <a:hlinkClick r:id="rId2"/>
              </a:rPr>
              <a:t>Податкового</a:t>
            </a:r>
            <a:r>
              <a:rPr lang="ru-RU" sz="2000" dirty="0">
                <a:hlinkClick r:id="rId2"/>
              </a:rPr>
              <a:t> кодексу</a:t>
            </a:r>
            <a:endParaRPr lang="ru-RU" sz="2000" dirty="0"/>
          </a:p>
          <a:p>
            <a:pPr indent="712788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ПДФО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такими виплатами, як заробітна плата, інші заохочувальні та компенсаційні виплати або інші виплати та винагороди, що нараховуються (виплачуються, надаються) платнику податків у зв’язку з трудовими відносинами та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 цивільно-правовими договорами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становить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18 % незалежно від суми виплати.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751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06" y="240145"/>
            <a:ext cx="6750661" cy="59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9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Податкова соціальна пільга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97242"/>
            <a:ext cx="10058400" cy="3871852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solidFill>
                  <a:schemeClr val="tx1"/>
                </a:solidFill>
              </a:rPr>
              <a:t>Податкова соціальна пільга (</a:t>
            </a:r>
            <a:r>
              <a:rPr lang="uk-UA" sz="2400" b="1" i="1" dirty="0" err="1">
                <a:solidFill>
                  <a:schemeClr val="tx1"/>
                </a:solidFill>
              </a:rPr>
              <a:t>ПСП</a:t>
            </a:r>
            <a:r>
              <a:rPr lang="uk-UA" sz="2400" b="1" i="1" dirty="0" smtClean="0">
                <a:solidFill>
                  <a:schemeClr val="tx1"/>
                </a:solidFill>
              </a:rPr>
              <a:t>) </a:t>
            </a:r>
            <a:r>
              <a:rPr lang="uk-UA" sz="2400" b="1" dirty="0">
                <a:solidFill>
                  <a:schemeClr val="tx1"/>
                </a:solidFill>
              </a:rPr>
              <a:t>- </a:t>
            </a:r>
            <a:r>
              <a:rPr lang="uk-UA" sz="2400" dirty="0">
                <a:solidFill>
                  <a:schemeClr val="tx1"/>
                </a:solidFill>
              </a:rPr>
              <a:t>це сума, на яку працівник, як платник </a:t>
            </a:r>
            <a:r>
              <a:rPr lang="uk-UA" sz="2400" dirty="0" err="1">
                <a:solidFill>
                  <a:schemeClr val="tx1"/>
                </a:solidFill>
              </a:rPr>
              <a:t>ПДФО</a:t>
            </a:r>
            <a:r>
              <a:rPr lang="uk-UA" sz="2400" dirty="0">
                <a:solidFill>
                  <a:schemeClr val="tx1"/>
                </a:solidFill>
              </a:rPr>
              <a:t>, має право зменшити свій </a:t>
            </a:r>
            <a:r>
              <a:rPr lang="uk-UA" sz="2400" dirty="0" err="1">
                <a:solidFill>
                  <a:schemeClr val="tx1"/>
                </a:solidFill>
              </a:rPr>
              <a:t>загальномісячний</a:t>
            </a:r>
            <a:r>
              <a:rPr lang="uk-UA" sz="2400" dirty="0">
                <a:solidFill>
                  <a:schemeClr val="tx1"/>
                </a:solidFill>
              </a:rPr>
              <a:t> оподатковуваний дохід у вигляді заробітної плати (премії, компенсації, винагороди тощо) від одного роботодавця. Можливість застосування </a:t>
            </a:r>
            <a:r>
              <a:rPr lang="uk-UA" sz="2400" dirty="0" err="1">
                <a:solidFill>
                  <a:schemeClr val="tx1"/>
                </a:solidFill>
              </a:rPr>
              <a:t>ПСП</a:t>
            </a:r>
            <a:r>
              <a:rPr lang="uk-UA" sz="2400" dirty="0">
                <a:solidFill>
                  <a:schemeClr val="tx1"/>
                </a:solidFill>
              </a:rPr>
              <a:t> обмежується розміром місячного доходу працівника.</a:t>
            </a:r>
          </a:p>
        </p:txBody>
      </p:sp>
    </p:spTree>
    <p:extLst>
      <p:ext uri="{BB962C8B-B14F-4D97-AF65-F5344CB8AC3E}">
        <p14:creationId xmlns:p14="http://schemas.microsoft.com/office/powerpoint/2010/main" val="271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Податкова соціальна пільга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97242"/>
            <a:ext cx="10058400" cy="3871852"/>
          </a:xfrm>
        </p:spPr>
        <p:txBody>
          <a:bodyPr>
            <a:normAutofit fontScale="85000" lnSpcReduction="20000"/>
          </a:bodyPr>
          <a:lstStyle/>
          <a:p>
            <a:pPr indent="360000" algn="just">
              <a:spcBef>
                <a:spcPts val="0"/>
              </a:spcBef>
              <a:defRPr/>
            </a:pPr>
            <a:r>
              <a:rPr lang="uk-UA" sz="2400" dirty="0">
                <a:cs typeface="Times New Roman" panose="02020603050405020304" pitchFamily="18" charset="0"/>
              </a:rPr>
              <a:t>Виплати, які здійснюються роботодавцями обкладаються ПДФО відповідно до </a:t>
            </a:r>
            <a:r>
              <a:rPr lang="ru-RU" sz="2400" dirty="0">
                <a:cs typeface="Times New Roman" panose="02020603050405020304" pitchFamily="18" charset="0"/>
              </a:rPr>
              <a:t>ПКУ </a:t>
            </a:r>
            <a:r>
              <a:rPr lang="uk-UA" sz="2400" dirty="0">
                <a:cs typeface="Times New Roman" panose="02020603050405020304" pitchFamily="18" charset="0"/>
              </a:rPr>
              <a:t>за наступними схемами:</a:t>
            </a:r>
          </a:p>
          <a:p>
            <a:pPr indent="360000" algn="just">
              <a:spcBef>
                <a:spcPts val="0"/>
              </a:spcBef>
              <a:defRPr/>
            </a:pPr>
            <a:endParaRPr lang="uk-UA" sz="2400" dirty="0">
              <a:cs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  <a:defRPr/>
            </a:pPr>
            <a:r>
              <a:rPr lang="uk-UA" sz="2400" dirty="0">
                <a:cs typeface="Times New Roman" panose="02020603050405020304" pitchFamily="18" charset="0"/>
              </a:rPr>
              <a:t>1) Для працівників, які мають податкову соціальну пільгу</a:t>
            </a:r>
          </a:p>
          <a:p>
            <a:pPr indent="360000" algn="just">
              <a:spcBef>
                <a:spcPts val="0"/>
              </a:spcBef>
              <a:defRPr/>
            </a:pPr>
            <a:r>
              <a:rPr lang="uk-UA" sz="2400" b="1" i="1" dirty="0">
                <a:cs typeface="Times New Roman" panose="02020603050405020304" pitchFamily="18" charset="0"/>
              </a:rPr>
              <a:t>ПДФО = (Д – ПСП ) х 18</a:t>
            </a:r>
            <a:r>
              <a:rPr lang="ru-RU" sz="2400" b="1" i="1" dirty="0">
                <a:cs typeface="Times New Roman" panose="02020603050405020304" pitchFamily="18" charset="0"/>
              </a:rPr>
              <a:t>%</a:t>
            </a:r>
          </a:p>
          <a:p>
            <a:pPr indent="360000" algn="just">
              <a:spcBef>
                <a:spcPts val="0"/>
              </a:spcBef>
              <a:defRPr/>
            </a:pPr>
            <a:endParaRPr lang="ru-RU" sz="2400" dirty="0">
              <a:cs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  <a:defRPr/>
            </a:pPr>
            <a:r>
              <a:rPr lang="ru-RU" sz="2400" dirty="0">
                <a:cs typeface="Times New Roman" panose="02020603050405020304" pitchFamily="18" charset="0"/>
              </a:rPr>
              <a:t>2)</a:t>
            </a:r>
            <a:r>
              <a:rPr lang="en-US" sz="2400" dirty="0">
                <a:cs typeface="Times New Roman" panose="02020603050405020304" pitchFamily="18" charset="0"/>
              </a:rPr>
              <a:t> </a:t>
            </a:r>
            <a:r>
              <a:rPr lang="uk-UA" sz="2400" dirty="0">
                <a:cs typeface="Times New Roman" panose="02020603050405020304" pitchFamily="18" charset="0"/>
              </a:rPr>
              <a:t>Для працівників, які не мають податкову соціальну пільгу</a:t>
            </a:r>
          </a:p>
          <a:p>
            <a:pPr indent="360000" algn="just">
              <a:spcBef>
                <a:spcPts val="0"/>
              </a:spcBef>
              <a:defRPr/>
            </a:pPr>
            <a:r>
              <a:rPr lang="uk-UA" sz="2400" b="1" i="1" dirty="0">
                <a:cs typeface="Times New Roman" panose="02020603050405020304" pitchFamily="18" charset="0"/>
              </a:rPr>
              <a:t>ПДФО = Д х 18</a:t>
            </a:r>
            <a:r>
              <a:rPr lang="ru-RU" sz="2400" b="1" i="1" dirty="0">
                <a:cs typeface="Times New Roman" panose="02020603050405020304" pitchFamily="18" charset="0"/>
              </a:rPr>
              <a:t>%</a:t>
            </a:r>
            <a:endParaRPr lang="uk-UA" sz="2400" dirty="0">
              <a:cs typeface="Times New Roman" panose="02020603050405020304" pitchFamily="18" charset="0"/>
            </a:endParaRPr>
          </a:p>
          <a:p>
            <a:pPr indent="712788" algn="just"/>
            <a:endParaRPr lang="ru-RU" sz="2400" dirty="0"/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Ковтуненку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К.О.,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лютому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року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13539,00 грн.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ПДФО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18 %  складе: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13539,00 грн.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2437,02 грн.</a:t>
            </a:r>
          </a:p>
        </p:txBody>
      </p:sp>
    </p:spTree>
    <p:extLst>
      <p:ext uri="{BB962C8B-B14F-4D97-AF65-F5344CB8AC3E}">
        <p14:creationId xmlns:p14="http://schemas.microsoft.com/office/powerpoint/2010/main" val="22623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Розрахунок </a:t>
            </a:r>
            <a:r>
              <a:rPr lang="uk-UA" dirty="0" err="1" smtClean="0">
                <a:solidFill>
                  <a:schemeClr val="tx1"/>
                </a:solidFill>
              </a:rPr>
              <a:t>ПСП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ПСП в 2024 році застосовується в тому випадку, коли розмір доходу працівника не перевищує суми, визначеної наступним чином: прожитковий мінімум для працездатної особи, актуальний на 1 січня звітного податкового року множиться на 1,4 та округлюється до найближчих 10 грн. (</a:t>
            </a:r>
            <a:r>
              <a:rPr lang="uk-UA" dirty="0" err="1" smtClean="0">
                <a:solidFill>
                  <a:schemeClr val="tx1"/>
                </a:solidFill>
              </a:rPr>
              <a:t>абз.1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п.п.169.4.1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ст.169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ПКУ</a:t>
            </a:r>
            <a:r>
              <a:rPr lang="uk-UA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i="1" dirty="0" smtClean="0">
                <a:solidFill>
                  <a:schemeClr val="tx1"/>
                </a:solidFill>
              </a:rPr>
              <a:t> Граничний розмір доходу працівника, який дає право на застосування податкової соціальної пільги в 2024 році в Україні, становить: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3 028 грн. * 1,4 ≈ 4 240 грн.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Таким чином, в 2024 році кожний працівник, розмір доходів якого </a:t>
            </a:r>
            <a:r>
              <a:rPr lang="uk-UA" i="1" dirty="0" smtClean="0">
                <a:solidFill>
                  <a:schemeClr val="tx1"/>
                </a:solidFill>
              </a:rPr>
              <a:t>не перевищує </a:t>
            </a:r>
            <a:r>
              <a:rPr lang="en-US" i="1" dirty="0" smtClean="0">
                <a:solidFill>
                  <a:schemeClr val="tx1"/>
                </a:solidFill>
              </a:rPr>
              <a:t>4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24</a:t>
            </a:r>
            <a:r>
              <a:rPr lang="uk-UA" i="1" dirty="0" smtClean="0">
                <a:solidFill>
                  <a:schemeClr val="tx1"/>
                </a:solidFill>
              </a:rPr>
              <a:t>0 </a:t>
            </a:r>
            <a:r>
              <a:rPr lang="uk-UA" i="1" dirty="0" smtClean="0">
                <a:solidFill>
                  <a:schemeClr val="tx1"/>
                </a:solidFill>
              </a:rPr>
              <a:t>грн, </a:t>
            </a:r>
            <a:r>
              <a:rPr lang="uk-UA" dirty="0" smtClean="0">
                <a:solidFill>
                  <a:schemeClr val="tx1"/>
                </a:solidFill>
              </a:rPr>
              <a:t>має право на застосування ПСП, </a:t>
            </a:r>
            <a:r>
              <a:rPr lang="uk-UA" i="1" dirty="0" smtClean="0">
                <a:solidFill>
                  <a:schemeClr val="tx1"/>
                </a:solidFill>
              </a:rPr>
              <a:t>базовий розмір якої становить 50% розміру прожиткового мінімуму</a:t>
            </a:r>
            <a:r>
              <a:rPr lang="uk-UA" dirty="0" smtClean="0">
                <a:solidFill>
                  <a:schemeClr val="tx1"/>
                </a:solidFill>
              </a:rPr>
              <a:t> для працездатної особи.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 </a:t>
            </a:r>
            <a:r>
              <a:rPr lang="ru-RU" b="1" dirty="0">
                <a:solidFill>
                  <a:schemeClr val="tx1"/>
                </a:solidFill>
              </a:rPr>
              <a:t>1 </a:t>
            </a:r>
            <a:r>
              <a:rPr lang="ru-RU" b="1" dirty="0" err="1">
                <a:solidFill>
                  <a:schemeClr val="tx1"/>
                </a:solidFill>
              </a:rPr>
              <a:t>січня</a:t>
            </a:r>
            <a:r>
              <a:rPr lang="ru-RU" b="1" dirty="0">
                <a:solidFill>
                  <a:schemeClr val="tx1"/>
                </a:solidFill>
              </a:rPr>
              <a:t> 2023 року </a:t>
            </a:r>
            <a:r>
              <a:rPr lang="ru-RU" b="1" dirty="0" err="1">
                <a:solidFill>
                  <a:schemeClr val="tx1"/>
                </a:solidFill>
              </a:rPr>
              <a:t>базова</a:t>
            </a:r>
            <a:r>
              <a:rPr lang="ru-RU" b="1" dirty="0">
                <a:solidFill>
                  <a:schemeClr val="tx1"/>
                </a:solidFill>
              </a:rPr>
              <a:t> ПСП = </a:t>
            </a:r>
            <a:r>
              <a:rPr lang="ru-RU" b="1" dirty="0" smtClean="0">
                <a:solidFill>
                  <a:schemeClr val="tx1"/>
                </a:solidFill>
              </a:rPr>
              <a:t>3 028 </a:t>
            </a:r>
            <a:r>
              <a:rPr lang="ru-RU" b="1" dirty="0">
                <a:solidFill>
                  <a:schemeClr val="tx1"/>
                </a:solidFill>
              </a:rPr>
              <a:t>* 0,5 = 1 </a:t>
            </a:r>
            <a:r>
              <a:rPr lang="ru-RU" b="1" dirty="0" smtClean="0">
                <a:solidFill>
                  <a:schemeClr val="tx1"/>
                </a:solidFill>
              </a:rPr>
              <a:t>514 </a:t>
            </a:r>
            <a:r>
              <a:rPr lang="ru-RU" b="1" dirty="0">
                <a:solidFill>
                  <a:schemeClr val="tx1"/>
                </a:solidFill>
              </a:rPr>
              <a:t>грн.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Поняття «</a:t>
            </a:r>
            <a:r>
              <a:rPr lang="uk-UA" dirty="0" err="1" smtClean="0">
                <a:solidFill>
                  <a:schemeClr val="tx1"/>
                </a:solidFill>
              </a:rPr>
              <a:t>ЄСВ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13810"/>
            <a:ext cx="10058400" cy="3655283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</a:rPr>
              <a:t>Єдиний соціальний внесок (</a:t>
            </a:r>
            <a:r>
              <a:rPr lang="uk-UA" sz="2400" dirty="0" err="1">
                <a:solidFill>
                  <a:schemeClr val="tx1"/>
                </a:solidFill>
              </a:rPr>
              <a:t>ЄСВ</a:t>
            </a:r>
            <a:r>
              <a:rPr lang="uk-UA" sz="2400" dirty="0">
                <a:solidFill>
                  <a:schemeClr val="tx1"/>
                </a:solidFill>
              </a:rPr>
              <a:t>) – це той обов’язковий платіж, який здійснюється роботодавцями за своїх працівників при нарахуванні їм заробітної плати, винагород за цивільно-правовими договорами (</a:t>
            </a:r>
            <a:r>
              <a:rPr lang="uk-UA" sz="2400" dirty="0" err="1">
                <a:solidFill>
                  <a:schemeClr val="tx1"/>
                </a:solidFill>
              </a:rPr>
              <a:t>ЦПД</a:t>
            </a:r>
            <a:r>
              <a:rPr lang="uk-UA" sz="2400" dirty="0">
                <a:solidFill>
                  <a:schemeClr val="tx1"/>
                </a:solidFill>
              </a:rPr>
              <a:t>), а також деяких інших виплат. Крім того, його ще й сплачують «за себе» </a:t>
            </a:r>
            <a:r>
              <a:rPr lang="uk-UA" sz="2400" dirty="0" err="1">
                <a:solidFill>
                  <a:schemeClr val="tx1"/>
                </a:solidFill>
              </a:rPr>
              <a:t>фізособи</a:t>
            </a:r>
            <a:r>
              <a:rPr lang="uk-UA" sz="2400" dirty="0">
                <a:solidFill>
                  <a:schemeClr val="tx1"/>
                </a:solidFill>
              </a:rPr>
              <a:t>-підприємці (ФОП</a:t>
            </a:r>
            <a:r>
              <a:rPr lang="uk-UA" sz="24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uk-UA" sz="2400" dirty="0"/>
              <a:t>Ведеться </a:t>
            </a:r>
            <a:r>
              <a:rPr lang="uk-UA" sz="2400" u="sng" dirty="0"/>
              <a:t>Державний реєстр загальнообов'язкового державного соціального страхування</a:t>
            </a:r>
            <a:r>
              <a:rPr lang="uk-UA" sz="2400" dirty="0"/>
              <a:t>, що складається з реєстру </a:t>
            </a:r>
            <a:r>
              <a:rPr lang="uk-UA" sz="2400" dirty="0">
                <a:hlinkClick r:id="rId2" tooltip="Страхувальник"/>
              </a:rPr>
              <a:t>страхувальників</a:t>
            </a:r>
            <a:r>
              <a:rPr lang="uk-UA" sz="2400" dirty="0"/>
              <a:t> та реєстру застрахованих осіб.</a:t>
            </a:r>
          </a:p>
          <a:p>
            <a:pPr marL="0" indent="0" algn="just">
              <a:buNone/>
            </a:pP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Розрахунок </a:t>
            </a:r>
            <a:r>
              <a:rPr lang="uk-UA" dirty="0" err="1" smtClean="0">
                <a:solidFill>
                  <a:schemeClr val="tx1"/>
                </a:solidFill>
              </a:rPr>
              <a:t>ПСП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430378"/>
            <a:ext cx="10058400" cy="3438715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400</a:t>
            </a:r>
            <a:r>
              <a:rPr lang="ru-RU" sz="2800" dirty="0" smtClean="0">
                <a:solidFill>
                  <a:schemeClr val="tx1"/>
                </a:solidFill>
              </a:rPr>
              <a:t>0 </a:t>
            </a:r>
            <a:r>
              <a:rPr lang="ru-RU" sz="2800" dirty="0" smtClean="0">
                <a:solidFill>
                  <a:schemeClr val="tx1"/>
                </a:solidFill>
              </a:rPr>
              <a:t>грн. </a:t>
            </a:r>
            <a:r>
              <a:rPr lang="ru-RU" sz="2800" dirty="0">
                <a:solidFill>
                  <a:schemeClr val="tx1"/>
                </a:solidFill>
              </a:rPr>
              <a:t>(зарплата </a:t>
            </a:r>
            <a:r>
              <a:rPr lang="ru-RU" sz="2800" dirty="0" err="1">
                <a:solidFill>
                  <a:schemeClr val="tx1"/>
                </a:solidFill>
              </a:rPr>
              <a:t>працівника</a:t>
            </a:r>
            <a:r>
              <a:rPr lang="ru-RU" sz="2800" dirty="0">
                <a:solidFill>
                  <a:schemeClr val="tx1"/>
                </a:solidFill>
              </a:rPr>
              <a:t>) - 1 </a:t>
            </a:r>
            <a:r>
              <a:rPr lang="ru-RU" sz="2800" dirty="0" smtClean="0">
                <a:solidFill>
                  <a:schemeClr val="tx1"/>
                </a:solidFill>
              </a:rPr>
              <a:t>514 грн. </a:t>
            </a:r>
            <a:r>
              <a:rPr lang="ru-RU" sz="2800" dirty="0">
                <a:solidFill>
                  <a:schemeClr val="tx1"/>
                </a:solidFill>
              </a:rPr>
              <a:t>(ПСП) = 2 </a:t>
            </a:r>
            <a:r>
              <a:rPr lang="en-US" sz="2800" dirty="0" smtClean="0">
                <a:solidFill>
                  <a:schemeClr val="tx1"/>
                </a:solidFill>
              </a:rPr>
              <a:t>48</a:t>
            </a:r>
            <a:r>
              <a:rPr lang="ru-RU" sz="2800" dirty="0" smtClean="0">
                <a:solidFill>
                  <a:schemeClr val="tx1"/>
                </a:solidFill>
              </a:rPr>
              <a:t>6 </a:t>
            </a:r>
            <a:r>
              <a:rPr lang="ru-RU" sz="2800" dirty="0">
                <a:solidFill>
                  <a:schemeClr val="tx1"/>
                </a:solidFill>
              </a:rPr>
              <a:t>грн.</a:t>
            </a:r>
          </a:p>
          <a:p>
            <a:pPr algn="just"/>
            <a:r>
              <a:rPr lang="ru-RU" sz="2800" dirty="0" err="1">
                <a:solidFill>
                  <a:schemeClr val="tx1"/>
                </a:solidFill>
              </a:rPr>
              <a:t>Саме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цієї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суми</a:t>
            </a:r>
            <a:r>
              <a:rPr lang="ru-RU" sz="2800" dirty="0">
                <a:solidFill>
                  <a:schemeClr val="tx1"/>
                </a:solidFill>
              </a:rPr>
              <a:t> буде </a:t>
            </a:r>
            <a:r>
              <a:rPr lang="ru-RU" sz="2800" dirty="0" err="1">
                <a:solidFill>
                  <a:schemeClr val="tx1"/>
                </a:solidFill>
              </a:rPr>
              <a:t>утримано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ПДФО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0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ПСП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14524"/>
            <a:ext cx="10058400" cy="395456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На 1 січня </a:t>
            </a:r>
            <a:r>
              <a:rPr lang="uk-UA" dirty="0" smtClean="0">
                <a:solidFill>
                  <a:schemeClr val="tx1"/>
                </a:solidFill>
              </a:rPr>
              <a:t>2024 </a:t>
            </a:r>
            <a:r>
              <a:rPr lang="uk-UA" dirty="0">
                <a:solidFill>
                  <a:schemeClr val="tx1"/>
                </a:solidFill>
              </a:rPr>
              <a:t>року мінімальна заробітна плата </a:t>
            </a:r>
            <a:r>
              <a:rPr lang="uk-UA" dirty="0" smtClean="0">
                <a:solidFill>
                  <a:schemeClr val="tx1"/>
                </a:solidFill>
              </a:rPr>
              <a:t>становить 7 100 </a:t>
            </a:r>
            <a:r>
              <a:rPr lang="uk-UA" dirty="0">
                <a:solidFill>
                  <a:schemeClr val="tx1"/>
                </a:solidFill>
              </a:rPr>
              <a:t>грн, а виплачувати оклад менший за МЗП при умові відпрацьованої норми часу законодавством заборонено, право на фактичне застосування податкової соціальної пільги мають тільки ті працівників, які: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працюють </a:t>
            </a:r>
            <a:r>
              <a:rPr lang="uk-UA" dirty="0">
                <a:solidFill>
                  <a:schemeClr val="tx1"/>
                </a:solidFill>
              </a:rPr>
              <a:t>неповний робочий </a:t>
            </a:r>
            <a:r>
              <a:rPr lang="uk-UA" dirty="0" smtClean="0">
                <a:solidFill>
                  <a:schemeClr val="tx1"/>
                </a:solidFill>
              </a:rPr>
              <a:t>час;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gency FB" panose="020B0503020202020204" pitchFamily="34" charset="0"/>
              <a:buChar char="√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не </a:t>
            </a:r>
            <a:r>
              <a:rPr lang="uk-UA" dirty="0">
                <a:solidFill>
                  <a:schemeClr val="tx1"/>
                </a:solidFill>
              </a:rPr>
              <a:t>відпрацювали повний місяць (були прийнятті чи звільненні</a:t>
            </a:r>
            <a:r>
              <a:rPr lang="uk-UA" dirty="0" smtClean="0">
                <a:solidFill>
                  <a:schemeClr val="tx1"/>
                </a:solidFill>
              </a:rPr>
              <a:t>);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gency FB" panose="020B0503020202020204" pitchFamily="34" charset="0"/>
              <a:buChar char="√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мають </a:t>
            </a:r>
            <a:r>
              <a:rPr lang="uk-UA" dirty="0">
                <a:solidFill>
                  <a:schemeClr val="tx1"/>
                </a:solidFill>
              </a:rPr>
              <a:t>двох або більше дітей до 18-ти років.</a:t>
            </a:r>
          </a:p>
          <a:p>
            <a:pPr algn="just"/>
            <a:r>
              <a:rPr lang="uk-UA" i="1" dirty="0">
                <a:solidFill>
                  <a:schemeClr val="tx1"/>
                </a:solidFill>
              </a:rPr>
              <a:t>Також звертаємо вашу увагу, що пільга застосовується лише до заробітної плати, отриманої від одного роботодавця, і не стосується інших видів доходу (стипендії, доходу від підприємницької діяльності).</a:t>
            </a:r>
          </a:p>
        </p:txBody>
      </p:sp>
    </p:spTree>
    <p:extLst>
      <p:ext uri="{BB962C8B-B14F-4D97-AF65-F5344CB8AC3E}">
        <p14:creationId xmlns:p14="http://schemas.microsoft.com/office/powerpoint/2010/main" val="3092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1565"/>
          </a:xfrm>
        </p:spPr>
        <p:txBody>
          <a:bodyPr>
            <a:normAutofit/>
          </a:bodyPr>
          <a:lstStyle/>
          <a:p>
            <a:pPr algn="just"/>
            <a:r>
              <a:rPr lang="ru-RU" sz="4000" dirty="0" err="1">
                <a:solidFill>
                  <a:schemeClr val="tx1"/>
                </a:solidFill>
              </a:rPr>
              <a:t>Види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податкової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соціальної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пільги</a:t>
            </a:r>
            <a:r>
              <a:rPr lang="ru-RU" sz="4000" dirty="0">
                <a:solidFill>
                  <a:schemeClr val="tx1"/>
                </a:solidFill>
              </a:rPr>
              <a:t> в </a:t>
            </a:r>
            <a:r>
              <a:rPr lang="ru-RU" sz="4000" dirty="0" smtClean="0">
                <a:solidFill>
                  <a:schemeClr val="tx1"/>
                </a:solidFill>
              </a:rPr>
              <a:t>2024 </a:t>
            </a:r>
            <a:r>
              <a:rPr lang="ru-RU" sz="4000" dirty="0" err="1" smtClean="0">
                <a:solidFill>
                  <a:schemeClr val="tx1"/>
                </a:solidFill>
              </a:rPr>
              <a:t>році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57388"/>
            <a:ext cx="10058400" cy="3911706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До зарплати працівника може застосовуватися один із видів податкової соціальної пільги: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звичайна </a:t>
            </a:r>
            <a:r>
              <a:rPr lang="uk-UA" dirty="0">
                <a:solidFill>
                  <a:schemeClr val="tx1"/>
                </a:solidFill>
              </a:rPr>
              <a:t>100</a:t>
            </a:r>
            <a:r>
              <a:rPr lang="uk-UA" dirty="0" smtClean="0">
                <a:solidFill>
                  <a:schemeClr val="tx1"/>
                </a:solidFill>
              </a:rPr>
              <a:t>%;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підвищена </a:t>
            </a:r>
            <a:r>
              <a:rPr lang="uk-UA" dirty="0">
                <a:solidFill>
                  <a:schemeClr val="tx1"/>
                </a:solidFill>
              </a:rPr>
              <a:t>150</a:t>
            </a:r>
            <a:r>
              <a:rPr lang="uk-UA" dirty="0" smtClean="0">
                <a:solidFill>
                  <a:schemeClr val="tx1"/>
                </a:solidFill>
              </a:rPr>
              <a:t>%;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підвищена </a:t>
            </a:r>
            <a:r>
              <a:rPr lang="uk-UA" dirty="0">
                <a:solidFill>
                  <a:schemeClr val="tx1"/>
                </a:solidFill>
              </a:rPr>
              <a:t>200%.</a:t>
            </a:r>
          </a:p>
          <a:p>
            <a:pPr algn="just"/>
            <a:r>
              <a:rPr lang="uk-UA" b="1" i="1" dirty="0">
                <a:solidFill>
                  <a:schemeClr val="tx1"/>
                </a:solidFill>
              </a:rPr>
              <a:t>Право на звичайну ПСП (1 </a:t>
            </a:r>
            <a:r>
              <a:rPr lang="uk-UA" b="1" i="1" dirty="0" smtClean="0">
                <a:solidFill>
                  <a:schemeClr val="tx1"/>
                </a:solidFill>
              </a:rPr>
              <a:t>514 </a:t>
            </a:r>
            <a:r>
              <a:rPr lang="uk-UA" b="1" i="1" dirty="0">
                <a:solidFill>
                  <a:schemeClr val="tx1"/>
                </a:solidFill>
              </a:rPr>
              <a:t>грн.) мають всі працівники</a:t>
            </a:r>
            <a:r>
              <a:rPr lang="uk-UA" dirty="0">
                <a:solidFill>
                  <a:schemeClr val="tx1"/>
                </a:solidFill>
              </a:rPr>
              <a:t>, розмір доходів яких не перевищує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24</a:t>
            </a:r>
            <a:r>
              <a:rPr lang="uk-UA" dirty="0" smtClean="0">
                <a:solidFill>
                  <a:schemeClr val="tx1"/>
                </a:solidFill>
              </a:rPr>
              <a:t>0 </a:t>
            </a:r>
            <a:r>
              <a:rPr lang="uk-UA" dirty="0">
                <a:solidFill>
                  <a:schemeClr val="tx1"/>
                </a:solidFill>
              </a:rPr>
              <a:t>гривень.</a:t>
            </a:r>
          </a:p>
          <a:p>
            <a:pPr algn="just"/>
            <a:r>
              <a:rPr lang="uk-UA" b="1" i="1" dirty="0">
                <a:solidFill>
                  <a:schemeClr val="tx1"/>
                </a:solidFill>
              </a:rPr>
              <a:t>Працівники, які мають двох чи більше дітей</a:t>
            </a:r>
            <a:r>
              <a:rPr lang="uk-UA" dirty="0">
                <a:solidFill>
                  <a:schemeClr val="tx1"/>
                </a:solidFill>
              </a:rPr>
              <a:t>, здобувають право на підвищені соціальні пільги 150% та 200</a:t>
            </a:r>
            <a:r>
              <a:rPr lang="uk-UA" dirty="0" smtClean="0">
                <a:solidFill>
                  <a:schemeClr val="tx1"/>
                </a:solidFill>
              </a:rPr>
              <a:t>%.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7885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solidFill>
                  <a:schemeClr val="tx1"/>
                </a:solidFill>
              </a:rPr>
              <a:t>Податкова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соціальна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пільга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2024 </a:t>
            </a:r>
            <a:r>
              <a:rPr lang="ru-RU" sz="2800" dirty="0">
                <a:solidFill>
                  <a:schemeClr val="tx1"/>
                </a:solidFill>
              </a:rPr>
              <a:t>для </a:t>
            </a:r>
            <a:r>
              <a:rPr lang="ru-RU" sz="2800" dirty="0" err="1">
                <a:solidFill>
                  <a:schemeClr val="tx1"/>
                </a:solidFill>
              </a:rPr>
              <a:t>працівників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дітей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8824"/>
            <a:ext cx="10058400" cy="3840269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Один із батьків, який утримує двох та більше дітей до 18 років, має право на підвищену </a:t>
            </a:r>
            <a:r>
              <a:rPr lang="uk-UA" dirty="0" err="1">
                <a:solidFill>
                  <a:schemeClr val="tx1"/>
                </a:solidFill>
              </a:rPr>
              <a:t>ПСП</a:t>
            </a:r>
            <a:r>
              <a:rPr lang="uk-UA" dirty="0">
                <a:solidFill>
                  <a:schemeClr val="tx1"/>
                </a:solidFill>
              </a:rPr>
              <a:t>, якщо його граничний дохід не перевищує суми, яка обчислюється наступним чином: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4</a:t>
            </a:r>
            <a:r>
              <a:rPr lang="uk-UA" b="1" dirty="0" smtClean="0">
                <a:solidFill>
                  <a:schemeClr val="tx1"/>
                </a:solidFill>
              </a:rPr>
              <a:t> 240 </a:t>
            </a:r>
            <a:r>
              <a:rPr lang="uk-UA" b="1" dirty="0">
                <a:solidFill>
                  <a:schemeClr val="tx1"/>
                </a:solidFill>
              </a:rPr>
              <a:t>грн (граничний дохід в </a:t>
            </a:r>
            <a:r>
              <a:rPr lang="uk-UA" b="1" dirty="0" smtClean="0">
                <a:solidFill>
                  <a:schemeClr val="tx1"/>
                </a:solidFill>
              </a:rPr>
              <a:t>2024 </a:t>
            </a:r>
            <a:r>
              <a:rPr lang="uk-UA" b="1" dirty="0">
                <a:solidFill>
                  <a:schemeClr val="tx1"/>
                </a:solidFill>
              </a:rPr>
              <a:t>році для застосування ПСП) </a:t>
            </a:r>
            <a:r>
              <a:rPr lang="uk-UA" b="1" dirty="0" smtClean="0">
                <a:solidFill>
                  <a:schemeClr val="tx1"/>
                </a:solidFill>
              </a:rPr>
              <a:t>× </a:t>
            </a:r>
            <a:r>
              <a:rPr lang="uk-UA" b="1" dirty="0">
                <a:solidFill>
                  <a:schemeClr val="tx1"/>
                </a:solidFill>
              </a:rPr>
              <a:t>Кількість дітей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За наявності двох та більше дітей до 18 років, граничний розмір доходу для застосування податкової соціальної пільги в </a:t>
            </a:r>
            <a:r>
              <a:rPr lang="uk-UA" dirty="0" smtClean="0">
                <a:solidFill>
                  <a:schemeClr val="tx1"/>
                </a:solidFill>
              </a:rPr>
              <a:t>2024 </a:t>
            </a:r>
            <a:r>
              <a:rPr lang="uk-UA" dirty="0">
                <a:solidFill>
                  <a:schemeClr val="tx1"/>
                </a:solidFill>
              </a:rPr>
              <a:t>році становить: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якщо двоє дітей: </a:t>
            </a:r>
            <a:r>
              <a:rPr lang="uk-UA" b="1" dirty="0" smtClean="0">
                <a:solidFill>
                  <a:schemeClr val="tx1"/>
                </a:solidFill>
              </a:rPr>
              <a:t>4 240 </a:t>
            </a:r>
            <a:r>
              <a:rPr lang="uk-UA" b="1" dirty="0">
                <a:solidFill>
                  <a:schemeClr val="tx1"/>
                </a:solidFill>
              </a:rPr>
              <a:t>х 2 = </a:t>
            </a:r>
            <a:r>
              <a:rPr lang="uk-UA" b="1" dirty="0" smtClean="0">
                <a:solidFill>
                  <a:schemeClr val="tx1"/>
                </a:solidFill>
              </a:rPr>
              <a:t>8 480 </a:t>
            </a:r>
            <a:r>
              <a:rPr lang="uk-UA" b="1" dirty="0">
                <a:solidFill>
                  <a:schemeClr val="tx1"/>
                </a:solidFill>
              </a:rPr>
              <a:t>грн.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якщо троє дітей: 4 240 х 3 = </a:t>
            </a:r>
            <a:r>
              <a:rPr lang="uk-UA" b="1" dirty="0" smtClean="0">
                <a:solidFill>
                  <a:schemeClr val="tx1"/>
                </a:solidFill>
              </a:rPr>
              <a:t>12 720 </a:t>
            </a:r>
            <a:r>
              <a:rPr lang="uk-UA" b="1" dirty="0">
                <a:solidFill>
                  <a:schemeClr val="tx1"/>
                </a:solidFill>
              </a:rPr>
              <a:t>грн.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якщо четверо дітей: 4 240 х 4 = </a:t>
            </a:r>
            <a:r>
              <a:rPr lang="uk-UA" b="1" dirty="0" smtClean="0">
                <a:solidFill>
                  <a:schemeClr val="tx1"/>
                </a:solidFill>
              </a:rPr>
              <a:t>16 960 </a:t>
            </a:r>
            <a:r>
              <a:rPr lang="uk-UA" b="1" dirty="0">
                <a:solidFill>
                  <a:schemeClr val="tx1"/>
                </a:solidFill>
              </a:rPr>
              <a:t>грн.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якщо </a:t>
            </a:r>
            <a:r>
              <a:rPr lang="uk-UA" b="1" dirty="0" err="1">
                <a:solidFill>
                  <a:schemeClr val="tx1"/>
                </a:solidFill>
              </a:rPr>
              <a:t>пʼятеро</a:t>
            </a:r>
            <a:r>
              <a:rPr lang="uk-UA" b="1" dirty="0">
                <a:solidFill>
                  <a:schemeClr val="tx1"/>
                </a:solidFill>
              </a:rPr>
              <a:t> дітей: 4 240 х 5 = </a:t>
            </a:r>
            <a:r>
              <a:rPr lang="uk-UA" b="1" dirty="0" smtClean="0">
                <a:solidFill>
                  <a:schemeClr val="tx1"/>
                </a:solidFill>
              </a:rPr>
              <a:t>21 200 </a:t>
            </a:r>
            <a:r>
              <a:rPr lang="uk-UA" b="1" dirty="0">
                <a:solidFill>
                  <a:schemeClr val="tx1"/>
                </a:solidFill>
              </a:rPr>
              <a:t>грн.</a:t>
            </a:r>
          </a:p>
        </p:txBody>
      </p:sp>
    </p:spTree>
    <p:extLst>
      <p:ext uri="{BB962C8B-B14F-4D97-AF65-F5344CB8AC3E}">
        <p14:creationId xmlns:p14="http://schemas.microsoft.com/office/powerpoint/2010/main" val="3770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0747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Податкова соціальна пільга 100%: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У 2024 році становить 1 541 грн. та надається платнику податків, який утримує двох чи більше дітей віком до 18 років, у розрахунку на кожну дитину (пп.169.1.2 ПКУ):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1 514 х 2 дітей = 3 028 грн.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1 514 х 3 дітей = 4 542 грн.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1 514 х 4 дітей = 6 056 грн.</a:t>
            </a:r>
          </a:p>
          <a:p>
            <a:pPr algn="just"/>
            <a:r>
              <a:rPr lang="uk-UA" i="1" dirty="0" smtClean="0">
                <a:solidFill>
                  <a:schemeClr val="tx1"/>
                </a:solidFill>
              </a:rPr>
              <a:t>Приклад: зарплата працівниці, яка має двох неповнолітніх дітей, становить 8 000 грн. Ця сума менша за граничний розмір доходу для застосування ПСП (8 480 грн), а отже пільга застосовується. Таким чином сума зарплати, з якої буде утримуватись </a:t>
            </a:r>
            <a:r>
              <a:rPr lang="uk-UA" i="1" dirty="0" err="1" smtClean="0">
                <a:solidFill>
                  <a:schemeClr val="tx1"/>
                </a:solidFill>
              </a:rPr>
              <a:t>ПДФО</a:t>
            </a:r>
            <a:r>
              <a:rPr lang="uk-UA" i="1" dirty="0" smtClean="0">
                <a:solidFill>
                  <a:schemeClr val="tx1"/>
                </a:solidFill>
              </a:rPr>
              <a:t> становить: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8</a:t>
            </a:r>
            <a:r>
              <a:rPr lang="uk-UA" b="1" dirty="0" smtClean="0">
                <a:solidFill>
                  <a:schemeClr val="tx1"/>
                </a:solidFill>
              </a:rPr>
              <a:t> 000 грн (зарплата) – (1 514 х 2) (ПСП) = 4 972 грн.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00904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Податкова соціальна пільга 150</a:t>
            </a:r>
            <a:r>
              <a:rPr lang="uk-UA" sz="4000" dirty="0" smtClean="0">
                <a:solidFill>
                  <a:schemeClr val="tx1"/>
                </a:solidFill>
              </a:rPr>
              <a:t>%: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85950"/>
            <a:ext cx="10058400" cy="3983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У </a:t>
            </a:r>
            <a:r>
              <a:rPr lang="uk-UA" b="1" i="1" dirty="0" smtClean="0">
                <a:solidFill>
                  <a:schemeClr val="tx1"/>
                </a:solidFill>
              </a:rPr>
              <a:t>2024 </a:t>
            </a:r>
            <a:r>
              <a:rPr lang="uk-UA" b="1" i="1" dirty="0">
                <a:solidFill>
                  <a:schemeClr val="tx1"/>
                </a:solidFill>
              </a:rPr>
              <a:t>році становить </a:t>
            </a:r>
            <a:r>
              <a:rPr lang="uk-UA" b="1" i="1" dirty="0" smtClean="0">
                <a:solidFill>
                  <a:schemeClr val="tx1"/>
                </a:solidFill>
              </a:rPr>
              <a:t>2271 грн. (базова ПСП </a:t>
            </a:r>
            <a:r>
              <a:rPr lang="uk-UA" b="1" i="1" dirty="0" smtClean="0">
                <a:solidFill>
                  <a:schemeClr val="tx1"/>
                </a:solidFill>
              </a:rPr>
              <a:t>151</a:t>
            </a:r>
            <a:r>
              <a:rPr lang="en-US" b="1" i="1" dirty="0" smtClean="0">
                <a:solidFill>
                  <a:schemeClr val="tx1"/>
                </a:solidFill>
              </a:rPr>
              <a:t>4</a:t>
            </a:r>
            <a:r>
              <a:rPr lang="uk-UA" b="1" i="1" dirty="0" smtClean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грн. х 1,5) </a:t>
            </a:r>
            <a:r>
              <a:rPr lang="uk-UA" b="1" i="1" dirty="0">
                <a:solidFill>
                  <a:schemeClr val="tx1"/>
                </a:solidFill>
              </a:rPr>
              <a:t>і надається платнику податків: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 smtClean="0">
                <a:solidFill>
                  <a:schemeClr val="tx1"/>
                </a:solidFill>
              </a:rPr>
              <a:t> одинокій </a:t>
            </a:r>
            <a:r>
              <a:rPr lang="uk-UA" dirty="0">
                <a:solidFill>
                  <a:schemeClr val="tx1"/>
                </a:solidFill>
              </a:rPr>
              <a:t>матері (батьку), вдові (вдівцю) або опікуну чи піклувальнику в розрахунку на кожну дитину віком до 18 </a:t>
            </a:r>
            <a:r>
              <a:rPr lang="uk-UA" dirty="0" smtClean="0">
                <a:solidFill>
                  <a:schemeClr val="tx1"/>
                </a:solidFill>
              </a:rPr>
              <a:t>років;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яка утримує дитину з інвалідністю в розрахунку на кожну дитину віком до 18 </a:t>
            </a:r>
            <a:r>
              <a:rPr lang="uk-UA" dirty="0" smtClean="0">
                <a:solidFill>
                  <a:schemeClr val="tx1"/>
                </a:solidFill>
              </a:rPr>
              <a:t>років;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яка постраждала внаслідок аварії на </a:t>
            </a:r>
            <a:r>
              <a:rPr lang="uk-UA" dirty="0" err="1">
                <a:solidFill>
                  <a:schemeClr val="tx1"/>
                </a:solidFill>
              </a:rPr>
              <a:t>ЧАЕС</a:t>
            </a:r>
            <a:r>
              <a:rPr lang="uk-UA" dirty="0">
                <a:solidFill>
                  <a:schemeClr val="tx1"/>
                </a:solidFill>
              </a:rPr>
              <a:t> (1 та 2 категорії</a:t>
            </a:r>
            <a:r>
              <a:rPr lang="uk-UA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яка є учнем, студентом, аспірантом, ординатором, </a:t>
            </a:r>
            <a:r>
              <a:rPr lang="uk-UA" dirty="0" smtClean="0">
                <a:solidFill>
                  <a:schemeClr val="tx1"/>
                </a:solidFill>
              </a:rPr>
              <a:t>ад'юнктом;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 </a:t>
            </a:r>
            <a:r>
              <a:rPr lang="uk-UA" dirty="0">
                <a:solidFill>
                  <a:schemeClr val="tx1"/>
                </a:solidFill>
              </a:rPr>
              <a:t>з інвалідністю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uk-UA" dirty="0">
                <a:solidFill>
                  <a:schemeClr val="tx1"/>
                </a:solidFill>
              </a:rPr>
              <a:t>або </a:t>
            </a:r>
            <a:r>
              <a:rPr lang="en-US" dirty="0">
                <a:solidFill>
                  <a:schemeClr val="tx1"/>
                </a:solidFill>
              </a:rPr>
              <a:t>II </a:t>
            </a:r>
            <a:r>
              <a:rPr lang="uk-UA" dirty="0">
                <a:solidFill>
                  <a:schemeClr val="tx1"/>
                </a:solidFill>
              </a:rPr>
              <a:t>групи, у тому числі з </a:t>
            </a:r>
            <a:r>
              <a:rPr lang="uk-UA" dirty="0" smtClean="0">
                <a:solidFill>
                  <a:schemeClr val="tx1"/>
                </a:solidFill>
              </a:rPr>
              <a:t>дитинства;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якій призначена довічна стипендія у </a:t>
            </a:r>
            <a:r>
              <a:rPr lang="uk-UA" dirty="0" err="1">
                <a:solidFill>
                  <a:schemeClr val="tx1"/>
                </a:solidFill>
              </a:rPr>
              <a:t>звязку</a:t>
            </a:r>
            <a:r>
              <a:rPr lang="uk-UA" dirty="0">
                <a:solidFill>
                  <a:schemeClr val="tx1"/>
                </a:solidFill>
              </a:rPr>
              <a:t> з переслідуваннями за правозахисну діяльність, включаючи </a:t>
            </a:r>
            <a:r>
              <a:rPr lang="uk-UA" dirty="0" smtClean="0">
                <a:solidFill>
                  <a:schemeClr val="tx1"/>
                </a:solidFill>
              </a:rPr>
              <a:t>журналістів;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учаснику </a:t>
            </a:r>
            <a:r>
              <a:rPr lang="uk-UA" dirty="0">
                <a:solidFill>
                  <a:schemeClr val="tx1"/>
                </a:solidFill>
              </a:rPr>
              <a:t>бойових дій на території інших країн у період після Другої світової війни</a:t>
            </a: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53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77502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Податкова соціальна пільга 200%: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У </a:t>
            </a:r>
            <a:r>
              <a:rPr lang="uk-UA" b="1" i="1" dirty="0" smtClean="0">
                <a:solidFill>
                  <a:schemeClr val="tx1"/>
                </a:solidFill>
              </a:rPr>
              <a:t>2024 </a:t>
            </a:r>
            <a:r>
              <a:rPr lang="uk-UA" b="1" i="1" dirty="0">
                <a:solidFill>
                  <a:schemeClr val="tx1"/>
                </a:solidFill>
              </a:rPr>
              <a:t>році становить </a:t>
            </a:r>
            <a:r>
              <a:rPr lang="uk-UA" b="1" i="1" dirty="0" smtClean="0">
                <a:solidFill>
                  <a:schemeClr val="tx1"/>
                </a:solidFill>
              </a:rPr>
              <a:t>3 028 </a:t>
            </a:r>
            <a:r>
              <a:rPr lang="uk-UA" b="1" i="1" dirty="0">
                <a:solidFill>
                  <a:schemeClr val="tx1"/>
                </a:solidFill>
              </a:rPr>
              <a:t>грн. (базова ПСП </a:t>
            </a:r>
            <a:r>
              <a:rPr lang="uk-UA" b="1" i="1" dirty="0" smtClean="0">
                <a:solidFill>
                  <a:schemeClr val="tx1"/>
                </a:solidFill>
              </a:rPr>
              <a:t>151</a:t>
            </a:r>
            <a:r>
              <a:rPr lang="en-US" b="1" i="1" dirty="0" smtClean="0">
                <a:solidFill>
                  <a:schemeClr val="tx1"/>
                </a:solidFill>
              </a:rPr>
              <a:t>4</a:t>
            </a:r>
            <a:r>
              <a:rPr lang="uk-UA" b="1" i="1" dirty="0" smtClean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tx1"/>
                </a:solidFill>
              </a:rPr>
              <a:t>грн. х 2</a:t>
            </a:r>
            <a:r>
              <a:rPr lang="uk-UA" b="1" i="1" dirty="0" smtClean="0">
                <a:solidFill>
                  <a:schemeClr val="tx1"/>
                </a:solidFill>
              </a:rPr>
              <a:t>) </a:t>
            </a:r>
            <a:r>
              <a:rPr lang="uk-UA" b="1" i="1" dirty="0">
                <a:solidFill>
                  <a:schemeClr val="tx1"/>
                </a:solidFill>
              </a:rPr>
              <a:t>і надається платнику податків, який є: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 smtClean="0">
                <a:solidFill>
                  <a:schemeClr val="tx1"/>
                </a:solidFill>
              </a:rPr>
              <a:t> Героєм </a:t>
            </a:r>
            <a:r>
              <a:rPr lang="uk-UA" dirty="0">
                <a:solidFill>
                  <a:schemeClr val="tx1"/>
                </a:solidFill>
              </a:rPr>
              <a:t>України, Радянського Союзу, Соціалістичної Праці або повним кавалером ордена Слави чи ордена Трудової </a:t>
            </a:r>
            <a:r>
              <a:rPr lang="uk-UA" dirty="0" smtClean="0">
                <a:solidFill>
                  <a:schemeClr val="tx1"/>
                </a:solidFill>
              </a:rPr>
              <a:t>Слави;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яка нагороджена чотирма і більше медалями "За відвагу</a:t>
            </a:r>
            <a:r>
              <a:rPr lang="uk-UA" dirty="0" smtClean="0">
                <a:solidFill>
                  <a:schemeClr val="tx1"/>
                </a:solidFill>
              </a:rPr>
              <a:t>";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учасником </a:t>
            </a:r>
            <a:r>
              <a:rPr lang="uk-UA" dirty="0">
                <a:solidFill>
                  <a:schemeClr val="tx1"/>
                </a:solidFill>
              </a:rPr>
              <a:t>бойових дій під час Другої світової </a:t>
            </a:r>
            <a:r>
              <a:rPr lang="uk-UA" dirty="0" smtClean="0">
                <a:solidFill>
                  <a:schemeClr val="tx1"/>
                </a:solidFill>
              </a:rPr>
              <a:t>війни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яка у період Другої світової війни працювала в </a:t>
            </a:r>
            <a:r>
              <a:rPr lang="uk-UA" dirty="0" smtClean="0">
                <a:solidFill>
                  <a:schemeClr val="tx1"/>
                </a:solidFill>
              </a:rPr>
              <a:t>тилу;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 </a:t>
            </a:r>
            <a:r>
              <a:rPr lang="uk-UA" dirty="0">
                <a:solidFill>
                  <a:schemeClr val="tx1"/>
                </a:solidFill>
              </a:rPr>
              <a:t>з інвалідністю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uk-UA" dirty="0">
                <a:solidFill>
                  <a:schemeClr val="tx1"/>
                </a:solidFill>
              </a:rPr>
              <a:t>і </a:t>
            </a:r>
            <a:r>
              <a:rPr lang="en-US" dirty="0">
                <a:solidFill>
                  <a:schemeClr val="tx1"/>
                </a:solidFill>
              </a:rPr>
              <a:t>II </a:t>
            </a:r>
            <a:r>
              <a:rPr lang="uk-UA" dirty="0">
                <a:solidFill>
                  <a:schemeClr val="tx1"/>
                </a:solidFill>
              </a:rPr>
              <a:t>групи, яка брала участь у бойових діях на території інших країн у період після Другої світової </a:t>
            </a:r>
            <a:r>
              <a:rPr lang="uk-UA" dirty="0" smtClean="0">
                <a:solidFill>
                  <a:schemeClr val="tx1"/>
                </a:solidFill>
              </a:rPr>
              <a:t>війни;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колишнім </a:t>
            </a:r>
            <a:r>
              <a:rPr lang="uk-UA" dirty="0">
                <a:solidFill>
                  <a:schemeClr val="tx1"/>
                </a:solidFill>
              </a:rPr>
              <a:t>в'язням концтаборів, гетто та місць примусового утримання під час Другої світової </a:t>
            </a:r>
            <a:r>
              <a:rPr lang="uk-UA" dirty="0" smtClean="0">
                <a:solidFill>
                  <a:schemeClr val="tx1"/>
                </a:solidFill>
              </a:rPr>
              <a:t>війни;</a:t>
            </a:r>
          </a:p>
          <a:p>
            <a:pPr algn="just">
              <a:buFont typeface="Agency FB" panose="020B0503020202020204" pitchFamily="34" charset="0"/>
              <a:buChar char="√"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особі</a:t>
            </a:r>
            <a:r>
              <a:rPr lang="uk-UA" dirty="0">
                <a:solidFill>
                  <a:schemeClr val="tx1"/>
                </a:solidFill>
              </a:rPr>
              <a:t>, яка визнана репресованою чи реабілітованою.</a:t>
            </a:r>
          </a:p>
        </p:txBody>
      </p:sp>
    </p:spTree>
    <p:extLst>
      <p:ext uri="{BB962C8B-B14F-4D97-AF65-F5344CB8AC3E}">
        <p14:creationId xmlns:p14="http://schemas.microsoft.com/office/powerpoint/2010/main" val="14873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53" y="1893454"/>
            <a:ext cx="9441533" cy="34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5" y="-97903"/>
            <a:ext cx="5578663" cy="64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673" y="2062307"/>
            <a:ext cx="9467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враховувати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ключові</a:t>
            </a:r>
            <a:r>
              <a:rPr lang="ru-RU" sz="2000" dirty="0"/>
              <a:t> </a:t>
            </a:r>
            <a:r>
              <a:rPr lang="ru-RU" sz="2000" dirty="0" err="1"/>
              <a:t>моменти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ПСП "на </a:t>
            </a:r>
            <a:r>
              <a:rPr lang="ru-RU" sz="2000" dirty="0" err="1"/>
              <a:t>дітей</a:t>
            </a:r>
            <a:r>
              <a:rPr lang="ru-RU" sz="2000" dirty="0"/>
              <a:t>"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як </a:t>
            </a:r>
            <a:r>
              <a:rPr lang="ru-RU" sz="2000" dirty="0" err="1"/>
              <a:t>батько</a:t>
            </a:r>
            <a:r>
              <a:rPr lang="ru-RU" sz="2000" dirty="0"/>
              <a:t>, так і </a:t>
            </a:r>
            <a:r>
              <a:rPr lang="ru-RU" sz="2000" dirty="0" err="1"/>
              <a:t>мати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Статус </a:t>
            </a:r>
            <a:r>
              <a:rPr lang="ru-RU" sz="2000" dirty="0" err="1"/>
              <a:t>розлучення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не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, головне -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батьки брали участь у </a:t>
            </a:r>
            <a:r>
              <a:rPr lang="ru-RU" sz="2000" dirty="0" err="1"/>
              <a:t>вихованні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ПСП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і для </a:t>
            </a:r>
            <a:r>
              <a:rPr lang="ru-RU" sz="2000" dirty="0" err="1"/>
              <a:t>прийомних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Для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підвищеної</a:t>
            </a:r>
            <a:r>
              <a:rPr lang="ru-RU" sz="2000" dirty="0"/>
              <a:t> ПСП, бухгалтер повинен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копії</a:t>
            </a:r>
            <a:r>
              <a:rPr lang="ru-RU" sz="2000" dirty="0"/>
              <a:t> </a:t>
            </a:r>
            <a:r>
              <a:rPr lang="ru-RU" sz="2000" dirty="0" err="1"/>
              <a:t>необхідних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заяву</a:t>
            </a:r>
            <a:r>
              <a:rPr lang="ru-RU" sz="2000" dirty="0"/>
              <a:t> на </a:t>
            </a:r>
            <a:r>
              <a:rPr lang="ru-RU" sz="2000" dirty="0" err="1"/>
              <a:t>отримання</a:t>
            </a:r>
            <a:r>
              <a:rPr lang="ru-RU" sz="2000" dirty="0"/>
              <a:t> ПСП, </a:t>
            </a:r>
            <a:r>
              <a:rPr lang="ru-RU" sz="2000" dirty="0" err="1"/>
              <a:t>копії</a:t>
            </a:r>
            <a:r>
              <a:rPr lang="ru-RU" sz="2000" dirty="0"/>
              <a:t> </a:t>
            </a:r>
            <a:r>
              <a:rPr lang="ru-RU" sz="2000" dirty="0" err="1"/>
              <a:t>свідоцтв</a:t>
            </a:r>
            <a:r>
              <a:rPr lang="ru-RU" sz="2000" dirty="0"/>
              <a:t> про </a:t>
            </a:r>
            <a:r>
              <a:rPr lang="ru-RU" sz="2000" dirty="0" err="1"/>
              <a:t>народження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копії</a:t>
            </a:r>
            <a:r>
              <a:rPr lang="ru-RU" sz="2000" dirty="0"/>
              <a:t> </a:t>
            </a:r>
            <a:r>
              <a:rPr lang="ru-RU" sz="2000" dirty="0" err="1"/>
              <a:t>свідоцтва</a:t>
            </a:r>
            <a:r>
              <a:rPr lang="ru-RU" sz="2000" dirty="0"/>
              <a:t> про </a:t>
            </a:r>
            <a:r>
              <a:rPr lang="ru-RU" sz="2000" dirty="0" err="1"/>
              <a:t>шлюб</a:t>
            </a:r>
            <a:r>
              <a:rPr lang="ru-RU" sz="2000" dirty="0"/>
              <a:t>, </a:t>
            </a:r>
            <a:r>
              <a:rPr lang="ru-RU" sz="2000" dirty="0" err="1"/>
              <a:t>рішення</a:t>
            </a:r>
            <a:r>
              <a:rPr lang="ru-RU" sz="2000" dirty="0"/>
              <a:t> суду і </a:t>
            </a:r>
            <a:r>
              <a:rPr lang="ru-RU" sz="2000" dirty="0" smtClean="0"/>
              <a:t>паспорт.</a:t>
            </a:r>
            <a:endParaRPr lang="ru-RU" sz="2000" dirty="0"/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359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Що таке </a:t>
            </a:r>
            <a:r>
              <a:rPr lang="uk-UA" dirty="0" err="1" smtClean="0">
                <a:solidFill>
                  <a:schemeClr val="tx1"/>
                </a:solidFill>
              </a:rPr>
              <a:t>ЄСВ</a:t>
            </a:r>
            <a:r>
              <a:rPr lang="uk-UA" dirty="0" smtClean="0">
                <a:solidFill>
                  <a:schemeClr val="tx1"/>
                </a:solidFill>
              </a:rPr>
              <a:t>?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65684"/>
            <a:ext cx="10058400" cy="370341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solidFill>
                  <a:schemeClr val="tx1"/>
                </a:solidFill>
              </a:rPr>
              <a:t>ЄСВ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—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обов’язковий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консолідований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платіж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централізовано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розподіляють</a:t>
            </a:r>
            <a:r>
              <a:rPr lang="ru-RU" sz="2400" dirty="0">
                <a:solidFill>
                  <a:schemeClr val="tx1"/>
                </a:solidFill>
              </a:rPr>
              <a:t> за видами </a:t>
            </a:r>
            <a:r>
              <a:rPr lang="ru-RU" sz="2400" dirty="0" err="1">
                <a:solidFill>
                  <a:schemeClr val="tx1"/>
                </a:solidFill>
              </a:rPr>
              <a:t>загальнообов’язкового</a:t>
            </a:r>
            <a:r>
              <a:rPr lang="ru-RU" sz="2400" dirty="0">
                <a:solidFill>
                  <a:schemeClr val="tx1"/>
                </a:solidFill>
              </a:rPr>
              <a:t> державного </a:t>
            </a:r>
            <a:r>
              <a:rPr lang="ru-RU" sz="2400" dirty="0" err="1">
                <a:solidFill>
                  <a:schemeClr val="tx1"/>
                </a:solidFill>
              </a:rPr>
              <a:t>соціального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страхування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сплачує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застрахована особа </a:t>
            </a:r>
            <a:r>
              <a:rPr lang="ru-RU" sz="2400" dirty="0" err="1">
                <a:solidFill>
                  <a:schemeClr val="tx1"/>
                </a:solidFill>
              </a:rPr>
              <a:t>самостійно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роботодавець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робить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неї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err="1"/>
              <a:t>Уведений</a:t>
            </a:r>
            <a:r>
              <a:rPr lang="ru-RU" sz="2400" dirty="0"/>
              <a:t> з </a:t>
            </a:r>
            <a:r>
              <a:rPr lang="ru-RU" sz="2400" dirty="0">
                <a:hlinkClick r:id="rId2" tooltip="1 січня"/>
              </a:rPr>
              <a:t>1 </a:t>
            </a:r>
            <a:r>
              <a:rPr lang="ru-RU" sz="2400" dirty="0" err="1">
                <a:hlinkClick r:id="rId2" tooltip="1 січня"/>
              </a:rPr>
              <a:t>січня</a:t>
            </a:r>
            <a:r>
              <a:rPr lang="ru-RU" sz="2400" dirty="0"/>
              <a:t> </a:t>
            </a:r>
            <a:r>
              <a:rPr lang="ru-RU" sz="2400" dirty="0">
                <a:hlinkClick r:id="rId3" tooltip="2011"/>
              </a:rPr>
              <a:t>2011</a:t>
            </a:r>
            <a:r>
              <a:rPr lang="ru-RU" sz="2400" dirty="0"/>
              <a:t> року, </a:t>
            </a:r>
            <a:r>
              <a:rPr lang="ru-RU" sz="2400" dirty="0" err="1"/>
              <a:t>замінив</a:t>
            </a:r>
            <a:r>
              <a:rPr lang="ru-RU" sz="2400" dirty="0"/>
              <a:t> собою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відрахування</a:t>
            </a:r>
            <a:r>
              <a:rPr lang="ru-RU" sz="2400" dirty="0"/>
              <a:t>: до </a:t>
            </a:r>
            <a:r>
              <a:rPr lang="ru-RU" sz="2400" dirty="0" err="1">
                <a:hlinkClick r:id="rId4" tooltip="Пенсійний фонд України"/>
              </a:rPr>
              <a:t>Пенсійного</a:t>
            </a:r>
            <a:r>
              <a:rPr lang="ru-RU" sz="2400" dirty="0">
                <a:hlinkClick r:id="rId4" tooltip="Пенсійний фонд України"/>
              </a:rPr>
              <a:t> фонду</a:t>
            </a:r>
            <a:r>
              <a:rPr lang="ru-RU" sz="2400" dirty="0"/>
              <a:t>; до </a:t>
            </a:r>
            <a:r>
              <a:rPr lang="ru-RU" sz="2400" dirty="0" err="1"/>
              <a:t>фондів</a:t>
            </a:r>
            <a:r>
              <a:rPr lang="ru-RU" sz="2400" dirty="0"/>
              <a:t> </a:t>
            </a:r>
            <a:r>
              <a:rPr lang="ru-RU" sz="2400" dirty="0" err="1"/>
              <a:t>страхування</a:t>
            </a:r>
            <a:r>
              <a:rPr lang="ru-RU" sz="2400" dirty="0"/>
              <a:t> на </a:t>
            </a:r>
            <a:r>
              <a:rPr lang="ru-RU" sz="2400" dirty="0" err="1"/>
              <a:t>випадок</a:t>
            </a:r>
            <a:r>
              <a:rPr lang="ru-RU" sz="2400" dirty="0"/>
              <a:t> </a:t>
            </a:r>
            <a:r>
              <a:rPr lang="ru-RU" sz="2400" dirty="0" err="1"/>
              <a:t>безробіття</a:t>
            </a:r>
            <a:r>
              <a:rPr lang="ru-RU" sz="2400" dirty="0"/>
              <a:t>; </a:t>
            </a:r>
            <a:r>
              <a:rPr lang="ru-RU" sz="2400" dirty="0" err="1">
                <a:hlinkClick r:id="rId5" tooltip="Фонд соціального страхування з тимчасової втрати працездатності"/>
              </a:rPr>
              <a:t>із</a:t>
            </a:r>
            <a:r>
              <a:rPr lang="ru-RU" sz="2400" dirty="0">
                <a:hlinkClick r:id="rId5" tooltip="Фонд соціального страхування з тимчасової втрати працездатності"/>
              </a:rPr>
              <a:t> </a:t>
            </a:r>
            <a:r>
              <a:rPr lang="ru-RU" sz="2400" dirty="0" err="1">
                <a:hlinkClick r:id="rId5" tooltip="Фонд соціального страхування з тимчасової втрати працездатності"/>
              </a:rPr>
              <a:t>тимчасової</a:t>
            </a:r>
            <a:r>
              <a:rPr lang="ru-RU" sz="2400" dirty="0">
                <a:hlinkClick r:id="rId5" tooltip="Фонд соціального страхування з тимчасової втрати працездатності"/>
              </a:rPr>
              <a:t> </a:t>
            </a:r>
            <a:r>
              <a:rPr lang="ru-RU" sz="2400" dirty="0" err="1">
                <a:hlinkClick r:id="rId5" tooltip="Фонд соціального страхування з тимчасової втрати працездатності"/>
              </a:rPr>
              <a:t>втрати</a:t>
            </a:r>
            <a:r>
              <a:rPr lang="ru-RU" sz="2400" dirty="0">
                <a:hlinkClick r:id="rId5" tooltip="Фонд соціального страхування з тимчасової втрати працездатності"/>
              </a:rPr>
              <a:t> </a:t>
            </a:r>
            <a:r>
              <a:rPr lang="ru-RU" sz="2400" dirty="0" err="1">
                <a:hlinkClick r:id="rId5" tooltip="Фонд соціального страхування з тимчасової втрати працездатності"/>
              </a:rPr>
              <a:t>працездатності</a:t>
            </a:r>
            <a:r>
              <a:rPr lang="ru-RU" sz="2400" dirty="0"/>
              <a:t>;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нещасних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на </a:t>
            </a:r>
            <a:r>
              <a:rPr lang="ru-RU" sz="2400" dirty="0" err="1"/>
              <a:t>виробництві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7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653" y="824636"/>
            <a:ext cx="9504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Для </a:t>
            </a:r>
            <a:r>
              <a:rPr lang="ru-RU" sz="2000" dirty="0" err="1"/>
              <a:t>завершення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ПСП, </a:t>
            </a:r>
            <a:r>
              <a:rPr lang="ru-RU" sz="2000" dirty="0" err="1"/>
              <a:t>працівник</a:t>
            </a:r>
            <a:r>
              <a:rPr lang="ru-RU" sz="2000" dirty="0"/>
              <a:t> повинен подати </a:t>
            </a:r>
            <a:r>
              <a:rPr lang="ru-RU" sz="2000" dirty="0" err="1"/>
              <a:t>відповідну</a:t>
            </a:r>
            <a:r>
              <a:rPr lang="ru-RU" sz="2000" dirty="0"/>
              <a:t> </a:t>
            </a:r>
            <a:r>
              <a:rPr lang="ru-RU" sz="2000" dirty="0" err="1"/>
              <a:t>заяву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стати </a:t>
            </a:r>
            <a:r>
              <a:rPr lang="ru-RU" sz="2000" dirty="0" err="1"/>
              <a:t>необхідним</a:t>
            </a:r>
            <a:r>
              <a:rPr lang="ru-RU" sz="2000" dirty="0"/>
              <a:t> при </a:t>
            </a:r>
            <a:r>
              <a:rPr lang="ru-RU" sz="2000" dirty="0" err="1"/>
              <a:t>зміні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ПСП </a:t>
            </a:r>
            <a:r>
              <a:rPr lang="ru-RU" sz="2000" dirty="0" err="1"/>
              <a:t>або</a:t>
            </a:r>
            <a:r>
              <a:rPr lang="ru-RU" sz="2000" dirty="0"/>
              <a:t> при </a:t>
            </a:r>
            <a:r>
              <a:rPr lang="ru-RU" sz="2000" dirty="0" err="1"/>
              <a:t>зміні</a:t>
            </a:r>
            <a:r>
              <a:rPr lang="ru-RU" sz="2000" dirty="0"/>
              <a:t> </a:t>
            </a:r>
            <a:r>
              <a:rPr lang="ru-RU" sz="2000" dirty="0" err="1"/>
              <a:t>сімейного</a:t>
            </a:r>
            <a:r>
              <a:rPr lang="ru-RU" sz="2000" dirty="0"/>
              <a:t> статусу, </a:t>
            </a:r>
            <a:r>
              <a:rPr lang="ru-RU" sz="2000" dirty="0" err="1"/>
              <a:t>наприклад</a:t>
            </a:r>
            <a:r>
              <a:rPr lang="ru-RU" sz="2000" dirty="0"/>
              <a:t>, коли одинока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вступає</a:t>
            </a:r>
            <a:r>
              <a:rPr lang="ru-RU" sz="2000" dirty="0"/>
              <a:t> в </a:t>
            </a:r>
            <a:r>
              <a:rPr lang="ru-RU" sz="2000" dirty="0" err="1"/>
              <a:t>шлюб</a:t>
            </a:r>
            <a:r>
              <a:rPr lang="ru-RU" sz="2000" dirty="0"/>
              <a:t>.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відзначити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виняток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дитячих</a:t>
            </a:r>
            <a:r>
              <a:rPr lang="ru-RU" sz="2000" dirty="0"/>
              <a:t> ПСП.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дитині</a:t>
            </a:r>
            <a:r>
              <a:rPr lang="ru-RU" sz="2000" dirty="0"/>
              <a:t> </a:t>
            </a:r>
            <a:r>
              <a:rPr lang="ru-RU" sz="2000" dirty="0" err="1"/>
              <a:t>виповнилося</a:t>
            </a:r>
            <a:r>
              <a:rPr lang="ru-RU" sz="2000" dirty="0"/>
              <a:t> 18 </a:t>
            </a:r>
            <a:r>
              <a:rPr lang="ru-RU" sz="2000" dirty="0" err="1"/>
              <a:t>років</a:t>
            </a:r>
            <a:r>
              <a:rPr lang="ru-RU" sz="2000" dirty="0"/>
              <a:t>, бухгалтеру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припинити</a:t>
            </a:r>
            <a:r>
              <a:rPr lang="ru-RU" sz="2000" dirty="0"/>
              <a:t> </a:t>
            </a:r>
            <a:r>
              <a:rPr lang="ru-RU" sz="2000" dirty="0" err="1"/>
              <a:t>нарахування</a:t>
            </a:r>
            <a:r>
              <a:rPr lang="ru-RU" sz="2000" dirty="0"/>
              <a:t> ПСП без </a:t>
            </a:r>
            <a:r>
              <a:rPr lang="ru-RU" sz="2000" dirty="0" err="1"/>
              <a:t>необхідності</a:t>
            </a:r>
            <a:r>
              <a:rPr lang="ru-RU" sz="2000" dirty="0"/>
              <a:t> заяви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народження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</a:t>
            </a:r>
            <a:r>
              <a:rPr lang="ru-RU" sz="2000" dirty="0" err="1"/>
              <a:t>вказаний</a:t>
            </a:r>
            <a:r>
              <a:rPr lang="ru-RU" sz="2000" dirty="0"/>
              <a:t> у </a:t>
            </a:r>
            <a:r>
              <a:rPr lang="ru-RU" sz="2000" dirty="0" err="1"/>
              <a:t>свідоцтві</a:t>
            </a:r>
            <a:r>
              <a:rPr lang="ru-RU" sz="2000" dirty="0"/>
              <a:t> про </a:t>
            </a:r>
            <a:r>
              <a:rPr lang="ru-RU" sz="2000" dirty="0" err="1"/>
              <a:t>народження</a:t>
            </a:r>
            <a:r>
              <a:rPr lang="ru-RU" sz="2000" dirty="0"/>
              <a:t>. Таким чином, бухгалтер повинен </a:t>
            </a:r>
            <a:r>
              <a:rPr lang="ru-RU" sz="2000" dirty="0" err="1"/>
              <a:t>ретельно</a:t>
            </a:r>
            <a:r>
              <a:rPr lang="ru-RU" sz="2000" dirty="0"/>
              <a:t> </a:t>
            </a:r>
            <a:r>
              <a:rPr lang="ru-RU" sz="2000" dirty="0" err="1"/>
              <a:t>контролювати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і </a:t>
            </a:r>
            <a:r>
              <a:rPr lang="ru-RU" sz="2000" dirty="0" err="1"/>
              <a:t>періодично</a:t>
            </a:r>
            <a:r>
              <a:rPr lang="ru-RU" sz="2000" dirty="0"/>
              <a:t> </a:t>
            </a:r>
            <a:r>
              <a:rPr lang="ru-RU" sz="2000" dirty="0" err="1"/>
              <a:t>перевіряти</a:t>
            </a:r>
            <a:r>
              <a:rPr lang="ru-RU" sz="2000" dirty="0"/>
              <a:t> заяви та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народження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у </a:t>
            </a:r>
            <a:r>
              <a:rPr lang="ru-RU" sz="2000" dirty="0" err="1"/>
              <a:t>випадку</a:t>
            </a:r>
            <a:r>
              <a:rPr lang="ru-RU" sz="2000" dirty="0"/>
              <a:t> таких </a:t>
            </a:r>
            <a:r>
              <a:rPr lang="ru-RU" sz="2000" dirty="0" err="1"/>
              <a:t>працівників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/>
              <a:t>працівник</a:t>
            </a:r>
            <a:r>
              <a:rPr lang="ru-RU" sz="2000" dirty="0"/>
              <a:t> не </a:t>
            </a:r>
            <a:r>
              <a:rPr lang="ru-RU" sz="2000" dirty="0" err="1"/>
              <a:t>повідомляє</a:t>
            </a:r>
            <a:r>
              <a:rPr lang="ru-RU" sz="2000" dirty="0"/>
              <a:t> бухгалтера про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обставин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дозволили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ПСП,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призвести</a:t>
            </a:r>
            <a:r>
              <a:rPr lang="ru-RU" sz="2000" dirty="0"/>
              <a:t> до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 smtClean="0"/>
              <a:t>штрафів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368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2617" y="2108490"/>
            <a:ext cx="8137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Для </a:t>
            </a:r>
            <a:r>
              <a:rPr lang="ru-RU" sz="2000" b="1" dirty="0" err="1"/>
              <a:t>обліку</a:t>
            </a:r>
            <a:r>
              <a:rPr lang="ru-RU" sz="2000" b="1" dirty="0"/>
              <a:t> ПДФО</a:t>
            </a:r>
            <a:r>
              <a:rPr lang="ru-RU" sz="2000" dirty="0"/>
              <a:t> у </a:t>
            </a:r>
            <a:r>
              <a:rPr lang="ru-RU" sz="2000" dirty="0" err="1"/>
              <a:t>бухгалтерському</a:t>
            </a:r>
            <a:r>
              <a:rPr lang="ru-RU" sz="2000" dirty="0"/>
              <a:t> </a:t>
            </a:r>
            <a:r>
              <a:rPr lang="ru-RU" sz="2000" b="1" dirty="0" err="1"/>
              <a:t>обліку</a:t>
            </a:r>
            <a:r>
              <a:rPr lang="ru-RU" sz="2000" dirty="0"/>
              <a:t> </a:t>
            </a:r>
            <a:r>
              <a:rPr lang="ru-RU" sz="2000" dirty="0" err="1"/>
              <a:t>застосовують</a:t>
            </a:r>
            <a:r>
              <a:rPr lang="ru-RU" sz="2000" dirty="0"/>
              <a:t> </a:t>
            </a:r>
            <a:r>
              <a:rPr lang="ru-RU" sz="2000" dirty="0" err="1"/>
              <a:t>субрахунок</a:t>
            </a:r>
            <a:r>
              <a:rPr lang="ru-RU" sz="2000" dirty="0"/>
              <a:t> 641 «</a:t>
            </a:r>
            <a:r>
              <a:rPr lang="ru-RU" sz="2000" dirty="0" err="1"/>
              <a:t>Розрахунки</a:t>
            </a:r>
            <a:r>
              <a:rPr lang="ru-RU" sz="2000" dirty="0"/>
              <a:t> за </a:t>
            </a:r>
            <a:r>
              <a:rPr lang="ru-RU" sz="2000" dirty="0" err="1"/>
              <a:t>податками</a:t>
            </a:r>
            <a:r>
              <a:rPr lang="ru-RU" sz="2000" dirty="0"/>
              <a:t>». За кредитом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субрахунку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утримання</a:t>
            </a:r>
            <a:r>
              <a:rPr lang="ru-RU" sz="2000" dirty="0"/>
              <a:t> </a:t>
            </a:r>
            <a:r>
              <a:rPr lang="ru-RU" sz="2000" dirty="0" err="1"/>
              <a:t>сум</a:t>
            </a:r>
            <a:r>
              <a:rPr lang="ru-RU" sz="2000" dirty="0"/>
              <a:t> </a:t>
            </a:r>
            <a:r>
              <a:rPr lang="ru-RU" sz="2000" b="1" dirty="0"/>
              <a:t>ПДФО</a:t>
            </a:r>
            <a:r>
              <a:rPr lang="ru-RU" sz="2000" dirty="0"/>
              <a:t> 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суми</a:t>
            </a:r>
            <a:r>
              <a:rPr lang="ru-RU" sz="2000" dirty="0"/>
              <a:t> </a:t>
            </a:r>
            <a:r>
              <a:rPr lang="ru-RU" sz="2000" dirty="0" err="1"/>
              <a:t>нарахованого</a:t>
            </a:r>
            <a:r>
              <a:rPr lang="ru-RU" sz="2000" dirty="0"/>
              <a:t> </a:t>
            </a:r>
            <a:r>
              <a:rPr lang="ru-RU" sz="2000" dirty="0" err="1"/>
              <a:t>оподатковуваного</a:t>
            </a:r>
            <a:r>
              <a:rPr lang="ru-RU" sz="2000" dirty="0"/>
              <a:t> доходу (</a:t>
            </a:r>
            <a:r>
              <a:rPr lang="ru-RU" sz="2000" dirty="0" err="1"/>
              <a:t>Дт</a:t>
            </a:r>
            <a:r>
              <a:rPr lang="ru-RU" sz="2000" dirty="0"/>
              <a:t> 661 — </a:t>
            </a:r>
            <a:r>
              <a:rPr lang="ru-RU" sz="2000" dirty="0" err="1"/>
              <a:t>Кт</a:t>
            </a:r>
            <a:r>
              <a:rPr lang="ru-RU" sz="2000" dirty="0"/>
              <a:t> 641), за дебетом —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сплату</a:t>
            </a:r>
            <a:r>
              <a:rPr lang="ru-RU" sz="2000" dirty="0"/>
              <a:t> (</a:t>
            </a:r>
            <a:r>
              <a:rPr lang="ru-RU" sz="2000" dirty="0" err="1"/>
              <a:t>перерахування</a:t>
            </a:r>
            <a:r>
              <a:rPr lang="ru-RU" sz="2000" dirty="0"/>
              <a:t>) до бюджету (</a:t>
            </a:r>
            <a:r>
              <a:rPr lang="ru-RU" sz="2000" dirty="0" err="1"/>
              <a:t>Дт</a:t>
            </a:r>
            <a:r>
              <a:rPr lang="ru-RU" sz="2000" dirty="0"/>
              <a:t> 641 — </a:t>
            </a:r>
            <a:r>
              <a:rPr lang="ru-RU" sz="2000" dirty="0" err="1"/>
              <a:t>Кт</a:t>
            </a:r>
            <a:r>
              <a:rPr lang="ru-RU" sz="2000" dirty="0"/>
              <a:t> 311).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62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440873" y="3149600"/>
            <a:ext cx="9314872" cy="317067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З метою забезпечення фінансування заходів з підвищення обороноздатності держави </a:t>
            </a:r>
            <a:r>
              <a:rPr lang="uk-UA" b="1" dirty="0"/>
              <a:t>тимчасово з 3 серпня 2014 р. </a:t>
            </a:r>
            <a:r>
              <a:rPr lang="uk-UA" b="1" dirty="0">
                <a:hlinkClick r:id="rId2"/>
              </a:rPr>
              <a:t>Законом України від 31 липня 2014 року № 1621-</a:t>
            </a:r>
            <a:r>
              <a:rPr lang="en-GB" b="1" dirty="0">
                <a:hlinkClick r:id="rId2"/>
              </a:rPr>
              <a:t>VII «</a:t>
            </a:r>
            <a:r>
              <a:rPr lang="uk-UA" b="1" dirty="0">
                <a:hlinkClick r:id="rId2"/>
              </a:rPr>
              <a:t>Про внесення змін до Податкового кодексу України та деяких законодавчих актів України»</a:t>
            </a:r>
            <a:r>
              <a:rPr lang="uk-UA" b="1" dirty="0"/>
              <a:t>, в Україні введено військовий збір</a:t>
            </a:r>
            <a:r>
              <a:rPr lang="uk-UA" b="1" dirty="0" smtClean="0"/>
              <a:t>.</a:t>
            </a:r>
          </a:p>
          <a:p>
            <a:pPr algn="just"/>
            <a:r>
              <a:rPr lang="ru-RU" dirty="0" err="1"/>
              <a:t>Основним</a:t>
            </a:r>
            <a:r>
              <a:rPr lang="ru-RU" dirty="0"/>
              <a:t> нормативно-</a:t>
            </a:r>
            <a:r>
              <a:rPr lang="ru-RU" dirty="0" err="1"/>
              <a:t>правовим</a:t>
            </a:r>
            <a:r>
              <a:rPr lang="ru-RU" dirty="0"/>
              <a:t> актом,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, є </a:t>
            </a:r>
            <a:r>
              <a:rPr lang="ru-RU" u="sng" dirty="0" err="1">
                <a:hlinkClick r:id="rId3"/>
              </a:rPr>
              <a:t>Податковий</a:t>
            </a:r>
            <a:r>
              <a:rPr lang="ru-RU" u="sng" dirty="0">
                <a:hlinkClick r:id="rId3"/>
              </a:rPr>
              <a:t> кодекс </a:t>
            </a:r>
            <a:r>
              <a:rPr lang="ru-RU" u="sng" dirty="0" err="1">
                <a:hlinkClick r:id="rId3"/>
              </a:rPr>
              <a:t>України</a:t>
            </a:r>
            <a:r>
              <a:rPr lang="ru-RU" u="sng" dirty="0">
                <a:hlinkClick r:id="rId3"/>
              </a:rPr>
              <a:t>.</a:t>
            </a:r>
            <a:endParaRPr lang="uk-UA" dirty="0"/>
          </a:p>
          <a:p>
            <a:pPr algn="just"/>
            <a:endParaRPr lang="uk-UA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00904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За два місяці на Кіровоградщині сплатили понад 87 мільйонів військового  збору - Медіапортал DOZ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30" y="129310"/>
            <a:ext cx="4450268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794307"/>
            <a:ext cx="9767454" cy="4525963"/>
          </a:xfrm>
        </p:spPr>
        <p:txBody>
          <a:bodyPr>
            <a:normAutofit/>
          </a:bodyPr>
          <a:lstStyle/>
          <a:p>
            <a:r>
              <a:rPr lang="uk-UA" sz="3200" dirty="0"/>
              <a:t>Військовий збір – це податок, який було введено на фінансування потреб Збройних сил України, СБУ під час проведення АТО/ООС у зв’язку з російською агресією на території України (далі – ВЗ). </a:t>
            </a:r>
          </a:p>
          <a:p>
            <a:r>
              <a:rPr lang="ru-RU" sz="3200" b="1" dirty="0" err="1"/>
              <a:t>Особливістю</a:t>
            </a:r>
            <a:r>
              <a:rPr lang="ru-RU" sz="3200" b="1" dirty="0"/>
              <a:t> </a:t>
            </a:r>
            <a:r>
              <a:rPr lang="ru-RU" sz="3200" b="1" dirty="0" err="1"/>
              <a:t>військового</a:t>
            </a:r>
            <a:r>
              <a:rPr lang="ru-RU" sz="3200" b="1" dirty="0"/>
              <a:t> </a:t>
            </a:r>
            <a:r>
              <a:rPr lang="ru-RU" sz="3200" b="1" dirty="0" err="1"/>
              <a:t>збору</a:t>
            </a:r>
            <a:r>
              <a:rPr lang="ru-RU" sz="3200" b="1" dirty="0"/>
              <a:t> є </a:t>
            </a:r>
            <a:r>
              <a:rPr lang="ru-RU" sz="3200" b="1" dirty="0" err="1"/>
              <a:t>його</a:t>
            </a:r>
            <a:r>
              <a:rPr lang="ru-RU" sz="3200" b="1" dirty="0"/>
              <a:t> </a:t>
            </a:r>
            <a:r>
              <a:rPr lang="ru-RU" sz="3200" b="1" dirty="0" err="1"/>
              <a:t>фіксована</a:t>
            </a:r>
            <a:r>
              <a:rPr lang="ru-RU" sz="3200" b="1" dirty="0"/>
              <a:t> ставка,</a:t>
            </a:r>
            <a:r>
              <a:rPr lang="ru-RU" sz="3200" dirty="0"/>
              <a:t> </a:t>
            </a:r>
            <a:r>
              <a:rPr lang="ru-RU" sz="3200" dirty="0" err="1"/>
              <a:t>розмір</a:t>
            </a:r>
            <a:r>
              <a:rPr lang="ru-RU" sz="3200" dirty="0"/>
              <a:t> </a:t>
            </a:r>
            <a:r>
              <a:rPr lang="ru-RU" sz="3200" dirty="0" err="1"/>
              <a:t>якої</a:t>
            </a:r>
            <a:r>
              <a:rPr lang="ru-RU" sz="3200" dirty="0"/>
              <a:t> становить </a:t>
            </a:r>
            <a:r>
              <a:rPr lang="ru-RU" sz="3200" b="1" dirty="0"/>
              <a:t>1,5 </a:t>
            </a:r>
            <a:r>
              <a:rPr lang="ru-RU" sz="3200" b="1" dirty="0" err="1"/>
              <a:t>відсотка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об’єкта</a:t>
            </a:r>
            <a:r>
              <a:rPr lang="ru-RU" sz="3200" b="1" dirty="0"/>
              <a:t> </a:t>
            </a:r>
            <a:r>
              <a:rPr lang="ru-RU" sz="3200" b="1" dirty="0" err="1"/>
              <a:t>оподаткування</a:t>
            </a:r>
            <a:r>
              <a:rPr lang="ru-RU" sz="3200" dirty="0"/>
              <a:t>.</a:t>
            </a:r>
            <a:endParaRPr lang="uk-UA" sz="3200" b="1" dirty="0"/>
          </a:p>
          <a:p>
            <a:pPr algn="just"/>
            <a:endParaRPr lang="uk-UA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00904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794307"/>
            <a:ext cx="9767454" cy="4525963"/>
          </a:xfrm>
        </p:spPr>
        <p:txBody>
          <a:bodyPr>
            <a:normAutofit fontScale="85000" lnSpcReduction="10000"/>
          </a:bodyPr>
          <a:lstStyle/>
          <a:p>
            <a:r>
              <a:rPr lang="uk-UA" sz="3200" dirty="0"/>
              <a:t>При нарахуванні військовий збір практично нерозривно пов’язаний з ПДФО.</a:t>
            </a:r>
          </a:p>
          <a:p>
            <a:r>
              <a:rPr lang="uk-UA" sz="3200" dirty="0"/>
              <a:t>Об’єкти обкладання військовим збором: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загальний місячний (річний) оподатковуваний дохід, які особа отримує у роботодавця, а також за договорами ЦПД;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доходи з джерелом походження в Україні, які обкладаються ПДФО під час їх нарахування, виплати, нарахування;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іноземні доходи. </a:t>
            </a:r>
          </a:p>
          <a:p>
            <a:pPr marL="0" indent="0">
              <a:buNone/>
            </a:pPr>
            <a:r>
              <a:rPr lang="uk-UA" sz="3200" dirty="0"/>
              <a:t>У нерезидентів їх іноземні доходи військовим збором не обкладаються.</a:t>
            </a:r>
          </a:p>
          <a:p>
            <a:pPr algn="just"/>
            <a:endParaRPr lang="uk-UA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00904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794307"/>
            <a:ext cx="9767454" cy="4525963"/>
          </a:xfrm>
        </p:spPr>
        <p:txBody>
          <a:bodyPr>
            <a:normAutofit fontScale="62500" lnSpcReduction="20000"/>
          </a:bodyPr>
          <a:lstStyle/>
          <a:p>
            <a:r>
              <a:rPr lang="uk-UA" sz="2800" dirty="0"/>
              <a:t>Обкладаються ВЗ ще такі специфічні доходи: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/>
              <a:t>дивіденди </a:t>
            </a:r>
            <a:r>
              <a:rPr lang="uk-UA" sz="2800" dirty="0" err="1"/>
              <a:t>фізособам</a:t>
            </a:r>
            <a:r>
              <a:rPr lang="uk-UA" sz="2800" dirty="0"/>
              <a:t> – через те, що з них сплачується ПДФО;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/>
              <a:t>пенсія – також. Є оподаткування ПДФО, є й оподаткування ВЗ;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/>
              <a:t>додаткове благо – подарунки працівнику у грошовій, натуральній формі чи нематеріальній формі, наприклад </a:t>
            </a:r>
            <a:r>
              <a:rPr lang="uk-UA" sz="2800" dirty="0" err="1"/>
              <a:t>невідзвітовані</a:t>
            </a:r>
            <a:r>
              <a:rPr lang="uk-UA" sz="2800" dirty="0"/>
              <a:t> ним суми, додаткові виплати, оплата працівнику навчання, курсів, дарування корпоративного одягу. Однак, якщо ПДФО не сплачується, то ВЗ теж;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/>
              <a:t>спадщина – аналогічно з ПДФО (5%). Виняток – спадщина від осіб першого та другого ступенів споріднення;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/>
              <a:t>виплати мобілізованим – ВЗ застосовується щодо виплат, які нараховуються на основі середньої зарплати;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/>
              <a:t>продаж </a:t>
            </a:r>
            <a:r>
              <a:rPr lang="uk-UA" sz="2800" dirty="0" err="1"/>
              <a:t>криптовалюти</a:t>
            </a:r>
            <a:r>
              <a:rPr lang="uk-UA" sz="2800" dirty="0"/>
              <a:t> – ВЗ та ПДФО (18%) сплачується з такого доходу на підставі п. 164.2.20 ПКУ (індивідуальна податкова консультація ДПС від 04.12.2019 р. № 1689/ІПК/04-36-33-02-07). </a:t>
            </a:r>
          </a:p>
          <a:p>
            <a:r>
              <a:rPr lang="uk-UA" sz="2800" dirty="0"/>
              <a:t>Військовий збір з осіб з інвалідністю також стягується – виключень немає.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00904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403927"/>
            <a:ext cx="9767454" cy="4916343"/>
          </a:xfrm>
        </p:spPr>
        <p:txBody>
          <a:bodyPr>
            <a:normAutofit fontScale="47500" lnSpcReduction="20000"/>
          </a:bodyPr>
          <a:lstStyle/>
          <a:p>
            <a:r>
              <a:rPr lang="uk-UA" sz="3600" b="1" dirty="0"/>
              <a:t>Військовий збір не утримується по таких виплатах: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допомога по вагітності й пологам, адже декретні не обкладаються й ПДФО (</a:t>
            </a:r>
            <a:r>
              <a:rPr lang="uk-UA" sz="3200" dirty="0" err="1"/>
              <a:t>пп</a:t>
            </a:r>
            <a:r>
              <a:rPr lang="uk-UA" sz="3200" dirty="0"/>
              <a:t>. 165.1.1 ПКУ);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житлові субсидії;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кошти, які були отримані на відрядження або під звіт, по яким авансовий звіт було подано й затверджено; аліменти (як добровільні, так і примусові). Військовий збір з аліментів не справляється, як і ПДФО;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продаж нерухомості, якщо в звітний період здійснена лише одна операція відчуження майна і дане майно належало власнику більше 3-х років або було отримано як спадщина (п. 172.1 ПКУ). ПДФО також у такому разі не сплачується;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продаж (обмін) протягом звітного року одного з об’єктів рухомого майна у вигляді легкового автомобіля, мотоцикла, мопеда. ПДФО також не сплачується. При продажу 2-х – уже оподатковується (ПДФО + ВЗ);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поворотна фінансова допомога;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подарунки, якщо вони не перевищують 25% мінімальної зарплати на 01.01 звітного року. Якщо ж є перевищення, то ВЗ, які і ПДФО, стягується лише з суми перевищення;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спадщина та подарунки, які отримані від осіб першого та другого ступеня споріднення, так як по ним застосовується нульова ставка ПДФО;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3200" dirty="0"/>
              <a:t>грошове забезпечення військовослужбовців, працівників правоохоронних органів та працівників ЗСУ, СБУ, Національної гвардії, МВС тощо, якщо вони задіяні у проведенні АТО/ООС. Їх статус підтверджується на основі витягів з наказів генерального штабу ЗСУ та наказів Командуючого об’єднаних сил, командирів </a:t>
            </a:r>
            <a:r>
              <a:rPr lang="uk-UA" sz="3200" dirty="0" err="1"/>
              <a:t>оперативно</a:t>
            </a:r>
            <a:r>
              <a:rPr lang="uk-UA" sz="3200" dirty="0"/>
              <a:t>-тактичних угрупувань. Дане роз’яснення затверджено постановою КМУ від 22.08.2018 р. № 650 та діє з 28.08.2018 р. Після звільнення або припинення безпосередньої участі в АТО дана пільга втрачається. Підтвердження статусу таких осіб регулюється постановою Кабміну від 30.12.2015 № 1161.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8291" y="0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157186"/>
            <a:ext cx="9767454" cy="4916343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err="1"/>
              <a:t>Під</a:t>
            </a:r>
            <a:r>
              <a:rPr lang="ru-RU" sz="1800" b="1" dirty="0"/>
              <a:t> час </a:t>
            </a:r>
            <a:r>
              <a:rPr lang="ru-RU" sz="1800" b="1" dirty="0" err="1"/>
              <a:t>дії</a:t>
            </a:r>
            <a:r>
              <a:rPr lang="ru-RU" sz="1800" b="1" dirty="0"/>
              <a:t> </a:t>
            </a:r>
            <a:r>
              <a:rPr lang="ru-RU" sz="1800" b="1" dirty="0" err="1"/>
              <a:t>воєнного</a:t>
            </a:r>
            <a:r>
              <a:rPr lang="ru-RU" sz="1800" b="1" dirty="0"/>
              <a:t> стану </a:t>
            </a:r>
            <a:r>
              <a:rPr lang="ru-RU" sz="1800" b="1" dirty="0" err="1"/>
              <a:t>військовий</a:t>
            </a:r>
            <a:r>
              <a:rPr lang="ru-RU" sz="1800" b="1" dirty="0"/>
              <a:t> </a:t>
            </a:r>
            <a:r>
              <a:rPr lang="ru-RU" sz="1800" b="1" dirty="0" err="1"/>
              <a:t>збір</a:t>
            </a:r>
            <a:r>
              <a:rPr lang="ru-RU" sz="1800" b="1" dirty="0"/>
              <a:t> не </a:t>
            </a:r>
            <a:r>
              <a:rPr lang="ru-RU" sz="1800" b="1" dirty="0" err="1"/>
              <a:t>стягується</a:t>
            </a:r>
            <a:r>
              <a:rPr lang="ru-RU" sz="1800" b="1" dirty="0"/>
              <a:t> </a:t>
            </a:r>
            <a:r>
              <a:rPr lang="ru-RU" sz="1800" b="1" dirty="0" err="1"/>
              <a:t>зі</a:t>
            </a:r>
            <a:r>
              <a:rPr lang="ru-RU" sz="1800" b="1" dirty="0"/>
              <a:t> </a:t>
            </a:r>
            <a:r>
              <a:rPr lang="ru-RU" sz="1800" b="1" dirty="0" err="1"/>
              <a:t>співробітників</a:t>
            </a:r>
            <a:r>
              <a:rPr lang="ru-RU" sz="1800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правоохоронних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ЗСУ;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Нацгвардії</a:t>
            </a:r>
            <a:r>
              <a:rPr lang="ru-RU" sz="1800" dirty="0"/>
              <a:t>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СБУ;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ГРУ;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Держприкордонслужби</a:t>
            </a:r>
            <a:r>
              <a:rPr lang="ru-RU" sz="1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Держохорони</a:t>
            </a:r>
            <a:r>
              <a:rPr lang="ru-RU" sz="1800" dirty="0"/>
              <a:t>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МВС;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 smtClean="0"/>
              <a:t>Держспецзв’язку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/>
              <a:t>ті</a:t>
            </a:r>
            <a:r>
              <a:rPr lang="ru-RU" sz="1800" dirty="0"/>
              <a:t> </a:t>
            </a:r>
            <a:r>
              <a:rPr lang="ru-RU" sz="1800" dirty="0" err="1"/>
              <a:t>відомства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належать до </a:t>
            </a:r>
            <a:r>
              <a:rPr lang="ru-RU" sz="1800" dirty="0" err="1"/>
              <a:t>силових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особи,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беруть</a:t>
            </a:r>
            <a:r>
              <a:rPr lang="ru-RU" sz="1800" dirty="0"/>
              <a:t> участь в </a:t>
            </a:r>
            <a:r>
              <a:rPr lang="ru-RU" sz="1800" dirty="0" err="1"/>
              <a:t>обороні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російської</a:t>
            </a:r>
            <a:r>
              <a:rPr lang="ru-RU" sz="1800" dirty="0"/>
              <a:t> </a:t>
            </a:r>
            <a:r>
              <a:rPr lang="ru-RU" sz="1800" dirty="0" err="1"/>
              <a:t>агресії</a:t>
            </a:r>
            <a:r>
              <a:rPr lang="ru-RU" sz="1800" dirty="0"/>
              <a:t>.</a:t>
            </a:r>
          </a:p>
          <a:p>
            <a:r>
              <a:rPr lang="ru-RU" sz="1800" dirty="0"/>
              <a:t>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збір</a:t>
            </a:r>
            <a:r>
              <a:rPr lang="ru-RU" sz="1800" dirty="0"/>
              <a:t> не </a:t>
            </a:r>
            <a:r>
              <a:rPr lang="ru-RU" sz="1800" dirty="0" err="1"/>
              <a:t>стягується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з тих </a:t>
            </a:r>
            <a:r>
              <a:rPr lang="ru-RU" sz="1800" dirty="0" err="1"/>
              <a:t>категорій</a:t>
            </a:r>
            <a:r>
              <a:rPr lang="ru-RU" sz="1800" dirty="0"/>
              <a:t> доходу, </a:t>
            </a:r>
            <a:r>
              <a:rPr lang="ru-RU" sz="1800" dirty="0" err="1"/>
              <a:t>які</a:t>
            </a:r>
            <a:r>
              <a:rPr lang="ru-RU" sz="1800" dirty="0"/>
              <a:t> належать до грошового </a:t>
            </a:r>
            <a:r>
              <a:rPr lang="ru-RU" sz="1800" dirty="0" err="1"/>
              <a:t>забезпечення</a:t>
            </a:r>
            <a:r>
              <a:rPr lang="ru-RU" sz="1800" dirty="0"/>
              <a:t>. </a:t>
            </a:r>
            <a:r>
              <a:rPr lang="ru-RU" sz="1800" dirty="0" err="1"/>
              <a:t>Заробітна</a:t>
            </a:r>
            <a:r>
              <a:rPr lang="ru-RU" sz="1800" dirty="0"/>
              <a:t> плата, </a:t>
            </a:r>
            <a:r>
              <a:rPr lang="ru-RU" sz="1800" dirty="0" err="1"/>
              <a:t>отримана</a:t>
            </a:r>
            <a:r>
              <a:rPr lang="ru-RU" sz="1800" dirty="0"/>
              <a:t> </a:t>
            </a:r>
            <a:r>
              <a:rPr lang="ru-RU" sz="1800" dirty="0" err="1"/>
              <a:t>військовослужбовцями</a:t>
            </a:r>
            <a:r>
              <a:rPr lang="ru-RU" sz="1800" dirty="0"/>
              <a:t>, </a:t>
            </a:r>
            <a:r>
              <a:rPr lang="ru-RU" sz="1800" dirty="0" err="1"/>
              <a:t>сюди</a:t>
            </a:r>
            <a:r>
              <a:rPr lang="ru-RU" sz="1800" dirty="0"/>
              <a:t> не входить. </a:t>
            </a:r>
          </a:p>
          <a:p>
            <a:r>
              <a:rPr lang="ru-RU" sz="1800" dirty="0"/>
              <a:t>Особи з </a:t>
            </a:r>
            <a:r>
              <a:rPr lang="ru-RU" sz="1800" dirty="0" err="1"/>
              <a:t>інвалідністю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не </a:t>
            </a:r>
            <a:r>
              <a:rPr lang="ru-RU" sz="1800" dirty="0" err="1"/>
              <a:t>звільняються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сплати</a:t>
            </a:r>
            <a:r>
              <a:rPr lang="ru-RU" sz="1800" dirty="0"/>
              <a:t> </a:t>
            </a:r>
            <a:r>
              <a:rPr lang="ru-RU" sz="1800" dirty="0" err="1"/>
              <a:t>військового</a:t>
            </a:r>
            <a:r>
              <a:rPr lang="ru-RU" sz="1800" dirty="0"/>
              <a:t> </a:t>
            </a:r>
            <a:r>
              <a:rPr lang="ru-RU" sz="1800" dirty="0" err="1"/>
              <a:t>збору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8291" y="0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403927"/>
            <a:ext cx="9767454" cy="4916343"/>
          </a:xfrm>
        </p:spPr>
        <p:txBody>
          <a:bodyPr>
            <a:normAutofit fontScale="55000" lnSpcReduction="20000"/>
          </a:bodyPr>
          <a:lstStyle/>
          <a:p>
            <a:r>
              <a:rPr lang="uk-UA" sz="3600" dirty="0"/>
              <a:t>Базою оподаткування військовим збором є сам дохід. При цьому його не треба зменшувати на суму ПДФО чи податкової соціальної пільги. Ставка військового збору також стандартна завжди – 1,5%. </a:t>
            </a:r>
          </a:p>
          <a:p>
            <a:pPr marL="0" indent="0" algn="ctr">
              <a:buNone/>
            </a:pPr>
            <a:r>
              <a:rPr lang="uk-UA" sz="3600" b="1" dirty="0"/>
              <a:t>ВЗ = Зарплата (інші доходи) × 0,015</a:t>
            </a:r>
          </a:p>
          <a:p>
            <a:r>
              <a:rPr lang="uk-UA" sz="3600" dirty="0"/>
              <a:t>Обліковується військовий збір на субрахунку 642 “Розрахунки за обов’язковими </a:t>
            </a:r>
            <a:r>
              <a:rPr lang="uk-UA" sz="3600" dirty="0" err="1"/>
              <a:t>платежами</a:t>
            </a:r>
            <a:r>
              <a:rPr lang="uk-UA" sz="3600" dirty="0"/>
              <a:t>”, тобто окремо від ПДФО та інших податків з субрахунку 641. Утримання ВЗ відображається проведеннями:</a:t>
            </a:r>
          </a:p>
          <a:p>
            <a:pPr marL="0" indent="0" algn="ctr">
              <a:buNone/>
            </a:pPr>
            <a:r>
              <a:rPr lang="uk-UA" sz="3600" b="1" dirty="0" err="1"/>
              <a:t>Дт</a:t>
            </a:r>
            <a:r>
              <a:rPr lang="uk-UA" sz="3600" b="1" dirty="0"/>
              <a:t> 661 </a:t>
            </a:r>
            <a:r>
              <a:rPr lang="uk-UA" sz="3600" b="1" dirty="0" err="1"/>
              <a:t>Кт</a:t>
            </a:r>
            <a:r>
              <a:rPr lang="uk-UA" sz="3600" b="1" dirty="0"/>
              <a:t> 642 – утримання ВЗ </a:t>
            </a:r>
            <a:r>
              <a:rPr lang="uk-UA" sz="3600" b="1" dirty="0" smtClean="0"/>
              <a:t>із </a:t>
            </a:r>
            <a:r>
              <a:rPr lang="uk-UA" sz="3600" b="1" dirty="0"/>
              <a:t>зарплати; </a:t>
            </a:r>
          </a:p>
          <a:p>
            <a:pPr marL="0" indent="0" algn="ctr">
              <a:buNone/>
            </a:pPr>
            <a:r>
              <a:rPr lang="uk-UA" sz="3600" b="1" dirty="0" err="1"/>
              <a:t>Дт</a:t>
            </a:r>
            <a:r>
              <a:rPr lang="uk-UA" sz="3600" b="1" dirty="0"/>
              <a:t> 663 </a:t>
            </a:r>
            <a:r>
              <a:rPr lang="uk-UA" sz="3600" b="1" dirty="0" err="1"/>
              <a:t>Кт</a:t>
            </a:r>
            <a:r>
              <a:rPr lang="uk-UA" sz="3600" b="1" dirty="0"/>
              <a:t> 642 – утримання ВЗ </a:t>
            </a:r>
            <a:r>
              <a:rPr lang="uk-UA" sz="3600" b="1" dirty="0" smtClean="0"/>
              <a:t>із </a:t>
            </a:r>
            <a:r>
              <a:rPr lang="uk-UA" sz="3600" b="1" dirty="0"/>
              <a:t>інших нарахованих доходів працівника. </a:t>
            </a:r>
          </a:p>
          <a:p>
            <a:pPr marL="0" indent="0" algn="ctr">
              <a:buNone/>
            </a:pPr>
            <a:endParaRPr lang="uk-UA" sz="3600" b="1" dirty="0"/>
          </a:p>
          <a:p>
            <a:pPr marL="0" indent="0" algn="ctr">
              <a:buNone/>
            </a:pPr>
            <a:endParaRPr lang="uk-UA" sz="3600" b="1" dirty="0"/>
          </a:p>
          <a:p>
            <a:pPr marL="0" indent="0" algn="just">
              <a:buNone/>
            </a:pPr>
            <a:r>
              <a:rPr lang="ru-RU" sz="3600" b="1" dirty="0"/>
              <a:t> </a:t>
            </a:r>
            <a:r>
              <a:rPr lang="ru-RU" sz="3600" dirty="0" err="1"/>
              <a:t>Сплата</a:t>
            </a:r>
            <a:r>
              <a:rPr lang="ru-RU" sz="3600" dirty="0"/>
              <a:t> </a:t>
            </a:r>
            <a:r>
              <a:rPr lang="ru-RU" sz="3600" dirty="0" err="1"/>
              <a:t>військового</a:t>
            </a:r>
            <a:r>
              <a:rPr lang="ru-RU" sz="3600" dirty="0"/>
              <a:t> </a:t>
            </a:r>
            <a:r>
              <a:rPr lang="ru-RU" sz="3600" dirty="0" err="1"/>
              <a:t>збору</a:t>
            </a:r>
            <a:r>
              <a:rPr lang="ru-RU" sz="3600" dirty="0"/>
              <a:t> до бюджету </a:t>
            </a:r>
            <a:r>
              <a:rPr lang="ru-RU" sz="3600" dirty="0" err="1"/>
              <a:t>відображається</a:t>
            </a:r>
            <a:r>
              <a:rPr lang="ru-RU" sz="3600" dirty="0"/>
              <a:t> </a:t>
            </a:r>
            <a:r>
              <a:rPr lang="ru-RU" sz="3600" dirty="0" err="1"/>
              <a:t>кореспонденцією</a:t>
            </a:r>
            <a:r>
              <a:rPr lang="ru-RU" sz="3600" dirty="0"/>
              <a:t>:</a:t>
            </a:r>
          </a:p>
          <a:p>
            <a:pPr marL="0" indent="0" algn="just">
              <a:buNone/>
            </a:pPr>
            <a:r>
              <a:rPr lang="ru-RU" sz="3600" dirty="0"/>
              <a:t>       </a:t>
            </a:r>
            <a:r>
              <a:rPr lang="ru-RU" sz="3600" b="1" dirty="0" err="1"/>
              <a:t>Дт</a:t>
            </a:r>
            <a:r>
              <a:rPr lang="ru-RU" sz="3600" b="1" dirty="0"/>
              <a:t> 642 «</a:t>
            </a:r>
            <a:r>
              <a:rPr lang="ru-RU" sz="3600" b="1" dirty="0" err="1"/>
              <a:t>Розрахунки</a:t>
            </a:r>
            <a:r>
              <a:rPr lang="ru-RU" sz="3600" b="1" dirty="0"/>
              <a:t> за </a:t>
            </a:r>
            <a:r>
              <a:rPr lang="ru-RU" sz="3600" b="1" dirty="0" err="1"/>
              <a:t>обов’язковими</a:t>
            </a:r>
            <a:r>
              <a:rPr lang="ru-RU" sz="3600" b="1" dirty="0"/>
              <a:t> платежами»</a:t>
            </a:r>
          </a:p>
          <a:p>
            <a:pPr marL="0" indent="0" algn="just">
              <a:buNone/>
            </a:pPr>
            <a:r>
              <a:rPr lang="ru-RU" sz="3600" b="1" dirty="0"/>
              <a:t>       </a:t>
            </a:r>
            <a:r>
              <a:rPr lang="ru-RU" sz="3600" b="1" dirty="0" err="1"/>
              <a:t>Кт</a:t>
            </a:r>
            <a:r>
              <a:rPr lang="ru-RU" sz="3600" b="1" dirty="0"/>
              <a:t> 311 «</a:t>
            </a:r>
            <a:r>
              <a:rPr lang="ru-RU" sz="3600" b="1" dirty="0" err="1"/>
              <a:t>Поточні</a:t>
            </a:r>
            <a:r>
              <a:rPr lang="ru-RU" sz="3600" b="1" dirty="0"/>
              <a:t> </a:t>
            </a:r>
            <a:r>
              <a:rPr lang="ru-RU" sz="3600" b="1" dirty="0" err="1"/>
              <a:t>рахунки</a:t>
            </a:r>
            <a:r>
              <a:rPr lang="ru-RU" sz="3600" b="1" dirty="0"/>
              <a:t> в </a:t>
            </a:r>
            <a:r>
              <a:rPr lang="ru-RU" sz="3600" b="1" dirty="0" err="1"/>
              <a:t>національній</a:t>
            </a:r>
            <a:r>
              <a:rPr lang="ru-RU" sz="3600" b="1" dirty="0"/>
              <a:t> </a:t>
            </a:r>
            <a:r>
              <a:rPr lang="ru-RU" sz="3600" b="1" dirty="0" err="1"/>
              <a:t>валюті</a:t>
            </a:r>
            <a:r>
              <a:rPr lang="ru-RU" sz="3600" b="1" dirty="0"/>
              <a:t>»</a:t>
            </a:r>
            <a:endParaRPr lang="uk-UA" sz="3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8291" y="0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88291" y="1403927"/>
            <a:ext cx="9767454" cy="491634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uk-UA" sz="3600" b="1" dirty="0"/>
              <a:t>Приклад 1. </a:t>
            </a:r>
            <a:r>
              <a:rPr lang="uk-UA" sz="3600" i="1" dirty="0"/>
              <a:t>Працівнику в серпні </a:t>
            </a:r>
            <a:r>
              <a:rPr lang="uk-UA" sz="3600" i="1" dirty="0" smtClean="0"/>
              <a:t>2023</a:t>
            </a:r>
            <a:r>
              <a:rPr lang="uk-UA" sz="3600" i="1" dirty="0"/>
              <a:t> року нарахували зарплату за фактично відпрацьований час 10000 грн., премію 2000 грн., лікарняні 600 грн. та відпускні 1200 грн.</a:t>
            </a:r>
            <a:endParaRPr lang="uk-UA" sz="3600" dirty="0"/>
          </a:p>
          <a:p>
            <a:pPr fontAlgn="base"/>
            <a:r>
              <a:rPr lang="uk-UA" sz="3600" dirty="0"/>
              <a:t>Для цілей </a:t>
            </a:r>
            <a:r>
              <a:rPr lang="uk-UA" sz="3600" i="1" dirty="0"/>
              <a:t>ПКУ </a:t>
            </a:r>
            <a:r>
              <a:rPr lang="uk-UA" sz="3600" dirty="0"/>
              <a:t>всі ці виплати — </a:t>
            </a:r>
            <a:r>
              <a:rPr lang="uk-UA" sz="3600" b="1" dirty="0"/>
              <a:t>заробітна плата</a:t>
            </a:r>
            <a:r>
              <a:rPr lang="uk-UA" sz="3600" dirty="0"/>
              <a:t>. Тому всі вони потрапили до бази обкладення ВЗ.</a:t>
            </a:r>
          </a:p>
          <a:p>
            <a:pPr fontAlgn="base"/>
            <a:r>
              <a:rPr lang="uk-UA" sz="3600" dirty="0"/>
              <a:t>Визначимо базу обкладення ВЗ:</a:t>
            </a:r>
          </a:p>
          <a:p>
            <a:pPr fontAlgn="base"/>
            <a:r>
              <a:rPr lang="uk-UA" sz="3600" dirty="0"/>
              <a:t>10000 + 2000 + 600 + 1200 = 13800 (грн.).</a:t>
            </a:r>
          </a:p>
          <a:p>
            <a:pPr fontAlgn="base"/>
            <a:r>
              <a:rPr lang="uk-UA" sz="3600" dirty="0"/>
              <a:t>Розрахуємо суму ВЗ:</a:t>
            </a:r>
          </a:p>
          <a:p>
            <a:pPr fontAlgn="base"/>
            <a:r>
              <a:rPr lang="uk-UA" sz="3600" dirty="0"/>
              <a:t>13800 х 1,5 : 100 = 207 (грн.).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8291" y="0"/>
            <a:ext cx="10058400" cy="115718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3. Військовий збір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Що таке </a:t>
            </a:r>
            <a:r>
              <a:rPr lang="uk-UA" dirty="0" err="1" smtClean="0">
                <a:solidFill>
                  <a:schemeClr val="tx1"/>
                </a:solidFill>
              </a:rPr>
              <a:t>ЄСВ</a:t>
            </a:r>
            <a:r>
              <a:rPr lang="uk-UA" dirty="0" smtClean="0">
                <a:solidFill>
                  <a:schemeClr val="tx1"/>
                </a:solidFill>
              </a:rPr>
              <a:t>?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65684"/>
            <a:ext cx="10058400" cy="370341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сплати</a:t>
            </a:r>
            <a:r>
              <a:rPr lang="ru-RU" sz="2400" b="1" dirty="0"/>
              <a:t> ЄСВ за себе</a:t>
            </a:r>
            <a:r>
              <a:rPr lang="ru-RU" sz="2400" dirty="0"/>
              <a:t> </a:t>
            </a:r>
            <a:r>
              <a:rPr lang="ru-RU" sz="2400" b="1" dirty="0" err="1"/>
              <a:t>звільняються</a:t>
            </a:r>
            <a:r>
              <a:rPr lang="ru-RU" sz="2400" b="1" dirty="0"/>
              <a:t> </a:t>
            </a:r>
            <a:r>
              <a:rPr lang="ru-RU" sz="2400" dirty="0" err="1"/>
              <a:t>фізособи-підприємці</a:t>
            </a:r>
            <a:r>
              <a:rPr lang="ru-RU" sz="2400" dirty="0"/>
              <a:t>, «</a:t>
            </a:r>
            <a:r>
              <a:rPr lang="ru-RU" sz="2400" dirty="0" err="1"/>
              <a:t>незалежники</a:t>
            </a:r>
            <a:r>
              <a:rPr lang="ru-RU" sz="2400" dirty="0"/>
              <a:t>» та члени </a:t>
            </a:r>
            <a:r>
              <a:rPr lang="ru-RU" sz="2400" dirty="0" err="1"/>
              <a:t>фермерських</a:t>
            </a:r>
            <a:r>
              <a:rPr lang="ru-RU" sz="2400" dirty="0"/>
              <a:t> </a:t>
            </a:r>
            <a:r>
              <a:rPr lang="ru-RU" sz="2400" dirty="0" err="1"/>
              <a:t>господарств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отримують</a:t>
            </a:r>
            <a:r>
              <a:rPr lang="ru-RU" sz="2400" dirty="0"/>
              <a:t> </a:t>
            </a:r>
            <a:r>
              <a:rPr lang="ru-RU" sz="2400" dirty="0" err="1"/>
              <a:t>пенсію</a:t>
            </a:r>
            <a:r>
              <a:rPr lang="ru-RU" sz="2400" dirty="0"/>
              <a:t> за </a:t>
            </a:r>
            <a:r>
              <a:rPr lang="ru-RU" sz="2400" dirty="0" err="1"/>
              <a:t>віком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за </a:t>
            </a:r>
            <a:r>
              <a:rPr lang="ru-RU" sz="2400" dirty="0" err="1"/>
              <a:t>вислугу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є особами з </a:t>
            </a:r>
            <a:r>
              <a:rPr lang="ru-RU" sz="2400" dirty="0" err="1"/>
              <a:t>інвалідністю</a:t>
            </a:r>
            <a:r>
              <a:rPr lang="ru-RU" sz="24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досягли</a:t>
            </a:r>
            <a:r>
              <a:rPr lang="ru-RU" sz="2400" dirty="0"/>
              <a:t> </a:t>
            </a:r>
            <a:r>
              <a:rPr lang="ru-RU" sz="2400" dirty="0" err="1"/>
              <a:t>пенсійного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та </a:t>
            </a:r>
            <a:r>
              <a:rPr lang="ru-RU" sz="2400" dirty="0" err="1"/>
              <a:t>отримують</a:t>
            </a:r>
            <a:r>
              <a:rPr lang="ru-RU" sz="2400" dirty="0"/>
              <a:t> </a:t>
            </a:r>
            <a:r>
              <a:rPr lang="ru-RU" sz="2400" dirty="0" err="1"/>
              <a:t>пенсію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соціальну</a:t>
            </a:r>
            <a:r>
              <a:rPr lang="ru-RU" sz="2400" dirty="0"/>
              <a:t> </a:t>
            </a:r>
            <a:r>
              <a:rPr lang="ru-RU" sz="2400" dirty="0" err="1"/>
              <a:t>допомогу</a:t>
            </a:r>
            <a:r>
              <a:rPr lang="ru-RU" sz="2400" dirty="0"/>
              <a:t> (ч. 4 ст. 4 Закону про ЄСВ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3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Розмір мінімальної зарплати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 З </a:t>
            </a:r>
            <a:r>
              <a:rPr lang="uk-UA" sz="2800" dirty="0">
                <a:solidFill>
                  <a:schemeClr val="tx1"/>
                </a:solidFill>
              </a:rPr>
              <a:t>1 січня </a:t>
            </a:r>
            <a:r>
              <a:rPr lang="uk-UA" sz="2800" dirty="0" smtClean="0">
                <a:solidFill>
                  <a:schemeClr val="tx1"/>
                </a:solidFill>
              </a:rPr>
              <a:t>2024 року: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</a:rPr>
              <a:t>7100 грн. </a:t>
            </a:r>
            <a:r>
              <a:rPr lang="uk-UA" sz="2800" b="1" i="1" dirty="0">
                <a:solidFill>
                  <a:schemeClr val="tx1"/>
                </a:solidFill>
              </a:rPr>
              <a:t>на місяць</a:t>
            </a:r>
            <a:r>
              <a:rPr lang="uk-UA" sz="2800" dirty="0">
                <a:solidFill>
                  <a:schemeClr val="tx1"/>
                </a:solidFill>
              </a:rPr>
              <a:t>, та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</a:rPr>
              <a:t>42.6 грн. </a:t>
            </a:r>
            <a:r>
              <a:rPr lang="uk-UA" sz="2800" b="1" i="1" dirty="0">
                <a:solidFill>
                  <a:schemeClr val="tx1"/>
                </a:solidFill>
              </a:rPr>
              <a:t>у погодинному </a:t>
            </a:r>
            <a:r>
              <a:rPr lang="uk-UA" sz="2800" b="1" i="1" dirty="0" smtClean="0">
                <a:solidFill>
                  <a:schemeClr val="tx1"/>
                </a:solidFill>
              </a:rPr>
              <a:t>розрізі.</a:t>
            </a:r>
            <a:endParaRPr lang="uk-UA" sz="2800" b="1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З 1 </a:t>
            </a:r>
            <a:r>
              <a:rPr lang="uk-UA" sz="2800" dirty="0" smtClean="0">
                <a:solidFill>
                  <a:schemeClr val="tx1"/>
                </a:solidFill>
              </a:rPr>
              <a:t>квітня </a:t>
            </a:r>
            <a:r>
              <a:rPr lang="uk-UA" sz="2800" dirty="0">
                <a:solidFill>
                  <a:schemeClr val="tx1"/>
                </a:solidFill>
              </a:rPr>
              <a:t>2024 року: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</a:rPr>
              <a:t>8000 </a:t>
            </a:r>
            <a:r>
              <a:rPr lang="uk-UA" sz="2800" b="1" i="1" dirty="0">
                <a:solidFill>
                  <a:schemeClr val="tx1"/>
                </a:solidFill>
              </a:rPr>
              <a:t>грн. на місяць</a:t>
            </a:r>
            <a:r>
              <a:rPr lang="uk-UA" sz="2800" dirty="0">
                <a:solidFill>
                  <a:schemeClr val="tx1"/>
                </a:solidFill>
              </a:rPr>
              <a:t>, та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b="1" i="1" dirty="0">
                <a:solidFill>
                  <a:schemeClr val="tx1"/>
                </a:solidFill>
              </a:rPr>
              <a:t>48 грн. у погодинному розрізі.</a:t>
            </a:r>
          </a:p>
          <a:p>
            <a:pPr marL="0" indent="0" algn="just">
              <a:buNone/>
            </a:pPr>
            <a:endParaRPr lang="uk-UA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Ставка </a:t>
            </a:r>
            <a:r>
              <a:rPr lang="uk-UA" dirty="0" err="1" smtClean="0">
                <a:solidFill>
                  <a:schemeClr val="tx1"/>
                </a:solidFill>
              </a:rPr>
              <a:t>ЄСВ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22</a:t>
            </a:r>
            <a:r>
              <a:rPr lang="ru-RU" sz="2800" b="1" dirty="0">
                <a:solidFill>
                  <a:schemeClr val="tx1"/>
                </a:solidFill>
              </a:rPr>
              <a:t>% – </a:t>
            </a:r>
            <a:r>
              <a:rPr lang="ru-RU" sz="2800" b="1" dirty="0" err="1">
                <a:solidFill>
                  <a:schemeClr val="tx1"/>
                </a:solidFill>
              </a:rPr>
              <a:t>основна</a:t>
            </a:r>
            <a:r>
              <a:rPr lang="ru-RU" sz="2800" b="1" dirty="0">
                <a:solidFill>
                  <a:schemeClr val="tx1"/>
                </a:solidFill>
              </a:rPr>
              <a:t> ставка для </a:t>
            </a:r>
            <a:r>
              <a:rPr lang="ru-RU" sz="2800" b="1" dirty="0" err="1">
                <a:solidFill>
                  <a:schemeClr val="tx1"/>
                </a:solidFill>
              </a:rPr>
              <a:t>сплати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ЄСВ</a:t>
            </a:r>
          </a:p>
        </p:txBody>
      </p:sp>
    </p:spTree>
    <p:extLst>
      <p:ext uri="{BB962C8B-B14F-4D97-AF65-F5344CB8AC3E}">
        <p14:creationId xmlns:p14="http://schemas.microsoft.com/office/powerpoint/2010/main" val="35084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Ставки </a:t>
            </a:r>
            <a:r>
              <a:rPr lang="uk-UA" dirty="0" err="1" smtClean="0">
                <a:solidFill>
                  <a:schemeClr val="tx1"/>
                </a:solidFill>
              </a:rPr>
              <a:t>ЄСВ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73150"/>
              </p:ext>
            </p:extLst>
          </p:nvPr>
        </p:nvGraphicFramePr>
        <p:xfrm>
          <a:off x="1096963" y="1846263"/>
          <a:ext cx="10058404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675"/>
                <a:gridCol w="1928812"/>
                <a:gridCol w="2971801"/>
                <a:gridCol w="34401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СТАВКА </a:t>
                      </a:r>
                      <a:r>
                        <a:rPr lang="uk-UA" sz="1400" dirty="0" err="1" smtClean="0"/>
                        <a:t>ЄСВ</a:t>
                      </a:r>
                      <a:r>
                        <a:rPr lang="uk-UA" sz="1400" dirty="0" smtClean="0"/>
                        <a:t> 2022/2023</a:t>
                      </a:r>
                      <a:endParaRPr lang="uk-UA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22%</a:t>
                      </a:r>
                      <a:endParaRPr lang="uk-UA" sz="1400" b="1" i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dirty="0" smtClean="0"/>
                        <a:t>Пов’язані з особами з інвалідністю</a:t>
                      </a:r>
                      <a:endParaRPr lang="uk-UA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8,41%</a:t>
                      </a:r>
                      <a:endParaRPr lang="uk-UA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5,5%</a:t>
                      </a:r>
                      <a:endParaRPr lang="uk-UA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1" dirty="0" smtClean="0"/>
                        <a:t>5,3%</a:t>
                      </a:r>
                      <a:endParaRPr lang="uk-UA" sz="1400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ставка, зарплата,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винагорода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ЦПД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платіж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«за себе» з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доходів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ФОП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т.д.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застосовують підприємства, установи і організації, ФОП та ФОП щодо зарплати працівників з інвалідністю*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застосовують лише підприємства і ГО осіб з інвалідністю. </a:t>
                      </a:r>
                    </a:p>
                    <a:p>
                      <a:pPr algn="just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Умови: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 осіб з інвалідністю ≥  50% загального числа працівників;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фонд оплати праці осіб з інвалідністю  ≥  як 25% загальних витрат на оплату праці**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Застосовують лише підприємства і всеукраїнські ГО осіб з інвалідністю, у </a:t>
                      </a:r>
                      <a:r>
                        <a:rPr lang="uk-UA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товариств </a:t>
                      </a:r>
                      <a:r>
                        <a:rPr lang="uk-UA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УТОГ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УТОС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Умови: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 осіб з інвалідністю ≥  50% загального числа працівників;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фонд оплати праці осіб з інвалідністю  ≥  як 25% загальних витрат на оплату праці**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97280" y="5115729"/>
            <a:ext cx="1005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0" i="1" dirty="0" smtClean="0">
                <a:effectLst/>
                <a:latin typeface="PT Sans"/>
              </a:rPr>
              <a:t>*у </a:t>
            </a:r>
            <a:r>
              <a:rPr lang="uk-UA" sz="1400" b="0" i="1" dirty="0" err="1" smtClean="0">
                <a:effectLst/>
                <a:latin typeface="PT Sans"/>
              </a:rPr>
              <a:t>т.ч</a:t>
            </a:r>
            <a:r>
              <a:rPr lang="uk-UA" sz="1400" b="0" i="1" dirty="0" smtClean="0">
                <a:effectLst/>
                <a:latin typeface="PT Sans"/>
              </a:rPr>
              <a:t>. й осіб з інвалідністю. Знижена ставка 8,41% застосовується лише щодо зарплат осіб з інвалідністю, але не щодо виплат за </a:t>
            </a:r>
            <a:r>
              <a:rPr lang="uk-UA" sz="1400" b="0" i="1" dirty="0" err="1" smtClean="0">
                <a:effectLst/>
                <a:latin typeface="PT Sans"/>
              </a:rPr>
              <a:t>ЦПД</a:t>
            </a:r>
            <a:r>
              <a:rPr lang="uk-UA" sz="1400" b="0" i="1" dirty="0" smtClean="0">
                <a:effectLst/>
                <a:latin typeface="PT Sans"/>
              </a:rPr>
              <a:t> чи підприємницьких доходів. Випливає це з п. 5 розділу </a:t>
            </a:r>
            <a:r>
              <a:rPr lang="uk-UA" sz="1400" b="0" i="1" dirty="0" err="1" smtClean="0">
                <a:effectLst/>
                <a:latin typeface="PT Sans"/>
              </a:rPr>
              <a:t>ІІІ</a:t>
            </a:r>
            <a:r>
              <a:rPr lang="uk-UA" sz="1400" b="0" i="1" dirty="0" smtClean="0">
                <a:effectLst/>
                <a:latin typeface="PT Sans"/>
              </a:rPr>
              <a:t> Інструкції про порядок нарахування і сплати </a:t>
            </a:r>
            <a:r>
              <a:rPr lang="uk-UA" sz="1400" b="0" i="1" dirty="0" err="1" smtClean="0">
                <a:effectLst/>
                <a:latin typeface="PT Sans"/>
              </a:rPr>
              <a:t>ЄСВ</a:t>
            </a:r>
            <a:r>
              <a:rPr lang="uk-UA" sz="1400" b="0" i="1" dirty="0" smtClean="0">
                <a:effectLst/>
                <a:latin typeface="PT Sans"/>
              </a:rPr>
              <a:t>, наказ Мінфіну від 20.04.2015 р. № 449, а також роз’яснення </a:t>
            </a:r>
            <a:r>
              <a:rPr lang="uk-UA" sz="1400" b="0" i="1" dirty="0" err="1" smtClean="0">
                <a:effectLst/>
                <a:latin typeface="PT Sans"/>
              </a:rPr>
              <a:t>ДПС</a:t>
            </a:r>
            <a:r>
              <a:rPr lang="uk-UA" sz="1400" b="0" i="1" dirty="0" smtClean="0">
                <a:effectLst/>
                <a:latin typeface="PT Sans"/>
              </a:rPr>
              <a:t> 301.04.01 ЗІР </a:t>
            </a:r>
          </a:p>
          <a:p>
            <a:pPr algn="just"/>
            <a:r>
              <a:rPr lang="uk-UA" sz="1400" b="0" i="1" dirty="0" smtClean="0">
                <a:effectLst/>
                <a:latin typeface="PT Sans"/>
              </a:rPr>
              <a:t>** ч. 14 ст. 8 Закону «Про збір та облік </a:t>
            </a:r>
            <a:r>
              <a:rPr lang="uk-UA" sz="1400" b="0" i="1" dirty="0" err="1" smtClean="0">
                <a:effectLst/>
                <a:latin typeface="PT Sans"/>
              </a:rPr>
              <a:t>ЄСВ</a:t>
            </a:r>
            <a:r>
              <a:rPr lang="uk-UA" sz="1400" b="0" i="1" dirty="0" smtClean="0">
                <a:effectLst/>
                <a:latin typeface="PT Sans"/>
              </a:rPr>
              <a:t>» від 08.07.2010 № 2464</a:t>
            </a:r>
            <a:endParaRPr lang="uk-UA" sz="1400" b="0" i="1" dirty="0"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309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dirty="0">
                <a:solidFill>
                  <a:schemeClr val="tx1"/>
                </a:solidFill>
              </a:rPr>
              <a:t>Мінімальна та максимальна база нарахування </a:t>
            </a:r>
            <a:r>
              <a:rPr lang="uk-UA" sz="4000" dirty="0" smtClean="0">
                <a:solidFill>
                  <a:schemeClr val="tx1"/>
                </a:solidFill>
              </a:rPr>
              <a:t>ЄСВ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41620"/>
            <a:ext cx="10058400" cy="3727473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</a:rPr>
              <a:t>При нарахуванні розмір </a:t>
            </a:r>
            <a:r>
              <a:rPr lang="uk-UA" sz="2400" dirty="0" err="1">
                <a:solidFill>
                  <a:schemeClr val="tx1"/>
                </a:solidFill>
              </a:rPr>
              <a:t>ЄСВ</a:t>
            </a:r>
            <a:r>
              <a:rPr lang="uk-UA" sz="2400" dirty="0">
                <a:solidFill>
                  <a:schemeClr val="tx1"/>
                </a:solidFill>
              </a:rPr>
              <a:t> має обмеження.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Наприклад, </a:t>
            </a:r>
            <a:r>
              <a:rPr lang="uk-UA" sz="2400" dirty="0">
                <a:solidFill>
                  <a:schemeClr val="tx1"/>
                </a:solidFill>
              </a:rPr>
              <a:t>у січні </a:t>
            </a:r>
            <a:r>
              <a:rPr lang="uk-UA" sz="2400" dirty="0" smtClean="0">
                <a:solidFill>
                  <a:schemeClr val="tx1"/>
                </a:solidFill>
              </a:rPr>
              <a:t>2024 </a:t>
            </a:r>
            <a:r>
              <a:rPr lang="uk-UA" sz="2400" dirty="0">
                <a:solidFill>
                  <a:schemeClr val="tx1"/>
                </a:solidFill>
              </a:rPr>
              <a:t>року за штатного </a:t>
            </a:r>
            <a:r>
              <a:rPr lang="uk-UA" sz="2400" dirty="0" smtClean="0">
                <a:solidFill>
                  <a:schemeClr val="tx1"/>
                </a:solidFill>
              </a:rPr>
              <a:t>працівника, </a:t>
            </a:r>
            <a:r>
              <a:rPr lang="uk-UA" sz="2400" dirty="0">
                <a:solidFill>
                  <a:schemeClr val="tx1"/>
                </a:solidFill>
              </a:rPr>
              <a:t>який відпрацював повний робочий місяць слід заплатити не менше </a:t>
            </a:r>
            <a:r>
              <a:rPr lang="uk-UA" sz="2400" dirty="0" smtClean="0">
                <a:solidFill>
                  <a:schemeClr val="tx1"/>
                </a:solidFill>
              </a:rPr>
              <a:t>1562 грн. </a:t>
            </a:r>
            <a:r>
              <a:rPr lang="uk-UA" sz="2400" dirty="0">
                <a:solidFill>
                  <a:schemeClr val="tx1"/>
                </a:solidFill>
              </a:rPr>
              <a:t>внеску (як повний, так і неповний робочий час – це не впливає</a:t>
            </a:r>
            <a:r>
              <a:rPr lang="uk-UA" sz="24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 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dirty="0">
                <a:solidFill>
                  <a:schemeClr val="tx1"/>
                </a:solidFill>
              </a:rPr>
              <a:t>Мінімальна та максимальна база нарахування ЄСВ </a:t>
            </a:r>
            <a:r>
              <a:rPr lang="uk-UA" sz="4000" dirty="0" smtClean="0">
                <a:solidFill>
                  <a:schemeClr val="tx1"/>
                </a:solidFill>
              </a:rPr>
              <a:t>2024</a:t>
            </a:r>
            <a:endParaRPr lang="uk-UA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34" y="1586689"/>
            <a:ext cx="7339692" cy="45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</TotalTime>
  <Words>2218</Words>
  <Application>Microsoft Office PowerPoint</Application>
  <PresentationFormat>Широкоэкранный</PresentationFormat>
  <Paragraphs>208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Agency FB</vt:lpstr>
      <vt:lpstr>Calibri</vt:lpstr>
      <vt:lpstr>Calibri Light</vt:lpstr>
      <vt:lpstr>PT Sans</vt:lpstr>
      <vt:lpstr>Roboto</vt:lpstr>
      <vt:lpstr>Story</vt:lpstr>
      <vt:lpstr>Times New Roman</vt:lpstr>
      <vt:lpstr>Wingdings</vt:lpstr>
      <vt:lpstr>Ретро</vt:lpstr>
      <vt:lpstr>ЄСВ та ПСП</vt:lpstr>
      <vt:lpstr>Поняття «ЄСВ»</vt:lpstr>
      <vt:lpstr>Що таке ЄСВ?</vt:lpstr>
      <vt:lpstr>Що таке ЄСВ?</vt:lpstr>
      <vt:lpstr>Розмір мінімальної зарплати </vt:lpstr>
      <vt:lpstr>Ставка ЄСВ</vt:lpstr>
      <vt:lpstr>Ставки ЄСВ</vt:lpstr>
      <vt:lpstr>Мінімальна та максимальна база нарахування ЄСВ</vt:lpstr>
      <vt:lpstr>Мінімальна та максимальна база нарахування ЄСВ 2024</vt:lpstr>
      <vt:lpstr>Презентация PowerPoint</vt:lpstr>
      <vt:lpstr>Презентация PowerPoint</vt:lpstr>
      <vt:lpstr>Презентация PowerPoint</vt:lpstr>
      <vt:lpstr>Презентация PowerPoint</vt:lpstr>
      <vt:lpstr>Звітність по ЄСВ </vt:lpstr>
      <vt:lpstr>Облік утримань (ПДФО і військовий збір)</vt:lpstr>
      <vt:lpstr>Презентация PowerPoint</vt:lpstr>
      <vt:lpstr>Податкова соціальна пільга</vt:lpstr>
      <vt:lpstr>Податкова соціальна пільга</vt:lpstr>
      <vt:lpstr>Розрахунок ПСП</vt:lpstr>
      <vt:lpstr>Розрахунок ПСП</vt:lpstr>
      <vt:lpstr>ПСП</vt:lpstr>
      <vt:lpstr>Види податкової соціальної пільги в 2024 році</vt:lpstr>
      <vt:lpstr>Податкова соціальна пільга 2024 для працівників, які мають дітей</vt:lpstr>
      <vt:lpstr>Податкова соціальна пільга 100%:</vt:lpstr>
      <vt:lpstr>Податкова соціальна пільга 150%:</vt:lpstr>
      <vt:lpstr>Податкова соціальна пільга 200%: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Військовий збір</vt:lpstr>
      <vt:lpstr>3. Військовий збір</vt:lpstr>
      <vt:lpstr>3. Військовий збір</vt:lpstr>
      <vt:lpstr>3. Військовий збір</vt:lpstr>
      <vt:lpstr>3. Військовий збір</vt:lpstr>
      <vt:lpstr>3. Військовий збір</vt:lpstr>
      <vt:lpstr>3. Військовий збір</vt:lpstr>
      <vt:lpstr>3. Військовий збір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ЄСВ</dc:title>
  <dc:creator>Селецька Дар'я Олегівна</dc:creator>
  <cp:lastModifiedBy>Лайчук Світлана Михайлівна</cp:lastModifiedBy>
  <cp:revision>24</cp:revision>
  <dcterms:created xsi:type="dcterms:W3CDTF">2023-03-31T06:25:58Z</dcterms:created>
  <dcterms:modified xsi:type="dcterms:W3CDTF">2024-04-05T07:01:54Z</dcterms:modified>
</cp:coreProperties>
</file>