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70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Helvetica Neue" panose="020B0604020202020204" charset="0"/>
      <p:regular r:id="rId17"/>
      <p:bold r:id="rId18"/>
      <p:italic r:id="rId19"/>
      <p:boldItalic r:id="rId20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Сучасний вимір доброчесності" id="{1FDE1AA5-D50B-4EEA-9E97-EE85C4E64EE8}">
          <p14:sldIdLst>
            <p14:sldId id="256"/>
            <p14:sldId id="257"/>
            <p14:sldId id="258"/>
            <p14:sldId id="270"/>
            <p14:sldId id="260"/>
          </p14:sldIdLst>
        </p14:section>
        <p14:section name="Доброчесність, суспільство і держава" id="{64100FFE-41C2-45F3-AF3E-0652FBDDD6E0}">
          <p14:sldIdLst>
            <p14:sldId id="261"/>
            <p14:sldId id="262"/>
            <p14:sldId id="263"/>
            <p14:sldId id="264"/>
            <p14:sldId id="265"/>
            <p14:sldId id="266"/>
          </p14:sldIdLst>
        </p14:section>
        <p14:section name="Доброчесність та Ураїна" id="{B2D3D758-D8FD-4F16-984F-8C3960C7B2ED}">
          <p14:sldIdLst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6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09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161d8f3bdf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161d8f3bdf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0e20c7464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0e20c74642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132c88ad62_1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132c88ad62_1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161d8f3bdf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161d8f3bdf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0e20c7464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0e20c7464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0e20c7464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0e20c7464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4e71ba30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14e71ba30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14e71ba30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14e71ba301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132c88ad62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132c88ad62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61d8f3bd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161d8f3bd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14e71ba30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14e71ba30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61d8f3bd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161d8f3bd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00100" y="1986497"/>
            <a:ext cx="7551420" cy="529591"/>
          </a:xfrm>
        </p:spPr>
        <p:txBody>
          <a:bodyPr anchor="ctr"/>
          <a:lstStyle>
            <a:lvl1pPr algn="ctr">
              <a:defRPr sz="45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E009368-9BB9-4ACA-BB9E-8001AB93DE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0100" y="2576279"/>
            <a:ext cx="7551420" cy="529590"/>
          </a:xfrm>
        </p:spPr>
        <p:txBody>
          <a:bodyPr>
            <a:noAutofit/>
          </a:bodyPr>
          <a:lstStyle>
            <a:lvl1pPr marL="0" indent="0" algn="ctr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dirty="0"/>
              <a:t>підзаголовок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54" y="422910"/>
            <a:ext cx="847166" cy="80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85" y="0"/>
            <a:ext cx="51681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16538" y="4576275"/>
            <a:ext cx="3498878" cy="567225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72744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480" y="411480"/>
            <a:ext cx="7566660" cy="541020"/>
          </a:xfrm>
        </p:spPr>
        <p:txBody>
          <a:bodyPr anchor="t">
            <a:no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2480" y="1234440"/>
            <a:ext cx="7566660" cy="3497580"/>
          </a:xfrm>
        </p:spPr>
        <p:txBody>
          <a:bodyPr>
            <a:normAutofit/>
          </a:bodyPr>
          <a:lstStyle>
            <a:lvl1pPr marL="257175" indent="-257175">
              <a:buClr>
                <a:srgbClr val="B9D6D5"/>
              </a:buClr>
              <a:buFont typeface="Wingdings" panose="05000000000000000000" pitchFamily="2" charset="2"/>
              <a:buChar char="l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565022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11A2CA-E0FA-4E9F-B502-B8A26CBB2D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4109" y="1490565"/>
            <a:ext cx="6978995" cy="737466"/>
          </a:xfrm>
        </p:spPr>
        <p:txBody>
          <a:bodyPr anchor="t">
            <a:normAutofit/>
          </a:bodyPr>
          <a:lstStyle>
            <a:lvl1pPr algn="l">
              <a:defRPr sz="3750" b="1"/>
            </a:lvl1pPr>
          </a:lstStyle>
          <a:p>
            <a:r>
              <a:rPr lang="uk-UA" dirty="0"/>
              <a:t>ЗАГОЛОВОК</a:t>
            </a:r>
            <a:endParaRPr lang="ru-RU" dirty="0"/>
          </a:p>
        </p:txBody>
      </p:sp>
      <p:pic>
        <p:nvPicPr>
          <p:cNvPr id="7" name="Google Shape;84;p15">
            <a:extLst>
              <a:ext uri="{FF2B5EF4-FFF2-40B4-BE49-F238E27FC236}">
                <a16:creationId xmlns:a16="http://schemas.microsoft.com/office/drawing/2014/main" id="{ADD5CADB-F56F-4F8C-BD2A-26D17329CDF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4109" y="3897449"/>
            <a:ext cx="443063" cy="27913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3;p15">
            <a:extLst>
              <a:ext uri="{FF2B5EF4-FFF2-40B4-BE49-F238E27FC236}">
                <a16:creationId xmlns:a16="http://schemas.microsoft.com/office/drawing/2014/main" id="{C434E1A6-C329-4C51-8D02-804DB31A7DD2}"/>
              </a:ext>
            </a:extLst>
          </p:cNvPr>
          <p:cNvSpPr/>
          <p:nvPr/>
        </p:nvSpPr>
        <p:spPr>
          <a:xfrm>
            <a:off x="7787640" y="0"/>
            <a:ext cx="1356360" cy="5143500"/>
          </a:xfrm>
          <a:prstGeom prst="rect">
            <a:avLst/>
          </a:prstGeom>
          <a:solidFill>
            <a:srgbClr val="B9D6D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  <p:sp>
        <p:nvSpPr>
          <p:cNvPr id="9" name="Google Shape;85;p15">
            <a:extLst>
              <a:ext uri="{FF2B5EF4-FFF2-40B4-BE49-F238E27FC236}">
                <a16:creationId xmlns:a16="http://schemas.microsoft.com/office/drawing/2014/main" id="{A959930E-1371-48DF-955D-0A8964C2898C}"/>
              </a:ext>
            </a:extLst>
          </p:cNvPr>
          <p:cNvSpPr/>
          <p:nvPr/>
        </p:nvSpPr>
        <p:spPr>
          <a:xfrm>
            <a:off x="0" y="4587240"/>
            <a:ext cx="3505200" cy="55626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98634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E3612-4F38-4AFE-A043-59BB2E597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793" y="350018"/>
            <a:ext cx="7632440" cy="349779"/>
          </a:xfrm>
        </p:spPr>
        <p:txBody>
          <a:bodyPr anchor="t"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4AC0B3-FF31-4D66-AAD3-57A17E83ECC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97767" y="964116"/>
            <a:ext cx="3717083" cy="3211645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8" name="Google Shape;148;p19">
            <a:extLst>
              <a:ext uri="{FF2B5EF4-FFF2-40B4-BE49-F238E27FC236}">
                <a16:creationId xmlns:a16="http://schemas.microsoft.com/office/drawing/2014/main" id="{41835A1A-480D-42F6-B6C7-B54E24FABFD7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Місце для діаграми 5">
            <a:extLst>
              <a:ext uri="{FF2B5EF4-FFF2-40B4-BE49-F238E27FC236}">
                <a16:creationId xmlns:a16="http://schemas.microsoft.com/office/drawing/2014/main" id="{DAE3875F-7F49-41C8-ABC0-7B147C64C58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0" y="964115"/>
            <a:ext cx="3774233" cy="3211644"/>
          </a:xfrm>
        </p:spPr>
        <p:txBody>
          <a:bodyPr/>
          <a:lstStyle/>
          <a:p>
            <a:r>
              <a:rPr lang="uk-UA"/>
              <a:t>Вставлення діаграми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65196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29DC7-6400-441F-8A54-9BCD69EC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470" y="11312"/>
            <a:ext cx="7886700" cy="994172"/>
          </a:xfrm>
        </p:spPr>
        <p:txBody>
          <a:bodyPr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pic>
        <p:nvPicPr>
          <p:cNvPr id="6" name="Google Shape;148;p19">
            <a:extLst>
              <a:ext uri="{FF2B5EF4-FFF2-40B4-BE49-F238E27FC236}">
                <a16:creationId xmlns:a16="http://schemas.microsoft.com/office/drawing/2014/main" id="{B709642C-4826-479D-B1DA-1CA6D2F31375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325800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7717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426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42D26B9-9594-4412-8326-9EAB3AB8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B6B70DD-00A3-4F2F-88AF-1FEF1E480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Клацніть, щоб відредагувати стилі зразків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ru-RU" dirty="0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EEBB030-1642-467F-AD71-AC09AB6FC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B18DB3C-EDB9-479C-86A4-56F38AECDD14}" type="datetimeFigureOut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26BB925-88C1-4A8F-A3BD-EAFCD621D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A19E9F8-64A4-410C-B544-1741C5A35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32876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B701E3E-54D9-4B12-966F-BECA625836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" sz="4800" b="1" dirty="0">
                <a:ea typeface="Roboto"/>
                <a:cs typeface="Arial" panose="020B0604020202020204" pitchFamily="34" charset="0"/>
                <a:sym typeface="Roboto"/>
              </a:rPr>
              <a:t>Сучасний вимір доброчесності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solidFill>
                  <a:srgbClr val="4A86E8"/>
                </a:solidFill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uk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944379" y="918180"/>
            <a:ext cx="7240251" cy="64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3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Організація економічного співробітництва (ОЕСР) 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вважає, що </a:t>
            </a:r>
            <a:r>
              <a:rPr lang="uk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наявність чітких стандартів забезпечить доброчесність посадових осіб.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endParaRPr sz="1300"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136" name="Google Shape;136;p22"/>
          <p:cNvSpPr txBox="1"/>
          <p:nvPr/>
        </p:nvSpPr>
        <p:spPr>
          <a:xfrm>
            <a:off x="944379" y="1562942"/>
            <a:ext cx="7255242" cy="38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300" b="1" dirty="0"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ОЕСР: </a:t>
            </a:r>
            <a:r>
              <a:rPr lang="uk" sz="1300" dirty="0"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Треба зробити доброчесний вибір легким вибором</a:t>
            </a:r>
            <a:endParaRPr sz="1300"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137" name="Google Shape;137;p22"/>
          <p:cNvSpPr txBox="1"/>
          <p:nvPr/>
        </p:nvSpPr>
        <p:spPr>
          <a:xfrm>
            <a:off x="944379" y="1989354"/>
            <a:ext cx="7255242" cy="2846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3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Шляхи досягнення </a:t>
            </a: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br>
              <a:rPr lang="uk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</a:br>
            <a:r>
              <a:rPr lang="uk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Мотивація діяти чесно</a:t>
            </a: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Робітникам державного сектору слід регулярно нагадувати про довіру до них і очікувану від них чесність. 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r>
              <a:rPr lang="uk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Індивідуальна відповідальність </a:t>
            </a: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Треба переконатися, що політика передбачає індивідуальну відповідальність кожної особи за свої власні дії. 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r>
              <a:rPr lang="uk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Об’єктивність</a:t>
            </a: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Держава та суспільство мають спонукати осіб, які приймають рішення, бути об’єктивними та захищати їх від ледь помітних конфліктів інтересів. </a:t>
            </a:r>
            <a:endParaRPr sz="13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>
            <a:off x="899409" y="220595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solidFill>
                  <a:srgbClr val="4A86E8"/>
                </a:solidFill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громадян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899410" y="942905"/>
            <a:ext cx="7322696" cy="345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Щоб сприяти розвитку суспільної культури публічної доброчесності </a:t>
            </a:r>
            <a:r>
              <a:rPr lang="uk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треба співпрацювати з приватним сектором, громадянським суспільством та окремими особами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шляхом: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271463" lvl="0" indent="-271463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﻿﻿﻿визнання в системі публічної доброчесності ролі приватного сектору, громадянського суспільства та окремих осіб, шляхом заохочення підтримувати ці цінності як спільну відповідальність;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271463" lvl="0" indent="-271463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﻿﻿﻿залучення відповідних зацікавлених сторін до розробки, регулярного оновлення та імплементації системи публічної доброчесності;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271463" lvl="0" indent="-271463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﻿﻿﻿підвищення обізнаності в суспільстві про переваги публічної доброчесності та зменшення толерантності до порушень стандартів публічної доброчесності, а також проведення, за необхідності, кампаній з просування громадянської освіти з питань публічної доброчесності серед окремих осіб і, зокрема, в закладах освіти;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271463" lvl="0" indent="-271463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залучення приватного сектору та громадянського суспільства до обговорення додаткових переваг публічної доброчесності, які виникають завдяки підтримці доброчесності в бізнесі та некомерційній діяльності, обміну досвідом, отриманим з передових практик, та його розвитку.</a:t>
            </a:r>
            <a:endParaRPr sz="1200"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75D1D52-0420-4687-813A-9EE3074CB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099" y="1033365"/>
            <a:ext cx="6978995" cy="737466"/>
          </a:xfrm>
        </p:spPr>
        <p:txBody>
          <a:bodyPr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000" b="1" dirty="0" err="1">
                <a:ea typeface="Roboto"/>
                <a:cs typeface="Arial" panose="020B0604020202020204" pitchFamily="34" charset="0"/>
                <a:sym typeface="Roboto"/>
              </a:rPr>
              <a:t>Доброчесність</a:t>
            </a:r>
            <a: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  <a:t> </a:t>
            </a:r>
            <a:b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</a:br>
            <a: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  <a:t>та </a:t>
            </a:r>
            <a:r>
              <a:rPr lang="ru-RU" sz="6000" b="1" dirty="0" err="1">
                <a:ea typeface="Roboto"/>
                <a:cs typeface="Arial" panose="020B0604020202020204" pitchFamily="34" charset="0"/>
                <a:sym typeface="Roboto"/>
              </a:rPr>
              <a:t>Україна</a:t>
            </a:r>
            <a:endParaRPr lang="ru-RU" sz="6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792479" y="239356"/>
            <a:ext cx="8194123" cy="10324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solidFill>
                  <a:schemeClr val="tx1">
                    <a:lumMod val="95000"/>
                    <a:lumOff val="5000"/>
                  </a:schemeClr>
                </a:solidFill>
                <a:ea typeface="Roboto"/>
                <a:cs typeface="Arial" panose="020B0604020202020204" pitchFamily="34" charset="0"/>
                <a:sym typeface="Roboto"/>
              </a:rPr>
              <a:t>Доброчесність в українському законодавстві</a:t>
            </a:r>
            <a:endParaRPr sz="3000" b="1" dirty="0">
              <a:solidFill>
                <a:schemeClr val="tx1">
                  <a:lumMod val="95000"/>
                  <a:lumOff val="5000"/>
                </a:schemeClr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63" name="Google Shape;163;p25"/>
          <p:cNvSpPr txBox="1"/>
          <p:nvPr/>
        </p:nvSpPr>
        <p:spPr>
          <a:xfrm>
            <a:off x="442210" y="1421665"/>
            <a:ext cx="7787390" cy="3041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 2000х років.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Був тільки термін «академічна доброчесність». У 2000 році затвердили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Загальні правила поведінки державного службовця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, де доброчесність згадувалася як одна з обов’язкових умов для державних службовців.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2006 рік.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Затверджено Концепцію подолання корупції в Україні —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«На шляху до доброчесності».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2011 рік.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3 Закону України «Про державну службу»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: одним із принципів держслужби названо доброчесність.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2015 рік.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У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Законі України «Про державну службу» 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з’явилося визначення доброчесності – спрямованість дій державного службовця на захист публічних інтересів та відмова від превалювання приватного інтересу під час здійснення наданих йому повноважень.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100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2016 рік.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Доброчесність стала обов’язковою умовою для роботи суддею. Парламентарі внесли відповідні зміни до Конституції України. І того ж дня ухвалили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Закон України «Про Вищу раду правосуддя»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, який зобов’язував суддів щорічно подавати декларацію доброчесності.</a:t>
            </a:r>
            <a:endParaRPr sz="1200"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>
            <a:spLocks noGrp="1"/>
          </p:cNvSpPr>
          <p:nvPr>
            <p:ph type="title"/>
          </p:nvPr>
        </p:nvSpPr>
        <p:spPr>
          <a:xfrm>
            <a:off x="862640" y="228737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solidFill>
                  <a:schemeClr val="tx1">
                    <a:lumMod val="95000"/>
                    <a:lumOff val="5000"/>
                  </a:schemeClr>
                </a:solidFill>
                <a:ea typeface="Roboto"/>
                <a:cs typeface="Arial" panose="020B0604020202020204" pitchFamily="34" charset="0"/>
                <a:sym typeface="Roboto"/>
              </a:rPr>
              <a:t>Доброчесність: </a:t>
            </a:r>
            <a:r>
              <a:rPr lang="uk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що вже зроблено?</a:t>
            </a:r>
            <a:endParaRPr sz="3000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1" name="Google Shape;171;p26"/>
          <p:cNvSpPr txBox="1"/>
          <p:nvPr/>
        </p:nvSpPr>
        <p:spPr>
          <a:xfrm>
            <a:off x="479685" y="1052515"/>
            <a:ext cx="7762840" cy="3595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Функціонує </a:t>
            </a:r>
            <a:r>
              <a:rPr lang="uk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Єдиний державний реєстр декларацій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осіб, уповноважених на виконання функцій держави або місцевого самоврядування.  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Запровадження ефективної </a:t>
            </a:r>
            <a:r>
              <a:rPr lang="uk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системи запобігання й врегулювання конфлікту інтересів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на публічній службі. </a:t>
            </a:r>
            <a:r>
              <a:rPr lang="uk" sz="1300" dirty="0">
                <a:solidFill>
                  <a:schemeClr val="dk1"/>
                </a:solidFill>
                <a:highlight>
                  <a:srgbClr val="C0C0C0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Офіс доброчесності НАЗК 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навчає публічних службовців  розпізнати конфлікт інтересів та врегулювати його.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Існує </a:t>
            </a:r>
            <a:r>
              <a:rPr lang="uk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інститут викривачів</a:t>
            </a:r>
            <a:endParaRPr sz="13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300" dirty="0">
                <a:solidFill>
                  <a:schemeClr val="dk1"/>
                </a:solidFill>
                <a:highlight>
                  <a:srgbClr val="C0C0C0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Офіс доброчесності НАЗК 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працює над втіленням просвітницьких проєктів та відкритий до співпраці з представниками громадськості, аби спонукати до переосмислення та зміни поведінки для </a:t>
            </a:r>
            <a:r>
              <a:rPr lang="uk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формування «нульової» толерантності до корупції у суспільстві</a:t>
            </a:r>
            <a:endParaRPr sz="13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115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 Українських компаніях, навчальних закладах тощо передбачені </a:t>
            </a:r>
            <a:r>
              <a:rPr lang="uk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кодекси етичної поведінки</a:t>
            </a:r>
            <a:r>
              <a:rPr lang="uk" sz="13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.</a:t>
            </a:r>
            <a:endParaRPr lang="ru-RU" sz="13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lang="ru-RU" sz="1200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6530444" y="590213"/>
            <a:ext cx="1813800" cy="20811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5710675" y="3135975"/>
            <a:ext cx="2587200" cy="18876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4531" y="1771545"/>
            <a:ext cx="1522613" cy="152261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895500" y="195825"/>
            <a:ext cx="5475600" cy="114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ea typeface="Roboto"/>
                <a:cs typeface="Arial" panose="020B0604020202020204" pitchFamily="34" charset="0"/>
                <a:sym typeface="Roboto"/>
              </a:rPr>
              <a:t>Доброчесний спорт:</a:t>
            </a:r>
            <a:endParaRPr sz="3000" b="1" dirty="0"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400" b="1" dirty="0"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кейс Енді Роддіка</a:t>
            </a:r>
            <a:endParaRPr sz="2400" b="1" dirty="0"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895499" y="3371955"/>
            <a:ext cx="3005651" cy="114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2800" b="1" dirty="0">
                <a:solidFill>
                  <a:schemeClr val="dk1"/>
                </a:solidFill>
                <a:ea typeface="Helvetica Neue"/>
                <a:cs typeface="Arial" panose="020B0604020202020204" pitchFamily="34" charset="0"/>
                <a:sym typeface="Helvetica Neue"/>
              </a:rPr>
              <a:t>Енді Роддік</a:t>
            </a:r>
            <a:endParaRPr sz="12800" b="1" dirty="0">
              <a:solidFill>
                <a:schemeClr val="dk1"/>
              </a:solidFill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dirty="0">
              <a:solidFill>
                <a:schemeClr val="dk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indent="0" defTabSz="914400">
              <a:lnSpc>
                <a:spcPct val="120000"/>
              </a:lnSpc>
              <a:spcAft>
                <a:spcPts val="600"/>
              </a:spcAft>
              <a:buClr>
                <a:schemeClr val="dk1"/>
              </a:buClr>
              <a:buSzPct val="44897"/>
              <a:buNone/>
            </a:pPr>
            <a:r>
              <a:rPr lang="uk" sz="32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  <a:sym typeface="Helvetica Neue"/>
              </a:rPr>
              <a:t>Один з найкращих тенісистів світу. У 2005 року йому присудили перемогу в грі проти Фернандо Вердаско, проте він повідомив судді, що він отримав очко помилково, і його присудили Вердаско, який потім виграв матч.</a:t>
            </a:r>
            <a:endParaRPr sz="32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0" name="Google Shape;70;p14"/>
          <p:cNvPicPr preferRelativeResize="0"/>
          <p:nvPr/>
        </p:nvPicPr>
        <p:blipFill rotWithShape="1">
          <a:blip r:embed="rId4">
            <a:alphaModFix/>
          </a:blip>
          <a:srcRect l="12087" t="6398" r="12080" b="28708"/>
          <a:stretch/>
        </p:blipFill>
        <p:spPr>
          <a:xfrm>
            <a:off x="959200" y="1595469"/>
            <a:ext cx="1608600" cy="1666878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71" name="Google Shape;7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71100" y="411474"/>
            <a:ext cx="1813700" cy="216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42850" y="2953425"/>
            <a:ext cx="2941950" cy="196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73;p14">
            <a:extLst>
              <a:ext uri="{FF2B5EF4-FFF2-40B4-BE49-F238E27FC236}">
                <a16:creationId xmlns:a16="http://schemas.microsoft.com/office/drawing/2014/main" id="{FF015654-8F4F-4489-8CE8-86F22D6517F5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42850" y="478931"/>
            <a:ext cx="733653" cy="6528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3175" y="1155281"/>
            <a:ext cx="6040071" cy="34553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851345" y="164892"/>
            <a:ext cx="6538806" cy="8546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4000" b="1" dirty="0">
                <a:ea typeface="Roboto"/>
                <a:cs typeface="Arial" panose="020B0604020202020204" pitchFamily="34" charset="0"/>
                <a:sym typeface="Roboto"/>
              </a:rPr>
              <a:t>Поняття доброчесності</a:t>
            </a:r>
            <a:endParaRPr sz="4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71325" y="423350"/>
            <a:ext cx="631225" cy="59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5"/>
          <p:cNvSpPr txBox="1"/>
          <p:nvPr/>
        </p:nvSpPr>
        <p:spPr>
          <a:xfrm>
            <a:off x="443175" y="1228205"/>
            <a:ext cx="7793920" cy="319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lang="uk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Великий тлумачний словник:</a:t>
            </a:r>
            <a:r>
              <a:rPr lang="uk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</a:t>
            </a:r>
            <a:r>
              <a:rPr lang="uk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– висока моральна чистота, чесність. А «доброчесним» є той, хто живе чесно, дотримується всіх правил моралі.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lang="uk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Сучасний словник з етики:</a:t>
            </a:r>
            <a:r>
              <a:rPr lang="uk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</a:t>
            </a:r>
            <a:r>
              <a:rPr lang="uk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– позитивна моральна якість, яка зумовлена свідомістю й волею людини, та є стійкою характеристикою її способу життя та вчинків. Під доброчесністю розуміється також готовність і здатність особистості свідомо, неухильно орієнтуватись у своїх діях та поведінці на принципи добра й справедливості. 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lang="uk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Організація економічного співробітництва:</a:t>
            </a:r>
            <a:r>
              <a:rPr lang="uk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</a:t>
            </a:r>
            <a:r>
              <a:rPr lang="uk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– послідовне узгодження та вірність загальноприйнятим етичним цінностям, принципам та нормам для обстоювання та визначення пріоритетності суспільних перед приватними інтересами в державному секторі.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lang="uk" sz="12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Офіс доброчесності НАЗК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пропонує використовувати таке визначення: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 – чинити правильно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, навіть коли ніхто не бачить.</a:t>
            </a:r>
            <a:endParaRPr sz="12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6551300" y="3955736"/>
            <a:ext cx="1745756" cy="7644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 b="1" dirty="0">
                <a:solidFill>
                  <a:schemeClr val="dk1"/>
                </a:solidFill>
                <a:ea typeface="Helvetica Neue"/>
                <a:cs typeface="Arial" panose="020B0604020202020204" pitchFamily="34" charset="0"/>
                <a:sym typeface="Helvetica Neue"/>
              </a:rPr>
              <a:t>«</a:t>
            </a:r>
            <a:r>
              <a:rPr lang="uk" sz="1000" b="1" dirty="0">
                <a:solidFill>
                  <a:schemeClr val="dk1"/>
                </a:solidFill>
                <a:ea typeface="Times New Roman"/>
                <a:cs typeface="Arial" panose="020B0604020202020204" pitchFamily="34" charset="0"/>
                <a:sym typeface="Times New Roman"/>
              </a:rPr>
              <a:t>Іntegritas</a:t>
            </a:r>
            <a:r>
              <a:rPr lang="uk" sz="1000" b="1" dirty="0">
                <a:solidFill>
                  <a:schemeClr val="dk1"/>
                </a:solidFill>
                <a:ea typeface="Helvetica Neue"/>
                <a:cs typeface="Arial" panose="020B0604020202020204" pitchFamily="34" charset="0"/>
                <a:sym typeface="Helvetica Neue"/>
              </a:rPr>
              <a:t>»</a:t>
            </a:r>
            <a:r>
              <a:rPr lang="uk" sz="1000" dirty="0">
                <a:solidFill>
                  <a:schemeClr val="dk1"/>
                </a:solidFill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000" i="1" dirty="0">
                <a:solidFill>
                  <a:schemeClr val="dk1"/>
                </a:solidFill>
                <a:ea typeface="Helvetica Neue"/>
                <a:cs typeface="Arial" panose="020B0604020202020204" pitchFamily="34" charset="0"/>
                <a:sym typeface="Helvetica Neue"/>
              </a:rPr>
              <a:t>(латиниця)</a:t>
            </a:r>
            <a:r>
              <a:rPr lang="uk" sz="1000" dirty="0">
                <a:solidFill>
                  <a:schemeClr val="dk1"/>
                </a:solidFill>
                <a:ea typeface="Helvetica Neue"/>
                <a:cs typeface="Arial" panose="020B0604020202020204" pitchFamily="34" charset="0"/>
                <a:sym typeface="Helvetica Neue"/>
              </a:rPr>
              <a:t> –</a:t>
            </a:r>
            <a:endParaRPr sz="1000" dirty="0">
              <a:solidFill>
                <a:schemeClr val="dk1"/>
              </a:solidFill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000" dirty="0">
                <a:ea typeface="Helvetica Neue"/>
                <a:cs typeface="Arial" panose="020B0604020202020204" pitchFamily="34" charset="0"/>
                <a:sym typeface="Helvetica Neue"/>
              </a:rPr>
              <a:t>розсудливість, цілісність, завершеність, правильність і невинність</a:t>
            </a:r>
            <a:endParaRPr sz="1000" dirty="0"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FB880DB-E3CA-41E8-A341-9EA454E2B0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01384" y="1174480"/>
            <a:ext cx="5741232" cy="2123356"/>
          </a:xfrm>
        </p:spPr>
        <p:txBody>
          <a:bodyPr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Доброчесність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у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житті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–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нескінченне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поле,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довге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,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як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саме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життя</a:t>
            </a:r>
            <a:endParaRPr lang="ru-RU" sz="30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i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800" i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ru-RU" sz="1800" i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Анжелос</a:t>
            </a:r>
            <a:r>
              <a:rPr lang="ru-RU" sz="1800" i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 </a:t>
            </a:r>
            <a:r>
              <a:rPr lang="ru-RU" sz="1800" i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Джаннакопулос</a:t>
            </a:r>
            <a:endParaRPr lang="ru-RU" sz="4000" dirty="0"/>
          </a:p>
        </p:txBody>
      </p:sp>
      <p:pic>
        <p:nvPicPr>
          <p:cNvPr id="6" name="Google Shape;101;p18">
            <a:extLst>
              <a:ext uri="{FF2B5EF4-FFF2-40B4-BE49-F238E27FC236}">
                <a16:creationId xmlns:a16="http://schemas.microsoft.com/office/drawing/2014/main" id="{026187B5-7FDE-4F97-B37C-B9D0F71A723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05867" y="1174480"/>
            <a:ext cx="590750" cy="37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01;p18">
            <a:extLst>
              <a:ext uri="{FF2B5EF4-FFF2-40B4-BE49-F238E27FC236}">
                <a16:creationId xmlns:a16="http://schemas.microsoft.com/office/drawing/2014/main" id="{3F90E855-3CE7-4AB9-B9E4-7F6FF2949E8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7247383" y="2385662"/>
            <a:ext cx="590750" cy="372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278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850144" y="212857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 b="1" dirty="0">
                <a:ea typeface="Roboto"/>
                <a:cs typeface="Arial" panose="020B0604020202020204" pitchFamily="34" charset="0"/>
                <a:sym typeface="Roboto"/>
              </a:rPr>
              <a:t>Погляди на доброчесність</a:t>
            </a:r>
            <a:endParaRPr sz="3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449705" y="1019500"/>
            <a:ext cx="7812846" cy="3370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 як самоінтеграція: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— це питання інтеграції різних частин своєї особистості в гармонійне, неушкоджене ціле, збереження власного Я.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 як ідентичність: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— вчинення дій у такий спосіб, що відображає уявлення людей про те, хто вони є.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 як самоконструювання: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Жити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доброчесно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— це не просто мати послідовний життєвий план і реалізовувати його, це значить діяти так, щоб бути раціонально схваленим як самим собою, так і своїм майбутнім Я.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 як відстоювання чогось: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люди не просто діють відповідно до своїх переконань, вони відстоюють щось: свої найкращі судження в спільноті людей.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Доброчесність як моральна мета: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такий погляд накладає моральні обмеження на ті зобов'язання, яким </a:t>
            </a:r>
            <a:r>
              <a:rPr lang="uk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доброчесна</a:t>
            </a: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людина повинна залишатися вірною. 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886555" y="845988"/>
            <a:ext cx="5251917" cy="27816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5200" b="1" dirty="0">
                <a:ea typeface="Roboto"/>
                <a:cs typeface="Arial" panose="020B0604020202020204" pitchFamily="34" charset="0"/>
                <a:sym typeface="Roboto"/>
              </a:rPr>
              <a:t>Доброчесність,</a:t>
            </a:r>
            <a:endParaRPr sz="5200" b="1" dirty="0"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5200" b="1" dirty="0">
                <a:ea typeface="Roboto"/>
                <a:cs typeface="Arial" panose="020B0604020202020204" pitchFamily="34" charset="0"/>
                <a:sym typeface="Roboto"/>
              </a:rPr>
              <a:t>суспільство і держава</a:t>
            </a:r>
            <a:endParaRPr sz="6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2" name="Google Shape;102;p18"/>
          <p:cNvSpPr/>
          <p:nvPr/>
        </p:nvSpPr>
        <p:spPr>
          <a:xfrm>
            <a:off x="0" y="4671475"/>
            <a:ext cx="3092100" cy="4722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pic>
        <p:nvPicPr>
          <p:cNvPr id="8" name="Google Shape;92;p17">
            <a:extLst>
              <a:ext uri="{FF2B5EF4-FFF2-40B4-BE49-F238E27FC236}">
                <a16:creationId xmlns:a16="http://schemas.microsoft.com/office/drawing/2014/main" id="{BBBE47ED-6B27-467E-8E12-E30C38325E0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6892" y="460825"/>
            <a:ext cx="631225" cy="59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>
            <a:spLocks noGrp="1"/>
          </p:cNvSpPr>
          <p:nvPr>
            <p:ph type="title"/>
          </p:nvPr>
        </p:nvSpPr>
        <p:spPr>
          <a:xfrm>
            <a:off x="874926" y="249751"/>
            <a:ext cx="7566660" cy="8716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ea typeface="Roboto"/>
                <a:cs typeface="Arial" panose="020B0604020202020204" pitchFamily="34" charset="0"/>
                <a:sym typeface="Roboto"/>
              </a:rPr>
              <a:t>Зв’язок між соціально-політичними умовами та доброчесністю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479685" y="1553907"/>
            <a:ext cx="7764904" cy="2520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Рішення діяти доброчесно людина приймає самостійно і будувати доброчесне середовище треба починати з себе.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Але соціальні (наприклад, сім’я, бізнес, релігія) та політичні (наприклад, політичний режим) структури і процеси суспільства мають вплив  на особисту доброчесність. Вони заохочують або блокують інструменти для розбудови доброчесного середовища.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Державні інститути, включаючи форми правління та економічні механізми, повинні сприяти доброчесності. Якщо суспільство побудоване так, що заважає усвідомлювати або діяти відповідно до своїх зобов'язань, цінностей та бажань – така структура ворожа до доброчесності, що впливає на  погіршення добробуту та появи в суспільстві стану відчудженності. </a:t>
            </a:r>
            <a:endParaRPr sz="1200"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868430" y="237752"/>
            <a:ext cx="7407140" cy="1026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ea typeface="Roboto"/>
                <a:cs typeface="Arial" panose="020B0604020202020204" pitchFamily="34" charset="0"/>
                <a:sym typeface="Roboto"/>
              </a:rPr>
              <a:t>Зв’язок між соціально-політичними умовами та доброчесністю </a:t>
            </a:r>
            <a:r>
              <a:rPr lang="uk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929390" y="1393486"/>
            <a:ext cx="7234307" cy="1039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uk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Демократичні режими</a:t>
            </a:r>
          </a:p>
          <a:p>
            <a:pPr marL="361950" lvl="0" indent="-361950" algn="just" rtl="0">
              <a:spcBef>
                <a:spcPts val="600"/>
              </a:spcBef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сприяють розвитку доброчесності, адже вона є одним з їхніх ключових принципів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  <a:p>
            <a:pPr marL="361950" lvl="0" indent="-361950" algn="just" rtl="0">
              <a:spcBef>
                <a:spcPts val="600"/>
              </a:spcBef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uk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люди в таких суспільствах більш вільні, а сама структура суспільства прозора.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8BDF45-7C7B-4198-BB78-5C058B2FA7E3}"/>
              </a:ext>
            </a:extLst>
          </p:cNvPr>
          <p:cNvSpPr txBox="1"/>
          <p:nvPr/>
        </p:nvSpPr>
        <p:spPr>
          <a:xfrm>
            <a:off x="929389" y="2530892"/>
            <a:ext cx="7234307" cy="1775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Авторитарні</a:t>
            </a:r>
            <a:r>
              <a:rPr lang="ru-RU" sz="18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та </a:t>
            </a: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тоталітарні</a:t>
            </a:r>
            <a:r>
              <a:rPr lang="ru-RU" sz="18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режими</a:t>
            </a:r>
            <a:endParaRPr lang="ru-RU" sz="1800" b="1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24000" lvl="0" indent="-317500" algn="just" rtl="0">
              <a:spcBef>
                <a:spcPts val="6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Можуть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використовувати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цінність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як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певний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«фасад» – вони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можуть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створювати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інституції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які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начебто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виховують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доброчесних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громадян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(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наприклад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піонери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), але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їхня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головна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мет –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підтримка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пропаганди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, аж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ніяк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не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моральних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цінностей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. </a:t>
            </a:r>
          </a:p>
          <a:p>
            <a:pPr marL="324000" lvl="0" indent="-317500" algn="just" rtl="0">
              <a:spcBef>
                <a:spcPts val="1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Авторитарні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країни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бачать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в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реальній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доброчесності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загрозу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для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свого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існування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і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всіма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способами з нею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борються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чи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закладають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в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цей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термін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зовсім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іншу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суть. </a:t>
            </a:r>
          </a:p>
          <a:p>
            <a:pPr marL="324000" lvl="0" indent="-317500" algn="just" rtl="0">
              <a:spcBef>
                <a:spcPts val="1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Можливості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громадян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обмежені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,  а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суспільні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процеси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–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незрозумілі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>
            <a:spLocks noGrp="1"/>
          </p:cNvSpPr>
          <p:nvPr>
            <p:ph type="title"/>
          </p:nvPr>
        </p:nvSpPr>
        <p:spPr>
          <a:xfrm>
            <a:off x="839775" y="223853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solidFill>
                  <a:srgbClr val="4A86E8"/>
                </a:solidFill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uk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uk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529175" y="1627210"/>
            <a:ext cx="8127900" cy="774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966866" y="1490123"/>
            <a:ext cx="7187783" cy="168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Інституції повинні мати </a:t>
            </a:r>
            <a:r>
              <a:rPr lang="uk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внутрішню стійкість</a:t>
            </a:r>
            <a:r>
              <a:rPr lang="uk" sz="16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(налагодженні механізми роботи та внутрішню підзвітність) та </a:t>
            </a:r>
            <a:r>
              <a:rPr lang="uk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зовнішній контроль</a:t>
            </a:r>
            <a:r>
              <a:rPr lang="uk" sz="16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(бути підзвітними, в першу чергу, громадянам)</a:t>
            </a:r>
            <a:endParaRPr sz="16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989351" y="2652861"/>
            <a:ext cx="7187783" cy="1016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Організація економічного співробітництва (ОЕСР) </a:t>
            </a:r>
            <a:r>
              <a:rPr lang="uk" sz="16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вважає, що </a:t>
            </a:r>
            <a:r>
              <a:rPr lang="uk" sz="16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наявність чітких стандартів забезпечить доброчесність посадових осіб.</a:t>
            </a:r>
            <a:r>
              <a:rPr lang="uk" sz="16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endParaRPr sz="1600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6" name="Google Shape;161;p7">
            <a:extLst>
              <a:ext uri="{FF2B5EF4-FFF2-40B4-BE49-F238E27FC236}">
                <a16:creationId xmlns:a16="http://schemas.microsoft.com/office/drawing/2014/main" id="{C9446E11-BD98-4AB7-B864-1B9F489CAF42}"/>
              </a:ext>
            </a:extLst>
          </p:cNvPr>
          <p:cNvSpPr/>
          <p:nvPr/>
        </p:nvSpPr>
        <p:spPr>
          <a:xfrm>
            <a:off x="617838" y="1337752"/>
            <a:ext cx="7900086" cy="2467995"/>
          </a:xfrm>
          <a:prstGeom prst="rect">
            <a:avLst/>
          </a:prstGeom>
          <a:noFill/>
          <a:ln w="38100" cap="flat" cmpd="sng">
            <a:solidFill>
              <a:srgbClr val="B9D6D5"/>
            </a:solidFill>
            <a:prstDash val="solid"/>
            <a:miter lim="800000"/>
            <a:headEnd type="none" w="sm" len="sm"/>
            <a:tailEnd type="none" w="sm" len="sm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езентація1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ія1.potx" id="{29D4FD11-25CB-428A-83B4-2B589AEACC48}" vid="{1B370A3C-B6BE-4DE5-BABD-1345B2A34118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Презентація1</Template>
  <TotalTime>43</TotalTime>
  <Words>1107</Words>
  <Application>Microsoft Office PowerPoint</Application>
  <PresentationFormat>Екран (16:9)</PresentationFormat>
  <Paragraphs>80</Paragraphs>
  <Slides>14</Slides>
  <Notes>13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Wingdings</vt:lpstr>
      <vt:lpstr>Helvetica Neue</vt:lpstr>
      <vt:lpstr>Презентація1</vt:lpstr>
      <vt:lpstr>Сучасний вимір доброчесності</vt:lpstr>
      <vt:lpstr>Доброчесний спорт: кейс Енді Роддіка</vt:lpstr>
      <vt:lpstr>Поняття доброчесності</vt:lpstr>
      <vt:lpstr>Презентація PowerPoint</vt:lpstr>
      <vt:lpstr>Погляди на доброчесність</vt:lpstr>
      <vt:lpstr>Доброчесність, суспільство і держава</vt:lpstr>
      <vt:lpstr>Зв’язок між соціально-політичними умовами та доброчесністю</vt:lpstr>
      <vt:lpstr>Зв’язок між соціально-політичними умовами та доброчесністю    </vt:lpstr>
      <vt:lpstr> Доброчесність посадових осіб   </vt:lpstr>
      <vt:lpstr> Доброчесність посадових осіб   </vt:lpstr>
      <vt:lpstr> Доброчесність громадян</vt:lpstr>
      <vt:lpstr>Доброчесність  та Україна</vt:lpstr>
      <vt:lpstr>Доброчесність в українському законодавстві</vt:lpstr>
      <vt:lpstr>Доброчесність: що вже зроблено?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Сучасний вимір доброчесності</dc:title>
  <dc:creator>User</dc:creator>
  <cp:lastModifiedBy>User</cp:lastModifiedBy>
  <cp:revision>9</cp:revision>
  <dcterms:modified xsi:type="dcterms:W3CDTF">2023-06-20T15:37:26Z</dcterms:modified>
</cp:coreProperties>
</file>