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80" r:id="rId4"/>
    <p:sldId id="281" r:id="rId5"/>
    <p:sldId id="282" r:id="rId6"/>
    <p:sldId id="283" r:id="rId7"/>
    <p:sldId id="262" r:id="rId8"/>
    <p:sldId id="284" r:id="rId9"/>
    <p:sldId id="263" r:id="rId10"/>
    <p:sldId id="264" r:id="rId11"/>
    <p:sldId id="265" r:id="rId12"/>
    <p:sldId id="266" r:id="rId13"/>
    <p:sldId id="267" r:id="rId14"/>
    <p:sldId id="287" r:id="rId15"/>
    <p:sldId id="288" r:id="rId16"/>
    <p:sldId id="289" r:id="rId17"/>
    <p:sldId id="268" r:id="rId18"/>
    <p:sldId id="278" r:id="rId19"/>
    <p:sldId id="269" r:id="rId20"/>
    <p:sldId id="270" r:id="rId21"/>
    <p:sldId id="271" r:id="rId22"/>
    <p:sldId id="272" r:id="rId23"/>
    <p:sldId id="279" r:id="rId24"/>
    <p:sldId id="273" r:id="rId25"/>
    <p:sldId id="274" r:id="rId26"/>
    <p:sldId id="27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7" y="3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F3DD009F-47DB-48E1-97D2-F7173717989F}"/>
    <pc:docChg chg="undo custSel addSld delSld modSld">
      <pc:chgData name="Iryna Abramova" userId="cf8a27de836524f0" providerId="LiveId" clId="{F3DD009F-47DB-48E1-97D2-F7173717989F}" dt="2024-09-27T09:09:10.188" v="521" actId="14100"/>
      <pc:docMkLst>
        <pc:docMk/>
      </pc:docMkLst>
      <pc:sldChg chg="modSp mod">
        <pc:chgData name="Iryna Abramova" userId="cf8a27de836524f0" providerId="LiveId" clId="{F3DD009F-47DB-48E1-97D2-F7173717989F}" dt="2024-09-25T13:14:35.132" v="469" actId="20577"/>
        <pc:sldMkLst>
          <pc:docMk/>
          <pc:sldMk cId="957568469" sldId="256"/>
        </pc:sldMkLst>
        <pc:spChg chg="mod">
          <ac:chgData name="Iryna Abramova" userId="cf8a27de836524f0" providerId="LiveId" clId="{F3DD009F-47DB-48E1-97D2-F7173717989F}" dt="2024-09-25T13:14:35.132" v="469" actId="20577"/>
          <ac:spMkLst>
            <pc:docMk/>
            <pc:sldMk cId="957568469" sldId="256"/>
            <ac:spMk id="6" creationId="{F0994C77-3469-474F-A9B9-80E0A720B059}"/>
          </ac:spMkLst>
        </pc:spChg>
      </pc:sldChg>
      <pc:sldChg chg="modSp del mod">
        <pc:chgData name="Iryna Abramova" userId="cf8a27de836524f0" providerId="LiveId" clId="{F3DD009F-47DB-48E1-97D2-F7173717989F}" dt="2024-09-24T08:30:08.320" v="65" actId="47"/>
        <pc:sldMkLst>
          <pc:docMk/>
          <pc:sldMk cId="787464457" sldId="257"/>
        </pc:sldMkLst>
        <pc:spChg chg="mod">
          <ac:chgData name="Iryna Abramova" userId="cf8a27de836524f0" providerId="LiveId" clId="{F3DD009F-47DB-48E1-97D2-F7173717989F}" dt="2024-09-24T08:29:19.942" v="59" actId="20577"/>
          <ac:spMkLst>
            <pc:docMk/>
            <pc:sldMk cId="787464457" sldId="257"/>
            <ac:spMk id="3" creationId="{BFE4EC61-EC96-4A6C-AB6B-14F7947AD5C6}"/>
          </ac:spMkLst>
        </pc:spChg>
      </pc:sldChg>
      <pc:sldChg chg="del">
        <pc:chgData name="Iryna Abramova" userId="cf8a27de836524f0" providerId="LiveId" clId="{F3DD009F-47DB-48E1-97D2-F7173717989F}" dt="2024-09-24T08:30:09.337" v="66" actId="47"/>
        <pc:sldMkLst>
          <pc:docMk/>
          <pc:sldMk cId="3086277982" sldId="260"/>
        </pc:sldMkLst>
      </pc:sldChg>
      <pc:sldChg chg="modSp mod">
        <pc:chgData name="Iryna Abramova" userId="cf8a27de836524f0" providerId="LiveId" clId="{F3DD009F-47DB-48E1-97D2-F7173717989F}" dt="2024-09-26T10:00:07.155" v="504" actId="20577"/>
        <pc:sldMkLst>
          <pc:docMk/>
          <pc:sldMk cId="3666129944" sldId="261"/>
        </pc:sldMkLst>
        <pc:spChg chg="mod">
          <ac:chgData name="Iryna Abramova" userId="cf8a27de836524f0" providerId="LiveId" clId="{F3DD009F-47DB-48E1-97D2-F7173717989F}" dt="2024-09-26T10:00:07.155" v="504" actId="20577"/>
          <ac:spMkLst>
            <pc:docMk/>
            <pc:sldMk cId="3666129944" sldId="261"/>
            <ac:spMk id="3" creationId="{9CBBBF94-03F8-459E-923A-7370EB706EF1}"/>
          </ac:spMkLst>
        </pc:spChg>
      </pc:sldChg>
      <pc:sldChg chg="modSp mod">
        <pc:chgData name="Iryna Abramova" userId="cf8a27de836524f0" providerId="LiveId" clId="{F3DD009F-47DB-48E1-97D2-F7173717989F}" dt="2024-09-25T13:14:57.557" v="473" actId="255"/>
        <pc:sldMkLst>
          <pc:docMk/>
          <pc:sldMk cId="2439673524" sldId="262"/>
        </pc:sldMkLst>
        <pc:spChg chg="mod">
          <ac:chgData name="Iryna Abramova" userId="cf8a27de836524f0" providerId="LiveId" clId="{F3DD009F-47DB-48E1-97D2-F7173717989F}" dt="2024-09-25T13:14:57.557" v="473" actId="255"/>
          <ac:spMkLst>
            <pc:docMk/>
            <pc:sldMk cId="2439673524" sldId="262"/>
            <ac:spMk id="3" creationId="{775D64D3-C22C-453E-940E-FDD1253B2DD0}"/>
          </ac:spMkLst>
        </pc:spChg>
        <pc:graphicFrameChg chg="mod">
          <ac:chgData name="Iryna Abramova" userId="cf8a27de836524f0" providerId="LiveId" clId="{F3DD009F-47DB-48E1-97D2-F7173717989F}" dt="2024-09-25T06:57:49.570" v="106" actId="20577"/>
          <ac:graphicFrameMkLst>
            <pc:docMk/>
            <pc:sldMk cId="2439673524" sldId="262"/>
            <ac:graphicFrameMk id="2" creationId="{172DEBAF-9DB5-462F-92CF-8F25B5137E07}"/>
          </ac:graphicFrameMkLst>
        </pc:graphicFrameChg>
      </pc:sldChg>
      <pc:sldChg chg="modSp mod">
        <pc:chgData name="Iryna Abramova" userId="cf8a27de836524f0" providerId="LiveId" clId="{F3DD009F-47DB-48E1-97D2-F7173717989F}" dt="2024-09-25T13:15:06.115" v="474" actId="14100"/>
        <pc:sldMkLst>
          <pc:docMk/>
          <pc:sldMk cId="3408060653" sldId="263"/>
        </pc:sldMkLst>
        <pc:spChg chg="mod">
          <ac:chgData name="Iryna Abramova" userId="cf8a27de836524f0" providerId="LiveId" clId="{F3DD009F-47DB-48E1-97D2-F7173717989F}" dt="2024-09-25T13:15:06.115" v="474" actId="14100"/>
          <ac:spMkLst>
            <pc:docMk/>
            <pc:sldMk cId="3408060653" sldId="263"/>
            <ac:spMk id="3" creationId="{3D2250C5-8285-4FC3-BE40-863E73BF9161}"/>
          </ac:spMkLst>
        </pc:spChg>
      </pc:sldChg>
      <pc:sldChg chg="modSp mod">
        <pc:chgData name="Iryna Abramova" userId="cf8a27de836524f0" providerId="LiveId" clId="{F3DD009F-47DB-48E1-97D2-F7173717989F}" dt="2024-09-25T13:05:42.335" v="428" actId="207"/>
        <pc:sldMkLst>
          <pc:docMk/>
          <pc:sldMk cId="2843368262" sldId="264"/>
        </pc:sldMkLst>
        <pc:spChg chg="mod">
          <ac:chgData name="Iryna Abramova" userId="cf8a27de836524f0" providerId="LiveId" clId="{F3DD009F-47DB-48E1-97D2-F7173717989F}" dt="2024-09-25T13:05:42.335" v="428" actId="207"/>
          <ac:spMkLst>
            <pc:docMk/>
            <pc:sldMk cId="2843368262" sldId="264"/>
            <ac:spMk id="3" creationId="{B83756B9-250C-41B8-90BC-45212726ECE9}"/>
          </ac:spMkLst>
        </pc:spChg>
      </pc:sldChg>
      <pc:sldChg chg="modSp mod">
        <pc:chgData name="Iryna Abramova" userId="cf8a27de836524f0" providerId="LiveId" clId="{F3DD009F-47DB-48E1-97D2-F7173717989F}" dt="2024-09-25T13:08:05.144" v="457" actId="207"/>
        <pc:sldMkLst>
          <pc:docMk/>
          <pc:sldMk cId="3467391061" sldId="265"/>
        </pc:sldMkLst>
        <pc:spChg chg="mod">
          <ac:chgData name="Iryna Abramova" userId="cf8a27de836524f0" providerId="LiveId" clId="{F3DD009F-47DB-48E1-97D2-F7173717989F}" dt="2024-09-25T13:08:05.144" v="457" actId="207"/>
          <ac:spMkLst>
            <pc:docMk/>
            <pc:sldMk cId="3467391061" sldId="265"/>
            <ac:spMk id="3" creationId="{AA7EBF19-C2AA-45AE-9A4B-94C96A423720}"/>
          </ac:spMkLst>
        </pc:spChg>
      </pc:sldChg>
      <pc:sldChg chg="modSp mod">
        <pc:chgData name="Iryna Abramova" userId="cf8a27de836524f0" providerId="LiveId" clId="{F3DD009F-47DB-48E1-97D2-F7173717989F}" dt="2024-09-25T13:13:09.439" v="463" actId="1076"/>
        <pc:sldMkLst>
          <pc:docMk/>
          <pc:sldMk cId="4105218611" sldId="266"/>
        </pc:sldMkLst>
        <pc:spChg chg="mod">
          <ac:chgData name="Iryna Abramova" userId="cf8a27de836524f0" providerId="LiveId" clId="{F3DD009F-47DB-48E1-97D2-F7173717989F}" dt="2024-09-25T13:13:09.439" v="463" actId="1076"/>
          <ac:spMkLst>
            <pc:docMk/>
            <pc:sldMk cId="4105218611" sldId="266"/>
            <ac:spMk id="3" creationId="{F4C93E47-A7DA-4E23-8E38-36F3AF56BA68}"/>
          </ac:spMkLst>
        </pc:spChg>
      </pc:sldChg>
      <pc:sldChg chg="modSp mod">
        <pc:chgData name="Iryna Abramova" userId="cf8a27de836524f0" providerId="LiveId" clId="{F3DD009F-47DB-48E1-97D2-F7173717989F}" dt="2024-09-25T13:13:34.649" v="468" actId="20577"/>
        <pc:sldMkLst>
          <pc:docMk/>
          <pc:sldMk cId="475752267" sldId="267"/>
        </pc:sldMkLst>
        <pc:spChg chg="mod">
          <ac:chgData name="Iryna Abramova" userId="cf8a27de836524f0" providerId="LiveId" clId="{F3DD009F-47DB-48E1-97D2-F7173717989F}" dt="2024-09-25T13:13:34.649" v="468" actId="20577"/>
          <ac:spMkLst>
            <pc:docMk/>
            <pc:sldMk cId="475752267" sldId="267"/>
            <ac:spMk id="3" creationId="{AF087F50-A7A6-4BB1-AAAF-1600419274D6}"/>
          </ac:spMkLst>
        </pc:spChg>
      </pc:sldChg>
      <pc:sldChg chg="modSp mod">
        <pc:chgData name="Iryna Abramova" userId="cf8a27de836524f0" providerId="LiveId" clId="{F3DD009F-47DB-48E1-97D2-F7173717989F}" dt="2024-09-27T09:09:10.188" v="521" actId="14100"/>
        <pc:sldMkLst>
          <pc:docMk/>
          <pc:sldMk cId="3256328519" sldId="268"/>
        </pc:sldMkLst>
        <pc:spChg chg="mod">
          <ac:chgData name="Iryna Abramova" userId="cf8a27de836524f0" providerId="LiveId" clId="{F3DD009F-47DB-48E1-97D2-F7173717989F}" dt="2024-09-27T09:08:59.557" v="517" actId="1076"/>
          <ac:spMkLst>
            <pc:docMk/>
            <pc:sldMk cId="3256328519" sldId="268"/>
            <ac:spMk id="5" creationId="{9CAE866D-5016-412A-AFEB-7A41F1FDBB54}"/>
          </ac:spMkLst>
        </pc:spChg>
        <pc:graphicFrameChg chg="mod">
          <ac:chgData name="Iryna Abramova" userId="cf8a27de836524f0" providerId="LiveId" clId="{F3DD009F-47DB-48E1-97D2-F7173717989F}" dt="2024-09-27T09:09:10.188" v="521" actId="14100"/>
          <ac:graphicFrameMkLst>
            <pc:docMk/>
            <pc:sldMk cId="3256328519" sldId="268"/>
            <ac:graphicFrameMk id="2" creationId="{63B48205-7E76-47FA-BA66-C921D33C789D}"/>
          </ac:graphicFrameMkLst>
        </pc:graphicFrameChg>
      </pc:sldChg>
      <pc:sldChg chg="modSp mod">
        <pc:chgData name="Iryna Abramova" userId="cf8a27de836524f0" providerId="LiveId" clId="{F3DD009F-47DB-48E1-97D2-F7173717989F}" dt="2024-09-25T07:36:53.970" v="323" actId="20577"/>
        <pc:sldMkLst>
          <pc:docMk/>
          <pc:sldMk cId="4123341680" sldId="269"/>
        </pc:sldMkLst>
        <pc:spChg chg="mod">
          <ac:chgData name="Iryna Abramova" userId="cf8a27de836524f0" providerId="LiveId" clId="{F3DD009F-47DB-48E1-97D2-F7173717989F}" dt="2024-09-25T07:36:53.970" v="323" actId="20577"/>
          <ac:spMkLst>
            <pc:docMk/>
            <pc:sldMk cId="4123341680" sldId="269"/>
            <ac:spMk id="3" creationId="{E1FD192A-5066-4729-A8DD-CB3A8465E3F4}"/>
          </ac:spMkLst>
        </pc:spChg>
      </pc:sldChg>
      <pc:sldChg chg="modSp mod">
        <pc:chgData name="Iryna Abramova" userId="cf8a27de836524f0" providerId="LiveId" clId="{F3DD009F-47DB-48E1-97D2-F7173717989F}" dt="2024-09-25T13:12:24.276" v="462" actId="20577"/>
        <pc:sldMkLst>
          <pc:docMk/>
          <pc:sldMk cId="2092581907" sldId="270"/>
        </pc:sldMkLst>
        <pc:spChg chg="mod">
          <ac:chgData name="Iryna Abramova" userId="cf8a27de836524f0" providerId="LiveId" clId="{F3DD009F-47DB-48E1-97D2-F7173717989F}" dt="2024-09-25T13:12:24.276" v="462" actId="20577"/>
          <ac:spMkLst>
            <pc:docMk/>
            <pc:sldMk cId="2092581907" sldId="270"/>
            <ac:spMk id="3" creationId="{C60C672D-94A0-4FFB-A59D-5FC08E1D5228}"/>
          </ac:spMkLst>
        </pc:spChg>
      </pc:sldChg>
      <pc:sldChg chg="modSp mod">
        <pc:chgData name="Iryna Abramova" userId="cf8a27de836524f0" providerId="LiveId" clId="{F3DD009F-47DB-48E1-97D2-F7173717989F}" dt="2024-09-25T07:37:32.522" v="331" actId="20577"/>
        <pc:sldMkLst>
          <pc:docMk/>
          <pc:sldMk cId="3142253603" sldId="271"/>
        </pc:sldMkLst>
        <pc:spChg chg="mod">
          <ac:chgData name="Iryna Abramova" userId="cf8a27de836524f0" providerId="LiveId" clId="{F3DD009F-47DB-48E1-97D2-F7173717989F}" dt="2024-09-25T07:37:32.522" v="331" actId="20577"/>
          <ac:spMkLst>
            <pc:docMk/>
            <pc:sldMk cId="3142253603" sldId="271"/>
            <ac:spMk id="3" creationId="{9174D46F-0D99-43A7-9870-B1ACDDB916FF}"/>
          </ac:spMkLst>
        </pc:spChg>
      </pc:sldChg>
      <pc:sldChg chg="modSp mod">
        <pc:chgData name="Iryna Abramova" userId="cf8a27de836524f0" providerId="LiveId" clId="{F3DD009F-47DB-48E1-97D2-F7173717989F}" dt="2024-09-25T07:38:39.813" v="335" actId="20577"/>
        <pc:sldMkLst>
          <pc:docMk/>
          <pc:sldMk cId="1084221737" sldId="272"/>
        </pc:sldMkLst>
        <pc:spChg chg="mod">
          <ac:chgData name="Iryna Abramova" userId="cf8a27de836524f0" providerId="LiveId" clId="{F3DD009F-47DB-48E1-97D2-F7173717989F}" dt="2024-09-25T07:38:39.813" v="335" actId="20577"/>
          <ac:spMkLst>
            <pc:docMk/>
            <pc:sldMk cId="1084221737" sldId="272"/>
            <ac:spMk id="3" creationId="{0C6BE83C-502A-46AC-A6E3-7640F114CC90}"/>
          </ac:spMkLst>
        </pc:spChg>
      </pc:sldChg>
      <pc:sldChg chg="modSp mod">
        <pc:chgData name="Iryna Abramova" userId="cf8a27de836524f0" providerId="LiveId" clId="{F3DD009F-47DB-48E1-97D2-F7173717989F}" dt="2024-09-25T07:39:04.093" v="337" actId="20577"/>
        <pc:sldMkLst>
          <pc:docMk/>
          <pc:sldMk cId="1839608352" sldId="273"/>
        </pc:sldMkLst>
        <pc:spChg chg="mod">
          <ac:chgData name="Iryna Abramova" userId="cf8a27de836524f0" providerId="LiveId" clId="{F3DD009F-47DB-48E1-97D2-F7173717989F}" dt="2024-09-25T07:39:04.093" v="337" actId="20577"/>
          <ac:spMkLst>
            <pc:docMk/>
            <pc:sldMk cId="1839608352" sldId="273"/>
            <ac:spMk id="3" creationId="{1A95F85F-5EE5-40BB-917F-38961D5A66BD}"/>
          </ac:spMkLst>
        </pc:spChg>
      </pc:sldChg>
      <pc:sldChg chg="modSp del mod">
        <pc:chgData name="Iryna Abramova" userId="cf8a27de836524f0" providerId="LiveId" clId="{F3DD009F-47DB-48E1-97D2-F7173717989F}" dt="2024-09-25T08:42:20.669" v="340" actId="47"/>
        <pc:sldMkLst>
          <pc:docMk/>
          <pc:sldMk cId="3781345074" sldId="275"/>
        </pc:sldMkLst>
        <pc:spChg chg="mod">
          <ac:chgData name="Iryna Abramova" userId="cf8a27de836524f0" providerId="LiveId" clId="{F3DD009F-47DB-48E1-97D2-F7173717989F}" dt="2024-09-25T07:39:47.096" v="338" actId="20577"/>
          <ac:spMkLst>
            <pc:docMk/>
            <pc:sldMk cId="3781345074" sldId="275"/>
            <ac:spMk id="3" creationId="{47E56F7C-612A-4D89-BCD8-474432C88ADB}"/>
          </ac:spMkLst>
        </pc:spChg>
      </pc:sldChg>
      <pc:sldChg chg="modSp mod">
        <pc:chgData name="Iryna Abramova" userId="cf8a27de836524f0" providerId="LiveId" clId="{F3DD009F-47DB-48E1-97D2-F7173717989F}" dt="2024-09-25T08:42:23.351" v="341" actId="5793"/>
        <pc:sldMkLst>
          <pc:docMk/>
          <pc:sldMk cId="370032612" sldId="276"/>
        </pc:sldMkLst>
        <pc:spChg chg="mod">
          <ac:chgData name="Iryna Abramova" userId="cf8a27de836524f0" providerId="LiveId" clId="{F3DD009F-47DB-48E1-97D2-F7173717989F}" dt="2024-09-25T08:42:23.351" v="341" actId="5793"/>
          <ac:spMkLst>
            <pc:docMk/>
            <pc:sldMk cId="370032612" sldId="276"/>
            <ac:spMk id="3" creationId="{291C8A0D-9AD3-45EB-A26F-43DF749C22ED}"/>
          </ac:spMkLst>
        </pc:spChg>
      </pc:sldChg>
      <pc:sldChg chg="modSp del mod">
        <pc:chgData name="Iryna Abramova" userId="cf8a27de836524f0" providerId="LiveId" clId="{F3DD009F-47DB-48E1-97D2-F7173717989F}" dt="2024-09-25T06:58:59.014" v="124" actId="2696"/>
        <pc:sldMkLst>
          <pc:docMk/>
          <pc:sldMk cId="2846645467" sldId="277"/>
        </pc:sldMkLst>
        <pc:spChg chg="mod">
          <ac:chgData name="Iryna Abramova" userId="cf8a27de836524f0" providerId="LiveId" clId="{F3DD009F-47DB-48E1-97D2-F7173717989F}" dt="2024-09-25T06:58:49.865" v="123" actId="20577"/>
          <ac:spMkLst>
            <pc:docMk/>
            <pc:sldMk cId="2846645467" sldId="277"/>
            <ac:spMk id="3" creationId="{21930E02-377E-4A55-9309-CACD02478A24}"/>
          </ac:spMkLst>
        </pc:spChg>
      </pc:sldChg>
      <pc:sldChg chg="modSp mod">
        <pc:chgData name="Iryna Abramova" userId="cf8a27de836524f0" providerId="LiveId" clId="{F3DD009F-47DB-48E1-97D2-F7173717989F}" dt="2024-09-25T07:36:35.209" v="322" actId="20577"/>
        <pc:sldMkLst>
          <pc:docMk/>
          <pc:sldMk cId="2828660079" sldId="278"/>
        </pc:sldMkLst>
        <pc:spChg chg="mod">
          <ac:chgData name="Iryna Abramova" userId="cf8a27de836524f0" providerId="LiveId" clId="{F3DD009F-47DB-48E1-97D2-F7173717989F}" dt="2024-09-25T07:36:35.209" v="322" actId="20577"/>
          <ac:spMkLst>
            <pc:docMk/>
            <pc:sldMk cId="2828660079" sldId="278"/>
            <ac:spMk id="3" creationId="{B9798A85-1F34-4C39-AA59-11DF82E17795}"/>
          </ac:spMkLst>
        </pc:spChg>
      </pc:sldChg>
      <pc:sldChg chg="addSp modSp new mod">
        <pc:chgData name="Iryna Abramova" userId="cf8a27de836524f0" providerId="LiveId" clId="{F3DD009F-47DB-48E1-97D2-F7173717989F}" dt="2024-09-26T10:02:27.509" v="508" actId="6549"/>
        <pc:sldMkLst>
          <pc:docMk/>
          <pc:sldMk cId="364373885" sldId="280"/>
        </pc:sldMkLst>
        <pc:spChg chg="add mod">
          <ac:chgData name="Iryna Abramova" userId="cf8a27de836524f0" providerId="LiveId" clId="{F3DD009F-47DB-48E1-97D2-F7173717989F}" dt="2024-09-26T10:02:27.509" v="508" actId="6549"/>
          <ac:spMkLst>
            <pc:docMk/>
            <pc:sldMk cId="364373885" sldId="280"/>
            <ac:spMk id="3" creationId="{0CC31034-827F-4246-9618-3CDCA0CBAE5C}"/>
          </ac:spMkLst>
        </pc:spChg>
      </pc:sldChg>
      <pc:sldChg chg="addSp modSp new mod">
        <pc:chgData name="Iryna Abramova" userId="cf8a27de836524f0" providerId="LiveId" clId="{F3DD009F-47DB-48E1-97D2-F7173717989F}" dt="2024-09-25T13:04:49.895" v="423" actId="113"/>
        <pc:sldMkLst>
          <pc:docMk/>
          <pc:sldMk cId="2525919484" sldId="281"/>
        </pc:sldMkLst>
        <pc:spChg chg="add mod">
          <ac:chgData name="Iryna Abramova" userId="cf8a27de836524f0" providerId="LiveId" clId="{F3DD009F-47DB-48E1-97D2-F7173717989F}" dt="2024-09-25T13:04:49.895" v="423" actId="113"/>
          <ac:spMkLst>
            <pc:docMk/>
            <pc:sldMk cId="2525919484" sldId="281"/>
            <ac:spMk id="3" creationId="{8BB43B1D-D0DA-4E41-B5B6-DB0232F90D18}"/>
          </ac:spMkLst>
        </pc:spChg>
      </pc:sldChg>
      <pc:sldChg chg="addSp modSp new mod">
        <pc:chgData name="Iryna Abramova" userId="cf8a27de836524f0" providerId="LiveId" clId="{F3DD009F-47DB-48E1-97D2-F7173717989F}" dt="2024-09-25T13:04:38.064" v="420" actId="207"/>
        <pc:sldMkLst>
          <pc:docMk/>
          <pc:sldMk cId="1542105321" sldId="282"/>
        </pc:sldMkLst>
        <pc:spChg chg="add mod">
          <ac:chgData name="Iryna Abramova" userId="cf8a27de836524f0" providerId="LiveId" clId="{F3DD009F-47DB-48E1-97D2-F7173717989F}" dt="2024-09-25T13:04:38.064" v="420" actId="207"/>
          <ac:spMkLst>
            <pc:docMk/>
            <pc:sldMk cId="1542105321" sldId="282"/>
            <ac:spMk id="3" creationId="{21F84EA0-A764-4275-9F4E-5C49766A6F50}"/>
          </ac:spMkLst>
        </pc:spChg>
      </pc:sldChg>
      <pc:sldChg chg="addSp modSp new mod">
        <pc:chgData name="Iryna Abramova" userId="cf8a27de836524f0" providerId="LiveId" clId="{F3DD009F-47DB-48E1-97D2-F7173717989F}" dt="2024-09-26T11:09:12.291" v="509" actId="1076"/>
        <pc:sldMkLst>
          <pc:docMk/>
          <pc:sldMk cId="641952471" sldId="283"/>
        </pc:sldMkLst>
        <pc:spChg chg="add mod">
          <ac:chgData name="Iryna Abramova" userId="cf8a27de836524f0" providerId="LiveId" clId="{F3DD009F-47DB-48E1-97D2-F7173717989F}" dt="2024-09-26T11:09:12.291" v="509" actId="1076"/>
          <ac:spMkLst>
            <pc:docMk/>
            <pc:sldMk cId="641952471" sldId="283"/>
            <ac:spMk id="4" creationId="{D00EFB3A-E8CD-49D8-839F-8946E64FA1B9}"/>
          </ac:spMkLst>
        </pc:spChg>
        <pc:picChg chg="add mod">
          <ac:chgData name="Iryna Abramova" userId="cf8a27de836524f0" providerId="LiveId" clId="{F3DD009F-47DB-48E1-97D2-F7173717989F}" dt="2024-09-25T13:04:59.014" v="424" actId="1076"/>
          <ac:picMkLst>
            <pc:docMk/>
            <pc:sldMk cId="641952471" sldId="283"/>
            <ac:picMk id="2" creationId="{8C2992DD-B1F0-44BC-BF32-B8587752AB73}"/>
          </ac:picMkLst>
        </pc:picChg>
      </pc:sldChg>
      <pc:sldChg chg="addSp modSp new mod">
        <pc:chgData name="Iryna Abramova" userId="cf8a27de836524f0" providerId="LiveId" clId="{F3DD009F-47DB-48E1-97D2-F7173717989F}" dt="2024-09-25T13:05:21.985" v="425" actId="207"/>
        <pc:sldMkLst>
          <pc:docMk/>
          <pc:sldMk cId="3579796702" sldId="284"/>
        </pc:sldMkLst>
        <pc:spChg chg="add mod">
          <ac:chgData name="Iryna Abramova" userId="cf8a27de836524f0" providerId="LiveId" clId="{F3DD009F-47DB-48E1-97D2-F7173717989F}" dt="2024-09-25T13:05:21.985" v="425" actId="207"/>
          <ac:spMkLst>
            <pc:docMk/>
            <pc:sldMk cId="3579796702" sldId="284"/>
            <ac:spMk id="3" creationId="{FB2A968B-5675-4E1F-B838-27F095A2546B}"/>
          </ac:spMkLst>
        </pc:spChg>
      </pc:sldChg>
      <pc:sldChg chg="addSp modSp new del mod">
        <pc:chgData name="Iryna Abramova" userId="cf8a27de836524f0" providerId="LiveId" clId="{F3DD009F-47DB-48E1-97D2-F7173717989F}" dt="2024-09-27T09:08:18.848" v="510" actId="47"/>
        <pc:sldMkLst>
          <pc:docMk/>
          <pc:sldMk cId="1756171735" sldId="285"/>
        </pc:sldMkLst>
        <pc:spChg chg="add mod">
          <ac:chgData name="Iryna Abramova" userId="cf8a27de836524f0" providerId="LiveId" clId="{F3DD009F-47DB-48E1-97D2-F7173717989F}" dt="2024-09-25T13:05:31.873" v="426" actId="207"/>
          <ac:spMkLst>
            <pc:docMk/>
            <pc:sldMk cId="1756171735" sldId="285"/>
            <ac:spMk id="3" creationId="{2BDB2350-3618-46AA-A484-0A0F7D06E237}"/>
          </ac:spMkLst>
        </pc:spChg>
      </pc:sldChg>
      <pc:sldChg chg="addSp modSp new del mod">
        <pc:chgData name="Iryna Abramova" userId="cf8a27de836524f0" providerId="LiveId" clId="{F3DD009F-47DB-48E1-97D2-F7173717989F}" dt="2024-09-25T13:13:22.185" v="464" actId="2696"/>
        <pc:sldMkLst>
          <pc:docMk/>
          <pc:sldMk cId="1178076070" sldId="286"/>
        </pc:sldMkLst>
        <pc:spChg chg="add mod">
          <ac:chgData name="Iryna Abramova" userId="cf8a27de836524f0" providerId="LiveId" clId="{F3DD009F-47DB-48E1-97D2-F7173717989F}" dt="2024-09-25T13:06:30.901" v="440" actId="207"/>
          <ac:spMkLst>
            <pc:docMk/>
            <pc:sldMk cId="1178076070" sldId="286"/>
            <ac:spMk id="3" creationId="{C19D8E7E-43CC-4943-AB1F-BAC9C2E39051}"/>
          </ac:spMkLst>
        </pc:spChg>
      </pc:sldChg>
      <pc:sldChg chg="addSp modSp new mod">
        <pc:chgData name="Iryna Abramova" userId="cf8a27de836524f0" providerId="LiveId" clId="{F3DD009F-47DB-48E1-97D2-F7173717989F}" dt="2024-09-25T13:08:39.992" v="460" actId="207"/>
        <pc:sldMkLst>
          <pc:docMk/>
          <pc:sldMk cId="1604445140" sldId="287"/>
        </pc:sldMkLst>
        <pc:spChg chg="add mod">
          <ac:chgData name="Iryna Abramova" userId="cf8a27de836524f0" providerId="LiveId" clId="{F3DD009F-47DB-48E1-97D2-F7173717989F}" dt="2024-09-25T13:08:39.992" v="460" actId="207"/>
          <ac:spMkLst>
            <pc:docMk/>
            <pc:sldMk cId="1604445140" sldId="287"/>
            <ac:spMk id="3" creationId="{D13080A7-4656-497B-95C1-67328CDEE83B}"/>
          </ac:spMkLst>
        </pc:spChg>
      </pc:sldChg>
      <pc:sldChg chg="addSp modSp new mod">
        <pc:chgData name="Iryna Abramova" userId="cf8a27de836524f0" providerId="LiveId" clId="{F3DD009F-47DB-48E1-97D2-F7173717989F}" dt="2024-09-25T13:08:46.072" v="461" actId="207"/>
        <pc:sldMkLst>
          <pc:docMk/>
          <pc:sldMk cId="1769498416" sldId="288"/>
        </pc:sldMkLst>
        <pc:spChg chg="add mod">
          <ac:chgData name="Iryna Abramova" userId="cf8a27de836524f0" providerId="LiveId" clId="{F3DD009F-47DB-48E1-97D2-F7173717989F}" dt="2024-09-25T13:08:46.072" v="461" actId="207"/>
          <ac:spMkLst>
            <pc:docMk/>
            <pc:sldMk cId="1769498416" sldId="288"/>
            <ac:spMk id="3" creationId="{8801DE3D-38F7-4E90-875D-76BE888419FD}"/>
          </ac:spMkLst>
        </pc:spChg>
      </pc:sldChg>
      <pc:sldChg chg="addSp modSp new mod">
        <pc:chgData name="Iryna Abramova" userId="cf8a27de836524f0" providerId="LiveId" clId="{F3DD009F-47DB-48E1-97D2-F7173717989F}" dt="2024-09-25T07:35:44.699" v="319" actId="2711"/>
        <pc:sldMkLst>
          <pc:docMk/>
          <pc:sldMk cId="4143934521" sldId="289"/>
        </pc:sldMkLst>
        <pc:spChg chg="add mod">
          <ac:chgData name="Iryna Abramova" userId="cf8a27de836524f0" providerId="LiveId" clId="{F3DD009F-47DB-48E1-97D2-F7173717989F}" dt="2024-09-25T07:35:44.699" v="319" actId="2711"/>
          <ac:spMkLst>
            <pc:docMk/>
            <pc:sldMk cId="4143934521" sldId="289"/>
            <ac:spMk id="3" creationId="{45F644E2-D685-4CF0-8888-EC584CE1F1A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4DC917-F03E-4F06-B8BC-F0727414C9F8}" type="doc">
      <dgm:prSet loTypeId="urn:microsoft.com/office/officeart/2005/8/layout/pyramid2" loCatId="pyramid" qsTypeId="urn:microsoft.com/office/officeart/2005/8/quickstyle/simple1" qsCatId="simple" csTypeId="urn:microsoft.com/office/officeart/2005/8/colors/accent1_2" csCatId="accent1" phldr="1"/>
      <dgm:spPr/>
    </dgm:pt>
    <dgm:pt modelId="{7920C791-2AA3-40A0-AB35-6FAE42B375DD}">
      <dgm:prSet phldrT="[Текст]"/>
      <dgm:spPr/>
      <dgm:t>
        <a:bodyPr/>
        <a:lstStyle/>
        <a:p>
          <a:r>
            <a:rPr lang="uk-UA" dirty="0"/>
            <a:t>Сезонність</a:t>
          </a:r>
        </a:p>
      </dgm:t>
    </dgm:pt>
    <dgm:pt modelId="{8D5966A9-7B74-4125-A8D5-CC0B9C46AB94}" type="parTrans" cxnId="{6A4200C5-9DBB-4106-88B5-BF723BF5DAFB}">
      <dgm:prSet/>
      <dgm:spPr/>
      <dgm:t>
        <a:bodyPr/>
        <a:lstStyle/>
        <a:p>
          <a:endParaRPr lang="uk-UA"/>
        </a:p>
      </dgm:t>
    </dgm:pt>
    <dgm:pt modelId="{EE9C6DCF-D615-46ED-A199-450CC22FFD7A}" type="sibTrans" cxnId="{6A4200C5-9DBB-4106-88B5-BF723BF5DAFB}">
      <dgm:prSet/>
      <dgm:spPr/>
      <dgm:t>
        <a:bodyPr/>
        <a:lstStyle/>
        <a:p>
          <a:endParaRPr lang="uk-UA"/>
        </a:p>
      </dgm:t>
    </dgm:pt>
    <dgm:pt modelId="{F02BCCB0-62F2-4E9A-A4CC-DFD71D7CCAEF}">
      <dgm:prSet phldrT="[Текст]"/>
      <dgm:spPr/>
      <dgm:t>
        <a:bodyPr/>
        <a:lstStyle/>
        <a:p>
          <a:r>
            <a:rPr lang="uk-UA" dirty="0"/>
            <a:t>Міжнародний вплив</a:t>
          </a:r>
        </a:p>
      </dgm:t>
    </dgm:pt>
    <dgm:pt modelId="{CF4D3CD4-E495-4C1A-8E2E-4B66FAA11D64}" type="parTrans" cxnId="{08DD46B6-C758-46FC-9352-7B8BD95A3A7C}">
      <dgm:prSet/>
      <dgm:spPr/>
      <dgm:t>
        <a:bodyPr/>
        <a:lstStyle/>
        <a:p>
          <a:endParaRPr lang="uk-UA"/>
        </a:p>
      </dgm:t>
    </dgm:pt>
    <dgm:pt modelId="{2BDC5853-AE1B-412B-AAFE-96ABACA1FC63}" type="sibTrans" cxnId="{08DD46B6-C758-46FC-9352-7B8BD95A3A7C}">
      <dgm:prSet/>
      <dgm:spPr/>
      <dgm:t>
        <a:bodyPr/>
        <a:lstStyle/>
        <a:p>
          <a:endParaRPr lang="uk-UA"/>
        </a:p>
      </dgm:t>
    </dgm:pt>
    <dgm:pt modelId="{35694545-9D3A-44B4-8828-D5A30BC82AAD}">
      <dgm:prSet phldrT="[Текст]"/>
      <dgm:spPr/>
      <dgm:t>
        <a:bodyPr/>
        <a:lstStyle/>
        <a:p>
          <a:r>
            <a:rPr lang="uk-UA" dirty="0"/>
            <a:t>Внутрішня державна політика</a:t>
          </a:r>
        </a:p>
      </dgm:t>
    </dgm:pt>
    <dgm:pt modelId="{32C2BD44-F9B8-4C04-B0AB-EBAB3B477383}" type="parTrans" cxnId="{EE5C0AC7-4E10-4D7D-A27C-CEC091DADEF3}">
      <dgm:prSet/>
      <dgm:spPr/>
      <dgm:t>
        <a:bodyPr/>
        <a:lstStyle/>
        <a:p>
          <a:endParaRPr lang="uk-UA"/>
        </a:p>
      </dgm:t>
    </dgm:pt>
    <dgm:pt modelId="{96667117-4B67-48AD-84A9-9307ED0CF488}" type="sibTrans" cxnId="{EE5C0AC7-4E10-4D7D-A27C-CEC091DADEF3}">
      <dgm:prSet/>
      <dgm:spPr/>
      <dgm:t>
        <a:bodyPr/>
        <a:lstStyle/>
        <a:p>
          <a:endParaRPr lang="uk-UA"/>
        </a:p>
      </dgm:t>
    </dgm:pt>
    <dgm:pt modelId="{BEF3135C-43EC-4EC6-BC63-3C43C26E03E4}">
      <dgm:prSet phldrT="[Текст]"/>
      <dgm:spPr/>
      <dgm:t>
        <a:bodyPr/>
        <a:lstStyle/>
        <a:p>
          <a:r>
            <a:rPr lang="uk-UA" dirty="0"/>
            <a:t>Терміни виробництва</a:t>
          </a:r>
        </a:p>
      </dgm:t>
    </dgm:pt>
    <dgm:pt modelId="{D02F0DEE-61C2-4031-9544-DF64487FB2BB}" type="parTrans" cxnId="{0B7D5B38-D13B-46AE-9D0A-79401FAAD38D}">
      <dgm:prSet/>
      <dgm:spPr/>
      <dgm:t>
        <a:bodyPr/>
        <a:lstStyle/>
        <a:p>
          <a:endParaRPr lang="uk-UA"/>
        </a:p>
      </dgm:t>
    </dgm:pt>
    <dgm:pt modelId="{CF1F75B9-C2B3-454B-9E58-680FC36B9CEF}" type="sibTrans" cxnId="{0B7D5B38-D13B-46AE-9D0A-79401FAAD38D}">
      <dgm:prSet/>
      <dgm:spPr/>
      <dgm:t>
        <a:bodyPr/>
        <a:lstStyle/>
        <a:p>
          <a:endParaRPr lang="uk-UA"/>
        </a:p>
      </dgm:t>
    </dgm:pt>
    <dgm:pt modelId="{2463980B-44BB-4150-82FF-EA86F316E6FF}">
      <dgm:prSet phldrT="[Текст]"/>
      <dgm:spPr/>
      <dgm:t>
        <a:bodyPr/>
        <a:lstStyle/>
        <a:p>
          <a:r>
            <a:rPr lang="uk-UA" dirty="0"/>
            <a:t>Технологічні інновації</a:t>
          </a:r>
        </a:p>
      </dgm:t>
    </dgm:pt>
    <dgm:pt modelId="{97C53044-CDC4-41DC-9A81-A5D72F194051}" type="parTrans" cxnId="{4C0D7025-B4E6-43BE-851C-EDF6226362A0}">
      <dgm:prSet/>
      <dgm:spPr/>
      <dgm:t>
        <a:bodyPr/>
        <a:lstStyle/>
        <a:p>
          <a:endParaRPr lang="uk-UA"/>
        </a:p>
      </dgm:t>
    </dgm:pt>
    <dgm:pt modelId="{C760BC19-F2B2-4942-94A0-EDA7927DE432}" type="sibTrans" cxnId="{4C0D7025-B4E6-43BE-851C-EDF6226362A0}">
      <dgm:prSet/>
      <dgm:spPr/>
      <dgm:t>
        <a:bodyPr/>
        <a:lstStyle/>
        <a:p>
          <a:endParaRPr lang="uk-UA"/>
        </a:p>
      </dgm:t>
    </dgm:pt>
    <dgm:pt modelId="{5BEFA1A1-736B-4A7C-A0C4-F11EB18881F9}">
      <dgm:prSet phldrT="[Текст]"/>
      <dgm:spPr/>
      <dgm:t>
        <a:bodyPr/>
        <a:lstStyle/>
        <a:p>
          <a:r>
            <a:rPr lang="uk-UA" dirty="0"/>
            <a:t>Конкуренція та кооперація</a:t>
          </a:r>
        </a:p>
      </dgm:t>
    </dgm:pt>
    <dgm:pt modelId="{A1E67506-1321-48EB-91B4-1D6641516346}" type="parTrans" cxnId="{0B5ADCBC-F153-4EC0-9CF9-521F54B8F531}">
      <dgm:prSet/>
      <dgm:spPr/>
      <dgm:t>
        <a:bodyPr/>
        <a:lstStyle/>
        <a:p>
          <a:endParaRPr lang="uk-UA"/>
        </a:p>
      </dgm:t>
    </dgm:pt>
    <dgm:pt modelId="{4AB6EF8F-B950-423A-A534-32838E256F3D}" type="sibTrans" cxnId="{0B5ADCBC-F153-4EC0-9CF9-521F54B8F531}">
      <dgm:prSet/>
      <dgm:spPr/>
      <dgm:t>
        <a:bodyPr/>
        <a:lstStyle/>
        <a:p>
          <a:endParaRPr lang="uk-UA"/>
        </a:p>
      </dgm:t>
    </dgm:pt>
    <dgm:pt modelId="{EC650687-09CF-4962-AB90-D2F9C4CA7473}">
      <dgm:prSet phldrT="[Текст]"/>
      <dgm:spPr/>
      <dgm:t>
        <a:bodyPr/>
        <a:lstStyle/>
        <a:p>
          <a:r>
            <a:rPr lang="uk-UA" dirty="0"/>
            <a:t>Зміни у структурі попиту</a:t>
          </a:r>
        </a:p>
      </dgm:t>
    </dgm:pt>
    <dgm:pt modelId="{24F51643-B32F-4EA2-B61E-06F55CA8B14F}" type="parTrans" cxnId="{E33EBBF0-625B-44B3-9F7B-2265C5E4DC54}">
      <dgm:prSet/>
      <dgm:spPr/>
      <dgm:t>
        <a:bodyPr/>
        <a:lstStyle/>
        <a:p>
          <a:endParaRPr lang="uk-UA"/>
        </a:p>
      </dgm:t>
    </dgm:pt>
    <dgm:pt modelId="{825CC97E-A1E8-47C5-B6B4-6881E04D596C}" type="sibTrans" cxnId="{E33EBBF0-625B-44B3-9F7B-2265C5E4DC54}">
      <dgm:prSet/>
      <dgm:spPr/>
      <dgm:t>
        <a:bodyPr/>
        <a:lstStyle/>
        <a:p>
          <a:endParaRPr lang="uk-UA"/>
        </a:p>
      </dgm:t>
    </dgm:pt>
    <dgm:pt modelId="{585D2041-5A49-497D-9BEC-D66831F0454E}" type="pres">
      <dgm:prSet presAssocID="{734DC917-F03E-4F06-B8BC-F0727414C9F8}" presName="compositeShape" presStyleCnt="0">
        <dgm:presLayoutVars>
          <dgm:dir/>
          <dgm:resizeHandles/>
        </dgm:presLayoutVars>
      </dgm:prSet>
      <dgm:spPr/>
    </dgm:pt>
    <dgm:pt modelId="{D65A6F91-41D4-4DA4-A3CA-9F0C03A9B83E}" type="pres">
      <dgm:prSet presAssocID="{734DC917-F03E-4F06-B8BC-F0727414C9F8}" presName="pyramid" presStyleLbl="node1" presStyleIdx="0" presStyleCnt="1"/>
      <dgm:spPr/>
    </dgm:pt>
    <dgm:pt modelId="{1FFA722D-39CA-45EA-A9DB-AA0CB724672F}" type="pres">
      <dgm:prSet presAssocID="{734DC917-F03E-4F06-B8BC-F0727414C9F8}" presName="theList" presStyleCnt="0"/>
      <dgm:spPr/>
    </dgm:pt>
    <dgm:pt modelId="{0D8353CF-67AB-49C2-830C-F078D219FECE}" type="pres">
      <dgm:prSet presAssocID="{7920C791-2AA3-40A0-AB35-6FAE42B375DD}" presName="aNode" presStyleLbl="fgAcc1" presStyleIdx="0" presStyleCnt="7">
        <dgm:presLayoutVars>
          <dgm:bulletEnabled val="1"/>
        </dgm:presLayoutVars>
      </dgm:prSet>
      <dgm:spPr/>
    </dgm:pt>
    <dgm:pt modelId="{3E04DBF4-C1E3-4A7D-B5DE-0DDD5EC99A66}" type="pres">
      <dgm:prSet presAssocID="{7920C791-2AA3-40A0-AB35-6FAE42B375DD}" presName="aSpace" presStyleCnt="0"/>
      <dgm:spPr/>
    </dgm:pt>
    <dgm:pt modelId="{AA64DC84-C9D9-4706-B375-1D33D3ACB3DD}" type="pres">
      <dgm:prSet presAssocID="{F02BCCB0-62F2-4E9A-A4CC-DFD71D7CCAEF}" presName="aNode" presStyleLbl="fgAcc1" presStyleIdx="1" presStyleCnt="7">
        <dgm:presLayoutVars>
          <dgm:bulletEnabled val="1"/>
        </dgm:presLayoutVars>
      </dgm:prSet>
      <dgm:spPr/>
    </dgm:pt>
    <dgm:pt modelId="{9FDCC72A-EEFC-4675-B60A-6FDD7D288C37}" type="pres">
      <dgm:prSet presAssocID="{F02BCCB0-62F2-4E9A-A4CC-DFD71D7CCAEF}" presName="aSpace" presStyleCnt="0"/>
      <dgm:spPr/>
    </dgm:pt>
    <dgm:pt modelId="{0DD84379-D1DE-4449-81A9-4ADD536FCD0C}" type="pres">
      <dgm:prSet presAssocID="{35694545-9D3A-44B4-8828-D5A30BC82AAD}" presName="aNode" presStyleLbl="fgAcc1" presStyleIdx="2" presStyleCnt="7">
        <dgm:presLayoutVars>
          <dgm:bulletEnabled val="1"/>
        </dgm:presLayoutVars>
      </dgm:prSet>
      <dgm:spPr/>
    </dgm:pt>
    <dgm:pt modelId="{1414AC09-9C27-4766-93FE-2FDAD444104C}" type="pres">
      <dgm:prSet presAssocID="{35694545-9D3A-44B4-8828-D5A30BC82AAD}" presName="aSpace" presStyleCnt="0"/>
      <dgm:spPr/>
    </dgm:pt>
    <dgm:pt modelId="{3880CA62-DCD8-4A42-AC24-72AD205C5372}" type="pres">
      <dgm:prSet presAssocID="{BEF3135C-43EC-4EC6-BC63-3C43C26E03E4}" presName="aNode" presStyleLbl="fgAcc1" presStyleIdx="3" presStyleCnt="7">
        <dgm:presLayoutVars>
          <dgm:bulletEnabled val="1"/>
        </dgm:presLayoutVars>
      </dgm:prSet>
      <dgm:spPr/>
    </dgm:pt>
    <dgm:pt modelId="{9FFF4B1F-B4BD-4377-8422-D8937BE4F34B}" type="pres">
      <dgm:prSet presAssocID="{BEF3135C-43EC-4EC6-BC63-3C43C26E03E4}" presName="aSpace" presStyleCnt="0"/>
      <dgm:spPr/>
    </dgm:pt>
    <dgm:pt modelId="{29C2AC47-6B22-4196-B416-57DF6700F31E}" type="pres">
      <dgm:prSet presAssocID="{2463980B-44BB-4150-82FF-EA86F316E6FF}" presName="aNode" presStyleLbl="fgAcc1" presStyleIdx="4" presStyleCnt="7">
        <dgm:presLayoutVars>
          <dgm:bulletEnabled val="1"/>
        </dgm:presLayoutVars>
      </dgm:prSet>
      <dgm:spPr/>
    </dgm:pt>
    <dgm:pt modelId="{13C7D2E3-BB4F-4F21-89C0-C7642A4BC765}" type="pres">
      <dgm:prSet presAssocID="{2463980B-44BB-4150-82FF-EA86F316E6FF}" presName="aSpace" presStyleCnt="0"/>
      <dgm:spPr/>
    </dgm:pt>
    <dgm:pt modelId="{6222409F-0481-454D-AF74-667876BECECA}" type="pres">
      <dgm:prSet presAssocID="{5BEFA1A1-736B-4A7C-A0C4-F11EB18881F9}" presName="aNode" presStyleLbl="fgAcc1" presStyleIdx="5" presStyleCnt="7">
        <dgm:presLayoutVars>
          <dgm:bulletEnabled val="1"/>
        </dgm:presLayoutVars>
      </dgm:prSet>
      <dgm:spPr/>
    </dgm:pt>
    <dgm:pt modelId="{A0FDE85E-9D9F-4C3E-AC3C-421E7276EBC3}" type="pres">
      <dgm:prSet presAssocID="{5BEFA1A1-736B-4A7C-A0C4-F11EB18881F9}" presName="aSpace" presStyleCnt="0"/>
      <dgm:spPr/>
    </dgm:pt>
    <dgm:pt modelId="{A6884BA8-965D-4B05-81EF-B37D53791DD6}" type="pres">
      <dgm:prSet presAssocID="{EC650687-09CF-4962-AB90-D2F9C4CA7473}" presName="aNode" presStyleLbl="fgAcc1" presStyleIdx="6" presStyleCnt="7">
        <dgm:presLayoutVars>
          <dgm:bulletEnabled val="1"/>
        </dgm:presLayoutVars>
      </dgm:prSet>
      <dgm:spPr/>
    </dgm:pt>
    <dgm:pt modelId="{39496CF8-7BCF-4C52-B6B1-A604BA49AEAE}" type="pres">
      <dgm:prSet presAssocID="{EC650687-09CF-4962-AB90-D2F9C4CA7473}" presName="aSpace" presStyleCnt="0"/>
      <dgm:spPr/>
    </dgm:pt>
  </dgm:ptLst>
  <dgm:cxnLst>
    <dgm:cxn modelId="{039CBB02-BC4A-47F1-ADB4-EAA0B3614045}" type="presOf" srcId="{734DC917-F03E-4F06-B8BC-F0727414C9F8}" destId="{585D2041-5A49-497D-9BEC-D66831F0454E}" srcOrd="0" destOrd="0" presId="urn:microsoft.com/office/officeart/2005/8/layout/pyramid2"/>
    <dgm:cxn modelId="{4C0D7025-B4E6-43BE-851C-EDF6226362A0}" srcId="{734DC917-F03E-4F06-B8BC-F0727414C9F8}" destId="{2463980B-44BB-4150-82FF-EA86F316E6FF}" srcOrd="4" destOrd="0" parTransId="{97C53044-CDC4-41DC-9A81-A5D72F194051}" sibTransId="{C760BC19-F2B2-4942-94A0-EDA7927DE432}"/>
    <dgm:cxn modelId="{8062B52B-6681-4553-8E87-54B0780BD336}" type="presOf" srcId="{BEF3135C-43EC-4EC6-BC63-3C43C26E03E4}" destId="{3880CA62-DCD8-4A42-AC24-72AD205C5372}" srcOrd="0" destOrd="0" presId="urn:microsoft.com/office/officeart/2005/8/layout/pyramid2"/>
    <dgm:cxn modelId="{0B7D5B38-D13B-46AE-9D0A-79401FAAD38D}" srcId="{734DC917-F03E-4F06-B8BC-F0727414C9F8}" destId="{BEF3135C-43EC-4EC6-BC63-3C43C26E03E4}" srcOrd="3" destOrd="0" parTransId="{D02F0DEE-61C2-4031-9544-DF64487FB2BB}" sibTransId="{CF1F75B9-C2B3-454B-9E58-680FC36B9CEF}"/>
    <dgm:cxn modelId="{2A3AF254-BDF5-40BD-902D-B46AD61357EE}" type="presOf" srcId="{F02BCCB0-62F2-4E9A-A4CC-DFD71D7CCAEF}" destId="{AA64DC84-C9D9-4706-B375-1D33D3ACB3DD}" srcOrd="0" destOrd="0" presId="urn:microsoft.com/office/officeart/2005/8/layout/pyramid2"/>
    <dgm:cxn modelId="{DB7E3578-7BD8-4EA0-A156-7CDE512147B0}" type="presOf" srcId="{7920C791-2AA3-40A0-AB35-6FAE42B375DD}" destId="{0D8353CF-67AB-49C2-830C-F078D219FECE}" srcOrd="0" destOrd="0" presId="urn:microsoft.com/office/officeart/2005/8/layout/pyramid2"/>
    <dgm:cxn modelId="{AFE51E82-672C-4AB0-BEEE-41E75EAF338A}" type="presOf" srcId="{5BEFA1A1-736B-4A7C-A0C4-F11EB18881F9}" destId="{6222409F-0481-454D-AF74-667876BECECA}" srcOrd="0" destOrd="0" presId="urn:microsoft.com/office/officeart/2005/8/layout/pyramid2"/>
    <dgm:cxn modelId="{4D7906AB-72B8-40E8-992F-82739B08BA02}" type="presOf" srcId="{EC650687-09CF-4962-AB90-D2F9C4CA7473}" destId="{A6884BA8-965D-4B05-81EF-B37D53791DD6}" srcOrd="0" destOrd="0" presId="urn:microsoft.com/office/officeart/2005/8/layout/pyramid2"/>
    <dgm:cxn modelId="{C3D645B0-9D89-41C2-8502-D182155F29F4}" type="presOf" srcId="{35694545-9D3A-44B4-8828-D5A30BC82AAD}" destId="{0DD84379-D1DE-4449-81A9-4ADD536FCD0C}" srcOrd="0" destOrd="0" presId="urn:microsoft.com/office/officeart/2005/8/layout/pyramid2"/>
    <dgm:cxn modelId="{08DD46B6-C758-46FC-9352-7B8BD95A3A7C}" srcId="{734DC917-F03E-4F06-B8BC-F0727414C9F8}" destId="{F02BCCB0-62F2-4E9A-A4CC-DFD71D7CCAEF}" srcOrd="1" destOrd="0" parTransId="{CF4D3CD4-E495-4C1A-8E2E-4B66FAA11D64}" sibTransId="{2BDC5853-AE1B-412B-AAFE-96ABACA1FC63}"/>
    <dgm:cxn modelId="{0B5ADCBC-F153-4EC0-9CF9-521F54B8F531}" srcId="{734DC917-F03E-4F06-B8BC-F0727414C9F8}" destId="{5BEFA1A1-736B-4A7C-A0C4-F11EB18881F9}" srcOrd="5" destOrd="0" parTransId="{A1E67506-1321-48EB-91B4-1D6641516346}" sibTransId="{4AB6EF8F-B950-423A-A534-32838E256F3D}"/>
    <dgm:cxn modelId="{9980C9BD-9F46-4C1D-9E2E-20BE8F972B39}" type="presOf" srcId="{2463980B-44BB-4150-82FF-EA86F316E6FF}" destId="{29C2AC47-6B22-4196-B416-57DF6700F31E}" srcOrd="0" destOrd="0" presId="urn:microsoft.com/office/officeart/2005/8/layout/pyramid2"/>
    <dgm:cxn modelId="{6A4200C5-9DBB-4106-88B5-BF723BF5DAFB}" srcId="{734DC917-F03E-4F06-B8BC-F0727414C9F8}" destId="{7920C791-2AA3-40A0-AB35-6FAE42B375DD}" srcOrd="0" destOrd="0" parTransId="{8D5966A9-7B74-4125-A8D5-CC0B9C46AB94}" sibTransId="{EE9C6DCF-D615-46ED-A199-450CC22FFD7A}"/>
    <dgm:cxn modelId="{EE5C0AC7-4E10-4D7D-A27C-CEC091DADEF3}" srcId="{734DC917-F03E-4F06-B8BC-F0727414C9F8}" destId="{35694545-9D3A-44B4-8828-D5A30BC82AAD}" srcOrd="2" destOrd="0" parTransId="{32C2BD44-F9B8-4C04-B0AB-EBAB3B477383}" sibTransId="{96667117-4B67-48AD-84A9-9307ED0CF488}"/>
    <dgm:cxn modelId="{E33EBBF0-625B-44B3-9F7B-2265C5E4DC54}" srcId="{734DC917-F03E-4F06-B8BC-F0727414C9F8}" destId="{EC650687-09CF-4962-AB90-D2F9C4CA7473}" srcOrd="6" destOrd="0" parTransId="{24F51643-B32F-4EA2-B61E-06F55CA8B14F}" sibTransId="{825CC97E-A1E8-47C5-B6B4-6881E04D596C}"/>
    <dgm:cxn modelId="{BE15F666-848A-4B1F-9E8A-970A997DE8D7}" type="presParOf" srcId="{585D2041-5A49-497D-9BEC-D66831F0454E}" destId="{D65A6F91-41D4-4DA4-A3CA-9F0C03A9B83E}" srcOrd="0" destOrd="0" presId="urn:microsoft.com/office/officeart/2005/8/layout/pyramid2"/>
    <dgm:cxn modelId="{A60522C9-E301-4E68-B9EA-614C0524D6D6}" type="presParOf" srcId="{585D2041-5A49-497D-9BEC-D66831F0454E}" destId="{1FFA722D-39CA-45EA-A9DB-AA0CB724672F}" srcOrd="1" destOrd="0" presId="urn:microsoft.com/office/officeart/2005/8/layout/pyramid2"/>
    <dgm:cxn modelId="{B3658603-C1D5-4CF3-84EE-B8908819EDAA}" type="presParOf" srcId="{1FFA722D-39CA-45EA-A9DB-AA0CB724672F}" destId="{0D8353CF-67AB-49C2-830C-F078D219FECE}" srcOrd="0" destOrd="0" presId="urn:microsoft.com/office/officeart/2005/8/layout/pyramid2"/>
    <dgm:cxn modelId="{6EC1F2E9-319C-426E-9C20-A92DC5FE5A20}" type="presParOf" srcId="{1FFA722D-39CA-45EA-A9DB-AA0CB724672F}" destId="{3E04DBF4-C1E3-4A7D-B5DE-0DDD5EC99A66}" srcOrd="1" destOrd="0" presId="urn:microsoft.com/office/officeart/2005/8/layout/pyramid2"/>
    <dgm:cxn modelId="{9EE8C231-D9A1-40B7-B8CE-FA4CF01C9C57}" type="presParOf" srcId="{1FFA722D-39CA-45EA-A9DB-AA0CB724672F}" destId="{AA64DC84-C9D9-4706-B375-1D33D3ACB3DD}" srcOrd="2" destOrd="0" presId="urn:microsoft.com/office/officeart/2005/8/layout/pyramid2"/>
    <dgm:cxn modelId="{7FB65365-AF40-4F19-B618-3C45E4A6FC4A}" type="presParOf" srcId="{1FFA722D-39CA-45EA-A9DB-AA0CB724672F}" destId="{9FDCC72A-EEFC-4675-B60A-6FDD7D288C37}" srcOrd="3" destOrd="0" presId="urn:microsoft.com/office/officeart/2005/8/layout/pyramid2"/>
    <dgm:cxn modelId="{C6A2BDE0-6DF2-4800-9422-5A672D1D59C1}" type="presParOf" srcId="{1FFA722D-39CA-45EA-A9DB-AA0CB724672F}" destId="{0DD84379-D1DE-4449-81A9-4ADD536FCD0C}" srcOrd="4" destOrd="0" presId="urn:microsoft.com/office/officeart/2005/8/layout/pyramid2"/>
    <dgm:cxn modelId="{1EF6E502-300D-485F-8046-32B179328434}" type="presParOf" srcId="{1FFA722D-39CA-45EA-A9DB-AA0CB724672F}" destId="{1414AC09-9C27-4766-93FE-2FDAD444104C}" srcOrd="5" destOrd="0" presId="urn:microsoft.com/office/officeart/2005/8/layout/pyramid2"/>
    <dgm:cxn modelId="{3D904AF2-FAEB-4D22-B10B-11C0693B9403}" type="presParOf" srcId="{1FFA722D-39CA-45EA-A9DB-AA0CB724672F}" destId="{3880CA62-DCD8-4A42-AC24-72AD205C5372}" srcOrd="6" destOrd="0" presId="urn:microsoft.com/office/officeart/2005/8/layout/pyramid2"/>
    <dgm:cxn modelId="{F131AAC7-2A93-4999-8894-4665AAF0C31A}" type="presParOf" srcId="{1FFA722D-39CA-45EA-A9DB-AA0CB724672F}" destId="{9FFF4B1F-B4BD-4377-8422-D8937BE4F34B}" srcOrd="7" destOrd="0" presId="urn:microsoft.com/office/officeart/2005/8/layout/pyramid2"/>
    <dgm:cxn modelId="{8785F583-175B-4FC4-9017-7316A6D58D7D}" type="presParOf" srcId="{1FFA722D-39CA-45EA-A9DB-AA0CB724672F}" destId="{29C2AC47-6B22-4196-B416-57DF6700F31E}" srcOrd="8" destOrd="0" presId="urn:microsoft.com/office/officeart/2005/8/layout/pyramid2"/>
    <dgm:cxn modelId="{80F6A21C-331A-4BEF-805C-9D39147B8EB8}" type="presParOf" srcId="{1FFA722D-39CA-45EA-A9DB-AA0CB724672F}" destId="{13C7D2E3-BB4F-4F21-89C0-C7642A4BC765}" srcOrd="9" destOrd="0" presId="urn:microsoft.com/office/officeart/2005/8/layout/pyramid2"/>
    <dgm:cxn modelId="{CBCF380A-A0B4-4F57-AFEA-E46E12D213F5}" type="presParOf" srcId="{1FFA722D-39CA-45EA-A9DB-AA0CB724672F}" destId="{6222409F-0481-454D-AF74-667876BECECA}" srcOrd="10" destOrd="0" presId="urn:microsoft.com/office/officeart/2005/8/layout/pyramid2"/>
    <dgm:cxn modelId="{7D5C97CF-A60A-4B6C-82ED-0B1D0D9BDFDF}" type="presParOf" srcId="{1FFA722D-39CA-45EA-A9DB-AA0CB724672F}" destId="{A0FDE85E-9D9F-4C3E-AC3C-421E7276EBC3}" srcOrd="11" destOrd="0" presId="urn:microsoft.com/office/officeart/2005/8/layout/pyramid2"/>
    <dgm:cxn modelId="{34E42DE4-0D2E-4BD6-BB6C-C91032D52362}" type="presParOf" srcId="{1FFA722D-39CA-45EA-A9DB-AA0CB724672F}" destId="{A6884BA8-965D-4B05-81EF-B37D53791DD6}" srcOrd="12" destOrd="0" presId="urn:microsoft.com/office/officeart/2005/8/layout/pyramid2"/>
    <dgm:cxn modelId="{4931AA8A-2174-4418-AA18-F8C34D547834}" type="presParOf" srcId="{1FFA722D-39CA-45EA-A9DB-AA0CB724672F}" destId="{39496CF8-7BCF-4C52-B6B1-A604BA49AEAE}" srcOrd="1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4A5F3C-DC00-414E-8295-7D84F7FEE0E4}" type="doc">
      <dgm:prSet loTypeId="urn:microsoft.com/office/officeart/2005/8/layout/pyramid2" loCatId="pyramid" qsTypeId="urn:microsoft.com/office/officeart/2005/8/quickstyle/simple1" qsCatId="simple" csTypeId="urn:microsoft.com/office/officeart/2005/8/colors/accent1_2" csCatId="accent1" phldr="1"/>
      <dgm:spPr/>
    </dgm:pt>
    <dgm:pt modelId="{97FEC52D-BD0A-4E65-A4F2-46BD3BA2984C}">
      <dgm:prSet phldrT="[Текст]" custT="1"/>
      <dgm:spPr/>
      <dgm:t>
        <a:bodyPr/>
        <a:lstStyle/>
        <a:p>
          <a:r>
            <a:rPr lang="uk-UA" sz="1400" dirty="0"/>
            <a:t>Брендинг та позиціонування</a:t>
          </a:r>
        </a:p>
      </dgm:t>
    </dgm:pt>
    <dgm:pt modelId="{FF8702AA-4BB4-485E-A2EB-75A61586F2A5}" type="parTrans" cxnId="{2E84CD38-9D42-4EE2-9713-D8D70085717F}">
      <dgm:prSet/>
      <dgm:spPr/>
      <dgm:t>
        <a:bodyPr/>
        <a:lstStyle/>
        <a:p>
          <a:endParaRPr lang="uk-UA"/>
        </a:p>
      </dgm:t>
    </dgm:pt>
    <dgm:pt modelId="{D33C95FE-ADD5-4923-9323-CFDC8756B0C5}" type="sibTrans" cxnId="{2E84CD38-9D42-4EE2-9713-D8D70085717F}">
      <dgm:prSet/>
      <dgm:spPr/>
      <dgm:t>
        <a:bodyPr/>
        <a:lstStyle/>
        <a:p>
          <a:endParaRPr lang="uk-UA"/>
        </a:p>
      </dgm:t>
    </dgm:pt>
    <dgm:pt modelId="{DAD02404-B161-4FD4-9A74-4EB4047E0A8C}">
      <dgm:prSet phldrT="[Текст]" custT="1"/>
      <dgm:spPr/>
      <dgm:t>
        <a:bodyPr/>
        <a:lstStyle/>
        <a:p>
          <a:r>
            <a:rPr lang="uk-UA" sz="1400" dirty="0"/>
            <a:t>Цифрова система маркетингу</a:t>
          </a:r>
        </a:p>
      </dgm:t>
    </dgm:pt>
    <dgm:pt modelId="{70724A35-A3EC-4845-AFF6-8F01A92A28C4}" type="parTrans" cxnId="{F4AD9130-9B21-4673-9C7A-05E41D149EDA}">
      <dgm:prSet/>
      <dgm:spPr/>
      <dgm:t>
        <a:bodyPr/>
        <a:lstStyle/>
        <a:p>
          <a:endParaRPr lang="uk-UA"/>
        </a:p>
      </dgm:t>
    </dgm:pt>
    <dgm:pt modelId="{84C10853-3674-49C5-B44A-DF3278F6684D}" type="sibTrans" cxnId="{F4AD9130-9B21-4673-9C7A-05E41D149EDA}">
      <dgm:prSet/>
      <dgm:spPr/>
      <dgm:t>
        <a:bodyPr/>
        <a:lstStyle/>
        <a:p>
          <a:endParaRPr lang="uk-UA"/>
        </a:p>
      </dgm:t>
    </dgm:pt>
    <dgm:pt modelId="{75E94B37-53D0-4036-8229-A85A1210C67D}">
      <dgm:prSet phldrT="[Текст]" custT="1"/>
      <dgm:spPr/>
      <dgm:t>
        <a:bodyPr/>
        <a:lstStyle/>
        <a:p>
          <a:r>
            <a:rPr lang="uk-UA" sz="1400" dirty="0"/>
            <a:t>Контент-маркетинг</a:t>
          </a:r>
        </a:p>
      </dgm:t>
    </dgm:pt>
    <dgm:pt modelId="{84EB581D-F616-4F50-AF22-30ECAE48293A}" type="parTrans" cxnId="{0D1A8823-9D2C-4A45-A411-A344CAD3A16C}">
      <dgm:prSet/>
      <dgm:spPr/>
      <dgm:t>
        <a:bodyPr/>
        <a:lstStyle/>
        <a:p>
          <a:endParaRPr lang="uk-UA"/>
        </a:p>
      </dgm:t>
    </dgm:pt>
    <dgm:pt modelId="{4F05AC35-0F1C-4FE6-B690-1B3141C8FA30}" type="sibTrans" cxnId="{0D1A8823-9D2C-4A45-A411-A344CAD3A16C}">
      <dgm:prSet/>
      <dgm:spPr/>
      <dgm:t>
        <a:bodyPr/>
        <a:lstStyle/>
        <a:p>
          <a:endParaRPr lang="uk-UA"/>
        </a:p>
      </dgm:t>
    </dgm:pt>
    <dgm:pt modelId="{C08BD1C9-507C-43E3-81EA-5CBBFC8A9BEB}">
      <dgm:prSet phldrT="[Текст]" custT="1"/>
      <dgm:spPr/>
      <dgm:t>
        <a:bodyPr/>
        <a:lstStyle/>
        <a:p>
          <a:r>
            <a:rPr lang="en-GB" sz="1400" b="0" kern="1200" dirty="0">
              <a:solidFill>
                <a:srgbClr val="0C0C0C"/>
              </a:solidFill>
              <a:latin typeface="Times New Roman" panose="02020603050405020304" pitchFamily="18" charset="0"/>
            </a:rPr>
            <a:t>SEO </a:t>
          </a:r>
          <a:r>
            <a:rPr lang="uk-UA" sz="1400" kern="1200" dirty="0">
              <a:solidFill>
                <a:prstClr val="black">
                  <a:hueOff val="0"/>
                  <a:satOff val="0"/>
                  <a:lumOff val="0"/>
                  <a:alphaOff val="0"/>
                </a:prstClr>
              </a:solidFill>
              <a:latin typeface="Century Gothic" panose="020B0502020202020204"/>
              <a:ea typeface="+mn-ea"/>
              <a:cs typeface="+mn-cs"/>
            </a:rPr>
            <a:t>просування</a:t>
          </a:r>
        </a:p>
      </dgm:t>
    </dgm:pt>
    <dgm:pt modelId="{93A740BA-2B29-4EDC-90CC-6811CE441B29}" type="parTrans" cxnId="{2F11A305-98E9-440D-81DD-38B7C40ADBFE}">
      <dgm:prSet/>
      <dgm:spPr/>
      <dgm:t>
        <a:bodyPr/>
        <a:lstStyle/>
        <a:p>
          <a:endParaRPr lang="uk-UA"/>
        </a:p>
      </dgm:t>
    </dgm:pt>
    <dgm:pt modelId="{62F51CF0-33BF-4EF4-9CF4-B0A52E5FFF07}" type="sibTrans" cxnId="{2F11A305-98E9-440D-81DD-38B7C40ADBFE}">
      <dgm:prSet/>
      <dgm:spPr/>
      <dgm:t>
        <a:bodyPr/>
        <a:lstStyle/>
        <a:p>
          <a:endParaRPr lang="uk-UA"/>
        </a:p>
      </dgm:t>
    </dgm:pt>
    <dgm:pt modelId="{CDAF630C-285E-4AB3-9BD6-445FFCB4D456}">
      <dgm:prSet phldrT="[Текст]" custT="1"/>
      <dgm:spPr/>
      <dgm:t>
        <a:bodyPr/>
        <a:lstStyle/>
        <a:p>
          <a:r>
            <a:rPr lang="uk-UA" sz="1400" kern="1200" dirty="0">
              <a:solidFill>
                <a:prstClr val="black">
                  <a:hueOff val="0"/>
                  <a:satOff val="0"/>
                  <a:lumOff val="0"/>
                  <a:alphaOff val="0"/>
                </a:prstClr>
              </a:solidFill>
              <a:latin typeface="Century Gothic" panose="020B0502020202020204"/>
              <a:ea typeface="+mn-ea"/>
              <a:cs typeface="+mn-cs"/>
            </a:rPr>
            <a:t>Участь у галузевих заходах</a:t>
          </a:r>
        </a:p>
      </dgm:t>
    </dgm:pt>
    <dgm:pt modelId="{638ECF5B-5DAF-4F13-9B21-8F7300E017DE}" type="parTrans" cxnId="{5BA7ED9F-784C-47B8-839A-0E6C0F4E721C}">
      <dgm:prSet/>
      <dgm:spPr/>
      <dgm:t>
        <a:bodyPr/>
        <a:lstStyle/>
        <a:p>
          <a:endParaRPr lang="uk-UA"/>
        </a:p>
      </dgm:t>
    </dgm:pt>
    <dgm:pt modelId="{24D204B6-47F9-4123-AD0C-E4177BE0668E}" type="sibTrans" cxnId="{5BA7ED9F-784C-47B8-839A-0E6C0F4E721C}">
      <dgm:prSet/>
      <dgm:spPr/>
      <dgm:t>
        <a:bodyPr/>
        <a:lstStyle/>
        <a:p>
          <a:endParaRPr lang="uk-UA"/>
        </a:p>
      </dgm:t>
    </dgm:pt>
    <dgm:pt modelId="{CD908F58-6DF5-42AC-8F14-6F9B3743C2C4}">
      <dgm:prSet phldrT="[Текст]" custT="1"/>
      <dgm:spPr/>
      <dgm:t>
        <a:bodyPr/>
        <a:lstStyle/>
        <a:p>
          <a:r>
            <a:rPr lang="uk-UA" sz="1400" kern="1200" dirty="0">
              <a:solidFill>
                <a:prstClr val="black">
                  <a:hueOff val="0"/>
                  <a:satOff val="0"/>
                  <a:lumOff val="0"/>
                  <a:alphaOff val="0"/>
                </a:prstClr>
              </a:solidFill>
              <a:latin typeface="Century Gothic" panose="020B0502020202020204"/>
              <a:ea typeface="+mn-ea"/>
              <a:cs typeface="+mn-cs"/>
            </a:rPr>
            <a:t>Прямий маркетинг</a:t>
          </a:r>
        </a:p>
      </dgm:t>
    </dgm:pt>
    <dgm:pt modelId="{4729291F-9FE9-4FBC-B211-07C59FCE09DC}" type="parTrans" cxnId="{7AD6171B-2139-408E-BB41-0C620541B85A}">
      <dgm:prSet/>
      <dgm:spPr/>
      <dgm:t>
        <a:bodyPr/>
        <a:lstStyle/>
        <a:p>
          <a:endParaRPr lang="uk-UA"/>
        </a:p>
      </dgm:t>
    </dgm:pt>
    <dgm:pt modelId="{A86A3ACA-FDF3-488A-92B1-C1755278B457}" type="sibTrans" cxnId="{7AD6171B-2139-408E-BB41-0C620541B85A}">
      <dgm:prSet/>
      <dgm:spPr/>
      <dgm:t>
        <a:bodyPr/>
        <a:lstStyle/>
        <a:p>
          <a:endParaRPr lang="uk-UA"/>
        </a:p>
      </dgm:t>
    </dgm:pt>
    <dgm:pt modelId="{4573FEFE-D9F1-42C9-9094-DF959046A4CE}">
      <dgm:prSet phldrT="[Текст]" custT="1"/>
      <dgm:spPr/>
      <dgm:t>
        <a:bodyPr/>
        <a:lstStyle/>
        <a:p>
          <a:r>
            <a:rPr lang="uk-UA" sz="1400" kern="1200" dirty="0">
              <a:solidFill>
                <a:prstClr val="black">
                  <a:hueOff val="0"/>
                  <a:satOff val="0"/>
                  <a:lumOff val="0"/>
                  <a:alphaOff val="0"/>
                </a:prstClr>
              </a:solidFill>
              <a:latin typeface="Century Gothic" panose="020B0502020202020204"/>
              <a:ea typeface="+mn-ea"/>
              <a:cs typeface="+mn-cs"/>
            </a:rPr>
            <a:t>Кооперація та співпраця</a:t>
          </a:r>
        </a:p>
      </dgm:t>
    </dgm:pt>
    <dgm:pt modelId="{DE3EEEFA-6228-456D-875D-40ECE87E624C}" type="parTrans" cxnId="{ED6683A2-1670-4DCB-BBCC-3F466F39B569}">
      <dgm:prSet/>
      <dgm:spPr/>
      <dgm:t>
        <a:bodyPr/>
        <a:lstStyle/>
        <a:p>
          <a:endParaRPr lang="uk-UA"/>
        </a:p>
      </dgm:t>
    </dgm:pt>
    <dgm:pt modelId="{12CE08FB-00B1-49D7-B80C-BDA41F4054E6}" type="sibTrans" cxnId="{ED6683A2-1670-4DCB-BBCC-3F466F39B569}">
      <dgm:prSet/>
      <dgm:spPr/>
      <dgm:t>
        <a:bodyPr/>
        <a:lstStyle/>
        <a:p>
          <a:endParaRPr lang="uk-UA"/>
        </a:p>
      </dgm:t>
    </dgm:pt>
    <dgm:pt modelId="{445C2003-A52F-4355-AED5-4C1104EE05C3}" type="pres">
      <dgm:prSet presAssocID="{5B4A5F3C-DC00-414E-8295-7D84F7FEE0E4}" presName="compositeShape" presStyleCnt="0">
        <dgm:presLayoutVars>
          <dgm:dir/>
          <dgm:resizeHandles/>
        </dgm:presLayoutVars>
      </dgm:prSet>
      <dgm:spPr/>
    </dgm:pt>
    <dgm:pt modelId="{09C841EF-4A73-4591-AC72-589B7E788AB1}" type="pres">
      <dgm:prSet presAssocID="{5B4A5F3C-DC00-414E-8295-7D84F7FEE0E4}" presName="pyramid" presStyleLbl="node1" presStyleIdx="0" presStyleCnt="1"/>
      <dgm:spPr/>
    </dgm:pt>
    <dgm:pt modelId="{58F8D383-C2D4-4C38-9E99-8B2D647FFFB4}" type="pres">
      <dgm:prSet presAssocID="{5B4A5F3C-DC00-414E-8295-7D84F7FEE0E4}" presName="theList" presStyleCnt="0"/>
      <dgm:spPr/>
    </dgm:pt>
    <dgm:pt modelId="{334AB101-B796-4C48-A31D-0D77DF47D922}" type="pres">
      <dgm:prSet presAssocID="{97FEC52D-BD0A-4E65-A4F2-46BD3BA2984C}" presName="aNode" presStyleLbl="fgAcc1" presStyleIdx="0" presStyleCnt="7">
        <dgm:presLayoutVars>
          <dgm:bulletEnabled val="1"/>
        </dgm:presLayoutVars>
      </dgm:prSet>
      <dgm:spPr/>
    </dgm:pt>
    <dgm:pt modelId="{8707F417-041B-4866-A7BB-932BFDC39D17}" type="pres">
      <dgm:prSet presAssocID="{97FEC52D-BD0A-4E65-A4F2-46BD3BA2984C}" presName="aSpace" presStyleCnt="0"/>
      <dgm:spPr/>
    </dgm:pt>
    <dgm:pt modelId="{46848B00-63B4-44A7-9C3B-BC366496C9B3}" type="pres">
      <dgm:prSet presAssocID="{DAD02404-B161-4FD4-9A74-4EB4047E0A8C}" presName="aNode" presStyleLbl="fgAcc1" presStyleIdx="1" presStyleCnt="7">
        <dgm:presLayoutVars>
          <dgm:bulletEnabled val="1"/>
        </dgm:presLayoutVars>
      </dgm:prSet>
      <dgm:spPr/>
    </dgm:pt>
    <dgm:pt modelId="{F790FF2F-304A-4797-A11E-E60141D0FA3A}" type="pres">
      <dgm:prSet presAssocID="{DAD02404-B161-4FD4-9A74-4EB4047E0A8C}" presName="aSpace" presStyleCnt="0"/>
      <dgm:spPr/>
    </dgm:pt>
    <dgm:pt modelId="{183207CD-2922-493A-B0DF-49A80DE15A76}" type="pres">
      <dgm:prSet presAssocID="{75E94B37-53D0-4036-8229-A85A1210C67D}" presName="aNode" presStyleLbl="fgAcc1" presStyleIdx="2" presStyleCnt="7">
        <dgm:presLayoutVars>
          <dgm:bulletEnabled val="1"/>
        </dgm:presLayoutVars>
      </dgm:prSet>
      <dgm:spPr/>
    </dgm:pt>
    <dgm:pt modelId="{ED62FC50-47F5-4F91-9D2C-0D20BC2B2E8C}" type="pres">
      <dgm:prSet presAssocID="{75E94B37-53D0-4036-8229-A85A1210C67D}" presName="aSpace" presStyleCnt="0"/>
      <dgm:spPr/>
    </dgm:pt>
    <dgm:pt modelId="{630AE017-D42D-459D-864F-24E536D73A7E}" type="pres">
      <dgm:prSet presAssocID="{C08BD1C9-507C-43E3-81EA-5CBBFC8A9BEB}" presName="aNode" presStyleLbl="fgAcc1" presStyleIdx="3" presStyleCnt="7">
        <dgm:presLayoutVars>
          <dgm:bulletEnabled val="1"/>
        </dgm:presLayoutVars>
      </dgm:prSet>
      <dgm:spPr/>
    </dgm:pt>
    <dgm:pt modelId="{4EFB707A-7475-4D52-8BEE-C2727C80693E}" type="pres">
      <dgm:prSet presAssocID="{C08BD1C9-507C-43E3-81EA-5CBBFC8A9BEB}" presName="aSpace" presStyleCnt="0"/>
      <dgm:spPr/>
    </dgm:pt>
    <dgm:pt modelId="{CCB41E61-96F1-43E0-9BF3-AEF804DAA06A}" type="pres">
      <dgm:prSet presAssocID="{CDAF630C-285E-4AB3-9BD6-445FFCB4D456}" presName="aNode" presStyleLbl="fgAcc1" presStyleIdx="4" presStyleCnt="7">
        <dgm:presLayoutVars>
          <dgm:bulletEnabled val="1"/>
        </dgm:presLayoutVars>
      </dgm:prSet>
      <dgm:spPr/>
    </dgm:pt>
    <dgm:pt modelId="{898D8765-02AB-4B40-8433-DD5268DB6D04}" type="pres">
      <dgm:prSet presAssocID="{CDAF630C-285E-4AB3-9BD6-445FFCB4D456}" presName="aSpace" presStyleCnt="0"/>
      <dgm:spPr/>
    </dgm:pt>
    <dgm:pt modelId="{E74EF44B-AA42-4D11-9B86-02030C5FA0AE}" type="pres">
      <dgm:prSet presAssocID="{CD908F58-6DF5-42AC-8F14-6F9B3743C2C4}" presName="aNode" presStyleLbl="fgAcc1" presStyleIdx="5" presStyleCnt="7">
        <dgm:presLayoutVars>
          <dgm:bulletEnabled val="1"/>
        </dgm:presLayoutVars>
      </dgm:prSet>
      <dgm:spPr/>
    </dgm:pt>
    <dgm:pt modelId="{ACEFC678-E29E-4E3E-98A8-F58F6759956F}" type="pres">
      <dgm:prSet presAssocID="{CD908F58-6DF5-42AC-8F14-6F9B3743C2C4}" presName="aSpace" presStyleCnt="0"/>
      <dgm:spPr/>
    </dgm:pt>
    <dgm:pt modelId="{957EC58F-01C5-46D7-90B7-CD9DC4F5B51F}" type="pres">
      <dgm:prSet presAssocID="{4573FEFE-D9F1-42C9-9094-DF959046A4CE}" presName="aNode" presStyleLbl="fgAcc1" presStyleIdx="6" presStyleCnt="7">
        <dgm:presLayoutVars>
          <dgm:bulletEnabled val="1"/>
        </dgm:presLayoutVars>
      </dgm:prSet>
      <dgm:spPr/>
    </dgm:pt>
    <dgm:pt modelId="{3AF8012A-73E4-4E74-82A0-6650CE9195C7}" type="pres">
      <dgm:prSet presAssocID="{4573FEFE-D9F1-42C9-9094-DF959046A4CE}" presName="aSpace" presStyleCnt="0"/>
      <dgm:spPr/>
    </dgm:pt>
  </dgm:ptLst>
  <dgm:cxnLst>
    <dgm:cxn modelId="{2F11A305-98E9-440D-81DD-38B7C40ADBFE}" srcId="{5B4A5F3C-DC00-414E-8295-7D84F7FEE0E4}" destId="{C08BD1C9-507C-43E3-81EA-5CBBFC8A9BEB}" srcOrd="3" destOrd="0" parTransId="{93A740BA-2B29-4EDC-90CC-6811CE441B29}" sibTransId="{62F51CF0-33BF-4EF4-9CF4-B0A52E5FFF07}"/>
    <dgm:cxn modelId="{E88F5E0E-135C-4D91-99AD-81C874AA46FA}" type="presOf" srcId="{4573FEFE-D9F1-42C9-9094-DF959046A4CE}" destId="{957EC58F-01C5-46D7-90B7-CD9DC4F5B51F}" srcOrd="0" destOrd="0" presId="urn:microsoft.com/office/officeart/2005/8/layout/pyramid2"/>
    <dgm:cxn modelId="{7AD6171B-2139-408E-BB41-0C620541B85A}" srcId="{5B4A5F3C-DC00-414E-8295-7D84F7FEE0E4}" destId="{CD908F58-6DF5-42AC-8F14-6F9B3743C2C4}" srcOrd="5" destOrd="0" parTransId="{4729291F-9FE9-4FBC-B211-07C59FCE09DC}" sibTransId="{A86A3ACA-FDF3-488A-92B1-C1755278B457}"/>
    <dgm:cxn modelId="{0D1A8823-9D2C-4A45-A411-A344CAD3A16C}" srcId="{5B4A5F3C-DC00-414E-8295-7D84F7FEE0E4}" destId="{75E94B37-53D0-4036-8229-A85A1210C67D}" srcOrd="2" destOrd="0" parTransId="{84EB581D-F616-4F50-AF22-30ECAE48293A}" sibTransId="{4F05AC35-0F1C-4FE6-B690-1B3141C8FA30}"/>
    <dgm:cxn modelId="{F4AD9130-9B21-4673-9C7A-05E41D149EDA}" srcId="{5B4A5F3C-DC00-414E-8295-7D84F7FEE0E4}" destId="{DAD02404-B161-4FD4-9A74-4EB4047E0A8C}" srcOrd="1" destOrd="0" parTransId="{70724A35-A3EC-4845-AFF6-8F01A92A28C4}" sibTransId="{84C10853-3674-49C5-B44A-DF3278F6684D}"/>
    <dgm:cxn modelId="{2E84CD38-9D42-4EE2-9713-D8D70085717F}" srcId="{5B4A5F3C-DC00-414E-8295-7D84F7FEE0E4}" destId="{97FEC52D-BD0A-4E65-A4F2-46BD3BA2984C}" srcOrd="0" destOrd="0" parTransId="{FF8702AA-4BB4-485E-A2EB-75A61586F2A5}" sibTransId="{D33C95FE-ADD5-4923-9323-CFDC8756B0C5}"/>
    <dgm:cxn modelId="{9CBF1267-3156-480E-B2BB-5D64850A12A2}" type="presOf" srcId="{DAD02404-B161-4FD4-9A74-4EB4047E0A8C}" destId="{46848B00-63B4-44A7-9C3B-BC366496C9B3}" srcOrd="0" destOrd="0" presId="urn:microsoft.com/office/officeart/2005/8/layout/pyramid2"/>
    <dgm:cxn modelId="{9CB62367-B616-4F60-A1F2-FD6AFF2B22A9}" type="presOf" srcId="{5B4A5F3C-DC00-414E-8295-7D84F7FEE0E4}" destId="{445C2003-A52F-4355-AED5-4C1104EE05C3}" srcOrd="0" destOrd="0" presId="urn:microsoft.com/office/officeart/2005/8/layout/pyramid2"/>
    <dgm:cxn modelId="{D12C206C-620F-4734-A386-20709252D172}" type="presOf" srcId="{75E94B37-53D0-4036-8229-A85A1210C67D}" destId="{183207CD-2922-493A-B0DF-49A80DE15A76}" srcOrd="0" destOrd="0" presId="urn:microsoft.com/office/officeart/2005/8/layout/pyramid2"/>
    <dgm:cxn modelId="{1D00FF71-32D8-4540-B2D8-A8E03FE209F1}" type="presOf" srcId="{CDAF630C-285E-4AB3-9BD6-445FFCB4D456}" destId="{CCB41E61-96F1-43E0-9BF3-AEF804DAA06A}" srcOrd="0" destOrd="0" presId="urn:microsoft.com/office/officeart/2005/8/layout/pyramid2"/>
    <dgm:cxn modelId="{FF707958-AD1F-4702-A708-B7257CAEBA57}" type="presOf" srcId="{CD908F58-6DF5-42AC-8F14-6F9B3743C2C4}" destId="{E74EF44B-AA42-4D11-9B86-02030C5FA0AE}" srcOrd="0" destOrd="0" presId="urn:microsoft.com/office/officeart/2005/8/layout/pyramid2"/>
    <dgm:cxn modelId="{5BA7ED9F-784C-47B8-839A-0E6C0F4E721C}" srcId="{5B4A5F3C-DC00-414E-8295-7D84F7FEE0E4}" destId="{CDAF630C-285E-4AB3-9BD6-445FFCB4D456}" srcOrd="4" destOrd="0" parTransId="{638ECF5B-5DAF-4F13-9B21-8F7300E017DE}" sibTransId="{24D204B6-47F9-4123-AD0C-E4177BE0668E}"/>
    <dgm:cxn modelId="{ED6683A2-1670-4DCB-BBCC-3F466F39B569}" srcId="{5B4A5F3C-DC00-414E-8295-7D84F7FEE0E4}" destId="{4573FEFE-D9F1-42C9-9094-DF959046A4CE}" srcOrd="6" destOrd="0" parTransId="{DE3EEEFA-6228-456D-875D-40ECE87E624C}" sibTransId="{12CE08FB-00B1-49D7-B80C-BDA41F4054E6}"/>
    <dgm:cxn modelId="{22E42DF1-0432-46B9-BC16-F3E1E591E429}" type="presOf" srcId="{97FEC52D-BD0A-4E65-A4F2-46BD3BA2984C}" destId="{334AB101-B796-4C48-A31D-0D77DF47D922}" srcOrd="0" destOrd="0" presId="urn:microsoft.com/office/officeart/2005/8/layout/pyramid2"/>
    <dgm:cxn modelId="{AF1F6AFD-BFD9-4F84-B54D-B7D3F710070D}" type="presOf" srcId="{C08BD1C9-507C-43E3-81EA-5CBBFC8A9BEB}" destId="{630AE017-D42D-459D-864F-24E536D73A7E}" srcOrd="0" destOrd="0" presId="urn:microsoft.com/office/officeart/2005/8/layout/pyramid2"/>
    <dgm:cxn modelId="{BFCFAF17-CA77-4D89-A8A5-DF04C3554DDD}" type="presParOf" srcId="{445C2003-A52F-4355-AED5-4C1104EE05C3}" destId="{09C841EF-4A73-4591-AC72-589B7E788AB1}" srcOrd="0" destOrd="0" presId="urn:microsoft.com/office/officeart/2005/8/layout/pyramid2"/>
    <dgm:cxn modelId="{FB6699B1-2B1E-4F59-A925-31403D166FBF}" type="presParOf" srcId="{445C2003-A52F-4355-AED5-4C1104EE05C3}" destId="{58F8D383-C2D4-4C38-9E99-8B2D647FFFB4}" srcOrd="1" destOrd="0" presId="urn:microsoft.com/office/officeart/2005/8/layout/pyramid2"/>
    <dgm:cxn modelId="{D28922C6-B0F1-4E79-9BC2-F8273E320F85}" type="presParOf" srcId="{58F8D383-C2D4-4C38-9E99-8B2D647FFFB4}" destId="{334AB101-B796-4C48-A31D-0D77DF47D922}" srcOrd="0" destOrd="0" presId="urn:microsoft.com/office/officeart/2005/8/layout/pyramid2"/>
    <dgm:cxn modelId="{68236E9A-72AF-448A-B8C6-A00285564EC3}" type="presParOf" srcId="{58F8D383-C2D4-4C38-9E99-8B2D647FFFB4}" destId="{8707F417-041B-4866-A7BB-932BFDC39D17}" srcOrd="1" destOrd="0" presId="urn:microsoft.com/office/officeart/2005/8/layout/pyramid2"/>
    <dgm:cxn modelId="{A38741A2-1BDD-47A9-AFFF-D91F72C95535}" type="presParOf" srcId="{58F8D383-C2D4-4C38-9E99-8B2D647FFFB4}" destId="{46848B00-63B4-44A7-9C3B-BC366496C9B3}" srcOrd="2" destOrd="0" presId="urn:microsoft.com/office/officeart/2005/8/layout/pyramid2"/>
    <dgm:cxn modelId="{51EB82A2-CA7B-4F9C-ADCD-7E6CFE0C6D50}" type="presParOf" srcId="{58F8D383-C2D4-4C38-9E99-8B2D647FFFB4}" destId="{F790FF2F-304A-4797-A11E-E60141D0FA3A}" srcOrd="3" destOrd="0" presId="urn:microsoft.com/office/officeart/2005/8/layout/pyramid2"/>
    <dgm:cxn modelId="{F6B8A3A7-77B3-4396-B4D0-429AFB861D45}" type="presParOf" srcId="{58F8D383-C2D4-4C38-9E99-8B2D647FFFB4}" destId="{183207CD-2922-493A-B0DF-49A80DE15A76}" srcOrd="4" destOrd="0" presId="urn:microsoft.com/office/officeart/2005/8/layout/pyramid2"/>
    <dgm:cxn modelId="{399AEE53-2027-4B97-AAB9-7F25E7FE53DF}" type="presParOf" srcId="{58F8D383-C2D4-4C38-9E99-8B2D647FFFB4}" destId="{ED62FC50-47F5-4F91-9D2C-0D20BC2B2E8C}" srcOrd="5" destOrd="0" presId="urn:microsoft.com/office/officeart/2005/8/layout/pyramid2"/>
    <dgm:cxn modelId="{89E71B10-AAE6-4FE7-83E5-19A7FBBC90C5}" type="presParOf" srcId="{58F8D383-C2D4-4C38-9E99-8B2D647FFFB4}" destId="{630AE017-D42D-459D-864F-24E536D73A7E}" srcOrd="6" destOrd="0" presId="urn:microsoft.com/office/officeart/2005/8/layout/pyramid2"/>
    <dgm:cxn modelId="{0D588C9C-29E1-4D9D-B7D6-54C0DBE3C951}" type="presParOf" srcId="{58F8D383-C2D4-4C38-9E99-8B2D647FFFB4}" destId="{4EFB707A-7475-4D52-8BEE-C2727C80693E}" srcOrd="7" destOrd="0" presId="urn:microsoft.com/office/officeart/2005/8/layout/pyramid2"/>
    <dgm:cxn modelId="{ED7EB65C-8969-4ED9-B3F7-4E9B270DBC1F}" type="presParOf" srcId="{58F8D383-C2D4-4C38-9E99-8B2D647FFFB4}" destId="{CCB41E61-96F1-43E0-9BF3-AEF804DAA06A}" srcOrd="8" destOrd="0" presId="urn:microsoft.com/office/officeart/2005/8/layout/pyramid2"/>
    <dgm:cxn modelId="{DD0DE725-C546-4CE3-8113-9FE43861C949}" type="presParOf" srcId="{58F8D383-C2D4-4C38-9E99-8B2D647FFFB4}" destId="{898D8765-02AB-4B40-8433-DD5268DB6D04}" srcOrd="9" destOrd="0" presId="urn:microsoft.com/office/officeart/2005/8/layout/pyramid2"/>
    <dgm:cxn modelId="{DBC4462A-759D-4A17-8692-15D0C5DBD740}" type="presParOf" srcId="{58F8D383-C2D4-4C38-9E99-8B2D647FFFB4}" destId="{E74EF44B-AA42-4D11-9B86-02030C5FA0AE}" srcOrd="10" destOrd="0" presId="urn:microsoft.com/office/officeart/2005/8/layout/pyramid2"/>
    <dgm:cxn modelId="{37E83695-D657-4F3D-A303-B5310BB99CEB}" type="presParOf" srcId="{58F8D383-C2D4-4C38-9E99-8B2D647FFFB4}" destId="{ACEFC678-E29E-4E3E-98A8-F58F6759956F}" srcOrd="11" destOrd="0" presId="urn:microsoft.com/office/officeart/2005/8/layout/pyramid2"/>
    <dgm:cxn modelId="{5D38A7C0-277C-49E8-91DF-E36F9CA75504}" type="presParOf" srcId="{58F8D383-C2D4-4C38-9E99-8B2D647FFFB4}" destId="{957EC58F-01C5-46D7-90B7-CD9DC4F5B51F}" srcOrd="12" destOrd="0" presId="urn:microsoft.com/office/officeart/2005/8/layout/pyramid2"/>
    <dgm:cxn modelId="{8A12877C-2B58-483B-A7ED-EF5C9E39119E}" type="presParOf" srcId="{58F8D383-C2D4-4C38-9E99-8B2D647FFFB4}" destId="{3AF8012A-73E4-4E74-82A0-6650CE9195C7}" srcOrd="1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5A6F91-41D4-4DA4-A3CA-9F0C03A9B83E}">
      <dsp:nvSpPr>
        <dsp:cNvPr id="0" name=""/>
        <dsp:cNvSpPr/>
      </dsp:nvSpPr>
      <dsp:spPr>
        <a:xfrm>
          <a:off x="1462828" y="0"/>
          <a:ext cx="3780615" cy="3780615"/>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8353CF-67AB-49C2-830C-F078D219FECE}">
      <dsp:nvSpPr>
        <dsp:cNvPr id="0" name=""/>
        <dsp:cNvSpPr/>
      </dsp:nvSpPr>
      <dsp:spPr>
        <a:xfrm>
          <a:off x="3353136" y="378430"/>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Сезонність</a:t>
          </a:r>
        </a:p>
      </dsp:txBody>
      <dsp:txXfrm>
        <a:off x="3371880" y="397174"/>
        <a:ext cx="2419911" cy="346480"/>
      </dsp:txXfrm>
    </dsp:sp>
    <dsp:sp modelId="{AA64DC84-C9D9-4706-B375-1D33D3ACB3DD}">
      <dsp:nvSpPr>
        <dsp:cNvPr id="0" name=""/>
        <dsp:cNvSpPr/>
      </dsp:nvSpPr>
      <dsp:spPr>
        <a:xfrm>
          <a:off x="3353136" y="810395"/>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Міжнародний вплив</a:t>
          </a:r>
        </a:p>
      </dsp:txBody>
      <dsp:txXfrm>
        <a:off x="3371880" y="829139"/>
        <a:ext cx="2419911" cy="346480"/>
      </dsp:txXfrm>
    </dsp:sp>
    <dsp:sp modelId="{0DD84379-D1DE-4449-81A9-4ADD536FCD0C}">
      <dsp:nvSpPr>
        <dsp:cNvPr id="0" name=""/>
        <dsp:cNvSpPr/>
      </dsp:nvSpPr>
      <dsp:spPr>
        <a:xfrm>
          <a:off x="3353136" y="1242360"/>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Внутрішня державна політика</a:t>
          </a:r>
        </a:p>
      </dsp:txBody>
      <dsp:txXfrm>
        <a:off x="3371880" y="1261104"/>
        <a:ext cx="2419911" cy="346480"/>
      </dsp:txXfrm>
    </dsp:sp>
    <dsp:sp modelId="{3880CA62-DCD8-4A42-AC24-72AD205C5372}">
      <dsp:nvSpPr>
        <dsp:cNvPr id="0" name=""/>
        <dsp:cNvSpPr/>
      </dsp:nvSpPr>
      <dsp:spPr>
        <a:xfrm>
          <a:off x="3353136" y="1674325"/>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Терміни виробництва</a:t>
          </a:r>
        </a:p>
      </dsp:txBody>
      <dsp:txXfrm>
        <a:off x="3371880" y="1693069"/>
        <a:ext cx="2419911" cy="346480"/>
      </dsp:txXfrm>
    </dsp:sp>
    <dsp:sp modelId="{29C2AC47-6B22-4196-B416-57DF6700F31E}">
      <dsp:nvSpPr>
        <dsp:cNvPr id="0" name=""/>
        <dsp:cNvSpPr/>
      </dsp:nvSpPr>
      <dsp:spPr>
        <a:xfrm>
          <a:off x="3353136" y="2106289"/>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Технологічні інновації</a:t>
          </a:r>
        </a:p>
      </dsp:txBody>
      <dsp:txXfrm>
        <a:off x="3371880" y="2125033"/>
        <a:ext cx="2419911" cy="346480"/>
      </dsp:txXfrm>
    </dsp:sp>
    <dsp:sp modelId="{6222409F-0481-454D-AF74-667876BECECA}">
      <dsp:nvSpPr>
        <dsp:cNvPr id="0" name=""/>
        <dsp:cNvSpPr/>
      </dsp:nvSpPr>
      <dsp:spPr>
        <a:xfrm>
          <a:off x="3353136" y="2538254"/>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Конкуренція та кооперація</a:t>
          </a:r>
        </a:p>
      </dsp:txBody>
      <dsp:txXfrm>
        <a:off x="3371880" y="2556998"/>
        <a:ext cx="2419911" cy="346480"/>
      </dsp:txXfrm>
    </dsp:sp>
    <dsp:sp modelId="{A6884BA8-965D-4B05-81EF-B37D53791DD6}">
      <dsp:nvSpPr>
        <dsp:cNvPr id="0" name=""/>
        <dsp:cNvSpPr/>
      </dsp:nvSpPr>
      <dsp:spPr>
        <a:xfrm>
          <a:off x="3353136" y="2970219"/>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Зміни у структурі попиту</a:t>
          </a:r>
        </a:p>
      </dsp:txBody>
      <dsp:txXfrm>
        <a:off x="3371880" y="2988963"/>
        <a:ext cx="2419911" cy="346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C841EF-4A73-4591-AC72-589B7E788AB1}">
      <dsp:nvSpPr>
        <dsp:cNvPr id="0" name=""/>
        <dsp:cNvSpPr/>
      </dsp:nvSpPr>
      <dsp:spPr>
        <a:xfrm>
          <a:off x="1981977" y="0"/>
          <a:ext cx="3995504" cy="3995504"/>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4AB101-B796-4C48-A31D-0D77DF47D922}">
      <dsp:nvSpPr>
        <dsp:cNvPr id="0" name=""/>
        <dsp:cNvSpPr/>
      </dsp:nvSpPr>
      <dsp:spPr>
        <a:xfrm>
          <a:off x="3979729" y="399940"/>
          <a:ext cx="2597077" cy="40579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Брендинг та позиціонування</a:t>
          </a:r>
        </a:p>
      </dsp:txBody>
      <dsp:txXfrm>
        <a:off x="3999538" y="419749"/>
        <a:ext cx="2557459" cy="366175"/>
      </dsp:txXfrm>
    </dsp:sp>
    <dsp:sp modelId="{46848B00-63B4-44A7-9C3B-BC366496C9B3}">
      <dsp:nvSpPr>
        <dsp:cNvPr id="0" name=""/>
        <dsp:cNvSpPr/>
      </dsp:nvSpPr>
      <dsp:spPr>
        <a:xfrm>
          <a:off x="3979729" y="856458"/>
          <a:ext cx="2597077" cy="40579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Цифрова система маркетингу</a:t>
          </a:r>
        </a:p>
      </dsp:txBody>
      <dsp:txXfrm>
        <a:off x="3999538" y="876267"/>
        <a:ext cx="2557459" cy="366175"/>
      </dsp:txXfrm>
    </dsp:sp>
    <dsp:sp modelId="{183207CD-2922-493A-B0DF-49A80DE15A76}">
      <dsp:nvSpPr>
        <dsp:cNvPr id="0" name=""/>
        <dsp:cNvSpPr/>
      </dsp:nvSpPr>
      <dsp:spPr>
        <a:xfrm>
          <a:off x="3979729" y="1312975"/>
          <a:ext cx="2597077" cy="40579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Контент-маркетинг</a:t>
          </a:r>
        </a:p>
      </dsp:txBody>
      <dsp:txXfrm>
        <a:off x="3999538" y="1332784"/>
        <a:ext cx="2557459" cy="366175"/>
      </dsp:txXfrm>
    </dsp:sp>
    <dsp:sp modelId="{630AE017-D42D-459D-864F-24E536D73A7E}">
      <dsp:nvSpPr>
        <dsp:cNvPr id="0" name=""/>
        <dsp:cNvSpPr/>
      </dsp:nvSpPr>
      <dsp:spPr>
        <a:xfrm>
          <a:off x="3979729" y="1769493"/>
          <a:ext cx="2597077" cy="40579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kern="1200" dirty="0">
              <a:solidFill>
                <a:srgbClr val="0C0C0C"/>
              </a:solidFill>
              <a:latin typeface="Times New Roman" panose="02020603050405020304" pitchFamily="18" charset="0"/>
            </a:rPr>
            <a:t>SEO </a:t>
          </a:r>
          <a:r>
            <a:rPr lang="uk-UA" sz="1400" kern="1200" dirty="0">
              <a:solidFill>
                <a:prstClr val="black">
                  <a:hueOff val="0"/>
                  <a:satOff val="0"/>
                  <a:lumOff val="0"/>
                  <a:alphaOff val="0"/>
                </a:prstClr>
              </a:solidFill>
              <a:latin typeface="Century Gothic" panose="020B0502020202020204"/>
              <a:ea typeface="+mn-ea"/>
              <a:cs typeface="+mn-cs"/>
            </a:rPr>
            <a:t>просування</a:t>
          </a:r>
        </a:p>
      </dsp:txBody>
      <dsp:txXfrm>
        <a:off x="3999538" y="1789302"/>
        <a:ext cx="2557459" cy="366175"/>
      </dsp:txXfrm>
    </dsp:sp>
    <dsp:sp modelId="{CCB41E61-96F1-43E0-9BF3-AEF804DAA06A}">
      <dsp:nvSpPr>
        <dsp:cNvPr id="0" name=""/>
        <dsp:cNvSpPr/>
      </dsp:nvSpPr>
      <dsp:spPr>
        <a:xfrm>
          <a:off x="3979729" y="2226010"/>
          <a:ext cx="2597077" cy="40579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solidFill>
                <a:prstClr val="black">
                  <a:hueOff val="0"/>
                  <a:satOff val="0"/>
                  <a:lumOff val="0"/>
                  <a:alphaOff val="0"/>
                </a:prstClr>
              </a:solidFill>
              <a:latin typeface="Century Gothic" panose="020B0502020202020204"/>
              <a:ea typeface="+mn-ea"/>
              <a:cs typeface="+mn-cs"/>
            </a:rPr>
            <a:t>Участь у галузевих заходах</a:t>
          </a:r>
        </a:p>
      </dsp:txBody>
      <dsp:txXfrm>
        <a:off x="3999538" y="2245819"/>
        <a:ext cx="2557459" cy="366175"/>
      </dsp:txXfrm>
    </dsp:sp>
    <dsp:sp modelId="{E74EF44B-AA42-4D11-9B86-02030C5FA0AE}">
      <dsp:nvSpPr>
        <dsp:cNvPr id="0" name=""/>
        <dsp:cNvSpPr/>
      </dsp:nvSpPr>
      <dsp:spPr>
        <a:xfrm>
          <a:off x="3979729" y="2682528"/>
          <a:ext cx="2597077" cy="40579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solidFill>
                <a:prstClr val="black">
                  <a:hueOff val="0"/>
                  <a:satOff val="0"/>
                  <a:lumOff val="0"/>
                  <a:alphaOff val="0"/>
                </a:prstClr>
              </a:solidFill>
              <a:latin typeface="Century Gothic" panose="020B0502020202020204"/>
              <a:ea typeface="+mn-ea"/>
              <a:cs typeface="+mn-cs"/>
            </a:rPr>
            <a:t>Прямий маркетинг</a:t>
          </a:r>
        </a:p>
      </dsp:txBody>
      <dsp:txXfrm>
        <a:off x="3999538" y="2702337"/>
        <a:ext cx="2557459" cy="366175"/>
      </dsp:txXfrm>
    </dsp:sp>
    <dsp:sp modelId="{957EC58F-01C5-46D7-90B7-CD9DC4F5B51F}">
      <dsp:nvSpPr>
        <dsp:cNvPr id="0" name=""/>
        <dsp:cNvSpPr/>
      </dsp:nvSpPr>
      <dsp:spPr>
        <a:xfrm>
          <a:off x="3979729" y="3139045"/>
          <a:ext cx="2597077" cy="40579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solidFill>
                <a:prstClr val="black">
                  <a:hueOff val="0"/>
                  <a:satOff val="0"/>
                  <a:lumOff val="0"/>
                  <a:alphaOff val="0"/>
                </a:prstClr>
              </a:solidFill>
              <a:latin typeface="Century Gothic" panose="020B0502020202020204"/>
              <a:ea typeface="+mn-ea"/>
              <a:cs typeface="+mn-cs"/>
            </a:rPr>
            <a:t>Кооперація та співпраця</a:t>
          </a:r>
        </a:p>
      </dsp:txBody>
      <dsp:txXfrm>
        <a:off x="3999538" y="3158854"/>
        <a:ext cx="2557459" cy="366175"/>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uk.wikipedia.org/wiki/%D0%97%D0%BE%D0%B2%D0%BD%D1%96%D1%88%D0%BD%D1%8F_%D0%BF%D0%BE%D0%BB%D1%96%D1%82%D0%B8%D0%BA%D0%B0_%D0%A3%D0%BA%D1%80%D0%B0%D1%97%D0%BD%D0%B8"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elit-web.ua/ua/blog/kak-sostavit-marketingovuyu-strategiyu"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acadrev.duan.edu.ua/images/PDF/2021/1/6.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moodle.znu.edu.ua/mod/resource/view.php?id=139643"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repository.kpi.kharkov.ua/bitstream/KhPI-Press/4043/1/Zaruba_Metody%20prohnozuvannia_2009.pdf" TargetMode="External"/><Relationship Id="rId2" Type="http://schemas.openxmlformats.org/officeDocument/2006/relationships/hyperlink" Target="https://fractus.com.ua/uk/blog/popit-u-marketingu-osoblivosti-ta-vidi/" TargetMode="External"/><Relationship Id="rId1" Type="http://schemas.openxmlformats.org/officeDocument/2006/relationships/slideLayout" Target="../slideLayouts/slideLayout7.xml"/><Relationship Id="rId4" Type="http://schemas.openxmlformats.org/officeDocument/2006/relationships/hyperlink" Target="https://pidru4niki.com/12590605/marketing/tsinova_politik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hyperlink" Target="https://wezom.com.ua/ua/blog/chto-takoe-sezonnost-sprosa-i-kak-eyo-opredeli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ud.com.ua/22368/marketing/faktori_vplivayut_mizhnarodnu_marketingovu_diyalnist" TargetMode="External"/><Relationship Id="rId2" Type="http://schemas.openxmlformats.org/officeDocument/2006/relationships/hyperlink" Target="https://fractus.com.ua/uk/blog/mizhnarodnij-marketing-rozshirjuiemo-gorizonti-torgivli/"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0994C77-3469-474F-A9B9-80E0A720B059}"/>
              </a:ext>
            </a:extLst>
          </p:cNvPr>
          <p:cNvSpPr txBox="1"/>
          <p:nvPr/>
        </p:nvSpPr>
        <p:spPr>
          <a:xfrm>
            <a:off x="2026025" y="1159230"/>
            <a:ext cx="8828242" cy="2298065"/>
          </a:xfrm>
          <a:prstGeom prst="rect">
            <a:avLst/>
          </a:prstGeom>
          <a:noFill/>
        </p:spPr>
        <p:txBody>
          <a:bodyPr wrap="square">
            <a:spAutoFit/>
          </a:bodyPr>
          <a:lstStyle/>
          <a:p>
            <a:pPr marR="1461135" algn="ctr"/>
            <a:r>
              <a:rPr lang="uk-UA" sz="2000" b="1" spc="-10" dirty="0">
                <a:solidFill>
                  <a:schemeClr val="accent2">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Тема 4. Міжнародний маркетинг товарів</a:t>
            </a:r>
          </a:p>
          <a:p>
            <a:pPr marR="1461135" algn="ctr"/>
            <a:r>
              <a:rPr lang="uk-UA" sz="2000" b="1" spc="-10" dirty="0">
                <a:solidFill>
                  <a:schemeClr val="accent2">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План</a:t>
            </a:r>
          </a:p>
          <a:p>
            <a:pPr marR="1461135" algn="ctr"/>
            <a:endParaRPr lang="uk-UA" sz="2000" b="1" dirty="0">
              <a:solidFill>
                <a:schemeClr val="accent2">
                  <a:lumMod val="75000"/>
                </a:schemeClr>
              </a:solidFill>
              <a:effectLst/>
              <a:latin typeface="Times New Roman" panose="02020603050405020304" pitchFamily="18" charset="0"/>
              <a:ea typeface="Arial" panose="020B0604020202020204" pitchFamily="34" charset="0"/>
              <a:cs typeface="Times New Roman" panose="02020603050405020304" pitchFamily="18" charset="0"/>
            </a:endParaRPr>
          </a:p>
          <a:p>
            <a:pPr marL="0" lvl="1" indent="-285750">
              <a:buClr>
                <a:srgbClr val="0C0C0C"/>
              </a:buClr>
              <a:buSzPts val="1050"/>
              <a:buFont typeface="Times New Roman" panose="02020603050405020304" pitchFamily="18" charset="0"/>
              <a:buAutoNum type="arabicPeriod"/>
              <a:tabLst>
                <a:tab pos="452755" algn="l"/>
              </a:tabLst>
            </a:pPr>
            <a:r>
              <a:rPr lang="uk-UA" sz="2000" spc="0" dirty="0">
                <a:solidFill>
                  <a:srgbClr val="0C0C0C"/>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 </a:t>
            </a:r>
            <a:r>
              <a:rPr lang="uk-UA" sz="2000" spc="-10" dirty="0">
                <a:solidFill>
                  <a:srgbClr val="0C0C0C"/>
                </a:solidFill>
                <a:effectLst/>
                <a:latin typeface="Times New Roman" panose="02020603050405020304" pitchFamily="18" charset="0"/>
                <a:ea typeface="Times New Roman" panose="02020603050405020304" pitchFamily="18" charset="0"/>
                <a:cs typeface="Times New Roman" panose="02020603050405020304" pitchFamily="18" charset="0"/>
              </a:rPr>
              <a:t>маркетингу в міжнародному бізнесі</a:t>
            </a:r>
            <a:endParaRPr lang="uk-UA" sz="20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1" indent="-285750">
              <a:buClr>
                <a:srgbClr val="0C0C0C"/>
              </a:buClr>
              <a:buSzPts val="1050"/>
              <a:buFont typeface="Times New Roman" panose="02020603050405020304" pitchFamily="18" charset="0"/>
              <a:buAutoNum type="arabicPeriod"/>
              <a:tabLst>
                <a:tab pos="452755" algn="l"/>
              </a:tabLst>
            </a:pPr>
            <a:r>
              <a:rPr lang="uk-UA" sz="2000" spc="0" dirty="0">
                <a:solidFill>
                  <a:srgbClr val="0C0C0C"/>
                </a:solidFill>
                <a:effectLst/>
                <a:latin typeface="Times New Roman" panose="02020603050405020304" pitchFamily="18" charset="0"/>
                <a:ea typeface="Times New Roman" panose="02020603050405020304" pitchFamily="18" charset="0"/>
                <a:cs typeface="Times New Roman" panose="02020603050405020304" pitchFamily="18" charset="0"/>
              </a:rPr>
              <a:t>Розробка маркетингової стратегії та чинники, які впливають на бізнес</a:t>
            </a:r>
            <a:endParaRPr lang="uk-UA" sz="20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81280" lvl="1" indent="-285750">
              <a:buClr>
                <a:srgbClr val="0C0C0C"/>
              </a:buClr>
              <a:buSzPts val="1050"/>
              <a:buFont typeface="Times New Roman" panose="02020603050405020304" pitchFamily="18" charset="0"/>
              <a:buAutoNum type="arabicPeriod"/>
              <a:tabLst>
                <a:tab pos="457200" algn="l"/>
              </a:tabLst>
            </a:pPr>
            <a:r>
              <a:rPr lang="uk-UA" sz="2000" spc="0" dirty="0">
                <a:solidFill>
                  <a:srgbClr val="0C0C0C"/>
                </a:solidFill>
                <a:effectLst/>
                <a:latin typeface="Times New Roman" panose="02020603050405020304" pitchFamily="18" charset="0"/>
                <a:ea typeface="Times New Roman" panose="02020603050405020304" pitchFamily="18" charset="0"/>
                <a:cs typeface="Times New Roman" panose="02020603050405020304" pitchFamily="18" charset="0"/>
              </a:rPr>
              <a:t>Маркетингові підходи та стратегії</a:t>
            </a:r>
            <a:endParaRPr lang="uk-UA" sz="20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 indent="191135" algn="l">
              <a:spcBef>
                <a:spcPts val="370"/>
              </a:spcBef>
              <a:spcAft>
                <a:spcPts val="0"/>
              </a:spcAft>
            </a:pP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5756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3756B9-250C-41B8-90BC-45212726ECE9}"/>
              </a:ext>
            </a:extLst>
          </p:cNvPr>
          <p:cNvSpPr txBox="1"/>
          <p:nvPr/>
        </p:nvSpPr>
        <p:spPr>
          <a:xfrm>
            <a:off x="1640541" y="612844"/>
            <a:ext cx="9556377" cy="5632311"/>
          </a:xfrm>
          <a:prstGeom prst="rect">
            <a:avLst/>
          </a:prstGeom>
          <a:noFill/>
        </p:spPr>
        <p:txBody>
          <a:bodyPr wrap="square">
            <a:spAutoFit/>
          </a:bodyPr>
          <a:lstStyle/>
          <a:p>
            <a:pPr algn="l"/>
            <a:r>
              <a:rPr lang="uk-UA" b="1" dirty="0">
                <a:solidFill>
                  <a:srgbClr val="FF0000"/>
                </a:solidFill>
                <a:latin typeface="Times New Roman" panose="02020603050405020304" pitchFamily="18" charset="0"/>
                <a:cs typeface="Times New Roman" panose="02020603050405020304" pitchFamily="18" charset="0"/>
              </a:rPr>
              <a:t>Внутрішня державна політика. </a:t>
            </a:r>
            <a:r>
              <a:rPr lang="uk-UA" b="0" i="0" dirty="0">
                <a:effectLst/>
                <a:latin typeface="Times New Roman" panose="02020603050405020304" pitchFamily="18" charset="0"/>
                <a:cs typeface="Times New Roman" panose="02020603050405020304" pitchFamily="18" charset="0"/>
              </a:rPr>
              <a:t>Внутрішня державна політика значно впливає на міжнародну стратегію компаній. Ось кілька ключових аспектів цього впливу:</a:t>
            </a:r>
          </a:p>
          <a:p>
            <a:pPr algn="l"/>
            <a:r>
              <a:rPr lang="uk-UA" b="1" i="0" dirty="0">
                <a:effectLst/>
                <a:latin typeface="Times New Roman" panose="02020603050405020304" pitchFamily="18" charset="0"/>
                <a:cs typeface="Times New Roman" panose="02020603050405020304" pitchFamily="18" charset="0"/>
              </a:rPr>
              <a:t>1. Економічна політика</a:t>
            </a:r>
          </a:p>
          <a:p>
            <a:pPr algn="l">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Податкова політика</a:t>
            </a:r>
            <a:r>
              <a:rPr lang="uk-UA" dirty="0">
                <a:latin typeface="Times New Roman" panose="02020603050405020304" pitchFamily="18" charset="0"/>
                <a:cs typeface="Times New Roman" panose="02020603050405020304" pitchFamily="18" charset="0"/>
              </a:rPr>
              <a:t>: Високі податки можуть зменшити конкурентоспроможність компаній на міжнародному ринку, тоді як податкові пільги можуть стимулювати експорт</a:t>
            </a:r>
            <a:r>
              <a:rPr lang="uk-UA" b="0" i="0" dirty="0">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Фінансова підтримка</a:t>
            </a:r>
            <a:r>
              <a:rPr lang="uk-UA" dirty="0">
                <a:latin typeface="Times New Roman" panose="02020603050405020304" pitchFamily="18" charset="0"/>
                <a:cs typeface="Times New Roman" panose="02020603050405020304" pitchFamily="18" charset="0"/>
              </a:rPr>
              <a:t>: Державні субсидії та гранти можуть допомогти компаніям розширювати свою діяльність за кордоном</a:t>
            </a:r>
            <a:r>
              <a:rPr lang="uk-UA" b="0" i="0" dirty="0">
                <a:effectLst/>
                <a:latin typeface="Times New Roman" panose="02020603050405020304" pitchFamily="18" charset="0"/>
                <a:cs typeface="Times New Roman" panose="02020603050405020304" pitchFamily="18" charset="0"/>
              </a:rPr>
              <a:t>.</a:t>
            </a:r>
          </a:p>
          <a:p>
            <a:pPr algn="l"/>
            <a:r>
              <a:rPr lang="uk-UA" b="1" i="0" dirty="0">
                <a:effectLst/>
                <a:latin typeface="Times New Roman" panose="02020603050405020304" pitchFamily="18" charset="0"/>
                <a:cs typeface="Times New Roman" panose="02020603050405020304" pitchFamily="18" charset="0"/>
              </a:rPr>
              <a:t>2. Регуляторна політика</a:t>
            </a:r>
          </a:p>
          <a:p>
            <a:pPr algn="l">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Торговельні бар’єри</a:t>
            </a:r>
            <a:r>
              <a:rPr lang="uk-UA" dirty="0">
                <a:latin typeface="Times New Roman" panose="02020603050405020304" pitchFamily="18" charset="0"/>
                <a:cs typeface="Times New Roman" panose="02020603050405020304" pitchFamily="18" charset="0"/>
              </a:rPr>
              <a:t>: Внутрішні регуляції, такі як квоти та мита, можуть впливати на здатність компаній експортувати товари</a:t>
            </a:r>
            <a:r>
              <a:rPr lang="uk-UA" b="0" i="0" dirty="0">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Стандарти та сертифікація</a:t>
            </a:r>
            <a:r>
              <a:rPr lang="uk-UA" dirty="0">
                <a:latin typeface="Times New Roman" panose="02020603050405020304" pitchFamily="18" charset="0"/>
                <a:cs typeface="Times New Roman" panose="02020603050405020304" pitchFamily="18" charset="0"/>
              </a:rPr>
              <a:t>: Вимоги до якості продукції та сертифікації можуть впливати на доступ до міжнародних ринків</a:t>
            </a:r>
            <a:r>
              <a:rPr lang="uk-UA" b="0" i="0" dirty="0">
                <a:effectLst/>
                <a:latin typeface="Times New Roman" panose="02020603050405020304" pitchFamily="18" charset="0"/>
                <a:cs typeface="Times New Roman" panose="02020603050405020304" pitchFamily="18" charset="0"/>
              </a:rPr>
              <a:t>.</a:t>
            </a:r>
          </a:p>
          <a:p>
            <a:pPr algn="l"/>
            <a:r>
              <a:rPr lang="uk-UA" b="1" i="0" dirty="0">
                <a:effectLst/>
                <a:latin typeface="Times New Roman" panose="02020603050405020304" pitchFamily="18" charset="0"/>
                <a:cs typeface="Times New Roman" panose="02020603050405020304" pitchFamily="18" charset="0"/>
              </a:rPr>
              <a:t>3. Політична стабільність</a:t>
            </a:r>
          </a:p>
          <a:p>
            <a:pPr algn="l">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Інвестиційний клімат</a:t>
            </a:r>
            <a:r>
              <a:rPr lang="uk-UA" dirty="0">
                <a:latin typeface="Times New Roman" panose="02020603050405020304" pitchFamily="18" charset="0"/>
                <a:cs typeface="Times New Roman" panose="02020603050405020304" pitchFamily="18" charset="0"/>
              </a:rPr>
              <a:t>: Політична стабільність сприяє залученню іноземних інвестицій та полегшує вихід на міжнародні ринки</a:t>
            </a:r>
            <a:r>
              <a:rPr lang="uk-UA" b="0" i="0" dirty="0">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uk-UA" b="1" i="0" dirty="0">
                <a:effectLst/>
                <a:latin typeface="Times New Roman" panose="02020603050405020304" pitchFamily="18" charset="0"/>
                <a:cs typeface="Times New Roman" panose="02020603050405020304" pitchFamily="18" charset="0"/>
              </a:rPr>
              <a:t>Дипломатичні відносини</a:t>
            </a:r>
            <a:r>
              <a:rPr lang="uk-UA" b="0" i="0" dirty="0">
                <a:effectLst/>
                <a:latin typeface="Times New Roman" panose="02020603050405020304" pitchFamily="18" charset="0"/>
                <a:cs typeface="Times New Roman" panose="02020603050405020304" pitchFamily="18" charset="0"/>
              </a:rPr>
              <a:t>: Відносини між країнами можуть впливати на можливості для бізнесу. </a:t>
            </a:r>
            <a:r>
              <a:rPr lang="uk-UA" dirty="0">
                <a:latin typeface="Times New Roman" panose="02020603050405020304" pitchFamily="18" charset="0"/>
                <a:cs typeface="Times New Roman" panose="02020603050405020304" pitchFamily="18" charset="0"/>
              </a:rPr>
              <a:t>Наприклад, сприятливі відносини можуть полегшити доступ до нових ринків</a:t>
            </a:r>
            <a:r>
              <a:rPr lang="uk-UA" b="0" i="0" dirty="0">
                <a:effectLst/>
                <a:latin typeface="Times New Roman" panose="02020603050405020304" pitchFamily="18" charset="0"/>
                <a:cs typeface="Times New Roman" panose="02020603050405020304" pitchFamily="18" charset="0"/>
              </a:rPr>
              <a:t>.</a:t>
            </a:r>
          </a:p>
          <a:p>
            <a:pPr algn="l"/>
            <a:r>
              <a:rPr lang="uk-UA" b="1" i="0" dirty="0">
                <a:effectLst/>
                <a:latin typeface="Times New Roman" panose="02020603050405020304" pitchFamily="18" charset="0"/>
                <a:cs typeface="Times New Roman" panose="02020603050405020304" pitchFamily="18" charset="0"/>
              </a:rPr>
              <a:t>4. Соціальна політика</a:t>
            </a:r>
          </a:p>
          <a:p>
            <a:pPr algn="l">
              <a:buFont typeface="Arial" panose="020B0604020202020204" pitchFamily="34" charset="0"/>
              <a:buChar char="•"/>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Освіта та підготовка кадрів</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Інвестиції в освіту та професійну підготовку можуть підвищити кваліфікацію працівників, що сприяє конкурентоспроможності на міжнародному рівні</a:t>
            </a:r>
            <a:r>
              <a:rPr lang="uk-UA" b="0" i="0" dirty="0">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43368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7EBF19-C2AA-45AE-9A4B-94C96A423720}"/>
              </a:ext>
            </a:extLst>
          </p:cNvPr>
          <p:cNvSpPr txBox="1"/>
          <p:nvPr/>
        </p:nvSpPr>
        <p:spPr>
          <a:xfrm>
            <a:off x="1641536" y="197346"/>
            <a:ext cx="9860181" cy="6463308"/>
          </a:xfrm>
          <a:prstGeom prst="rect">
            <a:avLst/>
          </a:prstGeom>
          <a:noFill/>
        </p:spPr>
        <p:txBody>
          <a:bodyPr wrap="square">
            <a:spAutoFit/>
          </a:bodyPr>
          <a:lstStyle/>
          <a:p>
            <a:pPr algn="l"/>
            <a:r>
              <a:rPr lang="uk-UA" b="1" i="0" dirty="0">
                <a:solidFill>
                  <a:srgbClr val="FF0000"/>
                </a:solidFill>
                <a:effectLst/>
                <a:latin typeface="Times New Roman" panose="02020603050405020304" pitchFamily="18" charset="0"/>
                <a:cs typeface="Times New Roman" panose="02020603050405020304" pitchFamily="18" charset="0"/>
              </a:rPr>
              <a:t>Вплив термінів виробництва на маркетингову стратегію</a:t>
            </a:r>
          </a:p>
          <a:p>
            <a:pPr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Планування рекламних кампаній</a:t>
            </a:r>
            <a:endParaRPr lang="uk-UA" b="0" i="0" dirty="0">
              <a:solidFill>
                <a:srgbClr val="111111"/>
              </a:solidFill>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Своєчасність запуску</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Якщо терміни виробництва довгі, рекламні кампанії потрібно планувати заздалегідь, щоб забезпечити наявність товару на момент запуску реклами</a:t>
            </a:r>
            <a:r>
              <a:rPr lang="uk-UA" b="0" i="0" dirty="0">
                <a:effectLst/>
                <a:latin typeface="Times New Roman" panose="02020603050405020304" pitchFamily="18" charset="0"/>
                <a:cs typeface="Times New Roman" panose="02020603050405020304" pitchFamily="18" charset="0"/>
              </a:rPr>
              <a:t>.</a:t>
            </a:r>
          </a:p>
          <a:p>
            <a:pPr marL="742950" lvl="1" indent="-285750" algn="l">
              <a:buFont typeface="+mj-lt"/>
              <a:buAutoNum type="arabicPeriod"/>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Сезонні акції</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Врахування термінів виробництва дозволяє краще планувати сезонні акції та розпродажі, щоб уникнути дефіциту товарів</a:t>
            </a:r>
            <a:r>
              <a:rPr lang="uk-UA" b="0" i="0" dirty="0">
                <a:effectLst/>
                <a:latin typeface="Times New Roman" panose="02020603050405020304" pitchFamily="18" charset="0"/>
                <a:cs typeface="Times New Roman" panose="02020603050405020304" pitchFamily="18" charset="0"/>
              </a:rPr>
              <a:t>.</a:t>
            </a:r>
          </a:p>
          <a:p>
            <a:pPr algn="l">
              <a:buFont typeface="+mj-lt"/>
              <a:buAutoNum type="arabicPeriod"/>
            </a:pPr>
            <a:r>
              <a:rPr lang="uk-UA" b="1" i="0" dirty="0">
                <a:effectLst/>
                <a:latin typeface="Times New Roman" panose="02020603050405020304" pitchFamily="18" charset="0"/>
                <a:cs typeface="Times New Roman" panose="02020603050405020304" pitchFamily="18" charset="0"/>
              </a:rPr>
              <a:t>Управління запасами</a:t>
            </a:r>
            <a:endParaRPr lang="uk-UA" b="0" i="0" dirty="0">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Оптимізація запасів</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Знання точних термінів виробництва допомагає оптимізувати запаси на складі, зменшуючи витрати на зберігання та уникнення надлишків</a:t>
            </a:r>
            <a:r>
              <a:rPr lang="uk-UA" b="0" i="0" dirty="0">
                <a:effectLst/>
                <a:latin typeface="Times New Roman" panose="02020603050405020304" pitchFamily="18" charset="0"/>
                <a:cs typeface="Times New Roman" panose="02020603050405020304" pitchFamily="18" charset="0"/>
              </a:rPr>
              <a:t>.</a:t>
            </a:r>
          </a:p>
          <a:p>
            <a:pPr marL="742950" lvl="1" indent="-285750" algn="l">
              <a:buFont typeface="+mj-lt"/>
              <a:buAutoNum type="arabicPeriod"/>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Поповнення запасів</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Вчасне поповнення запасів дозволяє уникнути дефіциту товарів під час пікових періодів попиту</a:t>
            </a:r>
            <a:r>
              <a:rPr lang="uk-UA" b="0" i="0" dirty="0">
                <a:effectLst/>
                <a:latin typeface="Times New Roman" panose="02020603050405020304" pitchFamily="18" charset="0"/>
                <a:cs typeface="Times New Roman" panose="02020603050405020304" pitchFamily="18" charset="0"/>
              </a:rPr>
              <a:t>.</a:t>
            </a:r>
          </a:p>
          <a:p>
            <a:pPr algn="l">
              <a:buFont typeface="+mj-lt"/>
              <a:buAutoNum type="arabicPeriod"/>
            </a:pPr>
            <a:r>
              <a:rPr lang="uk-UA" b="1" i="0" dirty="0">
                <a:effectLst/>
                <a:latin typeface="Times New Roman" panose="02020603050405020304" pitchFamily="18" charset="0"/>
                <a:cs typeface="Times New Roman" panose="02020603050405020304" pitchFamily="18" charset="0"/>
              </a:rPr>
              <a:t>Ціноутворення</a:t>
            </a:r>
            <a:endParaRPr lang="uk-UA" b="0" i="0" dirty="0">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Динамічне ціноутворення</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uk-UA"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Врахування термінів виробництва дозволяє </a:t>
            </a:r>
            <a:r>
              <a:rPr lang="uk-UA" dirty="0" err="1">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гнучко</a:t>
            </a:r>
            <a:r>
              <a:rPr lang="uk-UA"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змінювати </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ціни залежно від наявності товару та попиту на нього</a:t>
            </a:r>
            <a:r>
              <a:rPr lang="uk-UA" b="0" i="0" dirty="0">
                <a:effectLst/>
                <a:latin typeface="Times New Roman" panose="02020603050405020304" pitchFamily="18" charset="0"/>
                <a:cs typeface="Times New Roman" panose="02020603050405020304" pitchFamily="18" charset="0"/>
              </a:rPr>
              <a:t>.</a:t>
            </a:r>
          </a:p>
          <a:p>
            <a:pPr marL="742950" lvl="1" indent="-285750" algn="l">
              <a:buFont typeface="+mj-lt"/>
              <a:buAutoNum type="arabicPeriod"/>
            </a:pPr>
            <a:r>
              <a:rPr lang="uk-UA" b="1" i="0" dirty="0">
                <a:effectLst/>
                <a:latin typeface="Times New Roman" panose="02020603050405020304" pitchFamily="18" charset="0"/>
                <a:cs typeface="Times New Roman" panose="02020603050405020304" pitchFamily="18" charset="0"/>
              </a:rPr>
              <a:t>Знижки та акції</a:t>
            </a:r>
            <a:r>
              <a:rPr lang="uk-UA" b="0" i="0" dirty="0">
                <a:effectLst/>
                <a:latin typeface="Times New Roman" panose="02020603050405020304" pitchFamily="18" charset="0"/>
                <a:cs typeface="Times New Roman" panose="02020603050405020304" pitchFamily="18" charset="0"/>
              </a:rPr>
              <a:t>: Планування знижок та акцій з урахуванням термінів виробництва допомагає ефективніше управляти попитом.</a:t>
            </a:r>
          </a:p>
          <a:p>
            <a:pPr algn="l"/>
            <a:r>
              <a:rPr lang="uk-UA" b="1" i="0" dirty="0">
                <a:solidFill>
                  <a:srgbClr val="111111"/>
                </a:solidFill>
                <a:effectLst/>
                <a:latin typeface="Times New Roman" panose="02020603050405020304" pitchFamily="18" charset="0"/>
                <a:cs typeface="Times New Roman" panose="02020603050405020304" pitchFamily="18" charset="0"/>
              </a:rPr>
              <a:t>Приклади впливу термінів виробництва на маркетингову стратегію</a:t>
            </a:r>
          </a:p>
          <a:p>
            <a:pPr algn="l">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Мода та одяг</a:t>
            </a:r>
            <a:r>
              <a:rPr lang="uk-UA" b="0" i="0" dirty="0">
                <a:solidFill>
                  <a:srgbClr val="111111"/>
                </a:solidFill>
                <a:effectLst/>
                <a:latin typeface="Times New Roman" panose="02020603050405020304" pitchFamily="18" charset="0"/>
                <a:cs typeface="Times New Roman" panose="02020603050405020304" pitchFamily="18" charset="0"/>
              </a:rPr>
              <a:t>: У модній індустрії терміни виробництва можуть бути дуже короткими, що вимагає швидкого реагування на зміну трендів та планування рекламних кампаній відповідно.</a:t>
            </a:r>
          </a:p>
          <a:p>
            <a:pPr algn="l">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Електроніка</a:t>
            </a:r>
            <a:r>
              <a:rPr lang="uk-UA" b="0" i="0" dirty="0">
                <a:solidFill>
                  <a:srgbClr val="111111"/>
                </a:solidFill>
                <a:effectLst/>
                <a:latin typeface="Times New Roman" panose="02020603050405020304" pitchFamily="18" charset="0"/>
                <a:cs typeface="Times New Roman" panose="02020603050405020304" pitchFamily="18" charset="0"/>
              </a:rPr>
              <a:t>: Виробництво електроніки може займати більше часу, тому компанії повинні заздалегідь планувати запуск нових продуктів та рекламні кампанії.</a:t>
            </a:r>
          </a:p>
          <a:p>
            <a:pPr algn="l"/>
            <a:r>
              <a:rPr lang="uk-UA" b="0" i="0" dirty="0">
                <a:solidFill>
                  <a:srgbClr val="111111"/>
                </a:solidFill>
                <a:effectLst/>
                <a:latin typeface="Times New Roman" panose="02020603050405020304" pitchFamily="18" charset="0"/>
                <a:cs typeface="Times New Roman" panose="02020603050405020304" pitchFamily="18" charset="0"/>
              </a:rPr>
              <a:t>Врахування термінів виробництва у маркетинговій стратегії дозволяє ефективніше планувати ресурси, підвищувати продажі та зберігати конкурентоспроможність на ринку.</a:t>
            </a:r>
          </a:p>
        </p:txBody>
      </p:sp>
    </p:spTree>
    <p:extLst>
      <p:ext uri="{BB962C8B-B14F-4D97-AF65-F5344CB8AC3E}">
        <p14:creationId xmlns:p14="http://schemas.microsoft.com/office/powerpoint/2010/main" val="3467391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C93E47-A7DA-4E23-8E38-36F3AF56BA68}"/>
              </a:ext>
            </a:extLst>
          </p:cNvPr>
          <p:cNvSpPr txBox="1"/>
          <p:nvPr/>
        </p:nvSpPr>
        <p:spPr>
          <a:xfrm>
            <a:off x="1837764" y="1091934"/>
            <a:ext cx="8839200" cy="3970318"/>
          </a:xfrm>
          <a:prstGeom prst="rect">
            <a:avLst/>
          </a:prstGeom>
          <a:noFill/>
        </p:spPr>
        <p:txBody>
          <a:bodyPr wrap="square">
            <a:spAutoFit/>
          </a:bodyPr>
          <a:lstStyle/>
          <a:p>
            <a:pPr algn="l"/>
            <a:r>
              <a:rPr lang="uk-UA" b="1" dirty="0">
                <a:solidFill>
                  <a:srgbClr val="FF0000"/>
                </a:solidFill>
                <a:latin typeface="Times New Roman" panose="02020603050405020304" pitchFamily="18" charset="0"/>
                <a:cs typeface="Times New Roman" panose="02020603050405020304" pitchFamily="18" charset="0"/>
              </a:rPr>
              <a:t>Технологічні інновації. </a:t>
            </a:r>
            <a:r>
              <a:rPr lang="uk-UA" b="0" i="0" dirty="0">
                <a:effectLst/>
                <a:latin typeface="Times New Roman" panose="02020603050405020304" pitchFamily="18" charset="0"/>
                <a:cs typeface="Times New Roman" panose="02020603050405020304" pitchFamily="18" charset="0"/>
              </a:rPr>
              <a:t>Технологічні інновації мають значний вплив на маркетингову стратегію компаній. Ось кілька ключових аспектів цього впливу:</a:t>
            </a:r>
          </a:p>
          <a:p>
            <a:pPr algn="l"/>
            <a:r>
              <a:rPr lang="uk-UA" b="1" i="0" dirty="0">
                <a:effectLst/>
                <a:latin typeface="Times New Roman" panose="02020603050405020304" pitchFamily="18" charset="0"/>
                <a:cs typeface="Times New Roman" panose="02020603050405020304" pitchFamily="18" charset="0"/>
              </a:rPr>
              <a:t>1. Цифровий маркетинг</a:t>
            </a:r>
          </a:p>
          <a:p>
            <a:pPr algn="l"/>
            <a:r>
              <a:rPr lang="uk-UA" dirty="0">
                <a:latin typeface="Times New Roman" panose="02020603050405020304" pitchFamily="18" charset="0"/>
                <a:cs typeface="Times New Roman" panose="02020603050405020304" pitchFamily="18" charset="0"/>
              </a:rPr>
              <a:t>Використання платформ, таких як </a:t>
            </a:r>
            <a:r>
              <a:rPr lang="en-GB" dirty="0">
                <a:latin typeface="Times New Roman" panose="02020603050405020304" pitchFamily="18" charset="0"/>
                <a:cs typeface="Times New Roman" panose="02020603050405020304" pitchFamily="18" charset="0"/>
              </a:rPr>
              <a:t>Facebook, Instagram, </a:t>
            </a:r>
            <a:r>
              <a:rPr lang="uk-UA" dirty="0">
                <a:latin typeface="Times New Roman" panose="02020603050405020304" pitchFamily="18" charset="0"/>
                <a:cs typeface="Times New Roman" panose="02020603050405020304" pitchFamily="18" charset="0"/>
              </a:rPr>
              <a:t>та </a:t>
            </a:r>
            <a:r>
              <a:rPr lang="en-GB" dirty="0" err="1">
                <a:latin typeface="Times New Roman" panose="02020603050405020304" pitchFamily="18" charset="0"/>
                <a:cs typeface="Times New Roman" panose="02020603050405020304" pitchFamily="18" charset="0"/>
              </a:rPr>
              <a:t>TikTok</a:t>
            </a:r>
            <a:r>
              <a:rPr lang="en-GB"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дозволяє компаніям досягати широкої аудиторії та взаємодіяти зі споживачами в режимі реального часу</a:t>
            </a:r>
            <a:r>
              <a:rPr lang="uk-UA" b="0" i="0" dirty="0">
                <a:effectLst/>
                <a:latin typeface="Times New Roman" panose="02020603050405020304" pitchFamily="18" charset="0"/>
                <a:cs typeface="Times New Roman" panose="02020603050405020304" pitchFamily="18" charset="0"/>
              </a:rPr>
              <a:t>.</a:t>
            </a:r>
          </a:p>
          <a:p>
            <a:pPr algn="l"/>
            <a:r>
              <a:rPr lang="uk-UA" b="1" i="0" dirty="0">
                <a:effectLst/>
                <a:latin typeface="Times New Roman" panose="02020603050405020304" pitchFamily="18" charset="0"/>
                <a:cs typeface="Times New Roman" panose="02020603050405020304" pitchFamily="18" charset="0"/>
              </a:rPr>
              <a:t>2. Аналітика та великі дані</a:t>
            </a:r>
          </a:p>
          <a:p>
            <a:pPr algn="l"/>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Використання великих даних дозволяє компаніям краще розуміти потреби та вподобання споживачів, що допомагає створювати більш </a:t>
            </a:r>
            <a:r>
              <a:rPr lang="uk-UA" b="0" i="0" dirty="0" err="1">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таргетовані</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маркетингові кампанії</a:t>
            </a:r>
            <a:r>
              <a:rPr lang="uk-UA" b="0" i="0" dirty="0">
                <a:effectLst/>
                <a:latin typeface="Times New Roman" panose="02020603050405020304" pitchFamily="18" charset="0"/>
                <a:cs typeface="Times New Roman" panose="02020603050405020304" pitchFamily="18" charset="0"/>
              </a:rPr>
              <a:t>.</a:t>
            </a:r>
          </a:p>
          <a:p>
            <a:pPr algn="l"/>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Аналітичні інструменти допомагають прогнозувати попит на продукцію, що дозволяє ефективніше планувати виробництво та запаси</a:t>
            </a:r>
            <a:r>
              <a:rPr lang="uk-UA" b="0" i="0" dirty="0">
                <a:effectLst/>
                <a:latin typeface="Times New Roman" panose="02020603050405020304" pitchFamily="18" charset="0"/>
                <a:cs typeface="Times New Roman" panose="02020603050405020304" pitchFamily="18" charset="0"/>
              </a:rPr>
              <a:t>.</a:t>
            </a:r>
          </a:p>
          <a:p>
            <a:pPr algn="l"/>
            <a:r>
              <a:rPr lang="uk-UA" b="1" i="0" dirty="0">
                <a:effectLst/>
                <a:latin typeface="Times New Roman" panose="02020603050405020304" pitchFamily="18" charset="0"/>
                <a:cs typeface="Times New Roman" panose="02020603050405020304" pitchFamily="18" charset="0"/>
              </a:rPr>
              <a:t>3. Автоматизація маркетингу</a:t>
            </a:r>
          </a:p>
          <a:p>
            <a:pPr algn="l"/>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Автоматизовані системи дозволяють надсилати персоналізовані повідомлення клієнтам, що підвищує ефективність комунікації</a:t>
            </a:r>
            <a:r>
              <a:rPr lang="uk-UA" b="0" i="0" dirty="0">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05218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087F50-A7A6-4BB1-AAAF-1600419274D6}"/>
              </a:ext>
            </a:extLst>
          </p:cNvPr>
          <p:cNvSpPr txBox="1"/>
          <p:nvPr/>
        </p:nvSpPr>
        <p:spPr>
          <a:xfrm>
            <a:off x="1685364" y="906012"/>
            <a:ext cx="9197789" cy="5078313"/>
          </a:xfrm>
          <a:prstGeom prst="rect">
            <a:avLst/>
          </a:prstGeom>
          <a:noFill/>
        </p:spPr>
        <p:txBody>
          <a:bodyPr wrap="square">
            <a:spAutoFit/>
          </a:bodyPr>
          <a:lstStyle/>
          <a:p>
            <a:pPr algn="l"/>
            <a:r>
              <a:rPr lang="uk-UA" b="1" dirty="0">
                <a:solidFill>
                  <a:srgbClr val="FF0000"/>
                </a:solidFill>
                <a:latin typeface="Times New Roman" panose="02020603050405020304" pitchFamily="18" charset="0"/>
                <a:cs typeface="Times New Roman" panose="02020603050405020304" pitchFamily="18" charset="0"/>
              </a:rPr>
              <a:t>Конкуренція. </a:t>
            </a:r>
            <a:r>
              <a:rPr lang="uk-UA" b="0" i="0" dirty="0">
                <a:solidFill>
                  <a:srgbClr val="111111"/>
                </a:solidFill>
                <a:effectLst/>
                <a:latin typeface="Times New Roman" panose="02020603050405020304" pitchFamily="18" charset="0"/>
                <a:cs typeface="Times New Roman" panose="02020603050405020304" pitchFamily="18" charset="0"/>
              </a:rPr>
              <a:t>Конкуренція та кооперація мають значний вплив на маркетингову стратегію підприємств. Ось кілька ключових аспектів цього впливу:</a:t>
            </a:r>
          </a:p>
          <a:p>
            <a:pPr algn="l"/>
            <a:r>
              <a:rPr lang="uk-UA" b="1" i="0" dirty="0">
                <a:solidFill>
                  <a:srgbClr val="111111"/>
                </a:solidFill>
                <a:effectLst/>
                <a:latin typeface="Times New Roman" panose="02020603050405020304" pitchFamily="18" charset="0"/>
                <a:cs typeface="Times New Roman" panose="02020603050405020304" pitchFamily="18" charset="0"/>
              </a:rPr>
              <a:t>Конкуренція</a:t>
            </a:r>
          </a:p>
          <a:p>
            <a:pPr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Цінова стратегія</a:t>
            </a:r>
            <a:endParaRPr lang="uk-UA" b="0" i="0" dirty="0">
              <a:solidFill>
                <a:srgbClr val="111111"/>
              </a:solidFill>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solidFill>
                  <a:srgbClr val="FDAB2A"/>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Цінові війни</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Підприємства можуть знижувати ціни, щоб залучити більше клієнтів, що може призвести до цінових війн</a:t>
            </a:r>
            <a:r>
              <a:rPr lang="uk-UA" b="0" i="0" dirty="0">
                <a:effectLst/>
                <a:latin typeface="Times New Roman" panose="02020603050405020304" pitchFamily="18" charset="0"/>
                <a:cs typeface="Times New Roman" panose="02020603050405020304" pitchFamily="18" charset="0"/>
              </a:rPr>
              <a:t>и.</a:t>
            </a:r>
          </a:p>
          <a:p>
            <a:pPr marL="742950" lvl="1" indent="-285750" algn="l">
              <a:buFont typeface="+mj-lt"/>
              <a:buAutoNum type="arabicPeriod"/>
            </a:pPr>
            <a:r>
              <a:rPr lang="uk-UA" b="1" i="0" dirty="0">
                <a:solidFill>
                  <a:srgbClr val="FDAB2A"/>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Диференціація</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Компанії можуть використовувати стратегії диференціації, щоб виділити свої продукти на ринку та уникнути прямої цінової конкуренції</a:t>
            </a:r>
            <a:r>
              <a:rPr lang="uk-UA" b="0" i="0" dirty="0">
                <a:effectLst/>
                <a:latin typeface="Times New Roman" panose="02020603050405020304" pitchFamily="18" charset="0"/>
                <a:cs typeface="Times New Roman" panose="02020603050405020304" pitchFamily="18" charset="0"/>
              </a:rPr>
              <a:t>.</a:t>
            </a:r>
          </a:p>
          <a:p>
            <a:pPr algn="l">
              <a:buFont typeface="+mj-lt"/>
              <a:buAutoNum type="arabicPeriod"/>
            </a:pPr>
            <a:r>
              <a:rPr lang="uk-UA" b="1" i="0" dirty="0">
                <a:effectLst/>
                <a:latin typeface="Times New Roman" panose="02020603050405020304" pitchFamily="18" charset="0"/>
                <a:cs typeface="Times New Roman" panose="02020603050405020304" pitchFamily="18" charset="0"/>
              </a:rPr>
              <a:t>Інновації</a:t>
            </a:r>
            <a:endParaRPr lang="uk-UA" b="0" i="0" dirty="0">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solidFill>
                  <a:srgbClr val="FDAB2A"/>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Технологічні інновації</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Впровадження нових технологій може надати конкурентні переваги та допомогти залучити нових клієнтів</a:t>
            </a:r>
            <a:r>
              <a:rPr lang="uk-UA" b="0" i="0" dirty="0">
                <a:effectLst/>
                <a:latin typeface="Times New Roman" panose="02020603050405020304" pitchFamily="18" charset="0"/>
                <a:cs typeface="Times New Roman" panose="02020603050405020304" pitchFamily="18" charset="0"/>
              </a:rPr>
              <a:t>.</a:t>
            </a:r>
          </a:p>
          <a:p>
            <a:pPr marL="742950" lvl="1" indent="-285750" algn="l">
              <a:buFont typeface="+mj-lt"/>
              <a:buAutoNum type="arabicPeriod"/>
            </a:pPr>
            <a:r>
              <a:rPr lang="uk-UA" b="1" i="0" dirty="0">
                <a:solidFill>
                  <a:srgbClr val="FDAB2A"/>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Продуктові інновації</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Розробка нових продуктів або покращення існуючих може допомогти підприємствам залишатися конкурентоспроможними</a:t>
            </a:r>
            <a:r>
              <a:rPr lang="uk-UA" b="0" i="0" dirty="0">
                <a:effectLst/>
                <a:latin typeface="Times New Roman" panose="02020603050405020304" pitchFamily="18" charset="0"/>
                <a:cs typeface="Times New Roman" panose="02020603050405020304" pitchFamily="18" charset="0"/>
              </a:rPr>
              <a:t>.</a:t>
            </a:r>
          </a:p>
          <a:p>
            <a:pPr algn="l">
              <a:buFont typeface="+mj-lt"/>
              <a:buAutoNum type="arabicPeriod"/>
            </a:pPr>
            <a:r>
              <a:rPr lang="uk-UA" b="1" i="0" dirty="0">
                <a:effectLst/>
                <a:latin typeface="Times New Roman" panose="02020603050405020304" pitchFamily="18" charset="0"/>
                <a:cs typeface="Times New Roman" panose="02020603050405020304" pitchFamily="18" charset="0"/>
              </a:rPr>
              <a:t>Маркетингові кампанії</a:t>
            </a:r>
            <a:endParaRPr lang="uk-UA" b="0" i="0" dirty="0">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dirty="0">
                <a:solidFill>
                  <a:srgbClr val="FDAB2A"/>
                </a:solidFill>
                <a:latin typeface="Times New Roman" panose="02020603050405020304" pitchFamily="18" charset="0"/>
                <a:cs typeface="Times New Roman" panose="02020603050405020304" pitchFamily="18" charset="0"/>
              </a:rPr>
              <a:t>Агресивний маркетинг</a:t>
            </a:r>
            <a:r>
              <a:rPr lang="uk-UA" dirty="0">
                <a:solidFill>
                  <a:srgbClr val="FDAB2A"/>
                </a:solidFill>
                <a:latin typeface="Times New Roman" panose="02020603050405020304" pitchFamily="18" charset="0"/>
                <a:cs typeface="Times New Roman" panose="02020603050405020304" pitchFamily="18" charset="0"/>
              </a:rPr>
              <a:t>: Використання агресивних маркетингових кампаній для залучення уваги споживачів та збільшення ринкової частки</a:t>
            </a:r>
            <a:r>
              <a:rPr lang="uk-UA" b="0" i="0" dirty="0">
                <a:effectLst/>
                <a:latin typeface="Times New Roman" panose="02020603050405020304" pitchFamily="18" charset="0"/>
                <a:cs typeface="Times New Roman" panose="02020603050405020304" pitchFamily="18" charset="0"/>
              </a:rPr>
              <a:t>.</a:t>
            </a:r>
          </a:p>
          <a:p>
            <a:pPr marL="742950" lvl="1" indent="-285750" algn="l">
              <a:buFont typeface="+mj-lt"/>
              <a:buAutoNum type="arabicPeriod"/>
            </a:pPr>
            <a:r>
              <a:rPr lang="uk-UA" b="1" i="0" dirty="0">
                <a:effectLst/>
                <a:latin typeface="Times New Roman" panose="02020603050405020304" pitchFamily="18" charset="0"/>
                <a:cs typeface="Times New Roman" panose="02020603050405020304" pitchFamily="18" charset="0"/>
              </a:rPr>
              <a:t>Брендинг</a:t>
            </a:r>
            <a:r>
              <a:rPr lang="uk-UA" b="0" i="0" dirty="0">
                <a:effectLst/>
                <a:latin typeface="Times New Roman" panose="02020603050405020304" pitchFamily="18" charset="0"/>
                <a:cs typeface="Times New Roman" panose="02020603050405020304" pitchFamily="18" charset="0"/>
              </a:rPr>
              <a:t>: Створення сильного бренду, який виділяється на ринку та привертає лояльних клієнтів.</a:t>
            </a:r>
          </a:p>
        </p:txBody>
      </p:sp>
    </p:spTree>
    <p:extLst>
      <p:ext uri="{BB962C8B-B14F-4D97-AF65-F5344CB8AC3E}">
        <p14:creationId xmlns:p14="http://schemas.microsoft.com/office/powerpoint/2010/main" val="475752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3080A7-4656-497B-95C1-67328CDEE83B}"/>
              </a:ext>
            </a:extLst>
          </p:cNvPr>
          <p:cNvSpPr txBox="1"/>
          <p:nvPr/>
        </p:nvSpPr>
        <p:spPr>
          <a:xfrm>
            <a:off x="1210235" y="474345"/>
            <a:ext cx="10300447" cy="5909310"/>
          </a:xfrm>
          <a:prstGeom prst="rect">
            <a:avLst/>
          </a:prstGeom>
          <a:noFill/>
        </p:spPr>
        <p:txBody>
          <a:bodyPr wrap="square">
            <a:spAutoFit/>
          </a:bodyPr>
          <a:lstStyle/>
          <a:p>
            <a:pPr algn="l"/>
            <a:r>
              <a:rPr lang="uk-UA" b="1" i="0" dirty="0">
                <a:solidFill>
                  <a:srgbClr val="FF0000"/>
                </a:solidFill>
                <a:effectLst/>
                <a:latin typeface="Times New Roman" panose="02020603050405020304" pitchFamily="18" charset="0"/>
                <a:cs typeface="Times New Roman" panose="02020603050405020304" pitchFamily="18" charset="0"/>
              </a:rPr>
              <a:t>Кооперація</a:t>
            </a:r>
          </a:p>
          <a:p>
            <a:pPr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Спільні підприємства</a:t>
            </a:r>
            <a:endParaRPr lang="uk-UA" b="0" i="0" dirty="0">
              <a:solidFill>
                <a:srgbClr val="111111"/>
              </a:solidFill>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Партнерства</a:t>
            </a:r>
            <a:r>
              <a:rPr lang="uk-UA" b="0" i="0" dirty="0">
                <a:solidFill>
                  <a:srgbClr val="111111"/>
                </a:solidFill>
                <a:effectLst/>
                <a:latin typeface="Times New Roman" panose="02020603050405020304" pitchFamily="18" charset="0"/>
                <a:cs typeface="Times New Roman" panose="02020603050405020304" pitchFamily="18" charset="0"/>
              </a:rPr>
              <a:t>: Створення спільних підприємств для реалізації великих проектів або виходу на нові ринки.</a:t>
            </a: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Альянси</a:t>
            </a:r>
            <a:r>
              <a:rPr lang="uk-UA" b="0" i="0" dirty="0">
                <a:solidFill>
                  <a:srgbClr val="111111"/>
                </a:solidFill>
                <a:effectLst/>
                <a:latin typeface="Times New Roman" panose="02020603050405020304" pitchFamily="18" charset="0"/>
                <a:cs typeface="Times New Roman" panose="02020603050405020304" pitchFamily="18" charset="0"/>
              </a:rPr>
              <a:t>: Укладання стратегічних альянсів для обміну технологіями, знаннями та ресурсами.</a:t>
            </a:r>
          </a:p>
          <a:p>
            <a:pPr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Спільні маркетингові кампанії</a:t>
            </a:r>
            <a:endParaRPr lang="uk-UA" b="0" i="0" dirty="0">
              <a:solidFill>
                <a:srgbClr val="111111"/>
              </a:solidFill>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Ко-брендинг</a:t>
            </a:r>
            <a:r>
              <a:rPr lang="uk-UA" b="0" i="0" dirty="0">
                <a:solidFill>
                  <a:srgbClr val="111111"/>
                </a:solidFill>
                <a:effectLst/>
                <a:latin typeface="Times New Roman" panose="02020603050405020304" pitchFamily="18" charset="0"/>
                <a:cs typeface="Times New Roman" panose="02020603050405020304" pitchFamily="18" charset="0"/>
              </a:rPr>
              <a:t>: Спільні маркетингові кампанії з іншими брендами для підвищення </a:t>
            </a:r>
            <a:r>
              <a:rPr lang="uk-UA" b="0" i="0" dirty="0" err="1">
                <a:solidFill>
                  <a:srgbClr val="111111"/>
                </a:solidFill>
                <a:effectLst/>
                <a:latin typeface="Times New Roman" panose="02020603050405020304" pitchFamily="18" charset="0"/>
                <a:cs typeface="Times New Roman" panose="02020603050405020304" pitchFamily="18" charset="0"/>
              </a:rPr>
              <a:t>впізнаваності</a:t>
            </a:r>
            <a:r>
              <a:rPr lang="uk-UA" b="0" i="0" dirty="0">
                <a:solidFill>
                  <a:srgbClr val="111111"/>
                </a:solidFill>
                <a:effectLst/>
                <a:latin typeface="Times New Roman" panose="02020603050405020304" pitchFamily="18" charset="0"/>
                <a:cs typeface="Times New Roman" panose="02020603050405020304" pitchFamily="18" charset="0"/>
              </a:rPr>
              <a:t> та залучення нових клієнтів.</a:t>
            </a: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Спільні акції</a:t>
            </a:r>
            <a:r>
              <a:rPr lang="uk-UA" b="0" i="0" dirty="0">
                <a:solidFill>
                  <a:srgbClr val="111111"/>
                </a:solidFill>
                <a:effectLst/>
                <a:latin typeface="Times New Roman" panose="02020603050405020304" pitchFamily="18" charset="0"/>
                <a:cs typeface="Times New Roman" panose="02020603050405020304" pitchFamily="18" charset="0"/>
              </a:rPr>
              <a:t>: Проведення спільних акцій та заходів для залучення більшої кількості клієнтів.</a:t>
            </a:r>
          </a:p>
          <a:p>
            <a:pPr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Обмін знаннями та ресурсами</a:t>
            </a:r>
            <a:endParaRPr lang="uk-UA" b="0" i="0" dirty="0">
              <a:solidFill>
                <a:srgbClr val="111111"/>
              </a:solidFill>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Технологічний обмін</a:t>
            </a:r>
            <a:r>
              <a:rPr lang="uk-UA" b="0" i="0" dirty="0">
                <a:solidFill>
                  <a:srgbClr val="111111"/>
                </a:solidFill>
                <a:effectLst/>
                <a:latin typeface="Times New Roman" panose="02020603050405020304" pitchFamily="18" charset="0"/>
                <a:cs typeface="Times New Roman" panose="02020603050405020304" pitchFamily="18" charset="0"/>
              </a:rPr>
              <a:t>: Обмін технологіями та інноваціями для підвищення ефективності виробництва та маркетингу.</a:t>
            </a: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Навчання та тренінги</a:t>
            </a:r>
            <a:r>
              <a:rPr lang="uk-UA" b="0" i="0" dirty="0">
                <a:solidFill>
                  <a:srgbClr val="111111"/>
                </a:solidFill>
                <a:effectLst/>
                <a:latin typeface="Times New Roman" panose="02020603050405020304" pitchFamily="18" charset="0"/>
                <a:cs typeface="Times New Roman" panose="02020603050405020304" pitchFamily="18" charset="0"/>
              </a:rPr>
              <a:t>: Спільні навчальні програми та тренінги для підвищення кваліфікації працівників.</a:t>
            </a:r>
          </a:p>
          <a:p>
            <a:pPr algn="l"/>
            <a:r>
              <a:rPr lang="uk-UA" b="1" i="0" dirty="0">
                <a:solidFill>
                  <a:srgbClr val="111111"/>
                </a:solidFill>
                <a:effectLst/>
                <a:latin typeface="Times New Roman" panose="02020603050405020304" pitchFamily="18" charset="0"/>
                <a:cs typeface="Times New Roman" panose="02020603050405020304" pitchFamily="18" charset="0"/>
              </a:rPr>
              <a:t>Приклади впливу конкуренції та кооперації на маркетингову стратегію</a:t>
            </a:r>
          </a:p>
          <a:p>
            <a:pPr algn="l">
              <a:buFont typeface="Arial" panose="020B0604020202020204" pitchFamily="34" charset="0"/>
              <a:buChar char="•"/>
            </a:pPr>
            <a:r>
              <a:rPr lang="en-GB" b="1" i="0" dirty="0">
                <a:solidFill>
                  <a:srgbClr val="111111"/>
                </a:solidFill>
                <a:effectLst/>
                <a:latin typeface="Times New Roman" panose="02020603050405020304" pitchFamily="18" charset="0"/>
                <a:cs typeface="Times New Roman" panose="02020603050405020304" pitchFamily="18" charset="0"/>
              </a:rPr>
              <a:t>Apple </a:t>
            </a:r>
            <a:r>
              <a:rPr lang="uk-UA" b="1" i="0" dirty="0">
                <a:solidFill>
                  <a:srgbClr val="111111"/>
                </a:solidFill>
                <a:effectLst/>
                <a:latin typeface="Times New Roman" panose="02020603050405020304" pitchFamily="18" charset="0"/>
                <a:cs typeface="Times New Roman" panose="02020603050405020304" pitchFamily="18" charset="0"/>
              </a:rPr>
              <a:t>та </a:t>
            </a:r>
            <a:r>
              <a:rPr lang="en-GB" b="1" i="0" dirty="0">
                <a:solidFill>
                  <a:srgbClr val="111111"/>
                </a:solidFill>
                <a:effectLst/>
                <a:latin typeface="Times New Roman" panose="02020603050405020304" pitchFamily="18" charset="0"/>
                <a:cs typeface="Times New Roman" panose="02020603050405020304" pitchFamily="18" charset="0"/>
              </a:rPr>
              <a:t>Samsung</a:t>
            </a:r>
            <a:r>
              <a:rPr lang="en-GB" b="0" i="0" dirty="0">
                <a:solidFill>
                  <a:srgbClr val="111111"/>
                </a:solidFill>
                <a:effectLst/>
                <a:latin typeface="Times New Roman" panose="02020603050405020304" pitchFamily="18" charset="0"/>
                <a:cs typeface="Times New Roman" panose="02020603050405020304" pitchFamily="18" charset="0"/>
              </a:rPr>
              <a:t>: </a:t>
            </a:r>
            <a:r>
              <a:rPr lang="uk-UA" b="0" i="0" dirty="0">
                <a:solidFill>
                  <a:srgbClr val="111111"/>
                </a:solidFill>
                <a:effectLst/>
                <a:latin typeface="Times New Roman" panose="02020603050405020304" pitchFamily="18" charset="0"/>
                <a:cs typeface="Times New Roman" panose="02020603050405020304" pitchFamily="18" charset="0"/>
              </a:rPr>
              <a:t>Конкуренція між цими компаніями стимулює інновації та розвиток нових продуктів.</a:t>
            </a:r>
          </a:p>
          <a:p>
            <a:pPr algn="l">
              <a:buFont typeface="Arial" panose="020B0604020202020204" pitchFamily="34" charset="0"/>
              <a:buChar char="•"/>
            </a:pPr>
            <a:r>
              <a:rPr lang="en-GB" b="1" i="0" dirty="0">
                <a:solidFill>
                  <a:srgbClr val="111111"/>
                </a:solidFill>
                <a:effectLst/>
                <a:latin typeface="Times New Roman" panose="02020603050405020304" pitchFamily="18" charset="0"/>
                <a:cs typeface="Times New Roman" panose="02020603050405020304" pitchFamily="18" charset="0"/>
              </a:rPr>
              <a:t>Starbucks </a:t>
            </a:r>
            <a:r>
              <a:rPr lang="uk-UA" b="1" i="0" dirty="0">
                <a:solidFill>
                  <a:srgbClr val="111111"/>
                </a:solidFill>
                <a:effectLst/>
                <a:latin typeface="Times New Roman" panose="02020603050405020304" pitchFamily="18" charset="0"/>
                <a:cs typeface="Times New Roman" panose="02020603050405020304" pitchFamily="18" charset="0"/>
              </a:rPr>
              <a:t>та </a:t>
            </a:r>
            <a:r>
              <a:rPr lang="en-GB" b="1" i="0" dirty="0">
                <a:solidFill>
                  <a:srgbClr val="111111"/>
                </a:solidFill>
                <a:effectLst/>
                <a:latin typeface="Times New Roman" panose="02020603050405020304" pitchFamily="18" charset="0"/>
                <a:cs typeface="Times New Roman" panose="02020603050405020304" pitchFamily="18" charset="0"/>
              </a:rPr>
              <a:t>Spotify</a:t>
            </a:r>
            <a:r>
              <a:rPr lang="en-GB" b="0" i="0" dirty="0">
                <a:solidFill>
                  <a:srgbClr val="111111"/>
                </a:solidFill>
                <a:effectLst/>
                <a:latin typeface="Times New Roman" panose="02020603050405020304" pitchFamily="18" charset="0"/>
                <a:cs typeface="Times New Roman" panose="02020603050405020304" pitchFamily="18" charset="0"/>
              </a:rPr>
              <a:t>: </a:t>
            </a:r>
            <a:r>
              <a:rPr lang="uk-UA" b="0" i="0" dirty="0">
                <a:solidFill>
                  <a:srgbClr val="111111"/>
                </a:solidFill>
                <a:effectLst/>
                <a:latin typeface="Times New Roman" panose="02020603050405020304" pitchFamily="18" charset="0"/>
                <a:cs typeface="Times New Roman" panose="02020603050405020304" pitchFamily="18" charset="0"/>
              </a:rPr>
              <a:t>Кооперація між цими брендами дозволила створити спільні маркетингові кампанії та підвищити </a:t>
            </a:r>
            <a:r>
              <a:rPr lang="uk-UA" b="0" i="0" dirty="0" err="1">
                <a:solidFill>
                  <a:srgbClr val="111111"/>
                </a:solidFill>
                <a:effectLst/>
                <a:latin typeface="Times New Roman" panose="02020603050405020304" pitchFamily="18" charset="0"/>
                <a:cs typeface="Times New Roman" panose="02020603050405020304" pitchFamily="18" charset="0"/>
              </a:rPr>
              <a:t>впізнаваність</a:t>
            </a:r>
            <a:r>
              <a:rPr lang="uk-UA" b="0" i="0" dirty="0">
                <a:solidFill>
                  <a:srgbClr val="111111"/>
                </a:solidFill>
                <a:effectLst/>
                <a:latin typeface="Times New Roman" panose="02020603050405020304" pitchFamily="18" charset="0"/>
                <a:cs typeface="Times New Roman" panose="02020603050405020304" pitchFamily="18" charset="0"/>
              </a:rPr>
              <a:t> обох брендів.</a:t>
            </a:r>
          </a:p>
          <a:p>
            <a:pPr algn="l"/>
            <a:r>
              <a:rPr lang="uk-UA" b="0" i="0" dirty="0">
                <a:solidFill>
                  <a:srgbClr val="111111"/>
                </a:solidFill>
                <a:effectLst/>
                <a:latin typeface="Times New Roman" panose="02020603050405020304" pitchFamily="18" charset="0"/>
                <a:cs typeface="Times New Roman" panose="02020603050405020304" pitchFamily="18" charset="0"/>
              </a:rPr>
              <a:t>Врахування конкуренції та кооперації у маркетинговій стратегії дозволяє підприємствам ефективніше планувати свої дії, залучати нових клієнтів та зберігати конкурентоспроможність на ринку.</a:t>
            </a:r>
          </a:p>
        </p:txBody>
      </p:sp>
    </p:spTree>
    <p:extLst>
      <p:ext uri="{BB962C8B-B14F-4D97-AF65-F5344CB8AC3E}">
        <p14:creationId xmlns:p14="http://schemas.microsoft.com/office/powerpoint/2010/main" val="1604445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01DE3D-38F7-4E90-875D-76BE888419FD}"/>
              </a:ext>
            </a:extLst>
          </p:cNvPr>
          <p:cNvSpPr txBox="1"/>
          <p:nvPr/>
        </p:nvSpPr>
        <p:spPr>
          <a:xfrm>
            <a:off x="1891553" y="949633"/>
            <a:ext cx="8713694" cy="4801314"/>
          </a:xfrm>
          <a:prstGeom prst="rect">
            <a:avLst/>
          </a:prstGeom>
          <a:noFill/>
        </p:spPr>
        <p:txBody>
          <a:bodyPr wrap="square">
            <a:spAutoFit/>
          </a:bodyPr>
          <a:lstStyle/>
          <a:p>
            <a:pPr algn="l"/>
            <a:r>
              <a:rPr lang="uk-UA" b="1" i="0" dirty="0">
                <a:solidFill>
                  <a:srgbClr val="FF0000"/>
                </a:solidFill>
                <a:effectLst/>
                <a:latin typeface="Times New Roman" panose="02020603050405020304" pitchFamily="18" charset="0"/>
                <a:cs typeface="Times New Roman" panose="02020603050405020304" pitchFamily="18" charset="0"/>
              </a:rPr>
              <a:t>Зміни у структурі попиту </a:t>
            </a:r>
            <a:r>
              <a:rPr lang="uk-UA" b="0" i="0" dirty="0">
                <a:solidFill>
                  <a:srgbClr val="111111"/>
                </a:solidFill>
                <a:effectLst/>
                <a:latin typeface="Times New Roman" panose="02020603050405020304" pitchFamily="18" charset="0"/>
                <a:cs typeface="Times New Roman" panose="02020603050405020304" pitchFamily="18" charset="0"/>
              </a:rPr>
              <a:t>можуть суттєво впливати на маркетингову стратегію підприємств. Ось кілька ключових аспектів цього впливу:</a:t>
            </a:r>
          </a:p>
          <a:p>
            <a:pPr algn="l"/>
            <a:r>
              <a:rPr lang="uk-UA" b="1" i="0" dirty="0">
                <a:solidFill>
                  <a:srgbClr val="111111"/>
                </a:solidFill>
                <a:effectLst/>
                <a:latin typeface="Times New Roman" panose="02020603050405020304" pitchFamily="18" charset="0"/>
                <a:cs typeface="Times New Roman" panose="02020603050405020304" pitchFamily="18" charset="0"/>
              </a:rPr>
              <a:t>1. Аналіз ринку та споживачів</a:t>
            </a:r>
          </a:p>
          <a:p>
            <a:pPr algn="l">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Сегментація ринку</a:t>
            </a:r>
            <a:r>
              <a:rPr lang="uk-UA" dirty="0">
                <a:latin typeface="Times New Roman" panose="02020603050405020304" pitchFamily="18" charset="0"/>
                <a:cs typeface="Times New Roman" panose="02020603050405020304" pitchFamily="18" charset="0"/>
              </a:rPr>
              <a:t>: Зміни у структурі попиту можуть вимагати перегляду сегментації ринку, щоб краще зрозуміти нові потреби та вподобання споживачів</a:t>
            </a:r>
            <a:r>
              <a:rPr lang="uk-UA" b="0" i="0" dirty="0">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Цільова аудиторія</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Визначення нових цільових аудиторій та адаптація маркетингових повідомлень для задоволення їхніх потреб</a:t>
            </a:r>
            <a:r>
              <a:rPr lang="uk-UA" b="0" i="0" dirty="0">
                <a:effectLst/>
                <a:latin typeface="Times New Roman" panose="02020603050405020304" pitchFamily="18" charset="0"/>
                <a:cs typeface="Times New Roman" panose="02020603050405020304" pitchFamily="18" charset="0"/>
              </a:rPr>
              <a:t>.</a:t>
            </a:r>
          </a:p>
          <a:p>
            <a:pPr algn="l"/>
            <a:r>
              <a:rPr lang="uk-UA" b="1" i="0" dirty="0">
                <a:effectLst/>
                <a:latin typeface="Times New Roman" panose="02020603050405020304" pitchFamily="18" charset="0"/>
                <a:cs typeface="Times New Roman" panose="02020603050405020304" pitchFamily="18" charset="0"/>
              </a:rPr>
              <a:t>2. Продуктова стратегія</a:t>
            </a:r>
          </a:p>
          <a:p>
            <a:pPr algn="l">
              <a:buFont typeface="Arial" panose="020B0604020202020204" pitchFamily="34" charset="0"/>
              <a:buChar char="•"/>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Розробка нових продуктів</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Зміни у попиті можуть стимулювати розробку нових продуктів або модифікацію існуючих для задоволення нових потреб споживачів</a:t>
            </a:r>
            <a:r>
              <a:rPr lang="uk-UA" b="0" i="0" baseline="30000" dirty="0">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3</a:t>
            </a:r>
            <a:r>
              <a:rPr lang="uk-UA" b="0" i="0" dirty="0">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Інновації</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Впровадження інновацій для створення унікальних пропозицій, які відповідають зміненим потребам ринку</a:t>
            </a:r>
            <a:r>
              <a:rPr lang="uk-UA" b="0" i="0" dirty="0">
                <a:effectLst/>
                <a:latin typeface="Times New Roman" panose="02020603050405020304" pitchFamily="18" charset="0"/>
                <a:cs typeface="Times New Roman" panose="02020603050405020304" pitchFamily="18" charset="0"/>
              </a:rPr>
              <a:t>.</a:t>
            </a:r>
          </a:p>
          <a:p>
            <a:pPr algn="l"/>
            <a:r>
              <a:rPr lang="uk-UA" b="1" i="0" dirty="0">
                <a:effectLst/>
                <a:latin typeface="Times New Roman" panose="02020603050405020304" pitchFamily="18" charset="0"/>
                <a:cs typeface="Times New Roman" panose="02020603050405020304" pitchFamily="18" charset="0"/>
              </a:rPr>
              <a:t>3. Цінова політика</a:t>
            </a:r>
          </a:p>
          <a:p>
            <a:pPr algn="l">
              <a:buFont typeface="Arial" panose="020B0604020202020204" pitchFamily="34" charset="0"/>
              <a:buChar char="•"/>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Адаптація цін</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Зміни у попиті можуть вимагати перегляду цінової політики, щоб залишатися конкурентоспроможними та задовольняти нові потреби споживачів</a:t>
            </a:r>
            <a:r>
              <a:rPr lang="uk-UA" b="0" i="0" baseline="30000" dirty="0">
                <a:effectLs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5</a:t>
            </a:r>
            <a:r>
              <a:rPr lang="uk-UA" b="0" i="0" dirty="0">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uk-UA" b="1" i="0" dirty="0">
                <a:effectLs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Еластичність попиту</a:t>
            </a:r>
            <a:r>
              <a:rPr lang="uk-UA" b="0" i="0" dirty="0">
                <a:effectLs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 Аналіз еластичності попиту допомагає визначити оптимальні цінові стратегії для різних сегментів ринку</a:t>
            </a:r>
            <a:r>
              <a:rPr lang="uk-UA" b="0" i="0" dirty="0">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69498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F644E2-D685-4CF0-8888-EC584CE1F1AF}"/>
              </a:ext>
            </a:extLst>
          </p:cNvPr>
          <p:cNvSpPr txBox="1"/>
          <p:nvPr/>
        </p:nvSpPr>
        <p:spPr>
          <a:xfrm>
            <a:off x="1775012" y="687737"/>
            <a:ext cx="9144000" cy="5632311"/>
          </a:xfrm>
          <a:prstGeom prst="rect">
            <a:avLst/>
          </a:prstGeom>
          <a:noFill/>
        </p:spPr>
        <p:txBody>
          <a:bodyPr wrap="square">
            <a:spAutoFit/>
          </a:bodyPr>
          <a:lstStyle/>
          <a:p>
            <a:pPr algn="l"/>
            <a:r>
              <a:rPr lang="uk-UA" b="1" i="0" dirty="0">
                <a:solidFill>
                  <a:srgbClr val="111111"/>
                </a:solidFill>
                <a:effectLst/>
                <a:latin typeface="Times New Roman" panose="02020603050405020304" pitchFamily="18" charset="0"/>
                <a:cs typeface="Times New Roman" panose="02020603050405020304" pitchFamily="18" charset="0"/>
              </a:rPr>
              <a:t>4. Комунікаційна стратегія</a:t>
            </a:r>
          </a:p>
          <a:p>
            <a:pPr algn="l">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Маркетингові кампанії</a:t>
            </a:r>
            <a:r>
              <a:rPr lang="uk-UA" b="0" i="0" dirty="0">
                <a:solidFill>
                  <a:srgbClr val="111111"/>
                </a:solidFill>
                <a:effectLst/>
                <a:latin typeface="Times New Roman" panose="02020603050405020304" pitchFamily="18" charset="0"/>
                <a:cs typeface="Times New Roman" panose="02020603050405020304" pitchFamily="18" charset="0"/>
              </a:rPr>
              <a:t>: Адаптація маркетингових кампаній для відображення змін у попиті та залучення нових клієнтів.</a:t>
            </a:r>
          </a:p>
          <a:p>
            <a:pPr algn="l">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Цифровий маркетинг</a:t>
            </a:r>
            <a:r>
              <a:rPr lang="uk-UA" b="0" i="0" dirty="0">
                <a:solidFill>
                  <a:srgbClr val="111111"/>
                </a:solidFill>
                <a:effectLst/>
                <a:latin typeface="Times New Roman" panose="02020603050405020304" pitchFamily="18" charset="0"/>
                <a:cs typeface="Times New Roman" panose="02020603050405020304" pitchFamily="18" charset="0"/>
              </a:rPr>
              <a:t>: Використання цифрових каналів для швидкого реагування на зміни у попиті та ефективного </a:t>
            </a:r>
            <a:r>
              <a:rPr lang="uk-UA" b="0" i="0" dirty="0" err="1">
                <a:solidFill>
                  <a:srgbClr val="111111"/>
                </a:solidFill>
                <a:effectLst/>
                <a:latin typeface="Times New Roman" panose="02020603050405020304" pitchFamily="18" charset="0"/>
                <a:cs typeface="Times New Roman" panose="02020603050405020304" pitchFamily="18" charset="0"/>
              </a:rPr>
              <a:t>комунікування</a:t>
            </a:r>
            <a:r>
              <a:rPr lang="uk-UA" b="0" i="0" dirty="0">
                <a:solidFill>
                  <a:srgbClr val="111111"/>
                </a:solidFill>
                <a:effectLst/>
                <a:latin typeface="Times New Roman" panose="02020603050405020304" pitchFamily="18" charset="0"/>
                <a:cs typeface="Times New Roman" panose="02020603050405020304" pitchFamily="18" charset="0"/>
              </a:rPr>
              <a:t> з цільовою аудиторією.</a:t>
            </a:r>
          </a:p>
          <a:p>
            <a:pPr algn="l"/>
            <a:r>
              <a:rPr lang="uk-UA" b="1" i="0" dirty="0">
                <a:solidFill>
                  <a:srgbClr val="111111"/>
                </a:solidFill>
                <a:effectLst/>
                <a:latin typeface="Times New Roman" panose="02020603050405020304" pitchFamily="18" charset="0"/>
                <a:cs typeface="Times New Roman" panose="02020603050405020304" pitchFamily="18" charset="0"/>
              </a:rPr>
              <a:t>5. Логістика та дистрибуція</a:t>
            </a:r>
          </a:p>
          <a:p>
            <a:pPr algn="l">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Оптимізація ланцюгів постачання</a:t>
            </a:r>
            <a:r>
              <a:rPr lang="uk-UA" b="0" i="0" dirty="0">
                <a:solidFill>
                  <a:srgbClr val="111111"/>
                </a:solidFill>
                <a:effectLst/>
                <a:latin typeface="Times New Roman" panose="02020603050405020304" pitchFamily="18" charset="0"/>
                <a:cs typeface="Times New Roman" panose="02020603050405020304" pitchFamily="18" charset="0"/>
              </a:rPr>
              <a:t>: Зміни у попиті можуть вимагати перегляду ланцюгів постачання для забезпечення своєчасної доставки товарів.</a:t>
            </a:r>
          </a:p>
          <a:p>
            <a:pPr algn="l">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Розширення каналів збуту</a:t>
            </a:r>
            <a:r>
              <a:rPr lang="uk-UA" b="0" i="0" dirty="0">
                <a:solidFill>
                  <a:srgbClr val="111111"/>
                </a:solidFill>
                <a:effectLst/>
                <a:latin typeface="Times New Roman" panose="02020603050405020304" pitchFamily="18" charset="0"/>
                <a:cs typeface="Times New Roman" panose="02020603050405020304" pitchFamily="18" charset="0"/>
              </a:rPr>
              <a:t>: Відкриття нових каналів збуту для задоволення змінених потреб споживачів та розширення ринкової частки.</a:t>
            </a:r>
          </a:p>
          <a:p>
            <a:pPr algn="l"/>
            <a:r>
              <a:rPr lang="uk-UA" b="1" i="0" dirty="0">
                <a:solidFill>
                  <a:srgbClr val="111111"/>
                </a:solidFill>
                <a:effectLst/>
                <a:latin typeface="Times New Roman" panose="02020603050405020304" pitchFamily="18" charset="0"/>
                <a:cs typeface="Times New Roman" panose="02020603050405020304" pitchFamily="18" charset="0"/>
              </a:rPr>
              <a:t>Приклади впливу змін у структурі попиту на маркетингову стратегію</a:t>
            </a:r>
          </a:p>
          <a:p>
            <a:pPr algn="l">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Електромобілі</a:t>
            </a:r>
            <a:r>
              <a:rPr lang="uk-UA" b="0" i="0" dirty="0">
                <a:solidFill>
                  <a:srgbClr val="111111"/>
                </a:solidFill>
                <a:effectLst/>
                <a:latin typeface="Times New Roman" panose="02020603050405020304" pitchFamily="18" charset="0"/>
                <a:cs typeface="Times New Roman" panose="02020603050405020304" pitchFamily="18" charset="0"/>
              </a:rPr>
              <a:t>: Зростання попиту на екологічно чисті транспортні засоби стимулює автовиробників розробляти нові моделі електромобілів та адаптувати свої маркетингові стратегії для просування цих продуктів.</a:t>
            </a:r>
          </a:p>
          <a:p>
            <a:pPr algn="l">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Органічні продукти</a:t>
            </a:r>
            <a:r>
              <a:rPr lang="uk-UA" b="0" i="0" dirty="0">
                <a:solidFill>
                  <a:srgbClr val="111111"/>
                </a:solidFill>
                <a:effectLst/>
                <a:latin typeface="Times New Roman" panose="02020603050405020304" pitchFamily="18" charset="0"/>
                <a:cs typeface="Times New Roman" panose="02020603050405020304" pitchFamily="18" charset="0"/>
              </a:rPr>
              <a:t>: Зміни у попиті на здорове харчування змушують виробників продуктів харчування розширювати асортимент органічних продуктів та адаптувати маркетингові кампанії для залучення нових клієнтів.</a:t>
            </a:r>
          </a:p>
          <a:p>
            <a:pPr algn="l"/>
            <a:r>
              <a:rPr lang="uk-UA" b="0" i="0" dirty="0">
                <a:solidFill>
                  <a:srgbClr val="111111"/>
                </a:solidFill>
                <a:effectLst/>
                <a:latin typeface="Times New Roman" panose="02020603050405020304" pitchFamily="18" charset="0"/>
                <a:cs typeface="Times New Roman" panose="02020603050405020304" pitchFamily="18" charset="0"/>
              </a:rPr>
              <a:t>Врахування змін у структурі попиту у маркетинговій стратегії дозволяє підприємствам залишатися конкурентоспроможними, ефективніше задовольняти потреби споживачів та підвищувати продажі.</a:t>
            </a:r>
          </a:p>
        </p:txBody>
      </p:sp>
    </p:spTree>
    <p:extLst>
      <p:ext uri="{BB962C8B-B14F-4D97-AF65-F5344CB8AC3E}">
        <p14:creationId xmlns:p14="http://schemas.microsoft.com/office/powerpoint/2010/main" val="4143934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9E55E2-7A4A-4EE3-8E65-5409B562FCE8}"/>
              </a:ext>
            </a:extLst>
          </p:cNvPr>
          <p:cNvSpPr txBox="1"/>
          <p:nvPr/>
        </p:nvSpPr>
        <p:spPr>
          <a:xfrm>
            <a:off x="3572934" y="695867"/>
            <a:ext cx="6096000" cy="400110"/>
          </a:xfrm>
          <a:prstGeom prst="rect">
            <a:avLst/>
          </a:prstGeom>
          <a:noFill/>
        </p:spPr>
        <p:txBody>
          <a:bodyPr wrap="square">
            <a:spAutoFit/>
          </a:bodyPr>
          <a:lstStyle/>
          <a:p>
            <a:pPr marL="0" marR="81280" lvl="1" algn="ctr">
              <a:buClr>
                <a:srgbClr val="0C0C0C"/>
              </a:buClr>
              <a:buSzPts val="1050"/>
              <a:tabLst>
                <a:tab pos="457200" algn="l"/>
              </a:tabLst>
            </a:pPr>
            <a:r>
              <a:rPr lang="uk-UA" sz="2000" b="1" dirty="0">
                <a:solidFill>
                  <a:schemeClr val="accent2">
                    <a:lumMod val="75000"/>
                  </a:schemeClr>
                </a:solidFill>
                <a:latin typeface="Times New Roman" panose="02020603050405020304" pitchFamily="18" charset="0"/>
                <a:cs typeface="Times New Roman" panose="02020603050405020304" pitchFamily="18" charset="0"/>
              </a:rPr>
              <a:t>3. Маркетингові підходи та стратегії</a:t>
            </a:r>
          </a:p>
        </p:txBody>
      </p:sp>
      <p:sp>
        <p:nvSpPr>
          <p:cNvPr id="5" name="TextBox 4">
            <a:extLst>
              <a:ext uri="{FF2B5EF4-FFF2-40B4-BE49-F238E27FC236}">
                <a16:creationId xmlns:a16="http://schemas.microsoft.com/office/drawing/2014/main" id="{9CAE866D-5016-412A-AFEB-7A41F1FDBB54}"/>
              </a:ext>
            </a:extLst>
          </p:cNvPr>
          <p:cNvSpPr txBox="1"/>
          <p:nvPr/>
        </p:nvSpPr>
        <p:spPr>
          <a:xfrm>
            <a:off x="1871134" y="5447313"/>
            <a:ext cx="9499600" cy="984885"/>
          </a:xfrm>
          <a:prstGeom prst="rect">
            <a:avLst/>
          </a:prstGeom>
          <a:noFill/>
        </p:spPr>
        <p:txBody>
          <a:bodyPr wrap="square">
            <a:spAutoFit/>
          </a:bodyPr>
          <a:lstStyle/>
          <a:p>
            <a:pPr algn="just"/>
            <a:endParaRPr lang="uk-UA" sz="2000" dirty="0">
              <a:solidFill>
                <a:srgbClr val="0C0C0C"/>
              </a:solidFill>
              <a:latin typeface="Times New Roman" panose="02020603050405020304" pitchFamily="18" charset="0"/>
            </a:endParaRPr>
          </a:p>
          <a:p>
            <a:pPr algn="ctr"/>
            <a:r>
              <a:rPr lang="uk-UA" sz="2000" b="1" dirty="0">
                <a:solidFill>
                  <a:srgbClr val="0C0C0C"/>
                </a:solidFill>
                <a:latin typeface="Times New Roman" panose="02020603050405020304" pitchFamily="18" charset="0"/>
              </a:rPr>
              <a:t>Елементи маркетингової стратегії</a:t>
            </a:r>
            <a:br>
              <a:rPr lang="uk-UA" sz="2000" dirty="0">
                <a:solidFill>
                  <a:srgbClr val="0C0C0C"/>
                </a:solidFill>
                <a:latin typeface="Times New Roman" panose="02020603050405020304" pitchFamily="18" charset="0"/>
              </a:rPr>
            </a:br>
            <a:endParaRPr lang="uk-UA" dirty="0"/>
          </a:p>
        </p:txBody>
      </p:sp>
      <p:graphicFrame>
        <p:nvGraphicFramePr>
          <p:cNvPr id="2" name="Схема 1">
            <a:extLst>
              <a:ext uri="{FF2B5EF4-FFF2-40B4-BE49-F238E27FC236}">
                <a16:creationId xmlns:a16="http://schemas.microsoft.com/office/drawing/2014/main" id="{63B48205-7E76-47FA-BA66-C921D33C789D}"/>
              </a:ext>
            </a:extLst>
          </p:cNvPr>
          <p:cNvGraphicFramePr/>
          <p:nvPr>
            <p:extLst>
              <p:ext uri="{D42A27DB-BD31-4B8C-83A1-F6EECF244321}">
                <p14:modId xmlns:p14="http://schemas.microsoft.com/office/powerpoint/2010/main" val="812470743"/>
              </p:ext>
            </p:extLst>
          </p:nvPr>
        </p:nvGraphicFramePr>
        <p:xfrm>
          <a:off x="2011680" y="1451809"/>
          <a:ext cx="8558784" cy="3995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6328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798A85-1F34-4C39-AA59-11DF82E17795}"/>
              </a:ext>
            </a:extLst>
          </p:cNvPr>
          <p:cNvSpPr txBox="1"/>
          <p:nvPr/>
        </p:nvSpPr>
        <p:spPr>
          <a:xfrm>
            <a:off x="2052918" y="1453260"/>
            <a:ext cx="8220635" cy="3139321"/>
          </a:xfrm>
          <a:prstGeom prst="rect">
            <a:avLst/>
          </a:prstGeom>
          <a:noFill/>
        </p:spPr>
        <p:txBody>
          <a:bodyPr wrap="square">
            <a:spAutoFit/>
          </a:bodyPr>
          <a:lstStyle/>
          <a:p>
            <a:pPr algn="just"/>
            <a:r>
              <a:rPr lang="uk-UA" sz="1800" b="1" dirty="0">
                <a:solidFill>
                  <a:srgbClr val="0C0C0C"/>
                </a:solidFill>
                <a:latin typeface="Times New Roman" panose="02020603050405020304" pitchFamily="18" charset="0"/>
              </a:rPr>
              <a:t>Брендинг та позиціонування. </a:t>
            </a:r>
            <a:r>
              <a:rPr lang="uk-UA" sz="1800" dirty="0">
                <a:solidFill>
                  <a:srgbClr val="0C0C0C"/>
                </a:solidFill>
                <a:latin typeface="Times New Roman" panose="02020603050405020304" pitchFamily="18" charset="0"/>
              </a:rPr>
              <a:t>Брендинг та позиціонування підприємства є ключовими для його успіху на ринку, залучення інвестицій, встановлення </a:t>
            </a:r>
            <a:r>
              <a:rPr lang="uk-UA" sz="1800" dirty="0" err="1">
                <a:solidFill>
                  <a:srgbClr val="0C0C0C"/>
                </a:solidFill>
                <a:latin typeface="Times New Roman" panose="02020603050405020304" pitchFamily="18" charset="0"/>
              </a:rPr>
              <a:t>партнерств</a:t>
            </a:r>
            <a:r>
              <a:rPr lang="uk-UA" sz="1800" dirty="0">
                <a:solidFill>
                  <a:srgbClr val="0C0C0C"/>
                </a:solidFill>
                <a:latin typeface="Times New Roman" panose="02020603050405020304" pitchFamily="18" charset="0"/>
              </a:rPr>
              <a:t> та розвитку експортного напрямку. Потужний бренд дозволяє підприємству виділитись серед конкурентів, привернути увагу споживачів та створити позитивний імідж, що сприяє збільшенню обсягів продажів та підвищенню цінності самого бренду. Крім того, потужний бренд викликає довіру серед потенційних інвесторів та партнерів, що сприяє залученню додаткових фінансових ресурсів та розвитку стратегічних </a:t>
            </a:r>
            <a:r>
              <a:rPr lang="uk-UA" sz="1800" dirty="0" err="1">
                <a:solidFill>
                  <a:srgbClr val="0C0C0C"/>
                </a:solidFill>
                <a:latin typeface="Times New Roman" panose="02020603050405020304" pitchFamily="18" charset="0"/>
              </a:rPr>
              <a:t>партнерств</a:t>
            </a:r>
            <a:r>
              <a:rPr lang="uk-UA" sz="1800" dirty="0">
                <a:solidFill>
                  <a:srgbClr val="0C0C0C"/>
                </a:solidFill>
                <a:latin typeface="Times New Roman" panose="02020603050405020304" pitchFamily="18" charset="0"/>
              </a:rPr>
              <a:t>. Нарешті, ефективне позиціонування експортних можливостей дозволяє агропідприємству розширити географію свого бізнесу, створити конкурентні переваги та забезпечити стабільний експорт продукції за межі країни.</a:t>
            </a:r>
          </a:p>
        </p:txBody>
      </p:sp>
    </p:spTree>
    <p:extLst>
      <p:ext uri="{BB962C8B-B14F-4D97-AF65-F5344CB8AC3E}">
        <p14:creationId xmlns:p14="http://schemas.microsoft.com/office/powerpoint/2010/main" val="2828660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FD192A-5066-4729-A8DD-CB3A8465E3F4}"/>
              </a:ext>
            </a:extLst>
          </p:cNvPr>
          <p:cNvSpPr txBox="1"/>
          <p:nvPr/>
        </p:nvSpPr>
        <p:spPr>
          <a:xfrm>
            <a:off x="1515034" y="1023816"/>
            <a:ext cx="9008533" cy="3785652"/>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Цифрова система маркетингу. </a:t>
            </a:r>
            <a:r>
              <a:rPr lang="uk-UA" sz="2000" dirty="0">
                <a:solidFill>
                  <a:srgbClr val="0C0C0C"/>
                </a:solidFill>
                <a:latin typeface="Times New Roman" panose="02020603050405020304" pitchFamily="18" charset="0"/>
              </a:rPr>
              <a:t>Цифрова система маркетингу є необхідною складовою маркетингової стратегії в умовах сучасного бізнесу, оскільки дозволяє ефективно взаємодіяти з клієнтами, оптимізувати процеси продажу та просування продукції. Вона включає в себе інтеграцію усіх цифрових платформ компанії для ведення ефективних маркетингових кампаній, а саме </a:t>
            </a:r>
            <a:r>
              <a:rPr lang="uk-UA" sz="2000" i="1" dirty="0">
                <a:solidFill>
                  <a:srgbClr val="0C0C0C"/>
                </a:solidFill>
                <a:latin typeface="Times New Roman" panose="02020603050405020304" pitchFamily="18" charset="0"/>
              </a:rPr>
              <a:t>веб-сайт, сторінки в соціальних медіа, мобільний додаток</a:t>
            </a:r>
            <a:r>
              <a:rPr lang="uk-UA" sz="2000" dirty="0">
                <a:solidFill>
                  <a:srgbClr val="0C0C0C"/>
                </a:solidFill>
                <a:latin typeface="Times New Roman" panose="02020603050405020304" pitchFamily="18" charset="0"/>
              </a:rPr>
              <a:t>, </a:t>
            </a:r>
            <a:r>
              <a:rPr lang="uk-UA" sz="2000" i="1" dirty="0">
                <a:solidFill>
                  <a:srgbClr val="0C0C0C"/>
                </a:solidFill>
                <a:latin typeface="Times New Roman" panose="02020603050405020304" pitchFamily="18" charset="0"/>
              </a:rPr>
              <a:t>канали в месенджерах, </a:t>
            </a:r>
            <a:r>
              <a:rPr lang="en-GB" sz="2000" i="1" dirty="0">
                <a:solidFill>
                  <a:srgbClr val="0C0C0C"/>
                </a:solidFill>
                <a:latin typeface="Times New Roman" panose="02020603050405020304" pitchFamily="18" charset="0"/>
              </a:rPr>
              <a:t>email </a:t>
            </a:r>
            <a:r>
              <a:rPr lang="uk-UA" sz="2000" i="1" dirty="0">
                <a:solidFill>
                  <a:srgbClr val="0C0C0C"/>
                </a:solidFill>
                <a:latin typeface="Times New Roman" panose="02020603050405020304" pitchFamily="18" charset="0"/>
              </a:rPr>
              <a:t>розсилку та інші елементи в залежності від особливостей бізнесу. </a:t>
            </a:r>
          </a:p>
          <a:p>
            <a:pPr algn="just"/>
            <a:r>
              <a:rPr lang="uk-UA" sz="2000" dirty="0">
                <a:solidFill>
                  <a:srgbClr val="0C0C0C"/>
                </a:solidFill>
                <a:latin typeface="Times New Roman" panose="02020603050405020304" pitchFamily="18" charset="0"/>
              </a:rPr>
              <a:t>Така система віддзеркалює професіоналізм компанії та функціонально використовується для просування власної продукції у цифровому середовищі, дозволяє агрофірмам стати більш привабливими та конкурентоспроможними на ринку, підвищити ефективність маркетингових зусиль та забезпечити більшу взаємодію з цільовою аудиторією.</a:t>
            </a:r>
          </a:p>
        </p:txBody>
      </p:sp>
    </p:spTree>
    <p:extLst>
      <p:ext uri="{BB962C8B-B14F-4D97-AF65-F5344CB8AC3E}">
        <p14:creationId xmlns:p14="http://schemas.microsoft.com/office/powerpoint/2010/main" val="4123341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BBBF94-03F8-459E-923A-7370EB706EF1}"/>
              </a:ext>
            </a:extLst>
          </p:cNvPr>
          <p:cNvSpPr txBox="1"/>
          <p:nvPr/>
        </p:nvSpPr>
        <p:spPr>
          <a:xfrm>
            <a:off x="1475232" y="906756"/>
            <a:ext cx="9302495" cy="5447645"/>
          </a:xfrm>
          <a:prstGeom prst="rect">
            <a:avLst/>
          </a:prstGeom>
          <a:noFill/>
        </p:spPr>
        <p:txBody>
          <a:bodyPr wrap="square">
            <a:spAutoFit/>
          </a:bodyPr>
          <a:lstStyle/>
          <a:p>
            <a:pPr marL="342900" indent="-342900" algn="ctr">
              <a:buAutoNum type="arabicPeriod"/>
            </a:pPr>
            <a:r>
              <a:rPr lang="uk-UA" sz="2400" b="1" spc="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 </a:t>
            </a:r>
            <a:r>
              <a:rPr lang="uk-UA" sz="2400" b="1" spc="-1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маркетингу в міжнародному бізнесі</a:t>
            </a:r>
          </a:p>
          <a:p>
            <a:pPr marL="342900" indent="-342900" algn="ctr">
              <a:buAutoNum type="arabicPeriod"/>
            </a:pPr>
            <a:endParaRPr lang="uk-UA" sz="1800" b="1" spc="-1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uk-UA" sz="2400" b="1" dirty="0">
                <a:solidFill>
                  <a:srgbClr val="0C0C0C"/>
                </a:solidFill>
                <a:latin typeface="Times New Roman" panose="02020603050405020304" pitchFamily="18" charset="0"/>
              </a:rPr>
              <a:t>Система маркетингу </a:t>
            </a:r>
            <a:r>
              <a:rPr lang="uk-UA" sz="2400" dirty="0">
                <a:solidFill>
                  <a:srgbClr val="0C0C0C"/>
                </a:solidFill>
                <a:latin typeface="Times New Roman" panose="02020603050405020304" pitchFamily="18" charset="0"/>
              </a:rPr>
              <a:t>– це комплекс заходів і стратегій, спрямованих на дослідження, просування, збут і управління виробництвом та постачанням товарів на ринки. Вона охоплює всі етапи від виробництва товарів до їх доставки кінцевим споживачам. </a:t>
            </a:r>
          </a:p>
          <a:p>
            <a:pPr algn="just"/>
            <a:r>
              <a:rPr lang="ru-RU" sz="2400" b="1" dirty="0" err="1">
                <a:solidFill>
                  <a:srgbClr val="0C0C0C"/>
                </a:solidFill>
                <a:latin typeface="Times New Roman" panose="02020603050405020304" pitchFamily="18" charset="0"/>
              </a:rPr>
              <a:t>Міжнародний</a:t>
            </a:r>
            <a:r>
              <a:rPr lang="ru-RU" sz="2400" b="1" dirty="0">
                <a:solidFill>
                  <a:srgbClr val="0C0C0C"/>
                </a:solidFill>
                <a:latin typeface="Times New Roman" panose="02020603050405020304" pitchFamily="18" charset="0"/>
              </a:rPr>
              <a:t> маркетинг (</a:t>
            </a:r>
            <a:r>
              <a:rPr lang="ru-RU" sz="2400" b="1" dirty="0" err="1">
                <a:solidFill>
                  <a:srgbClr val="0C0C0C"/>
                </a:solidFill>
                <a:latin typeface="Times New Roman" panose="02020603050405020304" pitchFamily="18" charset="0"/>
              </a:rPr>
              <a:t>експортний</a:t>
            </a:r>
            <a:r>
              <a:rPr lang="ru-RU" sz="2400" b="1" dirty="0">
                <a:solidFill>
                  <a:srgbClr val="0C0C0C"/>
                </a:solidFill>
                <a:latin typeface="Times New Roman" panose="02020603050405020304" pitchFamily="18" charset="0"/>
              </a:rPr>
              <a:t> </a:t>
            </a:r>
            <a:r>
              <a:rPr lang="ru-RU" sz="2400" b="1" dirty="0" err="1">
                <a:solidFill>
                  <a:srgbClr val="0C0C0C"/>
                </a:solidFill>
                <a:latin typeface="Times New Roman" panose="02020603050405020304" pitchFamily="18" charset="0"/>
              </a:rPr>
              <a:t>чи</a:t>
            </a:r>
            <a:r>
              <a:rPr lang="ru-RU" sz="2400" b="1" dirty="0">
                <a:solidFill>
                  <a:srgbClr val="0C0C0C"/>
                </a:solidFill>
                <a:latin typeface="Times New Roman" panose="02020603050405020304" pitchFamily="18" charset="0"/>
              </a:rPr>
              <a:t> </a:t>
            </a:r>
            <a:r>
              <a:rPr lang="ru-RU" sz="2400" b="1" dirty="0" err="1">
                <a:solidFill>
                  <a:srgbClr val="0C0C0C"/>
                </a:solidFill>
                <a:latin typeface="Times New Roman" panose="02020603050405020304" pitchFamily="18" charset="0"/>
              </a:rPr>
              <a:t>імпортний</a:t>
            </a:r>
            <a:r>
              <a:rPr lang="ru-RU" sz="2400" b="1" dirty="0">
                <a:solidFill>
                  <a:srgbClr val="0C0C0C"/>
                </a:solidFill>
                <a:latin typeface="Times New Roman" panose="02020603050405020304" pitchFamily="18" charset="0"/>
              </a:rPr>
              <a:t>) </a:t>
            </a:r>
            <a:r>
              <a:rPr lang="uk-UA" sz="2400" dirty="0">
                <a:solidFill>
                  <a:srgbClr val="0C0C0C"/>
                </a:solidFill>
                <a:latin typeface="Times New Roman" panose="02020603050405020304" pitchFamily="18" charset="0"/>
              </a:rPr>
              <a:t>–</a:t>
            </a:r>
            <a:r>
              <a:rPr lang="ru-RU" sz="2400" dirty="0">
                <a:solidFill>
                  <a:srgbClr val="0C0C0C"/>
                </a:solidFill>
                <a:latin typeface="Times New Roman" panose="02020603050405020304" pitchFamily="18" charset="0"/>
              </a:rPr>
              <a:t> </a:t>
            </a:r>
            <a:r>
              <a:rPr lang="ru-RU" sz="2400" dirty="0" err="1">
                <a:solidFill>
                  <a:srgbClr val="0C0C0C"/>
                </a:solidFill>
                <a:latin typeface="Times New Roman" panose="02020603050405020304" pitchFamily="18" charset="0"/>
              </a:rPr>
              <a:t>ділова</a:t>
            </a:r>
            <a:r>
              <a:rPr lang="ru-RU" sz="2400" dirty="0">
                <a:solidFill>
                  <a:srgbClr val="0C0C0C"/>
                </a:solidFill>
                <a:latin typeface="Times New Roman" panose="02020603050405020304" pitchFamily="18" charset="0"/>
              </a:rPr>
              <a:t> </a:t>
            </a:r>
            <a:r>
              <a:rPr lang="ru-RU" sz="2400" dirty="0" err="1">
                <a:solidFill>
                  <a:srgbClr val="0C0C0C"/>
                </a:solidFill>
                <a:latin typeface="Times New Roman" panose="02020603050405020304" pitchFamily="18" charset="0"/>
              </a:rPr>
              <a:t>активність</a:t>
            </a:r>
            <a:r>
              <a:rPr lang="ru-RU" sz="2400" dirty="0">
                <a:solidFill>
                  <a:srgbClr val="0C0C0C"/>
                </a:solidFill>
                <a:latin typeface="Times New Roman" panose="02020603050405020304" pitchFamily="18" charset="0"/>
              </a:rPr>
              <a:t> </a:t>
            </a:r>
            <a:r>
              <a:rPr lang="ru-RU" sz="2400" dirty="0" err="1">
                <a:solidFill>
                  <a:srgbClr val="0C0C0C"/>
                </a:solidFill>
                <a:latin typeface="Times New Roman" panose="02020603050405020304" pitchFamily="18" charset="0"/>
              </a:rPr>
              <a:t>підприємства</a:t>
            </a:r>
            <a:r>
              <a:rPr lang="ru-RU" sz="2400" dirty="0">
                <a:solidFill>
                  <a:srgbClr val="0C0C0C"/>
                </a:solidFill>
                <a:latin typeface="Times New Roman" panose="02020603050405020304" pitchFamily="18" charset="0"/>
              </a:rPr>
              <a:t> на </a:t>
            </a:r>
            <a:r>
              <a:rPr lang="ru-RU" sz="2400" dirty="0" err="1">
                <a:solidFill>
                  <a:srgbClr val="0C0C0C"/>
                </a:solidFill>
                <a:latin typeface="Times New Roman" panose="02020603050405020304" pitchFamily="18" charset="0"/>
              </a:rPr>
              <a:t>зовнішніх</a:t>
            </a:r>
            <a:r>
              <a:rPr lang="ru-RU" sz="2400" dirty="0">
                <a:solidFill>
                  <a:srgbClr val="0C0C0C"/>
                </a:solidFill>
                <a:latin typeface="Times New Roman" panose="02020603050405020304" pitchFamily="18" charset="0"/>
              </a:rPr>
              <a:t> ринках </a:t>
            </a:r>
            <a:r>
              <a:rPr lang="ru-RU" sz="2400" dirty="0" err="1">
                <a:solidFill>
                  <a:srgbClr val="0C0C0C"/>
                </a:solidFill>
                <a:latin typeface="Times New Roman" panose="02020603050405020304" pitchFamily="18" charset="0"/>
              </a:rPr>
              <a:t>збуту</a:t>
            </a:r>
            <a:r>
              <a:rPr lang="ru-RU" sz="2400" dirty="0">
                <a:solidFill>
                  <a:srgbClr val="0C0C0C"/>
                </a:solidFill>
                <a:latin typeface="Times New Roman" panose="02020603050405020304" pitchFamily="18" charset="0"/>
              </a:rPr>
              <a:t> </a:t>
            </a:r>
            <a:r>
              <a:rPr lang="ru-RU" sz="2400" dirty="0" err="1">
                <a:solidFill>
                  <a:srgbClr val="0C0C0C"/>
                </a:solidFill>
                <a:latin typeface="Times New Roman" panose="02020603050405020304" pitchFamily="18" charset="0"/>
              </a:rPr>
              <a:t>чи</a:t>
            </a:r>
            <a:r>
              <a:rPr lang="ru-RU" sz="2400" dirty="0">
                <a:solidFill>
                  <a:srgbClr val="0C0C0C"/>
                </a:solidFill>
                <a:latin typeface="Times New Roman" panose="02020603050405020304" pitchFamily="18" charset="0"/>
              </a:rPr>
              <a:t> </a:t>
            </a:r>
            <a:r>
              <a:rPr lang="ru-RU" sz="2400" dirty="0" err="1">
                <a:solidFill>
                  <a:srgbClr val="0C0C0C"/>
                </a:solidFill>
                <a:latin typeface="Times New Roman" panose="02020603050405020304" pitchFamily="18" charset="0"/>
              </a:rPr>
              <a:t>закупівель</a:t>
            </a:r>
            <a:r>
              <a:rPr lang="ru-RU" sz="2400" dirty="0">
                <a:solidFill>
                  <a:srgbClr val="0C0C0C"/>
                </a:solidFill>
                <a:latin typeface="Times New Roman" panose="02020603050405020304" pitchFamily="18" charset="0"/>
              </a:rPr>
              <a:t>.</a:t>
            </a:r>
          </a:p>
          <a:p>
            <a:pPr algn="just"/>
            <a:r>
              <a:rPr lang="uk-UA" sz="2400" b="1" dirty="0">
                <a:solidFill>
                  <a:srgbClr val="0C0C0C"/>
                </a:solidFill>
                <a:latin typeface="Times New Roman" panose="02020603050405020304" pitchFamily="18" charset="0"/>
              </a:rPr>
              <a:t>Об'єктом міжнародного маркетингу </a:t>
            </a:r>
            <a:r>
              <a:rPr lang="uk-UA" sz="2400" dirty="0">
                <a:solidFill>
                  <a:srgbClr val="0C0C0C"/>
                </a:solidFill>
                <a:latin typeface="Times New Roman" panose="02020603050405020304" pitchFamily="18" charset="0"/>
              </a:rPr>
              <a:t>є зарубіжні ринки і глобальний ринок в цілому. </a:t>
            </a:r>
          </a:p>
          <a:p>
            <a:pPr algn="just"/>
            <a:r>
              <a:rPr lang="uk-UA" sz="2400" b="1" dirty="0">
                <a:solidFill>
                  <a:srgbClr val="0C0C0C"/>
                </a:solidFill>
                <a:latin typeface="Times New Roman" panose="02020603050405020304" pitchFamily="18" charset="0"/>
              </a:rPr>
              <a:t>Предметом міжнародного маркетингу </a:t>
            </a:r>
            <a:r>
              <a:rPr lang="uk-UA" sz="2400" dirty="0">
                <a:solidFill>
                  <a:srgbClr val="0C0C0C"/>
                </a:solidFill>
                <a:latin typeface="Times New Roman" panose="02020603050405020304" pitchFamily="18" charset="0"/>
              </a:rPr>
              <a:t>є співвідношення попиту і пропозиції на зарубіжних ринках, їх кон'юнктура, відмінності у способах і засобах формування, задоволення попиту на зарубіжних ринках.</a:t>
            </a:r>
            <a:endParaRPr lang="ru-RU" sz="2400" dirty="0">
              <a:solidFill>
                <a:srgbClr val="0C0C0C"/>
              </a:solidFill>
              <a:latin typeface="Times New Roman" panose="02020603050405020304" pitchFamily="18" charset="0"/>
            </a:endParaRPr>
          </a:p>
          <a:p>
            <a:pPr algn="just"/>
            <a:endParaRPr lang="uk-UA" dirty="0">
              <a:solidFill>
                <a:srgbClr val="0C0C0C"/>
              </a:solidFill>
              <a:latin typeface="Times New Roman" panose="02020603050405020304" pitchFamily="18" charset="0"/>
            </a:endParaRPr>
          </a:p>
        </p:txBody>
      </p:sp>
    </p:spTree>
    <p:extLst>
      <p:ext uri="{BB962C8B-B14F-4D97-AF65-F5344CB8AC3E}">
        <p14:creationId xmlns:p14="http://schemas.microsoft.com/office/powerpoint/2010/main" val="366612994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0C672D-94A0-4FFB-A59D-5FC08E1D5228}"/>
              </a:ext>
            </a:extLst>
          </p:cNvPr>
          <p:cNvSpPr txBox="1"/>
          <p:nvPr/>
        </p:nvSpPr>
        <p:spPr>
          <a:xfrm>
            <a:off x="1679886" y="1333641"/>
            <a:ext cx="8957733" cy="3785652"/>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Контент-маркетинг. </a:t>
            </a:r>
            <a:r>
              <a:rPr lang="uk-UA" sz="2000" dirty="0">
                <a:solidFill>
                  <a:srgbClr val="0C0C0C"/>
                </a:solidFill>
                <a:latin typeface="Times New Roman" panose="02020603050405020304" pitchFamily="18" charset="0"/>
              </a:rPr>
              <a:t>Цифрова система маркетингу не буде ефективною, якщо не буде мати корисного контенту щодо питань, які турбують учасників ринку. </a:t>
            </a:r>
            <a:r>
              <a:rPr lang="uk-UA" sz="2000" i="1" dirty="0">
                <a:solidFill>
                  <a:srgbClr val="0C0C0C"/>
                </a:solidFill>
                <a:latin typeface="Times New Roman" panose="02020603050405020304" pitchFamily="18" charset="0"/>
              </a:rPr>
              <a:t>Контент-маркетинг є невід'ємною частиною стратегії маркетингу, оскільки дозволяє створювати та поширювати цінний та релевантний контент, який привертає увагу цільової аудиторії та сприяє збільшенню її зацікавленості в продукції підприємства.</a:t>
            </a:r>
            <a:r>
              <a:rPr lang="uk-UA" sz="2000" dirty="0">
                <a:solidFill>
                  <a:srgbClr val="0C0C0C"/>
                </a:solidFill>
                <a:latin typeface="Times New Roman" panose="02020603050405020304" pitchFamily="18" charset="0"/>
              </a:rPr>
              <a:t> </a:t>
            </a:r>
          </a:p>
          <a:p>
            <a:pPr algn="just"/>
            <a:r>
              <a:rPr lang="uk-UA" sz="2000" dirty="0">
                <a:solidFill>
                  <a:srgbClr val="0C0C0C"/>
                </a:solidFill>
                <a:latin typeface="Times New Roman" panose="02020603050405020304" pitchFamily="18" charset="0"/>
              </a:rPr>
              <a:t>Маються на увазі </a:t>
            </a:r>
            <a:r>
              <a:rPr lang="uk-UA" sz="2000" i="1" dirty="0">
                <a:solidFill>
                  <a:srgbClr val="0C0C0C"/>
                </a:solidFill>
                <a:latin typeface="Times New Roman" panose="02020603050405020304" pitchFamily="18" charset="0"/>
              </a:rPr>
              <a:t>оглядові статті, фото та відео, інфографіка</a:t>
            </a:r>
            <a:r>
              <a:rPr lang="uk-UA" sz="2000" dirty="0">
                <a:solidFill>
                  <a:srgbClr val="0C0C0C"/>
                </a:solidFill>
                <a:latin typeface="Times New Roman" panose="02020603050405020304" pitchFamily="18" charset="0"/>
              </a:rPr>
              <a:t>, які інформують та навчають потенційних споживачів, висвітлюючи переваги та характеристики продукції, а також надаючи корисні поради та рекомендації щодо її використання. Такий контент допомагає агрофірмам просувати себе як експерта галузі, підвищувати обізнаність споживачів про бренд, підтримувати довгострокові відносини з клієнтами та створювати підґрунтя для продажів.</a:t>
            </a:r>
          </a:p>
        </p:txBody>
      </p:sp>
    </p:spTree>
    <p:extLst>
      <p:ext uri="{BB962C8B-B14F-4D97-AF65-F5344CB8AC3E}">
        <p14:creationId xmlns:p14="http://schemas.microsoft.com/office/powerpoint/2010/main" val="2092581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74D46F-0D99-43A7-9870-B1ACDDB916FF}"/>
              </a:ext>
            </a:extLst>
          </p:cNvPr>
          <p:cNvSpPr txBox="1"/>
          <p:nvPr/>
        </p:nvSpPr>
        <p:spPr>
          <a:xfrm>
            <a:off x="1735666" y="1201341"/>
            <a:ext cx="8720667" cy="4093428"/>
          </a:xfrm>
          <a:prstGeom prst="rect">
            <a:avLst/>
          </a:prstGeom>
          <a:noFill/>
        </p:spPr>
        <p:txBody>
          <a:bodyPr wrap="square">
            <a:spAutoFit/>
          </a:bodyPr>
          <a:lstStyle/>
          <a:p>
            <a:pPr algn="just"/>
            <a:r>
              <a:rPr lang="en-GB" sz="2000" b="1" dirty="0">
                <a:solidFill>
                  <a:srgbClr val="0C0C0C"/>
                </a:solidFill>
                <a:latin typeface="Times New Roman" panose="02020603050405020304" pitchFamily="18" charset="0"/>
              </a:rPr>
              <a:t>SEO </a:t>
            </a:r>
            <a:r>
              <a:rPr lang="uk-UA" sz="2000" b="1" dirty="0">
                <a:solidFill>
                  <a:srgbClr val="0C0C0C"/>
                </a:solidFill>
                <a:latin typeface="Times New Roman" panose="02020603050405020304" pitchFamily="18" charset="0"/>
              </a:rPr>
              <a:t>просування. </a:t>
            </a:r>
            <a:r>
              <a:rPr lang="en-GB" sz="2000" dirty="0">
                <a:solidFill>
                  <a:srgbClr val="0C0C0C"/>
                </a:solidFill>
                <a:latin typeface="Times New Roman" panose="02020603050405020304" pitchFamily="18" charset="0"/>
              </a:rPr>
              <a:t>SEO </a:t>
            </a:r>
            <a:r>
              <a:rPr lang="uk-UA" sz="2000" dirty="0">
                <a:solidFill>
                  <a:srgbClr val="0C0C0C"/>
                </a:solidFill>
                <a:latin typeface="Times New Roman" panose="02020603050405020304" pitchFamily="18" charset="0"/>
              </a:rPr>
              <a:t>просування для фірми відіграє важливу роль у забезпеченні присутності її продуктів та послуг у пошукових системах, що сприяє залученню цільової аудиторії та збільшенню трафіку на веб-сайт. Оглядові статті з використанням ключових для галузі слів та фраз, внутрішня оптимізація сайту, а також розбудова зовнішньої маси посилань є тими методами, які дозволять зайняти топові місця у органічній видачі </a:t>
            </a:r>
            <a:r>
              <a:rPr lang="en-GB" sz="2000" dirty="0">
                <a:solidFill>
                  <a:srgbClr val="0C0C0C"/>
                </a:solidFill>
                <a:latin typeface="Times New Roman" panose="02020603050405020304" pitchFamily="18" charset="0"/>
              </a:rPr>
              <a:t>Google. </a:t>
            </a:r>
            <a:r>
              <a:rPr lang="uk-UA" sz="2000" dirty="0">
                <a:solidFill>
                  <a:srgbClr val="0C0C0C"/>
                </a:solidFill>
                <a:latin typeface="Times New Roman" panose="02020603050405020304" pitchFamily="18" charset="0"/>
              </a:rPr>
              <a:t>Це, в свою чергу, допоможе залучити більше представників цільової аудиторії та підвищити ймовірність </a:t>
            </a:r>
            <a:r>
              <a:rPr lang="uk-UA" sz="2000" dirty="0" err="1">
                <a:solidFill>
                  <a:srgbClr val="0C0C0C"/>
                </a:solidFill>
                <a:latin typeface="Times New Roman" panose="02020603050405020304" pitchFamily="18" charset="0"/>
              </a:rPr>
              <a:t>конверсій</a:t>
            </a:r>
            <a:r>
              <a:rPr lang="uk-UA" sz="2000" dirty="0">
                <a:solidFill>
                  <a:srgbClr val="0C0C0C"/>
                </a:solidFill>
                <a:latin typeface="Times New Roman" panose="02020603050405020304" pitchFamily="18" charset="0"/>
              </a:rPr>
              <a:t>.</a:t>
            </a:r>
          </a:p>
          <a:p>
            <a:pPr algn="just">
              <a:buFont typeface="Arial" panose="020B0604020202020204" pitchFamily="34" charset="0"/>
              <a:buChar char="•"/>
            </a:pPr>
            <a:r>
              <a:rPr lang="en-GB" sz="2000" b="1" i="1" dirty="0">
                <a:latin typeface="Times New Roman" panose="02020603050405020304" pitchFamily="18" charset="0"/>
                <a:cs typeface="Times New Roman" panose="02020603050405020304" pitchFamily="18" charset="0"/>
              </a:rPr>
              <a:t>SEO </a:t>
            </a:r>
            <a:r>
              <a:rPr lang="uk-UA" sz="2000" b="1" i="1" dirty="0">
                <a:latin typeface="Times New Roman" panose="02020603050405020304" pitchFamily="18" charset="0"/>
                <a:cs typeface="Times New Roman" panose="02020603050405020304" pitchFamily="18" charset="0"/>
              </a:rPr>
              <a:t>просування</a:t>
            </a:r>
            <a:r>
              <a:rPr lang="uk-UA" sz="2000" i="1" dirty="0">
                <a:latin typeface="Times New Roman" panose="02020603050405020304" pitchFamily="18" charset="0"/>
                <a:cs typeface="Times New Roman" panose="02020603050405020304" pitchFamily="18" charset="0"/>
              </a:rPr>
              <a:t> (</a:t>
            </a:r>
            <a:r>
              <a:rPr lang="en-GB" sz="2000" i="1" dirty="0">
                <a:latin typeface="Times New Roman" panose="02020603050405020304" pitchFamily="18" charset="0"/>
                <a:cs typeface="Times New Roman" panose="02020603050405020304" pitchFamily="18" charset="0"/>
              </a:rPr>
              <a:t>Search Engine Optimization) – </a:t>
            </a:r>
            <a:r>
              <a:rPr lang="uk-UA" sz="2000" i="1" dirty="0">
                <a:latin typeface="Times New Roman" panose="02020603050405020304" pitchFamily="18" charset="0"/>
                <a:cs typeface="Times New Roman" panose="02020603050405020304" pitchFamily="18" charset="0"/>
              </a:rPr>
              <a:t>це комплекс заходів і стратегій, спрямованих на підвищення видимості </a:t>
            </a:r>
            <a:r>
              <a:rPr lang="uk-UA" sz="2000" i="1" dirty="0" err="1">
                <a:latin typeface="Times New Roman" panose="02020603050405020304" pitchFamily="18" charset="0"/>
                <a:cs typeface="Times New Roman" panose="02020603050405020304" pitchFamily="18" charset="0"/>
              </a:rPr>
              <a:t>вебсайту</a:t>
            </a:r>
            <a:r>
              <a:rPr lang="uk-UA" sz="2000" i="1" dirty="0">
                <a:latin typeface="Times New Roman" panose="02020603050405020304" pitchFamily="18" charset="0"/>
                <a:cs typeface="Times New Roman" panose="02020603050405020304" pitchFamily="18" charset="0"/>
              </a:rPr>
              <a:t> в пошукових системах (</a:t>
            </a:r>
            <a:r>
              <a:rPr lang="en-GB" sz="2000" i="1" dirty="0">
                <a:latin typeface="Times New Roman" panose="02020603050405020304" pitchFamily="18" charset="0"/>
                <a:cs typeface="Times New Roman" panose="02020603050405020304" pitchFamily="18" charset="0"/>
              </a:rPr>
              <a:t>Google, Bing, Yahoo </a:t>
            </a:r>
            <a:r>
              <a:rPr lang="uk-UA" sz="2000" i="1" dirty="0">
                <a:latin typeface="Times New Roman" panose="02020603050405020304" pitchFamily="18" charset="0"/>
                <a:cs typeface="Times New Roman" panose="02020603050405020304" pitchFamily="18" charset="0"/>
              </a:rPr>
              <a:t>тощо) з метою залучення більшої кількості органічного трафіку. Основною метою </a:t>
            </a:r>
            <a:r>
              <a:rPr lang="en-GB" sz="2000" i="1" dirty="0">
                <a:latin typeface="Times New Roman" panose="02020603050405020304" pitchFamily="18" charset="0"/>
                <a:cs typeface="Times New Roman" panose="02020603050405020304" pitchFamily="18" charset="0"/>
              </a:rPr>
              <a:t>SEO </a:t>
            </a:r>
            <a:r>
              <a:rPr lang="uk-UA" sz="2000" i="1" dirty="0">
                <a:latin typeface="Times New Roman" panose="02020603050405020304" pitchFamily="18" charset="0"/>
                <a:cs typeface="Times New Roman" panose="02020603050405020304" pitchFamily="18" charset="0"/>
              </a:rPr>
              <a:t>є досягнення високих позицій у результатах пошуку за відповідними ключовими словами.</a:t>
            </a:r>
            <a:endParaRPr lang="uk-UA" sz="2000" i="1" dirty="0">
              <a:solidFill>
                <a:srgbClr val="0C0C0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2253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6BE83C-502A-46AC-A6E3-7640F114CC90}"/>
              </a:ext>
            </a:extLst>
          </p:cNvPr>
          <p:cNvSpPr txBox="1"/>
          <p:nvPr/>
        </p:nvSpPr>
        <p:spPr>
          <a:xfrm>
            <a:off x="1930400" y="1477076"/>
            <a:ext cx="8585200" cy="2246769"/>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Реклама в цифрових каналах. </a:t>
            </a:r>
            <a:r>
              <a:rPr lang="uk-UA" sz="2000" dirty="0">
                <a:solidFill>
                  <a:srgbClr val="0C0C0C"/>
                </a:solidFill>
                <a:latin typeface="Times New Roman" panose="02020603050405020304" pitchFamily="18" charset="0"/>
              </a:rPr>
              <a:t>Реклама в цифрових каналах стає невід'ємною складовою маркетингу підприємств </a:t>
            </a:r>
            <a:r>
              <a:rPr lang="uk-UA" sz="2000" b="1" dirty="0">
                <a:solidFill>
                  <a:srgbClr val="0C0C0C"/>
                </a:solidFill>
                <a:latin typeface="Times New Roman" panose="02020603050405020304" pitchFamily="18" charset="0"/>
              </a:rPr>
              <a:t>у В2В сегменті</a:t>
            </a:r>
            <a:r>
              <a:rPr lang="uk-UA" sz="2000" dirty="0">
                <a:solidFill>
                  <a:srgbClr val="0C0C0C"/>
                </a:solidFill>
                <a:latin typeface="Times New Roman" panose="02020603050405020304" pitchFamily="18" charset="0"/>
              </a:rPr>
              <a:t>, оскільки це ефективний спосіб залучення уваги та взаємодії з потенційними клієнтами. За допомогою контекстної реклами, банерів, реклами в соціальних мережах та інших цифрових інструментів агропідприємства можуть досягти більшої присутності на ринку, покращити свій імідж та залучити нових клієнтів.</a:t>
            </a:r>
          </a:p>
        </p:txBody>
      </p:sp>
    </p:spTree>
    <p:extLst>
      <p:ext uri="{BB962C8B-B14F-4D97-AF65-F5344CB8AC3E}">
        <p14:creationId xmlns:p14="http://schemas.microsoft.com/office/powerpoint/2010/main" val="1084221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CA948D-73EA-4542-80F8-75FF7E476AC5}"/>
              </a:ext>
            </a:extLst>
          </p:cNvPr>
          <p:cNvSpPr txBox="1"/>
          <p:nvPr/>
        </p:nvSpPr>
        <p:spPr>
          <a:xfrm>
            <a:off x="1308847" y="335845"/>
            <a:ext cx="10399059" cy="6463308"/>
          </a:xfrm>
          <a:prstGeom prst="rect">
            <a:avLst/>
          </a:prstGeom>
          <a:noFill/>
        </p:spPr>
        <p:txBody>
          <a:bodyPr wrap="square">
            <a:spAutoFit/>
          </a:bodyPr>
          <a:lstStyle/>
          <a:p>
            <a:pPr algn="just"/>
            <a:r>
              <a:rPr lang="en-GB" b="1" dirty="0">
                <a:latin typeface="Times New Roman" panose="02020603050405020304" pitchFamily="18" charset="0"/>
                <a:cs typeface="Times New Roman" panose="02020603050405020304" pitchFamily="18" charset="0"/>
              </a:rPr>
              <a:t>B2B (Business-to-Business)</a:t>
            </a:r>
            <a:r>
              <a:rPr lang="en-GB" dirty="0">
                <a:latin typeface="Times New Roman" panose="02020603050405020304" pitchFamily="18" charset="0"/>
                <a:cs typeface="Times New Roman" panose="02020603050405020304" pitchFamily="18" charset="0"/>
              </a:rPr>
              <a:t> – </a:t>
            </a:r>
            <a:r>
              <a:rPr lang="uk-UA" dirty="0">
                <a:latin typeface="Times New Roman" panose="02020603050405020304" pitchFamily="18" charset="0"/>
                <a:cs typeface="Times New Roman" panose="02020603050405020304" pitchFamily="18" charset="0"/>
              </a:rPr>
              <a:t>це тип комерційної діяльності, в якій одне підприємство продає товари або надає послуги іншому підприємству. Це відрізняється від </a:t>
            </a:r>
            <a:r>
              <a:rPr lang="en-GB" dirty="0">
                <a:latin typeface="Times New Roman" panose="02020603050405020304" pitchFamily="18" charset="0"/>
                <a:cs typeface="Times New Roman" panose="02020603050405020304" pitchFamily="18" charset="0"/>
              </a:rPr>
              <a:t>B2C (Business-to-Consumer), </a:t>
            </a:r>
            <a:r>
              <a:rPr lang="uk-UA" dirty="0">
                <a:latin typeface="Times New Roman" panose="02020603050405020304" pitchFamily="18" charset="0"/>
                <a:cs typeface="Times New Roman" panose="02020603050405020304" pitchFamily="18" charset="0"/>
              </a:rPr>
              <a:t>де товари чи послуги продаються безпосередньо кінцевим споживачам.</a:t>
            </a:r>
          </a:p>
          <a:p>
            <a:pPr algn="just"/>
            <a:r>
              <a:rPr lang="uk-UA" b="1" dirty="0">
                <a:latin typeface="Times New Roman" panose="02020603050405020304" pitchFamily="18" charset="0"/>
                <a:cs typeface="Times New Roman" panose="02020603050405020304" pitchFamily="18" charset="0"/>
              </a:rPr>
              <a:t>Основні характеристики </a:t>
            </a:r>
            <a:r>
              <a:rPr lang="en-GB" b="1" dirty="0">
                <a:latin typeface="Times New Roman" panose="02020603050405020304" pitchFamily="18" charset="0"/>
                <a:cs typeface="Times New Roman" panose="02020603050405020304" pitchFamily="18" charset="0"/>
              </a:rPr>
              <a:t>B2B:</a:t>
            </a:r>
          </a:p>
          <a:p>
            <a:pPr algn="just">
              <a:buFont typeface="+mj-lt"/>
              <a:buAutoNum type="arabicPeriod"/>
            </a:pPr>
            <a:r>
              <a:rPr lang="uk-UA" b="1" dirty="0">
                <a:latin typeface="Times New Roman" panose="02020603050405020304" pitchFamily="18" charset="0"/>
                <a:cs typeface="Times New Roman" panose="02020603050405020304" pitchFamily="18" charset="0"/>
              </a:rPr>
              <a:t>Клієнтська база</a:t>
            </a:r>
            <a:r>
              <a:rPr lang="uk-UA" dirty="0">
                <a:latin typeface="Times New Roman" panose="02020603050405020304" pitchFamily="18" charset="0"/>
                <a:cs typeface="Times New Roman" panose="02020603050405020304" pitchFamily="18" charset="0"/>
              </a:rPr>
              <a:t>: основними клієнтами є інші підприємства, організації або державні установи.</a:t>
            </a:r>
          </a:p>
          <a:p>
            <a:pPr algn="just">
              <a:buFont typeface="+mj-lt"/>
              <a:buAutoNum type="arabicPeriod"/>
            </a:pPr>
            <a:r>
              <a:rPr lang="uk-UA" b="1" dirty="0">
                <a:latin typeface="Times New Roman" panose="02020603050405020304" pitchFamily="18" charset="0"/>
                <a:cs typeface="Times New Roman" panose="02020603050405020304" pitchFamily="18" charset="0"/>
              </a:rPr>
              <a:t>Обсяг угод</a:t>
            </a:r>
            <a:r>
              <a:rPr lang="uk-UA" dirty="0">
                <a:latin typeface="Times New Roman" panose="02020603050405020304" pitchFamily="18" charset="0"/>
                <a:cs typeface="Times New Roman" panose="02020603050405020304" pitchFamily="18" charset="0"/>
              </a:rPr>
              <a:t>: зазвичай угоди в </a:t>
            </a:r>
            <a:r>
              <a:rPr lang="en-GB" dirty="0">
                <a:latin typeface="Times New Roman" panose="02020603050405020304" pitchFamily="18" charset="0"/>
                <a:cs typeface="Times New Roman" panose="02020603050405020304" pitchFamily="18" charset="0"/>
              </a:rPr>
              <a:t>B2B </a:t>
            </a:r>
            <a:r>
              <a:rPr lang="uk-UA" dirty="0">
                <a:latin typeface="Times New Roman" panose="02020603050405020304" pitchFamily="18" charset="0"/>
                <a:cs typeface="Times New Roman" panose="02020603050405020304" pitchFamily="18" charset="0"/>
              </a:rPr>
              <a:t>більші за обсягом, ніж в </a:t>
            </a:r>
            <a:r>
              <a:rPr lang="en-GB" dirty="0">
                <a:latin typeface="Times New Roman" panose="02020603050405020304" pitchFamily="18" charset="0"/>
                <a:cs typeface="Times New Roman" panose="02020603050405020304" pitchFamily="18" charset="0"/>
              </a:rPr>
              <a:t>B2C, </a:t>
            </a:r>
            <a:r>
              <a:rPr lang="uk-UA" dirty="0">
                <a:latin typeface="Times New Roman" panose="02020603050405020304" pitchFamily="18" charset="0"/>
                <a:cs typeface="Times New Roman" panose="02020603050405020304" pitchFamily="18" charset="0"/>
              </a:rPr>
              <a:t>оскільки підприємства закуповують товари або послуги в більших кількостях.</a:t>
            </a:r>
          </a:p>
          <a:p>
            <a:pPr algn="just">
              <a:buFont typeface="+mj-lt"/>
              <a:buAutoNum type="arabicPeriod"/>
            </a:pPr>
            <a:r>
              <a:rPr lang="uk-UA" b="1" dirty="0">
                <a:latin typeface="Times New Roman" panose="02020603050405020304" pitchFamily="18" charset="0"/>
                <a:cs typeface="Times New Roman" panose="02020603050405020304" pitchFamily="18" charset="0"/>
              </a:rPr>
              <a:t>Складність продукту або послуги</a:t>
            </a:r>
            <a:r>
              <a:rPr lang="uk-UA" dirty="0">
                <a:latin typeface="Times New Roman" panose="02020603050405020304" pitchFamily="18" charset="0"/>
                <a:cs typeface="Times New Roman" panose="02020603050405020304" pitchFamily="18" charset="0"/>
              </a:rPr>
              <a:t>: товари і послуги, що пропонуються в </a:t>
            </a:r>
            <a:r>
              <a:rPr lang="en-GB" dirty="0">
                <a:latin typeface="Times New Roman" panose="02020603050405020304" pitchFamily="18" charset="0"/>
                <a:cs typeface="Times New Roman" panose="02020603050405020304" pitchFamily="18" charset="0"/>
              </a:rPr>
              <a:t>B2B, </a:t>
            </a:r>
            <a:r>
              <a:rPr lang="uk-UA" dirty="0">
                <a:latin typeface="Times New Roman" panose="02020603050405020304" pitchFamily="18" charset="0"/>
                <a:cs typeface="Times New Roman" panose="02020603050405020304" pitchFamily="18" charset="0"/>
              </a:rPr>
              <a:t>часто є спеціалізованими, технічно складними, і вимагають додаткової підтримки, інтеграції або </a:t>
            </a:r>
            <a:r>
              <a:rPr lang="uk-UA" dirty="0" err="1">
                <a:latin typeface="Times New Roman" panose="02020603050405020304" pitchFamily="18" charset="0"/>
                <a:cs typeface="Times New Roman" panose="02020603050405020304" pitchFamily="18" charset="0"/>
              </a:rPr>
              <a:t>кастомізації</a:t>
            </a:r>
            <a:r>
              <a:rPr lang="uk-UA" dirty="0">
                <a:latin typeface="Times New Roman" panose="02020603050405020304" pitchFamily="18" charset="0"/>
                <a:cs typeface="Times New Roman" panose="02020603050405020304" pitchFamily="18" charset="0"/>
              </a:rPr>
              <a:t>. </a:t>
            </a:r>
            <a:r>
              <a:rPr lang="uk-UA" i="1" dirty="0" err="1">
                <a:latin typeface="Times New Roman" panose="02020603050405020304" pitchFamily="18" charset="0"/>
                <a:cs typeface="Times New Roman" panose="02020603050405020304" pitchFamily="18" charset="0"/>
              </a:rPr>
              <a:t>Кастомізація</a:t>
            </a:r>
            <a:r>
              <a:rPr lang="uk-UA" i="1" dirty="0">
                <a:latin typeface="Times New Roman" panose="02020603050405020304" pitchFamily="18" charset="0"/>
                <a:cs typeface="Times New Roman" panose="02020603050405020304" pitchFamily="18" charset="0"/>
              </a:rPr>
              <a:t> – це процес налаштування продукту або послуги відповідно до специфічних вимог і потреб конкретного клієнта. У бізнес-контексті </a:t>
            </a:r>
            <a:r>
              <a:rPr lang="uk-UA" i="1" dirty="0" err="1">
                <a:latin typeface="Times New Roman" panose="02020603050405020304" pitchFamily="18" charset="0"/>
                <a:cs typeface="Times New Roman" panose="02020603050405020304" pitchFamily="18" charset="0"/>
              </a:rPr>
              <a:t>кастомізація</a:t>
            </a:r>
            <a:r>
              <a:rPr lang="uk-UA" i="1" dirty="0">
                <a:latin typeface="Times New Roman" panose="02020603050405020304" pitchFamily="18" charset="0"/>
                <a:cs typeface="Times New Roman" panose="02020603050405020304" pitchFamily="18" charset="0"/>
              </a:rPr>
              <a:t> означає адаптацію стандартного продукту або послуги, щоб він/вона краще відповідав(-ла) індивідуальним вимогам користувача.</a:t>
            </a:r>
          </a:p>
          <a:p>
            <a:pPr algn="just">
              <a:buFont typeface="+mj-lt"/>
              <a:buAutoNum type="arabicPeriod"/>
            </a:pPr>
            <a:r>
              <a:rPr lang="uk-UA" b="1" dirty="0">
                <a:latin typeface="Times New Roman" panose="02020603050405020304" pitchFamily="18" charset="0"/>
                <a:cs typeface="Times New Roman" panose="02020603050405020304" pitchFamily="18" charset="0"/>
              </a:rPr>
              <a:t>Цінова політика</a:t>
            </a:r>
            <a:r>
              <a:rPr lang="uk-UA" dirty="0">
                <a:latin typeface="Times New Roman" panose="02020603050405020304" pitchFamily="18" charset="0"/>
                <a:cs typeface="Times New Roman" panose="02020603050405020304" pitchFamily="18" charset="0"/>
              </a:rPr>
              <a:t>: ціни можуть бути гнучкими і обговорюваними, зокрема через більший обсяг продажу та довгострокові контракти.</a:t>
            </a:r>
          </a:p>
          <a:p>
            <a:pPr algn="just">
              <a:buFont typeface="+mj-lt"/>
              <a:buAutoNum type="arabicPeriod"/>
            </a:pPr>
            <a:r>
              <a:rPr lang="uk-UA" b="1" dirty="0">
                <a:latin typeface="Times New Roman" panose="02020603050405020304" pitchFamily="18" charset="0"/>
                <a:cs typeface="Times New Roman" panose="02020603050405020304" pitchFamily="18" charset="0"/>
              </a:rPr>
              <a:t>Прийняття рішення</a:t>
            </a:r>
            <a:r>
              <a:rPr lang="uk-UA" dirty="0">
                <a:latin typeface="Times New Roman" panose="02020603050405020304" pitchFamily="18" charset="0"/>
                <a:cs typeface="Times New Roman" panose="02020603050405020304" pitchFamily="18" charset="0"/>
              </a:rPr>
              <a:t>: процес прийняття рішень у </a:t>
            </a:r>
            <a:r>
              <a:rPr lang="en-GB" dirty="0">
                <a:latin typeface="Times New Roman" panose="02020603050405020304" pitchFamily="18" charset="0"/>
                <a:cs typeface="Times New Roman" panose="02020603050405020304" pitchFamily="18" charset="0"/>
              </a:rPr>
              <a:t>B2B </a:t>
            </a:r>
            <a:r>
              <a:rPr lang="uk-UA" dirty="0">
                <a:latin typeface="Times New Roman" panose="02020603050405020304" pitchFamily="18" charset="0"/>
                <a:cs typeface="Times New Roman" panose="02020603050405020304" pitchFamily="18" charset="0"/>
              </a:rPr>
              <a:t>зазвичай довший, оскільки залучає кілька рівнів управління і потребує детального аналізу вартості та вигоди.</a:t>
            </a:r>
          </a:p>
          <a:p>
            <a:pPr algn="just"/>
            <a:r>
              <a:rPr lang="uk-UA" b="1" dirty="0">
                <a:latin typeface="Times New Roman" panose="02020603050405020304" pitchFamily="18" charset="0"/>
                <a:cs typeface="Times New Roman" panose="02020603050405020304" pitchFamily="18" charset="0"/>
              </a:rPr>
              <a:t>Приклади </a:t>
            </a:r>
            <a:r>
              <a:rPr lang="en-GB" b="1" dirty="0">
                <a:latin typeface="Times New Roman" panose="02020603050405020304" pitchFamily="18" charset="0"/>
                <a:cs typeface="Times New Roman" panose="02020603050405020304" pitchFamily="18" charset="0"/>
              </a:rPr>
              <a:t>B2B </a:t>
            </a:r>
            <a:r>
              <a:rPr lang="uk-UA" b="1" dirty="0">
                <a:latin typeface="Times New Roman" panose="02020603050405020304" pitchFamily="18" charset="0"/>
                <a:cs typeface="Times New Roman" panose="02020603050405020304" pitchFamily="18" charset="0"/>
              </a:rPr>
              <a:t>діяльності: виробники обладнання</a:t>
            </a:r>
            <a:r>
              <a:rPr lang="uk-UA" dirty="0">
                <a:latin typeface="Times New Roman" panose="02020603050405020304" pitchFamily="18" charset="0"/>
                <a:cs typeface="Times New Roman" panose="02020603050405020304" pitchFamily="18" charset="0"/>
              </a:rPr>
              <a:t> продають свої продукти, як-от машини або інструменти, іншим компаніям для використання у виробництві; </a:t>
            </a:r>
            <a:r>
              <a:rPr lang="uk-UA" b="1" dirty="0">
                <a:latin typeface="Times New Roman" panose="02020603050405020304" pitchFamily="18" charset="0"/>
                <a:cs typeface="Times New Roman" panose="02020603050405020304" pitchFamily="18" charset="0"/>
              </a:rPr>
              <a:t>оптовики</a:t>
            </a:r>
            <a:r>
              <a:rPr lang="uk-UA" dirty="0">
                <a:latin typeface="Times New Roman" panose="02020603050405020304" pitchFamily="18" charset="0"/>
                <a:cs typeface="Times New Roman" panose="02020603050405020304" pitchFamily="18" charset="0"/>
              </a:rPr>
              <a:t> купують великі обсяги товарів у виробників і продають їх роздрібним продавцям; </a:t>
            </a:r>
            <a:r>
              <a:rPr lang="uk-UA" b="1" dirty="0">
                <a:latin typeface="Times New Roman" panose="02020603050405020304" pitchFamily="18" charset="0"/>
                <a:cs typeface="Times New Roman" panose="02020603050405020304" pitchFamily="18" charset="0"/>
              </a:rPr>
              <a:t>постачальники </a:t>
            </a:r>
            <a:r>
              <a:rPr lang="en-GB" b="1" dirty="0">
                <a:latin typeface="Times New Roman" panose="02020603050405020304" pitchFamily="18" charset="0"/>
                <a:cs typeface="Times New Roman" panose="02020603050405020304" pitchFamily="18" charset="0"/>
              </a:rPr>
              <a:t>IT-</a:t>
            </a:r>
            <a:r>
              <a:rPr lang="uk-UA" b="1" dirty="0">
                <a:latin typeface="Times New Roman" panose="02020603050405020304" pitchFamily="18" charset="0"/>
                <a:cs typeface="Times New Roman" panose="02020603050405020304" pitchFamily="18" charset="0"/>
              </a:rPr>
              <a:t>рішень</a:t>
            </a:r>
            <a:r>
              <a:rPr lang="uk-UA" dirty="0">
                <a:latin typeface="Times New Roman" panose="02020603050405020304" pitchFamily="18" charset="0"/>
                <a:cs typeface="Times New Roman" panose="02020603050405020304" pitchFamily="18" charset="0"/>
              </a:rPr>
              <a:t> надають програмне забезпечення або технічну підтримку іншим підприємствам; </a:t>
            </a:r>
            <a:r>
              <a:rPr lang="uk-UA" b="1" dirty="0">
                <a:latin typeface="Times New Roman" panose="02020603050405020304" pitchFamily="18" charset="0"/>
                <a:cs typeface="Times New Roman" panose="02020603050405020304" pitchFamily="18" charset="0"/>
              </a:rPr>
              <a:t>маркетингові агентства</a:t>
            </a:r>
            <a:r>
              <a:rPr lang="uk-UA" dirty="0">
                <a:latin typeface="Times New Roman" panose="02020603050405020304" pitchFamily="18" charset="0"/>
                <a:cs typeface="Times New Roman" panose="02020603050405020304" pitchFamily="18" charset="0"/>
              </a:rPr>
              <a:t> надають послуги з реклами та просування для інших бізнесів.</a:t>
            </a:r>
          </a:p>
          <a:p>
            <a:pPr algn="just"/>
            <a:r>
              <a:rPr lang="en-GB" i="1" dirty="0">
                <a:latin typeface="Times New Roman" panose="02020603050405020304" pitchFamily="18" charset="0"/>
                <a:cs typeface="Times New Roman" panose="02020603050405020304" pitchFamily="18" charset="0"/>
              </a:rPr>
              <a:t>B2B </a:t>
            </a:r>
            <a:r>
              <a:rPr lang="uk-UA" i="1" dirty="0">
                <a:latin typeface="Times New Roman" panose="02020603050405020304" pitchFamily="18" charset="0"/>
                <a:cs typeface="Times New Roman" panose="02020603050405020304" pitchFamily="18" charset="0"/>
              </a:rPr>
              <a:t>є критично важливою частиною економіки, яка забезпечує функціонування бізнесів різних масштабів та галузей.</a:t>
            </a:r>
          </a:p>
        </p:txBody>
      </p:sp>
    </p:spTree>
    <p:extLst>
      <p:ext uri="{BB962C8B-B14F-4D97-AF65-F5344CB8AC3E}">
        <p14:creationId xmlns:p14="http://schemas.microsoft.com/office/powerpoint/2010/main" val="1489279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95F85F-5EE5-40BB-917F-38961D5A66BD}"/>
              </a:ext>
            </a:extLst>
          </p:cNvPr>
          <p:cNvSpPr txBox="1"/>
          <p:nvPr/>
        </p:nvSpPr>
        <p:spPr>
          <a:xfrm>
            <a:off x="2302933" y="1404541"/>
            <a:ext cx="7941734" cy="3170099"/>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Участь у галузевих подіях. </a:t>
            </a:r>
            <a:r>
              <a:rPr lang="uk-UA" sz="2000" dirty="0">
                <a:solidFill>
                  <a:srgbClr val="0C0C0C"/>
                </a:solidFill>
                <a:latin typeface="Times New Roman" panose="02020603050405020304" pitchFamily="18" charset="0"/>
              </a:rPr>
              <a:t>Участь у галузевих подіях є важливим елементом маркетингової стратегії для підприємств, оскільки надає можливість особистого знайомства з потенційними клієнтами та партнерами, демонстрації власних продуктів та послуг, а також вести діалог з експертами та конкурентами в галузі. </a:t>
            </a:r>
          </a:p>
          <a:p>
            <a:pPr algn="just"/>
            <a:r>
              <a:rPr lang="uk-UA" sz="2000" i="1" dirty="0">
                <a:solidFill>
                  <a:srgbClr val="0C0C0C"/>
                </a:solidFill>
                <a:latin typeface="Times New Roman" panose="02020603050405020304" pitchFamily="18" charset="0"/>
              </a:rPr>
              <a:t>Участь в конференціях, семінарах, ярмарках, виставках та інших заходах дозволяє агропідприємствам підвищити свою </a:t>
            </a:r>
            <a:r>
              <a:rPr lang="uk-UA" sz="2000" i="1" dirty="0" err="1">
                <a:solidFill>
                  <a:srgbClr val="0C0C0C"/>
                </a:solidFill>
                <a:latin typeface="Times New Roman" panose="02020603050405020304" pitchFamily="18" charset="0"/>
              </a:rPr>
              <a:t>впізнаваність</a:t>
            </a:r>
            <a:r>
              <a:rPr lang="uk-UA" sz="2000" i="1" dirty="0">
                <a:solidFill>
                  <a:srgbClr val="0C0C0C"/>
                </a:solidFill>
                <a:latin typeface="Times New Roman" panose="02020603050405020304" pitchFamily="18" charset="0"/>
              </a:rPr>
              <a:t>, підтримати відносини з поточними чи колишніми клієнтами, залучити нових партнерів та покращити власний імідж, що сприяє розвитку та позиціонуванню компанії як експерта на ринку продукції.</a:t>
            </a:r>
          </a:p>
        </p:txBody>
      </p:sp>
    </p:spTree>
    <p:extLst>
      <p:ext uri="{BB962C8B-B14F-4D97-AF65-F5344CB8AC3E}">
        <p14:creationId xmlns:p14="http://schemas.microsoft.com/office/powerpoint/2010/main" val="1839608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A8DE0C-6084-4628-AA87-EA3D5020A76C}"/>
              </a:ext>
            </a:extLst>
          </p:cNvPr>
          <p:cNvSpPr txBox="1"/>
          <p:nvPr/>
        </p:nvSpPr>
        <p:spPr>
          <a:xfrm>
            <a:off x="1405467" y="305068"/>
            <a:ext cx="10481733" cy="5632311"/>
          </a:xfrm>
          <a:prstGeom prst="rect">
            <a:avLst/>
          </a:prstGeom>
          <a:noFill/>
        </p:spPr>
        <p:txBody>
          <a:bodyPr wrap="square">
            <a:spAutoFit/>
          </a:bodyPr>
          <a:lstStyle/>
          <a:p>
            <a:r>
              <a:rPr lang="uk-UA" sz="2000" b="1" dirty="0">
                <a:solidFill>
                  <a:srgbClr val="0C0C0C"/>
                </a:solidFill>
                <a:latin typeface="Times New Roman" panose="02020603050405020304" pitchFamily="18" charset="0"/>
              </a:rPr>
              <a:t>Прямий маркетинг</a:t>
            </a:r>
            <a:r>
              <a:rPr lang="uk-UA" sz="2000" dirty="0">
                <a:solidFill>
                  <a:srgbClr val="0C0C0C"/>
                </a:solidFill>
                <a:latin typeface="Times New Roman" panose="02020603050405020304" pitchFamily="18" charset="0"/>
              </a:rPr>
              <a:t>. Прямий маркетинг – це вид маркетингу, при якому компанія безпосередньо взаємодіє зі своїми клієнтами або потенційними споживачами, минаючи посередників, для досягнення чіткої і вимірюваної відповіді. Основна мета прямого маркетингу – отримати безпосередню реакцію від споживачів, як-от купівля товару, підписка на послугу або запит на додаткову інформацію.</a:t>
            </a:r>
          </a:p>
          <a:p>
            <a:r>
              <a:rPr lang="uk-UA" sz="2000" i="1" dirty="0">
                <a:solidFill>
                  <a:srgbClr val="0C0C0C"/>
                </a:solidFill>
                <a:latin typeface="Times New Roman" panose="02020603050405020304" pitchFamily="18" charset="0"/>
              </a:rPr>
              <a:t>Приклади прямих маркетингових інструментів:</a:t>
            </a:r>
          </a:p>
          <a:p>
            <a:pPr>
              <a:buFont typeface="+mj-lt"/>
              <a:buAutoNum type="arabicPeriod"/>
            </a:pPr>
            <a:r>
              <a:rPr lang="uk-UA" sz="2000" b="1" i="1" dirty="0">
                <a:solidFill>
                  <a:srgbClr val="0C0C0C"/>
                </a:solidFill>
                <a:latin typeface="Times New Roman" panose="02020603050405020304" pitchFamily="18" charset="0"/>
              </a:rPr>
              <a:t>Пряма поштова розсилка</a:t>
            </a:r>
            <a:r>
              <a:rPr lang="uk-UA" sz="2000" i="1" dirty="0">
                <a:solidFill>
                  <a:srgbClr val="0C0C0C"/>
                </a:solidFill>
                <a:latin typeface="Times New Roman" panose="02020603050405020304" pitchFamily="18" charset="0"/>
              </a:rPr>
              <a:t>: Надсилання фізичних листів, каталогів чи рекламних матеріалів безпосередньо споживачам.</a:t>
            </a:r>
          </a:p>
          <a:p>
            <a:pPr>
              <a:buFont typeface="+mj-lt"/>
              <a:buAutoNum type="arabicPeriod"/>
            </a:pPr>
            <a:r>
              <a:rPr lang="uk-UA" sz="2000" b="1" i="1" dirty="0">
                <a:solidFill>
                  <a:srgbClr val="0C0C0C"/>
                </a:solidFill>
                <a:latin typeface="Times New Roman" panose="02020603050405020304" pitchFamily="18" charset="0"/>
              </a:rPr>
              <a:t>Електронна пошта </a:t>
            </a:r>
            <a:r>
              <a:rPr lang="uk-UA" sz="2000" i="1" dirty="0">
                <a:solidFill>
                  <a:srgbClr val="0C0C0C"/>
                </a:solidFill>
                <a:latin typeface="Times New Roman" panose="02020603050405020304" pitchFamily="18" charset="0"/>
              </a:rPr>
              <a:t>(</a:t>
            </a:r>
            <a:r>
              <a:rPr lang="en-GB" sz="2000" i="1" dirty="0">
                <a:solidFill>
                  <a:srgbClr val="0C0C0C"/>
                </a:solidFill>
                <a:latin typeface="Times New Roman" panose="02020603050405020304" pitchFamily="18" charset="0"/>
              </a:rPr>
              <a:t>E-mail </a:t>
            </a:r>
            <a:r>
              <a:rPr lang="uk-UA" sz="2000" i="1" dirty="0">
                <a:solidFill>
                  <a:srgbClr val="0C0C0C"/>
                </a:solidFill>
                <a:latin typeface="Times New Roman" panose="02020603050405020304" pitchFamily="18" charset="0"/>
              </a:rPr>
              <a:t>маркетинг): Персоналізовані електронні листи для реклами продуктів або послуг.</a:t>
            </a:r>
          </a:p>
          <a:p>
            <a:pPr>
              <a:buFont typeface="+mj-lt"/>
              <a:buAutoNum type="arabicPeriod"/>
            </a:pPr>
            <a:r>
              <a:rPr lang="uk-UA" sz="2000" b="1" i="1" dirty="0" err="1">
                <a:solidFill>
                  <a:srgbClr val="0C0C0C"/>
                </a:solidFill>
                <a:latin typeface="Times New Roman" panose="02020603050405020304" pitchFamily="18" charset="0"/>
              </a:rPr>
              <a:t>Телемаркетинг</a:t>
            </a:r>
            <a:r>
              <a:rPr lang="uk-UA" sz="2000" b="1" i="1" dirty="0">
                <a:solidFill>
                  <a:srgbClr val="0C0C0C"/>
                </a:solidFill>
                <a:latin typeface="Times New Roman" panose="02020603050405020304" pitchFamily="18" charset="0"/>
              </a:rPr>
              <a:t>: </a:t>
            </a:r>
            <a:r>
              <a:rPr lang="uk-UA" sz="2000" i="1" dirty="0">
                <a:solidFill>
                  <a:srgbClr val="0C0C0C"/>
                </a:solidFill>
                <a:latin typeface="Times New Roman" panose="02020603050405020304" pitchFamily="18" charset="0"/>
              </a:rPr>
              <a:t>Прямі телефонні дзвінки для пропозиції товарів або послуг.</a:t>
            </a:r>
          </a:p>
          <a:p>
            <a:pPr>
              <a:buFont typeface="+mj-lt"/>
              <a:buAutoNum type="arabicPeriod"/>
            </a:pPr>
            <a:r>
              <a:rPr lang="en-GB" sz="2000" b="1" i="1" dirty="0">
                <a:solidFill>
                  <a:srgbClr val="0C0C0C"/>
                </a:solidFill>
                <a:latin typeface="Times New Roman" panose="02020603050405020304" pitchFamily="18" charset="0"/>
              </a:rPr>
              <a:t>SMS-</a:t>
            </a:r>
            <a:r>
              <a:rPr lang="uk-UA" sz="2000" b="1" i="1" dirty="0">
                <a:solidFill>
                  <a:srgbClr val="0C0C0C"/>
                </a:solidFill>
                <a:latin typeface="Times New Roman" panose="02020603050405020304" pitchFamily="18" charset="0"/>
              </a:rPr>
              <a:t>маркетинг: </a:t>
            </a:r>
            <a:r>
              <a:rPr lang="uk-UA" sz="2000" i="1" dirty="0">
                <a:solidFill>
                  <a:srgbClr val="0C0C0C"/>
                </a:solidFill>
                <a:latin typeface="Times New Roman" panose="02020603050405020304" pitchFamily="18" charset="0"/>
              </a:rPr>
              <a:t>Надсилання коротких текстових повідомлень з рекламними пропозиціями.</a:t>
            </a:r>
          </a:p>
          <a:p>
            <a:pPr>
              <a:buFont typeface="+mj-lt"/>
              <a:buAutoNum type="arabicPeriod"/>
            </a:pPr>
            <a:r>
              <a:rPr lang="uk-UA" sz="2000" b="1" i="1" dirty="0">
                <a:solidFill>
                  <a:srgbClr val="0C0C0C"/>
                </a:solidFill>
                <a:latin typeface="Times New Roman" panose="02020603050405020304" pitchFamily="18" charset="0"/>
              </a:rPr>
              <a:t>Організація днів поля </a:t>
            </a:r>
            <a:r>
              <a:rPr lang="uk-UA" sz="2000" i="1" dirty="0">
                <a:solidFill>
                  <a:srgbClr val="0C0C0C"/>
                </a:solidFill>
                <a:latin typeface="Times New Roman" panose="02020603050405020304" pitchFamily="18" charset="0"/>
              </a:rPr>
              <a:t>є важливою складовою маркетингової стратегії для агропідприємств, яка надає можливість прямого контакту з потенційними клієнтами та партнерами. Така форма прямого маркетингу є надзвичайно ефективною, оскільки дозволяє на місці продемонструвати продукцію та технології, обмінятись досвідом та інформацією, розвіяти побоювання та невпевненість контрагента, а також отримати зворотній зв'язок щодо можливості подальшої співпраці та загалом реакцію ринку на пропозиції компанії.</a:t>
            </a:r>
          </a:p>
        </p:txBody>
      </p:sp>
    </p:spTree>
    <p:extLst>
      <p:ext uri="{BB962C8B-B14F-4D97-AF65-F5344CB8AC3E}">
        <p14:creationId xmlns:p14="http://schemas.microsoft.com/office/powerpoint/2010/main" val="1344224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1C8A0D-9AD3-45EB-A26F-43DF749C22ED}"/>
              </a:ext>
            </a:extLst>
          </p:cNvPr>
          <p:cNvSpPr txBox="1"/>
          <p:nvPr/>
        </p:nvSpPr>
        <p:spPr>
          <a:xfrm>
            <a:off x="2015067" y="1175309"/>
            <a:ext cx="8111066" cy="3477875"/>
          </a:xfrm>
          <a:prstGeom prst="rect">
            <a:avLst/>
          </a:prstGeom>
          <a:noFill/>
        </p:spPr>
        <p:txBody>
          <a:bodyPr wrap="square">
            <a:spAutoFit/>
          </a:bodyPr>
          <a:lstStyle/>
          <a:p>
            <a:pPr algn="just"/>
            <a:r>
              <a:rPr lang="uk-UA" sz="2000" b="1" dirty="0" err="1">
                <a:solidFill>
                  <a:srgbClr val="0C0C0C"/>
                </a:solidFill>
                <a:latin typeface="Times New Roman" panose="02020603050405020304" pitchFamily="18" charset="0"/>
              </a:rPr>
              <a:t>Післяпродажна</a:t>
            </a:r>
            <a:r>
              <a:rPr lang="uk-UA" sz="2000" b="1" dirty="0">
                <a:solidFill>
                  <a:srgbClr val="0C0C0C"/>
                </a:solidFill>
                <a:latin typeface="Times New Roman" panose="02020603050405020304" pitchFamily="18" charset="0"/>
              </a:rPr>
              <a:t> підтримка клієнтів. </a:t>
            </a:r>
            <a:r>
              <a:rPr lang="uk-UA" sz="2000" dirty="0" err="1">
                <a:solidFill>
                  <a:srgbClr val="0C0C0C"/>
                </a:solidFill>
                <a:latin typeface="Times New Roman" panose="02020603050405020304" pitchFamily="18" charset="0"/>
              </a:rPr>
              <a:t>Післяпродажна</a:t>
            </a:r>
            <a:r>
              <a:rPr lang="uk-UA" sz="2000" dirty="0">
                <a:solidFill>
                  <a:srgbClr val="0C0C0C"/>
                </a:solidFill>
                <a:latin typeface="Times New Roman" panose="02020603050405020304" pitchFamily="18" charset="0"/>
              </a:rPr>
              <a:t> підтримка клієнтів в є невід'ємною складовою успішної стратегії маркетингу шляхом взаємодії з клієнтами після здійснення покупки, консультацій щодо експлуатації продукції та будь-яких інших питань. Така взаємодія сприяє підвищенню задоволеності клієнтів, підтримує їх лояльність до бренду та посилює репутацію компанії, що загалом забезпечує повторні покупки, а також можливість рекомендації бренду третім сторонам.</a:t>
            </a:r>
          </a:p>
          <a:p>
            <a:pPr algn="just"/>
            <a:br>
              <a:rPr lang="uk-UA" sz="2000" i="1" dirty="0">
                <a:solidFill>
                  <a:srgbClr val="0C0C0C"/>
                </a:solidFill>
                <a:latin typeface="Times New Roman" panose="02020603050405020304" pitchFamily="18" charset="0"/>
              </a:rPr>
            </a:br>
            <a:r>
              <a:rPr lang="uk-UA" sz="2000" i="1" dirty="0">
                <a:solidFill>
                  <a:srgbClr val="0C0C0C"/>
                </a:solidFill>
                <a:latin typeface="Times New Roman" panose="02020603050405020304" pitchFamily="18" charset="0"/>
              </a:rPr>
              <a:t>Вибір конкретних інструментів залежить від особливостей компанії, спеціалізації бізнесу, цільової аудиторії, ринкових умов, продукції та стратегії компанії.</a:t>
            </a:r>
          </a:p>
        </p:txBody>
      </p:sp>
    </p:spTree>
    <p:extLst>
      <p:ext uri="{BB962C8B-B14F-4D97-AF65-F5344CB8AC3E}">
        <p14:creationId xmlns:p14="http://schemas.microsoft.com/office/powerpoint/2010/main" val="37003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C31034-827F-4246-9618-3CDCA0CBAE5C}"/>
              </a:ext>
            </a:extLst>
          </p:cNvPr>
          <p:cNvSpPr txBox="1"/>
          <p:nvPr/>
        </p:nvSpPr>
        <p:spPr>
          <a:xfrm>
            <a:off x="1450848" y="732455"/>
            <a:ext cx="9534144" cy="4801314"/>
          </a:xfrm>
          <a:prstGeom prst="rect">
            <a:avLst/>
          </a:prstGeom>
          <a:noFill/>
        </p:spPr>
        <p:txBody>
          <a:bodyPr wrap="square">
            <a:spAutoFit/>
          </a:bodyPr>
          <a:lstStyle/>
          <a:p>
            <a:pPr indent="360000" algn="just"/>
            <a:r>
              <a:rPr lang="uk-UA" b="1" dirty="0">
                <a:latin typeface="Times New Roman" pitchFamily="18" charset="0"/>
                <a:cs typeface="Times New Roman" pitchFamily="18" charset="0"/>
              </a:rPr>
              <a:t>Розуміння своєї цільової аудиторії </a:t>
            </a:r>
            <a:r>
              <a:rPr lang="uk-UA" dirty="0">
                <a:latin typeface="Times New Roman" pitchFamily="18" charset="0"/>
                <a:cs typeface="Times New Roman" pitchFamily="18" charset="0"/>
              </a:rPr>
              <a:t>— це один із перших вирішальних кроків до успіху в бізнесі. Не знаючи, хто ваші клієнти, чого вони хочуть і як бажають отримати це від вас, ви не зможете розробити ефективну маркетингову стратегію, розрахувати ефективний бюджет та визначити нові напрями розвитку. Щоб бути впевненим у правильності визначення цільової аудиторії, потрібно провести аналіз ринку. </a:t>
            </a:r>
          </a:p>
          <a:p>
            <a:pPr indent="360000" algn="just"/>
            <a:endParaRPr lang="uk-UA" b="1" dirty="0">
              <a:latin typeface="Times New Roman" pitchFamily="18" charset="0"/>
              <a:cs typeface="Times New Roman" pitchFamily="18" charset="0"/>
            </a:endParaRPr>
          </a:p>
          <a:p>
            <a:pPr indent="360000" algn="just"/>
            <a:r>
              <a:rPr lang="uk-UA" b="1" dirty="0">
                <a:latin typeface="Times New Roman" pitchFamily="18" charset="0"/>
                <a:cs typeface="Times New Roman" pitchFamily="18" charset="0"/>
              </a:rPr>
              <a:t>Аналіз ринку </a:t>
            </a:r>
            <a:r>
              <a:rPr lang="uk-UA" dirty="0">
                <a:latin typeface="Times New Roman" pitchFamily="18" charset="0"/>
                <a:cs typeface="Times New Roman" pitchFamily="18" charset="0"/>
              </a:rPr>
              <a:t>— це ретельне оцінювання ринку. Він дозволяє вивчити ринок з різних боків: його обсяги та вартість аналогічної вашій продукції, потенційні сегменти споживачів, як клієнти приймають рішення про покупку, хто ваші наявні та потенційні конкуренти та інші важливі чинники. </a:t>
            </a:r>
          </a:p>
          <a:p>
            <a:pPr indent="360000" algn="just"/>
            <a:r>
              <a:rPr lang="uk-UA" i="1" dirty="0">
                <a:latin typeface="Times New Roman" pitchFamily="18" charset="0"/>
                <a:cs typeface="Times New Roman" pitchFamily="18" charset="0"/>
              </a:rPr>
              <a:t>Ретельний аналіз повинен дати відповідь на наступні питання:</a:t>
            </a:r>
          </a:p>
          <a:p>
            <a:pPr marL="285750" indent="-285750" algn="just">
              <a:buFont typeface="Wingdings" panose="05000000000000000000" pitchFamily="2" charset="2"/>
              <a:buChar char="ü"/>
            </a:pPr>
            <a:r>
              <a:rPr lang="uk-UA" dirty="0">
                <a:latin typeface="Times New Roman" pitchFamily="18" charset="0"/>
                <a:cs typeface="Times New Roman" pitchFamily="18" charset="0"/>
              </a:rPr>
              <a:t>Хто мої потенційні клієнти?</a:t>
            </a:r>
          </a:p>
          <a:p>
            <a:pPr marL="285750" indent="-285750" algn="just">
              <a:buFont typeface="Wingdings" panose="05000000000000000000" pitchFamily="2" charset="2"/>
              <a:buChar char="ü"/>
            </a:pPr>
            <a:r>
              <a:rPr lang="uk-UA" dirty="0">
                <a:latin typeface="Times New Roman" pitchFamily="18" charset="0"/>
                <a:cs typeface="Times New Roman" pitchFamily="18" charset="0"/>
              </a:rPr>
              <a:t>Які купівельні звички вони мають?</a:t>
            </a:r>
          </a:p>
          <a:p>
            <a:pPr marL="285750" indent="-285750" algn="just">
              <a:buFont typeface="Wingdings" panose="05000000000000000000" pitchFamily="2" charset="2"/>
              <a:buChar char="ü"/>
            </a:pPr>
            <a:r>
              <a:rPr lang="uk-UA" dirty="0">
                <a:latin typeface="Times New Roman" pitchFamily="18" charset="0"/>
                <a:cs typeface="Times New Roman" pitchFamily="18" charset="0"/>
              </a:rPr>
              <a:t>Наскільки великий мій цільовий ринок?</a:t>
            </a:r>
          </a:p>
          <a:p>
            <a:pPr marL="285750" indent="-285750" algn="just">
              <a:buFont typeface="Wingdings" panose="05000000000000000000" pitchFamily="2" charset="2"/>
              <a:buChar char="ü"/>
            </a:pPr>
            <a:r>
              <a:rPr lang="uk-UA" dirty="0">
                <a:latin typeface="Times New Roman" pitchFamily="18" charset="0"/>
                <a:cs typeface="Times New Roman" pitchFamily="18" charset="0"/>
              </a:rPr>
              <a:t>Скільки клієнти готові заплатити за мій товар?</a:t>
            </a:r>
          </a:p>
          <a:p>
            <a:pPr marL="285750" indent="-285750" algn="just">
              <a:buFont typeface="Wingdings" panose="05000000000000000000" pitchFamily="2" charset="2"/>
              <a:buChar char="ü"/>
            </a:pPr>
            <a:r>
              <a:rPr lang="uk-UA" dirty="0">
                <a:latin typeface="Times New Roman" pitchFamily="18" charset="0"/>
                <a:cs typeface="Times New Roman" pitchFamily="18" charset="0"/>
              </a:rPr>
              <a:t>Хто мої основні конкуренти?</a:t>
            </a:r>
          </a:p>
          <a:p>
            <a:pPr marL="285750" indent="-285750" algn="just">
              <a:buFont typeface="Wingdings" panose="05000000000000000000" pitchFamily="2" charset="2"/>
              <a:buChar char="ü"/>
            </a:pPr>
            <a:r>
              <a:rPr lang="uk-UA" dirty="0">
                <a:latin typeface="Times New Roman" pitchFamily="18" charset="0"/>
                <a:cs typeface="Times New Roman" pitchFamily="18" charset="0"/>
              </a:rPr>
              <a:t>Які сильні та слабкі сторони моїх конкурентів?</a:t>
            </a:r>
          </a:p>
        </p:txBody>
      </p:sp>
    </p:spTree>
    <p:extLst>
      <p:ext uri="{BB962C8B-B14F-4D97-AF65-F5344CB8AC3E}">
        <p14:creationId xmlns:p14="http://schemas.microsoft.com/office/powerpoint/2010/main" val="364373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B43B1D-D0DA-4E41-B5B6-DB0232F90D18}"/>
              </a:ext>
            </a:extLst>
          </p:cNvPr>
          <p:cNvSpPr txBox="1"/>
          <p:nvPr/>
        </p:nvSpPr>
        <p:spPr>
          <a:xfrm>
            <a:off x="731520" y="146676"/>
            <a:ext cx="11204448" cy="6711324"/>
          </a:xfrm>
          <a:prstGeom prst="rect">
            <a:avLst/>
          </a:prstGeom>
          <a:noFill/>
        </p:spPr>
        <p:txBody>
          <a:bodyPr wrap="square">
            <a:spAutoFit/>
          </a:bodyPr>
          <a:lstStyle/>
          <a:p>
            <a:pPr marL="0" indent="0" algn="ctr">
              <a:lnSpc>
                <a:spcPct val="120000"/>
              </a:lnSpc>
              <a:spcBef>
                <a:spcPts val="0"/>
              </a:spcBef>
              <a:buNone/>
            </a:pPr>
            <a:r>
              <a:rPr lang="uk-UA" sz="1800" b="1" dirty="0">
                <a:latin typeface="Times New Roman" pitchFamily="18" charset="0"/>
                <a:cs typeface="Times New Roman" pitchFamily="18" charset="0"/>
              </a:rPr>
              <a:t>Етапи проведення аналізу ринку</a:t>
            </a:r>
          </a:p>
          <a:p>
            <a:pPr marL="0" indent="0" algn="just">
              <a:lnSpc>
                <a:spcPct val="120000"/>
              </a:lnSpc>
              <a:spcBef>
                <a:spcPts val="0"/>
              </a:spcBef>
              <a:buNone/>
            </a:pPr>
            <a:r>
              <a:rPr lang="uk-UA" sz="1800" b="1" dirty="0">
                <a:solidFill>
                  <a:srgbClr val="FF0000"/>
                </a:solidFill>
                <a:latin typeface="Times New Roman" pitchFamily="18" charset="0"/>
                <a:cs typeface="Times New Roman" pitchFamily="18" charset="0"/>
              </a:rPr>
              <a:t>1. Визначте свою мету.</a:t>
            </a:r>
          </a:p>
          <a:p>
            <a:pPr marL="0" indent="0" algn="just">
              <a:lnSpc>
                <a:spcPct val="120000"/>
              </a:lnSpc>
              <a:spcBef>
                <a:spcPts val="0"/>
              </a:spcBef>
              <a:buNone/>
            </a:pPr>
            <a:r>
              <a:rPr lang="uk-UA" sz="1800" dirty="0">
                <a:latin typeface="Times New Roman" pitchFamily="18" charset="0"/>
                <a:cs typeface="Times New Roman" pitchFamily="18" charset="0"/>
              </a:rPr>
              <a:t>Є багато причин, через які ви можете проводити аналіз ринку. Наприклад, щоб оцінити свою конкурентоздатність або зрозуміти новий ринок. Незалежно від причини, важливо визначити її одразу, щоб триматись однієї лінії протягом усього процесу. Для початку потрібно вирішити, чи є ваша мета внутрішньою, як, приміром, збільшення грошового потоку чи покращення результативності ділових операцій. Чи мета зовнішня — наприклад, оцінювання шансів на отримання бізнес-позики. Мета визначатиме тип та обсяг досліджень, які ви будете проводити.</a:t>
            </a:r>
          </a:p>
          <a:p>
            <a:pPr marL="0" indent="0" algn="just">
              <a:lnSpc>
                <a:spcPct val="120000"/>
              </a:lnSpc>
              <a:spcBef>
                <a:spcPts val="0"/>
              </a:spcBef>
              <a:buNone/>
            </a:pPr>
            <a:r>
              <a:rPr lang="uk-UA" sz="1800" b="1" dirty="0">
                <a:solidFill>
                  <a:srgbClr val="FF0000"/>
                </a:solidFill>
                <a:latin typeface="Times New Roman" pitchFamily="18" charset="0"/>
                <a:cs typeface="Times New Roman" pitchFamily="18" charset="0"/>
              </a:rPr>
              <a:t>2. </a:t>
            </a:r>
            <a:r>
              <a:rPr lang="uk-UA" sz="1800" b="1" dirty="0" err="1">
                <a:solidFill>
                  <a:srgbClr val="FF0000"/>
                </a:solidFill>
                <a:latin typeface="Times New Roman" pitchFamily="18" charset="0"/>
                <a:cs typeface="Times New Roman" pitchFamily="18" charset="0"/>
              </a:rPr>
              <a:t>Дослідіть</a:t>
            </a:r>
            <a:r>
              <a:rPr lang="uk-UA" sz="1800" b="1" dirty="0">
                <a:solidFill>
                  <a:srgbClr val="FF0000"/>
                </a:solidFill>
                <a:latin typeface="Times New Roman" pitchFamily="18" charset="0"/>
                <a:cs typeface="Times New Roman" pitchFamily="18" charset="0"/>
              </a:rPr>
              <a:t> стан галузі</a:t>
            </a:r>
          </a:p>
          <a:p>
            <a:pPr marL="0" indent="0" algn="just">
              <a:lnSpc>
                <a:spcPct val="120000"/>
              </a:lnSpc>
              <a:spcBef>
                <a:spcPts val="0"/>
              </a:spcBef>
              <a:buNone/>
            </a:pPr>
            <a:r>
              <a:rPr lang="uk-UA" sz="1800" dirty="0">
                <a:latin typeface="Times New Roman" pitchFamily="18" charset="0"/>
                <a:cs typeface="Times New Roman" pitchFamily="18" charset="0"/>
              </a:rPr>
              <a:t>Вкрай важливо включити в дослідження детальну схему поточного стану вашої галузі. Визначте, куди рухається галузь, використовуючи такі показники, як її розмір, тенденції розвитку та прогнозоване зростання. </a:t>
            </a:r>
            <a:r>
              <a:rPr lang="uk-UA" sz="1800" dirty="0" err="1">
                <a:latin typeface="Times New Roman" pitchFamily="18" charset="0"/>
                <a:cs typeface="Times New Roman" pitchFamily="18" charset="0"/>
              </a:rPr>
              <a:t>Зберіть</a:t>
            </a:r>
            <a:r>
              <a:rPr lang="uk-UA" sz="1800" dirty="0">
                <a:latin typeface="Times New Roman" pitchFamily="18" charset="0"/>
                <a:cs typeface="Times New Roman" pitchFamily="18" charset="0"/>
              </a:rPr>
              <a:t> велику кількість даних, які підтверджують ваші висновки. Ви також можете провести порівняльний аналіз ринку, щоб знайти свою конкурентну перевагу на конкретному ринку.</a:t>
            </a:r>
          </a:p>
          <a:p>
            <a:pPr marL="0" indent="0" algn="just">
              <a:lnSpc>
                <a:spcPct val="120000"/>
              </a:lnSpc>
              <a:spcBef>
                <a:spcPts val="0"/>
              </a:spcBef>
              <a:buNone/>
            </a:pPr>
            <a:r>
              <a:rPr lang="uk-UA" sz="1800" b="1" dirty="0">
                <a:solidFill>
                  <a:srgbClr val="FF0000"/>
                </a:solidFill>
                <a:latin typeface="Times New Roman" pitchFamily="18" charset="0"/>
                <a:cs typeface="Times New Roman" pitchFamily="18" charset="0"/>
              </a:rPr>
              <a:t>3. Сформуйте образ цільового клієнта</a:t>
            </a:r>
          </a:p>
          <a:p>
            <a:pPr marL="0" indent="0" algn="just">
              <a:lnSpc>
                <a:spcPct val="120000"/>
              </a:lnSpc>
              <a:spcBef>
                <a:spcPts val="0"/>
              </a:spcBef>
              <a:buNone/>
            </a:pPr>
            <a:r>
              <a:rPr lang="uk-UA" sz="1800" dirty="0">
                <a:latin typeface="Times New Roman" pitchFamily="18" charset="0"/>
                <a:cs typeface="Times New Roman" pitchFamily="18" charset="0"/>
              </a:rPr>
              <a:t>Не кожна людина стане вашим клієнтом, і було б марно витрачати час, намагаючись зацікавити всіх своїм товаром чи послугами. Натомість вирішіть, хто швидше за все захоче придбати ваш товар чи послугу, використовуючи аналіз цільового ринку, і зосереджуйте свої зусилля на цьому сегменті. Ви зрозумієте розмір свого ринку, хто ваші клієнти, звідки вони беруться і що може вплинути на їхні рішення про покупку, зважаючи на такі чинники: вік; стать; географія; сфера зайнятості; освіта; потреби; інтереси. Після дослідження варто створити профіль вашого “ідеального” клієнта, який слугуватиме зразком для маркетингу.</a:t>
            </a:r>
          </a:p>
        </p:txBody>
      </p:sp>
    </p:spTree>
    <p:extLst>
      <p:ext uri="{BB962C8B-B14F-4D97-AF65-F5344CB8AC3E}">
        <p14:creationId xmlns:p14="http://schemas.microsoft.com/office/powerpoint/2010/main" val="2525919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F84EA0-A764-4275-9F4E-5C49766A6F50}"/>
              </a:ext>
            </a:extLst>
          </p:cNvPr>
          <p:cNvSpPr txBox="1"/>
          <p:nvPr/>
        </p:nvSpPr>
        <p:spPr>
          <a:xfrm>
            <a:off x="1420727" y="1070534"/>
            <a:ext cx="9668614" cy="4716932"/>
          </a:xfrm>
          <a:prstGeom prst="rect">
            <a:avLst/>
          </a:prstGeom>
          <a:noFill/>
        </p:spPr>
        <p:txBody>
          <a:bodyPr wrap="square">
            <a:spAutoFit/>
          </a:bodyPr>
          <a:lstStyle/>
          <a:p>
            <a:pPr marL="0" indent="360000" algn="just">
              <a:lnSpc>
                <a:spcPct val="120000"/>
              </a:lnSpc>
              <a:spcBef>
                <a:spcPts val="0"/>
              </a:spcBef>
              <a:buNone/>
            </a:pPr>
            <a:r>
              <a:rPr lang="uk-UA" sz="1800" b="1" dirty="0">
                <a:solidFill>
                  <a:srgbClr val="FF0000"/>
                </a:solidFill>
                <a:latin typeface="Times New Roman" pitchFamily="18" charset="0"/>
                <a:cs typeface="Times New Roman" pitchFamily="18" charset="0"/>
              </a:rPr>
              <a:t>4. Зрозумійте, з ким ви конкуруєте</a:t>
            </a:r>
          </a:p>
          <a:p>
            <a:pPr marL="0" indent="360000" algn="just">
              <a:lnSpc>
                <a:spcPct val="120000"/>
              </a:lnSpc>
              <a:spcBef>
                <a:spcPts val="0"/>
              </a:spcBef>
              <a:buNone/>
            </a:pPr>
            <a:r>
              <a:rPr lang="uk-UA" sz="1800" dirty="0">
                <a:latin typeface="Times New Roman" pitchFamily="18" charset="0"/>
                <a:cs typeface="Times New Roman" pitchFamily="18" charset="0"/>
              </a:rPr>
              <a:t>Щоб досягти успіху, вам потрібно добре розуміти своїх конкурентів, включаючи їхню частку ринку; що вони роблять не так, як ви; а також знати їхні сильні та слабкі сторони і переваги.  Почніть зі складання переліку всіх основних конкурентів. </a:t>
            </a:r>
          </a:p>
          <a:p>
            <a:pPr marL="0" indent="360000" algn="just">
              <a:lnSpc>
                <a:spcPct val="120000"/>
              </a:lnSpc>
              <a:spcBef>
                <a:spcPts val="0"/>
              </a:spcBef>
              <a:buNone/>
            </a:pPr>
            <a:r>
              <a:rPr lang="uk-UA" sz="1800" b="1" dirty="0">
                <a:solidFill>
                  <a:srgbClr val="FF0000"/>
                </a:solidFill>
                <a:latin typeface="Times New Roman" pitchFamily="18" charset="0"/>
                <a:cs typeface="Times New Roman" pitchFamily="18" charset="0"/>
              </a:rPr>
              <a:t>5. </a:t>
            </a:r>
            <a:r>
              <a:rPr lang="uk-UA" sz="1800" b="1" dirty="0" err="1">
                <a:solidFill>
                  <a:srgbClr val="FF0000"/>
                </a:solidFill>
                <a:latin typeface="Times New Roman" pitchFamily="18" charset="0"/>
                <a:cs typeface="Times New Roman" pitchFamily="18" charset="0"/>
              </a:rPr>
              <a:t>Зберіть</a:t>
            </a:r>
            <a:r>
              <a:rPr lang="uk-UA" sz="1800" b="1" dirty="0">
                <a:solidFill>
                  <a:srgbClr val="FF0000"/>
                </a:solidFill>
                <a:latin typeface="Times New Roman" pitchFamily="18" charset="0"/>
                <a:cs typeface="Times New Roman" pitchFamily="18" charset="0"/>
              </a:rPr>
              <a:t> якнайбільше даних із надійних джерел</a:t>
            </a:r>
          </a:p>
          <a:p>
            <a:pPr marL="0" indent="360000" algn="just">
              <a:lnSpc>
                <a:spcPct val="120000"/>
              </a:lnSpc>
              <a:spcBef>
                <a:spcPts val="0"/>
              </a:spcBef>
              <a:buNone/>
            </a:pPr>
            <a:r>
              <a:rPr lang="uk-UA" sz="1800" dirty="0">
                <a:latin typeface="Times New Roman" pitchFamily="18" charset="0"/>
                <a:cs typeface="Times New Roman" pitchFamily="18" charset="0"/>
              </a:rPr>
              <a:t>Під час аналізу ринку у вас ніколи не буде забагато даних. Важливо, щоб дані, які ви використовуєте, були достовірними та відповідали фактам, тому будьте обережні з джерелами інформації. Це можуть бути державні сайти та реєстри, сайти компаній, перевірені медіа, опитування та анкетування учасників ринку, тощо.</a:t>
            </a:r>
          </a:p>
          <a:p>
            <a:pPr marL="0" indent="360000" algn="just">
              <a:lnSpc>
                <a:spcPct val="120000"/>
              </a:lnSpc>
              <a:spcBef>
                <a:spcPts val="0"/>
              </a:spcBef>
              <a:buNone/>
            </a:pPr>
            <a:r>
              <a:rPr lang="uk-UA" sz="1800" b="1" dirty="0">
                <a:solidFill>
                  <a:srgbClr val="FF0000"/>
                </a:solidFill>
                <a:latin typeface="Times New Roman" pitchFamily="18" charset="0"/>
                <a:cs typeface="Times New Roman" pitchFamily="18" charset="0"/>
              </a:rPr>
              <a:t>6. Проаналізуйте зібрані дані</a:t>
            </a:r>
          </a:p>
          <a:p>
            <a:pPr marL="0" indent="360000" algn="just">
              <a:lnSpc>
                <a:spcPct val="120000"/>
              </a:lnSpc>
              <a:spcBef>
                <a:spcPts val="0"/>
              </a:spcBef>
              <a:buNone/>
            </a:pPr>
            <a:r>
              <a:rPr lang="uk-UA" sz="1800" dirty="0">
                <a:latin typeface="Times New Roman" pitchFamily="18" charset="0"/>
                <a:cs typeface="Times New Roman" pitchFamily="18" charset="0"/>
              </a:rPr>
              <a:t>Після того як ви завершите пошук інформації та переконаєтесь, що вона точна, вам потрібно проаналізувати дані та зробити конкретні висновки. </a:t>
            </a:r>
          </a:p>
          <a:p>
            <a:pPr marL="0" indent="360000" algn="just">
              <a:lnSpc>
                <a:spcPct val="120000"/>
              </a:lnSpc>
              <a:spcBef>
                <a:spcPts val="0"/>
              </a:spcBef>
              <a:buNone/>
            </a:pPr>
            <a:r>
              <a:rPr lang="uk-UA" sz="1800" b="1" dirty="0">
                <a:solidFill>
                  <a:srgbClr val="FF0000"/>
                </a:solidFill>
                <a:latin typeface="Times New Roman" pitchFamily="18" charset="0"/>
                <a:cs typeface="Times New Roman" pitchFamily="18" charset="0"/>
              </a:rPr>
              <a:t>7. Запустіть аналіз в роботу</a:t>
            </a:r>
          </a:p>
          <a:p>
            <a:pPr marL="0" indent="360000" algn="just">
              <a:lnSpc>
                <a:spcPct val="120000"/>
              </a:lnSpc>
              <a:spcBef>
                <a:spcPts val="0"/>
              </a:spcBef>
              <a:buNone/>
            </a:pPr>
            <a:r>
              <a:rPr lang="uk-UA" sz="1800" dirty="0">
                <a:latin typeface="Times New Roman" pitchFamily="18" charset="0"/>
                <a:cs typeface="Times New Roman" pitchFamily="18" charset="0"/>
              </a:rPr>
              <a:t>Після завершення аналізу настає час застосувати висновки для поліпшення роботи компанії. </a:t>
            </a:r>
          </a:p>
        </p:txBody>
      </p:sp>
    </p:spTree>
    <p:extLst>
      <p:ext uri="{BB962C8B-B14F-4D97-AF65-F5344CB8AC3E}">
        <p14:creationId xmlns:p14="http://schemas.microsoft.com/office/powerpoint/2010/main" val="154210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8C2992DD-B1F0-44BC-BF32-B8587752AB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2457" y="1344261"/>
            <a:ext cx="9194710" cy="5017685"/>
          </a:xfrm>
          <a:prstGeom prst="rect">
            <a:avLst/>
          </a:prstGeom>
        </p:spPr>
      </p:pic>
      <p:sp>
        <p:nvSpPr>
          <p:cNvPr id="4" name="TextBox 3">
            <a:extLst>
              <a:ext uri="{FF2B5EF4-FFF2-40B4-BE49-F238E27FC236}">
                <a16:creationId xmlns:a16="http://schemas.microsoft.com/office/drawing/2014/main" id="{D00EFB3A-E8CD-49D8-839F-8946E64FA1B9}"/>
              </a:ext>
            </a:extLst>
          </p:cNvPr>
          <p:cNvSpPr txBox="1"/>
          <p:nvPr/>
        </p:nvSpPr>
        <p:spPr>
          <a:xfrm>
            <a:off x="2462425" y="496054"/>
            <a:ext cx="6096000" cy="646331"/>
          </a:xfrm>
          <a:prstGeom prst="rect">
            <a:avLst/>
          </a:prstGeom>
          <a:noFill/>
        </p:spPr>
        <p:txBody>
          <a:bodyPr wrap="square">
            <a:spAutoFit/>
          </a:bodyPr>
          <a:lstStyle/>
          <a:p>
            <a:pPr algn="ctr"/>
            <a:r>
              <a:rPr lang="uk-UA" sz="1800" b="1" dirty="0">
                <a:solidFill>
                  <a:srgbClr val="FF0000"/>
                </a:solidFill>
                <a:latin typeface="Times New Roman" pitchFamily="18" charset="0"/>
                <a:cs typeface="Times New Roman" pitchFamily="18" charset="0"/>
              </a:rPr>
              <a:t>Приклад </a:t>
            </a:r>
            <a:r>
              <a:rPr lang="en-US" sz="1800" b="1" dirty="0">
                <a:solidFill>
                  <a:srgbClr val="FF0000"/>
                </a:solidFill>
                <a:latin typeface="Times New Roman" pitchFamily="18" charset="0"/>
                <a:cs typeface="Times New Roman" pitchFamily="18" charset="0"/>
              </a:rPr>
              <a:t>SWOT-</a:t>
            </a:r>
            <a:r>
              <a:rPr lang="uk-UA" sz="1800" b="1" dirty="0">
                <a:solidFill>
                  <a:srgbClr val="FF0000"/>
                </a:solidFill>
                <a:latin typeface="Times New Roman" pitchFamily="18" charset="0"/>
                <a:cs typeface="Times New Roman" pitchFamily="18" charset="0"/>
              </a:rPr>
              <a:t>аналізу компанії для виходу на міжнародний ринок</a:t>
            </a:r>
          </a:p>
        </p:txBody>
      </p:sp>
    </p:spTree>
    <p:extLst>
      <p:ext uri="{BB962C8B-B14F-4D97-AF65-F5344CB8AC3E}">
        <p14:creationId xmlns:p14="http://schemas.microsoft.com/office/powerpoint/2010/main" val="641952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5D64D3-C22C-453E-940E-FDD1253B2DD0}"/>
              </a:ext>
            </a:extLst>
          </p:cNvPr>
          <p:cNvSpPr txBox="1"/>
          <p:nvPr/>
        </p:nvSpPr>
        <p:spPr>
          <a:xfrm>
            <a:off x="1964267" y="828301"/>
            <a:ext cx="8771465" cy="2308324"/>
          </a:xfrm>
          <a:prstGeom prst="rect">
            <a:avLst/>
          </a:prstGeom>
          <a:noFill/>
        </p:spPr>
        <p:txBody>
          <a:bodyPr wrap="square">
            <a:spAutoFit/>
          </a:bodyPr>
          <a:lstStyle/>
          <a:p>
            <a:pPr marL="0" lvl="1" algn="ctr">
              <a:buClr>
                <a:srgbClr val="0C0C0C"/>
              </a:buClr>
              <a:buSzPts val="1050"/>
              <a:tabLst>
                <a:tab pos="452755" algn="l"/>
              </a:tabLst>
            </a:pPr>
            <a:r>
              <a:rPr lang="uk-UA" sz="2400" b="1" dirty="0">
                <a:solidFill>
                  <a:schemeClr val="accent2">
                    <a:lumMod val="75000"/>
                  </a:schemeClr>
                </a:solidFill>
                <a:latin typeface="Times New Roman" panose="02020603050405020304" pitchFamily="18" charset="0"/>
                <a:cs typeface="Times New Roman" panose="02020603050405020304" pitchFamily="18" charset="0"/>
              </a:rPr>
              <a:t>2. Розробка маркетингової стратегії та чинники,</a:t>
            </a:r>
            <a:br>
              <a:rPr lang="uk-UA" sz="2400" b="1" dirty="0">
                <a:solidFill>
                  <a:schemeClr val="accent2">
                    <a:lumMod val="75000"/>
                  </a:schemeClr>
                </a:solidFill>
                <a:latin typeface="Times New Roman" panose="02020603050405020304" pitchFamily="18" charset="0"/>
                <a:cs typeface="Times New Roman" panose="02020603050405020304" pitchFamily="18" charset="0"/>
              </a:rPr>
            </a:br>
            <a:r>
              <a:rPr lang="uk-UA" sz="2400" b="1" dirty="0">
                <a:solidFill>
                  <a:schemeClr val="accent2">
                    <a:lumMod val="75000"/>
                  </a:schemeClr>
                </a:solidFill>
                <a:latin typeface="Times New Roman" panose="02020603050405020304" pitchFamily="18" charset="0"/>
                <a:cs typeface="Times New Roman" panose="02020603050405020304" pitchFamily="18" charset="0"/>
              </a:rPr>
              <a:t> які впливають на бізнес</a:t>
            </a:r>
          </a:p>
          <a:p>
            <a:pPr marL="0" lvl="1" algn="ctr">
              <a:buClr>
                <a:srgbClr val="0C0C0C"/>
              </a:buClr>
              <a:buSzPts val="1050"/>
              <a:tabLst>
                <a:tab pos="452755" algn="l"/>
              </a:tabLst>
            </a:pPr>
            <a:endParaRPr lang="uk-UA" sz="2000" b="1" dirty="0">
              <a:solidFill>
                <a:schemeClr val="accent2">
                  <a:lumMod val="75000"/>
                </a:schemeClr>
              </a:solidFill>
              <a:latin typeface="Times New Roman" panose="02020603050405020304" pitchFamily="18" charset="0"/>
              <a:cs typeface="Times New Roman" panose="02020603050405020304" pitchFamily="18" charset="0"/>
            </a:endParaRPr>
          </a:p>
          <a:p>
            <a:pPr marL="0" lvl="1" algn="just">
              <a:buClr>
                <a:srgbClr val="0C0C0C"/>
              </a:buClr>
              <a:buSzPts val="1050"/>
              <a:tabLst>
                <a:tab pos="452755" algn="l"/>
              </a:tabLst>
            </a:pPr>
            <a:r>
              <a:rPr lang="uk-UA" dirty="0">
                <a:solidFill>
                  <a:srgbClr val="0C0C0C"/>
                </a:solidFill>
                <a:latin typeface="Times New Roman" panose="02020603050405020304" pitchFamily="18" charset="0"/>
              </a:rPr>
              <a:t>При плануванні маркетингової стратегії необхідно приймати до уваги </a:t>
            </a:r>
            <a:r>
              <a:rPr lang="uk-UA" b="1" dirty="0">
                <a:solidFill>
                  <a:srgbClr val="0C0C0C"/>
                </a:solidFill>
                <a:latin typeface="Times New Roman" panose="02020603050405020304" pitchFamily="18" charset="0"/>
              </a:rPr>
              <a:t>велику кількість зовнішніх факторів,</a:t>
            </a:r>
            <a:r>
              <a:rPr lang="uk-UA" dirty="0">
                <a:solidFill>
                  <a:srgbClr val="0C0C0C"/>
                </a:solidFill>
                <a:latin typeface="Times New Roman" panose="02020603050405020304" pitchFamily="18" charset="0"/>
              </a:rPr>
              <a:t> які впливають на бізнес. </a:t>
            </a:r>
          </a:p>
          <a:p>
            <a:pPr marL="0" lvl="1" algn="ctr">
              <a:buClr>
                <a:srgbClr val="0C0C0C"/>
              </a:buClr>
              <a:buSzPts val="1050"/>
              <a:tabLst>
                <a:tab pos="452755" algn="l"/>
              </a:tabLst>
            </a:pPr>
            <a:endParaRPr lang="uk-UA" sz="2000" b="1" dirty="0">
              <a:solidFill>
                <a:schemeClr val="accent2">
                  <a:lumMod val="75000"/>
                </a:schemeClr>
              </a:solidFill>
              <a:latin typeface="Times New Roman" panose="02020603050405020304" pitchFamily="18" charset="0"/>
              <a:cs typeface="Times New Roman" panose="02020603050405020304" pitchFamily="18" charset="0"/>
            </a:endParaRPr>
          </a:p>
          <a:p>
            <a:pPr marL="0" lvl="1" algn="ctr">
              <a:buClr>
                <a:srgbClr val="0C0C0C"/>
              </a:buClr>
              <a:buSzPts val="1050"/>
              <a:tabLst>
                <a:tab pos="452755" algn="l"/>
              </a:tabLst>
            </a:pPr>
            <a:endParaRPr lang="uk-UA" sz="2000" b="1" dirty="0">
              <a:solidFill>
                <a:schemeClr val="accent2">
                  <a:lumMod val="75000"/>
                </a:schemeClr>
              </a:solidFill>
              <a:latin typeface="Times New Roman" panose="02020603050405020304" pitchFamily="18" charset="0"/>
              <a:cs typeface="Times New Roman" panose="02020603050405020304" pitchFamily="18" charset="0"/>
            </a:endParaRPr>
          </a:p>
        </p:txBody>
      </p:sp>
      <p:graphicFrame>
        <p:nvGraphicFramePr>
          <p:cNvPr id="2" name="Схема 1">
            <a:extLst>
              <a:ext uri="{FF2B5EF4-FFF2-40B4-BE49-F238E27FC236}">
                <a16:creationId xmlns:a16="http://schemas.microsoft.com/office/drawing/2014/main" id="{172DEBAF-9DB5-462F-92CF-8F25B5137E07}"/>
              </a:ext>
            </a:extLst>
          </p:cNvPr>
          <p:cNvGraphicFramePr/>
          <p:nvPr>
            <p:extLst>
              <p:ext uri="{D42A27DB-BD31-4B8C-83A1-F6EECF244321}">
                <p14:modId xmlns:p14="http://schemas.microsoft.com/office/powerpoint/2010/main" val="3759239171"/>
              </p:ext>
            </p:extLst>
          </p:nvPr>
        </p:nvGraphicFramePr>
        <p:xfrm>
          <a:off x="2886634" y="2357718"/>
          <a:ext cx="7273365" cy="3780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967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2A968B-5675-4E1F-B838-27F095A2546B}"/>
              </a:ext>
            </a:extLst>
          </p:cNvPr>
          <p:cNvSpPr txBox="1"/>
          <p:nvPr/>
        </p:nvSpPr>
        <p:spPr>
          <a:xfrm>
            <a:off x="654423" y="487496"/>
            <a:ext cx="11277600" cy="5909310"/>
          </a:xfrm>
          <a:prstGeom prst="rect">
            <a:avLst/>
          </a:prstGeom>
          <a:noFill/>
        </p:spPr>
        <p:txBody>
          <a:bodyPr wrap="square">
            <a:spAutoFit/>
          </a:bodyPr>
          <a:lstStyle/>
          <a:p>
            <a:pPr algn="l"/>
            <a:r>
              <a:rPr lang="uk-UA" b="1" i="0" dirty="0">
                <a:solidFill>
                  <a:srgbClr val="FF0000"/>
                </a:solidFill>
                <a:effectLst/>
                <a:latin typeface="Times New Roman" panose="02020603050405020304" pitchFamily="18" charset="0"/>
                <a:cs typeface="Times New Roman" panose="02020603050405020304" pitchFamily="18" charset="0"/>
              </a:rPr>
              <a:t>Вплив сезонності на маркетингову стратегію</a:t>
            </a:r>
          </a:p>
          <a:p>
            <a:pPr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Планування рекламних кампаній</a:t>
            </a:r>
            <a:endParaRPr lang="uk-UA" b="0" i="0" dirty="0">
              <a:solidFill>
                <a:srgbClr val="111111"/>
              </a:solidFill>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Пікові періоди</a:t>
            </a:r>
            <a:r>
              <a:rPr lang="uk-UA" b="0" i="0" dirty="0">
                <a:solidFill>
                  <a:srgbClr val="111111"/>
                </a:solidFill>
                <a:effectLst/>
                <a:latin typeface="Times New Roman" panose="02020603050405020304" pitchFamily="18" charset="0"/>
                <a:cs typeface="Times New Roman" panose="02020603050405020304" pitchFamily="18" charset="0"/>
              </a:rPr>
              <a:t>: Під час сезонних піків попиту, таких як свята або літні місяці, варто збільшити рекламні бюджети та активність. Наприклад, перед Новим роком або літніми відпустками.</a:t>
            </a:r>
          </a:p>
          <a:p>
            <a:pPr marL="742950" lvl="1" indent="-285750" algn="l">
              <a:buFont typeface="+mj-lt"/>
              <a:buAutoNum type="arabicPeriod"/>
            </a:pPr>
            <a:r>
              <a:rPr lang="uk-UA" b="1" u="sng" dirty="0">
                <a:solidFill>
                  <a:srgbClr val="111111"/>
                </a:solidFill>
                <a:latin typeface="Times New Roman" panose="02020603050405020304" pitchFamily="18" charset="0"/>
                <a:cs typeface="Times New Roman" panose="02020603050405020304" pitchFamily="18" charset="0"/>
              </a:rPr>
              <a:t>Сезонні акції</a:t>
            </a:r>
            <a:r>
              <a:rPr lang="uk-UA" u="sng" dirty="0">
                <a:solidFill>
                  <a:srgbClr val="111111"/>
                </a:solidFill>
                <a:latin typeface="Times New Roman" panose="02020603050405020304" pitchFamily="18" charset="0"/>
                <a:cs typeface="Times New Roman" panose="02020603050405020304" pitchFamily="18" charset="0"/>
              </a:rPr>
              <a:t>: Проведення спеціальних акцій та знижок у пікові періоди може значно підвищити продажі</a:t>
            </a:r>
            <a:r>
              <a:rPr lang="uk-UA" b="0" i="0" u="sng" dirty="0">
                <a:solidFill>
                  <a:srgbClr val="111111"/>
                </a:solidFill>
                <a:effectLst/>
                <a:latin typeface="Times New Roman" panose="02020603050405020304" pitchFamily="18" charset="0"/>
                <a:cs typeface="Times New Roman" panose="02020603050405020304" pitchFamily="18" charset="0"/>
              </a:rPr>
              <a:t>.</a:t>
            </a:r>
          </a:p>
          <a:p>
            <a:pPr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Управління запасами</a:t>
            </a:r>
            <a:endParaRPr lang="uk-UA" b="0" i="0" dirty="0">
              <a:solidFill>
                <a:srgbClr val="111111"/>
              </a:solidFill>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Поповнення запасів</a:t>
            </a:r>
            <a:r>
              <a:rPr lang="uk-UA" b="0" i="0" dirty="0">
                <a:solidFill>
                  <a:srgbClr val="111111"/>
                </a:solidFill>
                <a:effectLst/>
                <a:latin typeface="Times New Roman" panose="02020603050405020304" pitchFamily="18" charset="0"/>
                <a:cs typeface="Times New Roman" panose="02020603050405020304" pitchFamily="18" charset="0"/>
              </a:rPr>
              <a:t>: Важливо забезпечити достатню кількість товарів на складі перед піковими періодами, щоб уникнути дефіциту.</a:t>
            </a:r>
          </a:p>
          <a:p>
            <a:pPr marL="742950" lvl="1" indent="-285750" algn="l">
              <a:buFont typeface="+mj-lt"/>
              <a:buAutoNum type="arabicPeriod"/>
            </a:pPr>
            <a:r>
              <a:rPr lang="uk-UA" b="1" u="sng" dirty="0">
                <a:solidFill>
                  <a:srgbClr val="111111"/>
                </a:solidFill>
                <a:latin typeface="Times New Roman" panose="02020603050405020304" pitchFamily="18" charset="0"/>
                <a:cs typeface="Times New Roman" panose="02020603050405020304" pitchFamily="18" charset="0"/>
              </a:rPr>
              <a:t>Зниження запасів: </a:t>
            </a:r>
            <a:r>
              <a:rPr lang="uk-UA" u="sng" dirty="0">
                <a:solidFill>
                  <a:srgbClr val="111111"/>
                </a:solidFill>
                <a:latin typeface="Times New Roman" panose="02020603050405020304" pitchFamily="18" charset="0"/>
                <a:cs typeface="Times New Roman" panose="02020603050405020304" pitchFamily="18" charset="0"/>
              </a:rPr>
              <a:t>Після пікових періодів варто знижувати запаси, щоб уникнути надлишків та зменшити витрати на зберігання.</a:t>
            </a:r>
          </a:p>
          <a:p>
            <a:pPr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Аналіз попиту</a:t>
            </a:r>
            <a:endParaRPr lang="uk-UA" b="0" i="0" dirty="0">
              <a:solidFill>
                <a:srgbClr val="111111"/>
              </a:solidFill>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Прогнозування</a:t>
            </a:r>
            <a:r>
              <a:rPr lang="uk-UA" b="0" i="0" dirty="0">
                <a:solidFill>
                  <a:srgbClr val="111111"/>
                </a:solidFill>
                <a:effectLst/>
                <a:latin typeface="Times New Roman" panose="02020603050405020304" pitchFamily="18" charset="0"/>
                <a:cs typeface="Times New Roman" panose="02020603050405020304" pitchFamily="18" charset="0"/>
              </a:rPr>
              <a:t>: Аналіз історичних даних про продажі допомагає прогнозувати попит у різні сезони та відповідно планувати маркетингові активності.</a:t>
            </a:r>
          </a:p>
          <a:p>
            <a:pPr marL="742950" lvl="1" indent="-285750" algn="l">
              <a:buFont typeface="+mj-lt"/>
              <a:buAutoNum type="arabicPeriod"/>
            </a:pPr>
            <a:r>
              <a:rPr lang="uk-UA" b="1" dirty="0">
                <a:solidFill>
                  <a:srgbClr val="11111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Адаптація асортименту: </a:t>
            </a:r>
            <a:r>
              <a:rPr lang="uk-UA" dirty="0">
                <a:solidFill>
                  <a:srgbClr val="11111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Враховуючи сезонні зміни попиту, можна адаптувати асортимент товарів, додаючи сезонні продукти або послуги</a:t>
            </a:r>
            <a:r>
              <a:rPr lang="uk-UA" dirty="0">
                <a:solidFill>
                  <a:srgbClr val="111111"/>
                </a:solidFill>
                <a:latin typeface="Times New Roman" panose="02020603050405020304" pitchFamily="18" charset="0"/>
                <a:cs typeface="Times New Roman" panose="02020603050405020304" pitchFamily="18" charset="0"/>
              </a:rPr>
              <a:t>.</a:t>
            </a:r>
          </a:p>
          <a:p>
            <a:pPr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Цільова аудиторія</a:t>
            </a:r>
            <a:endParaRPr lang="uk-UA" b="0" i="0" dirty="0">
              <a:solidFill>
                <a:srgbClr val="111111"/>
              </a:solidFill>
              <a:effectLst/>
              <a:latin typeface="Times New Roman" panose="02020603050405020304" pitchFamily="18" charset="0"/>
              <a:cs typeface="Times New Roman" panose="02020603050405020304" pitchFamily="18" charset="0"/>
            </a:endParaRPr>
          </a:p>
          <a:p>
            <a:pPr marL="742950" lvl="1" indent="-285750" algn="l">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Сегментація</a:t>
            </a:r>
            <a:r>
              <a:rPr lang="uk-UA" b="0" i="0" dirty="0">
                <a:solidFill>
                  <a:srgbClr val="111111"/>
                </a:solidFill>
                <a:effectLst/>
                <a:latin typeface="Times New Roman" panose="02020603050405020304" pitchFamily="18" charset="0"/>
                <a:cs typeface="Times New Roman" panose="02020603050405020304" pitchFamily="18" charset="0"/>
              </a:rPr>
              <a:t>: Розділення аудиторії на сегменти за сезонними вподобаннями дозволяє створювати більш персоналізовані пропозиції.</a:t>
            </a:r>
          </a:p>
          <a:p>
            <a:pPr marL="742950" lvl="1" indent="-285750" algn="l">
              <a:buFont typeface="+mj-lt"/>
              <a:buAutoNum type="arabicPeriod"/>
            </a:pPr>
            <a:r>
              <a:rPr lang="uk-UA" b="1"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Комунікація</a:t>
            </a:r>
            <a:r>
              <a:rPr lang="uk-UA"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Використання сезонних тем у комунікаціях з клієнтами допомагає підвищити їхню залученість та лояльність</a:t>
            </a:r>
            <a:r>
              <a:rPr lang="uk-UA"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79796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2250C5-8285-4FC3-BE40-863E73BF9161}"/>
              </a:ext>
            </a:extLst>
          </p:cNvPr>
          <p:cNvSpPr txBox="1"/>
          <p:nvPr/>
        </p:nvSpPr>
        <p:spPr>
          <a:xfrm>
            <a:off x="1613647" y="658255"/>
            <a:ext cx="9126071" cy="5632311"/>
          </a:xfrm>
          <a:prstGeom prst="rect">
            <a:avLst/>
          </a:prstGeom>
          <a:noFill/>
        </p:spPr>
        <p:txBody>
          <a:bodyPr wrap="square">
            <a:spAutoFit/>
          </a:bodyPr>
          <a:lstStyle/>
          <a:p>
            <a:pPr algn="just"/>
            <a:r>
              <a:rPr lang="uk-UA" b="1" dirty="0">
                <a:solidFill>
                  <a:srgbClr val="FF0000"/>
                </a:solidFill>
                <a:latin typeface="Times New Roman" panose="02020603050405020304" pitchFamily="18" charset="0"/>
                <a:cs typeface="Times New Roman" panose="02020603050405020304" pitchFamily="18" charset="0"/>
              </a:rPr>
              <a:t>Міжнародний вплив. </a:t>
            </a:r>
            <a:r>
              <a:rPr lang="uk-UA" b="0" i="0" dirty="0">
                <a:effectLst/>
                <a:latin typeface="Times New Roman" panose="02020603050405020304" pitchFamily="18" charset="0"/>
                <a:cs typeface="Times New Roman" panose="02020603050405020304" pitchFamily="18" charset="0"/>
              </a:rPr>
              <a:t>Міжнародний вплив на маркетингову стратегію є важливим аспектом для будь-якої компанії, яка прагне розширити свою діяльність за межі своєї країни. Ось кілька ключових факторів, які впливають на міжнародну маркетингову стратегію:</a:t>
            </a:r>
          </a:p>
          <a:p>
            <a:pPr algn="just">
              <a:buFont typeface="+mj-lt"/>
              <a:buAutoNum type="arabicPeriod"/>
            </a:pPr>
            <a:r>
              <a:rPr lang="uk-UA" b="1" i="0" dirty="0">
                <a:effectLst/>
                <a:latin typeface="Times New Roman" panose="02020603050405020304" pitchFamily="18" charset="0"/>
                <a:cs typeface="Times New Roman" panose="02020603050405020304" pitchFamily="18" charset="0"/>
              </a:rPr>
              <a:t>Культурні відмінності</a:t>
            </a:r>
            <a:r>
              <a:rPr lang="uk-UA" b="0" i="0" dirty="0">
                <a:effectLst/>
                <a:latin typeface="Times New Roman" panose="02020603050405020304" pitchFamily="18" charset="0"/>
                <a:cs typeface="Times New Roman" panose="02020603050405020304" pitchFamily="18" charset="0"/>
              </a:rPr>
              <a:t>: Різні країни мають свої культурні особливості, які впливають на споживчі переваги та поведінку. </a:t>
            </a:r>
            <a:r>
              <a:rPr lang="uk-UA" dirty="0">
                <a:latin typeface="Times New Roman" panose="02020603050405020304" pitchFamily="18" charset="0"/>
                <a:cs typeface="Times New Roman" panose="02020603050405020304" pitchFamily="18" charset="0"/>
              </a:rPr>
              <a:t>Наприклад, те, що популярно в одній країні, може бути неприйнятним в іншій</a:t>
            </a:r>
            <a:r>
              <a:rPr lang="uk-UA"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uk-UA" b="1" dirty="0">
                <a:latin typeface="Times New Roman" panose="02020603050405020304" pitchFamily="18" charset="0"/>
                <a:cs typeface="Times New Roman" panose="02020603050405020304" pitchFamily="18" charset="0"/>
              </a:rPr>
              <a:t>Економічні умови</a:t>
            </a:r>
            <a:r>
              <a:rPr lang="uk-UA" dirty="0">
                <a:latin typeface="Times New Roman" panose="02020603050405020304" pitchFamily="18" charset="0"/>
                <a:cs typeface="Times New Roman" panose="02020603050405020304" pitchFamily="18" charset="0"/>
              </a:rPr>
              <a:t>: Рівень доходів, економічна стабільність та купівельна спроможність населення впливають на те, як компанія позиціонує свої продукти та встановлює ціни</a:t>
            </a:r>
            <a:r>
              <a:rPr lang="uk-UA"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uk-UA" b="1" i="0" dirty="0">
                <a:effectLst/>
                <a:latin typeface="Times New Roman" panose="02020603050405020304" pitchFamily="18" charset="0"/>
                <a:cs typeface="Times New Roman" panose="02020603050405020304" pitchFamily="18" charset="0"/>
              </a:rPr>
              <a:t>Політичні та правові фактори</a:t>
            </a:r>
            <a:r>
              <a:rPr lang="uk-UA" b="0" i="0" dirty="0">
                <a:effectLst/>
                <a:latin typeface="Times New Roman" panose="02020603050405020304" pitchFamily="18" charset="0"/>
                <a:cs typeface="Times New Roman" panose="02020603050405020304" pitchFamily="18" charset="0"/>
              </a:rPr>
              <a:t>: Закони та регулювання, що стосуються торгівлі, податків, реклами та захисту споживачів, можуть значно відрізнятися між країнами. </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Компанії повинні адаптувати свої стратегії відповідно до місцевих вимог</a:t>
            </a:r>
            <a:r>
              <a:rPr lang="uk-UA"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uk-UA" b="1" dirty="0">
                <a:latin typeface="Times New Roman" panose="02020603050405020304" pitchFamily="18" charset="0"/>
                <a:cs typeface="Times New Roman" panose="02020603050405020304" pitchFamily="18" charset="0"/>
              </a:rPr>
              <a:t>Технологічний розвиток</a:t>
            </a:r>
            <a:r>
              <a:rPr lang="uk-UA" dirty="0">
                <a:latin typeface="Times New Roman" panose="02020603050405020304" pitchFamily="18" charset="0"/>
                <a:cs typeface="Times New Roman" panose="02020603050405020304" pitchFamily="18" charset="0"/>
              </a:rPr>
              <a:t>: Рівень технологічного розвитку в різних країнах впливає на доступність та ефективність різних маркетингових каналів, таких як інтернет-реклама або мобільні додатки</a:t>
            </a:r>
            <a:r>
              <a:rPr lang="uk-UA"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uk-UA" b="1" i="0" dirty="0">
                <a:effectLst/>
                <a:latin typeface="Times New Roman" panose="02020603050405020304" pitchFamily="18" charset="0"/>
                <a:cs typeface="Times New Roman" panose="02020603050405020304" pitchFamily="18" charset="0"/>
              </a:rPr>
              <a:t>Конкурентне середовище</a:t>
            </a:r>
            <a:r>
              <a:rPr lang="uk-UA" b="0" i="0" dirty="0">
                <a:effectLst/>
                <a:latin typeface="Times New Roman" panose="02020603050405020304" pitchFamily="18" charset="0"/>
                <a:cs typeface="Times New Roman" panose="02020603050405020304" pitchFamily="18" charset="0"/>
              </a:rPr>
              <a:t>: Рівень конкуренції на ринку також впливає на маркетингову стратегію. </a:t>
            </a:r>
            <a:r>
              <a:rPr lang="uk-UA" b="0" i="0" dirty="0">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Компанії повинні аналізувати конкурентів та розробляти унікальні пропозиції, щоб виділитися на ринку</a:t>
            </a:r>
            <a:r>
              <a:rPr lang="uk-UA"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uk-UA" b="1"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Соціально-демографічні фактори</a:t>
            </a:r>
            <a:r>
              <a:rPr lang="uk-UA" b="0" i="0"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Вік, стать, освіта та інші демографічні характеристики населення впливають на споживчі переваги та поведінку</a:t>
            </a:r>
            <a:r>
              <a:rPr lang="uk-UA" b="0" i="0" dirty="0">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08060653"/>
      </p:ext>
    </p:extLst>
  </p:cSld>
  <p:clrMapOvr>
    <a:masterClrMapping/>
  </p:clrMapOvr>
</p:sld>
</file>

<file path=ppt/theme/theme1.xml><?xml version="1.0" encoding="utf-8"?>
<a:theme xmlns:a="http://schemas.openxmlformats.org/drawingml/2006/main" name="Віхоть">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Override1.xml><?xml version="1.0" encoding="utf-8"?>
<a:themeOverride xmlns:a="http://schemas.openxmlformats.org/drawingml/2006/main">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themeOverride>
</file>

<file path=docProps/app.xml><?xml version="1.0" encoding="utf-8"?>
<Properties xmlns="http://schemas.openxmlformats.org/officeDocument/2006/extended-properties" xmlns:vt="http://schemas.openxmlformats.org/officeDocument/2006/docPropsVTypes">
  <Template/>
  <TotalTime>2423</TotalTime>
  <Words>3416</Words>
  <Application>Microsoft Office PowerPoint</Application>
  <PresentationFormat>Широкий екран</PresentationFormat>
  <Paragraphs>186</Paragraphs>
  <Slides>26</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26</vt:i4>
      </vt:variant>
    </vt:vector>
  </HeadingPairs>
  <TitlesOfParts>
    <vt:vector size="32" baseType="lpstr">
      <vt:lpstr>Arial</vt:lpstr>
      <vt:lpstr>Century Gothic</vt:lpstr>
      <vt:lpstr>Times New Roman</vt:lpstr>
      <vt:lpstr>Wingdings</vt:lpstr>
      <vt:lpstr>Wingdings 3</vt:lpstr>
      <vt:lpstr>Віхоть</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Iryna Abramova</dc:creator>
  <cp:lastModifiedBy>Iryna Abramova</cp:lastModifiedBy>
  <cp:revision>27</cp:revision>
  <dcterms:created xsi:type="dcterms:W3CDTF">2024-09-17T07:34:06Z</dcterms:created>
  <dcterms:modified xsi:type="dcterms:W3CDTF">2024-09-27T09:09:36Z</dcterms:modified>
</cp:coreProperties>
</file>