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6"/>
  </p:notesMasterIdLst>
  <p:sldIdLst>
    <p:sldId id="256" r:id="rId2"/>
    <p:sldId id="257" r:id="rId3"/>
    <p:sldId id="276" r:id="rId4"/>
    <p:sldId id="258" r:id="rId5"/>
    <p:sldId id="290" r:id="rId6"/>
    <p:sldId id="291" r:id="rId7"/>
    <p:sldId id="293" r:id="rId8"/>
    <p:sldId id="292" r:id="rId9"/>
    <p:sldId id="259" r:id="rId10"/>
    <p:sldId id="294" r:id="rId11"/>
    <p:sldId id="260" r:id="rId12"/>
    <p:sldId id="295" r:id="rId13"/>
    <p:sldId id="261" r:id="rId14"/>
    <p:sldId id="296" r:id="rId15"/>
    <p:sldId id="262" r:id="rId16"/>
    <p:sldId id="263" r:id="rId17"/>
    <p:sldId id="264" r:id="rId18"/>
    <p:sldId id="265" r:id="rId19"/>
    <p:sldId id="266" r:id="rId20"/>
    <p:sldId id="267" r:id="rId21"/>
    <p:sldId id="268" r:id="rId22"/>
    <p:sldId id="270" r:id="rId23"/>
    <p:sldId id="271" r:id="rId24"/>
    <p:sldId id="272" r:id="rId25"/>
    <p:sldId id="273" r:id="rId26"/>
    <p:sldId id="269" r:id="rId27"/>
    <p:sldId id="283" r:id="rId28"/>
    <p:sldId id="274" r:id="rId29"/>
    <p:sldId id="284" r:id="rId30"/>
    <p:sldId id="285" r:id="rId31"/>
    <p:sldId id="287" r:id="rId32"/>
    <p:sldId id="297" r:id="rId33"/>
    <p:sldId id="29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9CCDF-504B-4501-8B57-B4A91714B2E1}" type="datetimeFigureOut">
              <a:rPr lang="ru-RU" smtClean="0"/>
              <a:t>26.01.2026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0EA9F-7D22-488D-B82A-D5B667C47987}" type="slidenum">
              <a:rPr lang="ru-RU" smtClean="0"/>
              <a:t>‹#›</a:t>
            </a:fld>
            <a:endParaRPr lang="ru-RU"/>
          </a:p>
        </p:txBody>
      </p:sp>
    </p:spTree>
    <p:extLst>
      <p:ext uri="{BB962C8B-B14F-4D97-AF65-F5344CB8AC3E}">
        <p14:creationId xmlns:p14="http://schemas.microsoft.com/office/powerpoint/2010/main" val="412751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250EA9F-7D22-488D-B82A-D5B667C47987}" type="slidenum">
              <a:rPr lang="ru-RU" smtClean="0"/>
              <a:t>33</a:t>
            </a:fld>
            <a:endParaRPr lang="ru-RU"/>
          </a:p>
        </p:txBody>
      </p:sp>
    </p:spTree>
    <p:extLst>
      <p:ext uri="{BB962C8B-B14F-4D97-AF65-F5344CB8AC3E}">
        <p14:creationId xmlns:p14="http://schemas.microsoft.com/office/powerpoint/2010/main" val="3989407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385C6A-5DC3-4054-90F2-646306681A04}" type="datetimeFigureOut">
              <a:rPr lang="uk-UA" smtClean="0"/>
              <a:t>26.01.2026</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715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944070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79237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22C17FCC-6CEF-4505-BF80-719703968CD8}"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34429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397160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1385C6A-5DC3-4054-90F2-646306681A04}" type="datetimeFigureOut">
              <a:rPr lang="uk-UA" smtClean="0"/>
              <a:t>26.01.2026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403351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61385C6A-5DC3-4054-90F2-646306681A04}" type="datetimeFigureOut">
              <a:rPr lang="uk-UA" smtClean="0"/>
              <a:t>26.01.2026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3339188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1385C6A-5DC3-4054-90F2-646306681A04}" type="datetimeFigureOut">
              <a:rPr lang="uk-UA" smtClean="0"/>
              <a:t>26.01.2026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107253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385C6A-5DC3-4054-90F2-646306681A04}" type="datetimeFigureOut">
              <a:rPr lang="uk-UA" smtClean="0"/>
              <a:t>26.01.2026</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80373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1385C6A-5DC3-4054-90F2-646306681A04}" type="datetimeFigureOut">
              <a:rPr lang="uk-UA" smtClean="0"/>
              <a:t>26.01.2026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302075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385C6A-5DC3-4054-90F2-646306681A04}" type="datetimeFigureOut">
              <a:rPr lang="uk-UA" smtClean="0"/>
              <a:t>26.01.2026</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34997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163315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1385C6A-5DC3-4054-90F2-646306681A04}" type="datetimeFigureOut">
              <a:rPr lang="uk-UA" smtClean="0"/>
              <a:t>26.01.2026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4515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1385C6A-5DC3-4054-90F2-646306681A04}" type="datetimeFigureOut">
              <a:rPr lang="uk-UA" smtClean="0"/>
              <a:t>26.01.2026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64881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85C6A-5DC3-4054-90F2-646306681A04}" type="datetimeFigureOut">
              <a:rPr lang="uk-UA" smtClean="0"/>
              <a:t>26.01.2026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87865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725134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1385C6A-5DC3-4054-90F2-646306681A04}" type="datetimeFigureOut">
              <a:rPr lang="uk-UA" smtClean="0"/>
              <a:t>26.01.2026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2C17FCC-6CEF-4505-BF80-719703968CD8}" type="slidenum">
              <a:rPr lang="uk-UA" smtClean="0"/>
              <a:t>‹#›</a:t>
            </a:fld>
            <a:endParaRPr lang="uk-UA"/>
          </a:p>
        </p:txBody>
      </p:sp>
    </p:spTree>
    <p:extLst>
      <p:ext uri="{BB962C8B-B14F-4D97-AF65-F5344CB8AC3E}">
        <p14:creationId xmlns:p14="http://schemas.microsoft.com/office/powerpoint/2010/main" val="28247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385C6A-5DC3-4054-90F2-646306681A04}" type="datetimeFigureOut">
              <a:rPr lang="uk-UA" smtClean="0"/>
              <a:t>26.01.2026</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C17FCC-6CEF-4505-BF80-719703968CD8}" type="slidenum">
              <a:rPr lang="uk-UA" smtClean="0"/>
              <a:t>‹#›</a:t>
            </a:fld>
            <a:endParaRPr lang="uk-UA"/>
          </a:p>
        </p:txBody>
      </p:sp>
    </p:spTree>
    <p:extLst>
      <p:ext uri="{BB962C8B-B14F-4D97-AF65-F5344CB8AC3E}">
        <p14:creationId xmlns:p14="http://schemas.microsoft.com/office/powerpoint/2010/main" val="28115664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D4BAB9-A0EF-44ED-8736-15872D20C6F7}"/>
              </a:ext>
            </a:extLst>
          </p:cNvPr>
          <p:cNvSpPr>
            <a:spLocks noGrp="1"/>
          </p:cNvSpPr>
          <p:nvPr>
            <p:ph type="ctrTitle"/>
          </p:nvPr>
        </p:nvSpPr>
        <p:spPr/>
        <p:txBody>
          <a:bodyPr>
            <a:normAutofit/>
          </a:bodyPr>
          <a:lstStyle/>
          <a:p>
            <a:pPr algn="ctr"/>
            <a:r>
              <a:rPr lang="uk-UA" sz="4000" b="1" dirty="0" smtClean="0"/>
              <a:t>Основні засоби торговельного підприємства та підвищення ефективності їх використання</a:t>
            </a:r>
            <a:endParaRPr lang="uk-UA" sz="4000" b="1" dirty="0"/>
          </a:p>
        </p:txBody>
      </p:sp>
      <p:sp>
        <p:nvSpPr>
          <p:cNvPr id="3" name="Підзаголовок 2">
            <a:extLst>
              <a:ext uri="{FF2B5EF4-FFF2-40B4-BE49-F238E27FC236}">
                <a16:creationId xmlns:a16="http://schemas.microsoft.com/office/drawing/2014/main" xmlns="" id="{B8F59364-E5D1-46C2-A85B-B4068C0B9036}"/>
              </a:ext>
            </a:extLst>
          </p:cNvPr>
          <p:cNvSpPr>
            <a:spLocks noGrp="1"/>
          </p:cNvSpPr>
          <p:nvPr>
            <p:ph type="subTitle" idx="1"/>
          </p:nvPr>
        </p:nvSpPr>
        <p:spPr>
          <a:xfrm>
            <a:off x="1371599" y="3632201"/>
            <a:ext cx="9927771" cy="685800"/>
          </a:xfrm>
        </p:spPr>
        <p:txBody>
          <a:bodyPr/>
          <a:lstStyle/>
          <a:p>
            <a:r>
              <a:rPr lang="uk-UA" dirty="0"/>
              <a:t>Лекція з навчальної дисципліни «Економіка та управління в сфері торгівлі»</a:t>
            </a:r>
          </a:p>
        </p:txBody>
      </p:sp>
    </p:spTree>
    <p:extLst>
      <p:ext uri="{BB962C8B-B14F-4D97-AF65-F5344CB8AC3E}">
        <p14:creationId xmlns:p14="http://schemas.microsoft.com/office/powerpoint/2010/main" val="2770415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9964" y="1379509"/>
            <a:ext cx="9919854" cy="4247317"/>
          </a:xfrm>
          <a:prstGeom prst="rect">
            <a:avLst/>
          </a:prstGeom>
        </p:spPr>
        <p:txBody>
          <a:bodyPr wrap="square">
            <a:spAutoFit/>
          </a:bodyPr>
          <a:lstStyle/>
          <a:p>
            <a:pPr algn="just"/>
            <a:r>
              <a:rPr lang="uk-UA" dirty="0" smtClean="0"/>
              <a:t>Залежно від результатів зміни споживчої вартості основних фондів виділяють: </a:t>
            </a:r>
          </a:p>
          <a:p>
            <a:pPr marL="285750" indent="-285750" algn="just">
              <a:buFontTx/>
              <a:buChar char="-"/>
            </a:pPr>
            <a:r>
              <a:rPr lang="uk-UA" b="1" dirty="0" smtClean="0"/>
              <a:t>просте відтворення</a:t>
            </a:r>
            <a:r>
              <a:rPr lang="uk-UA" dirty="0" smtClean="0"/>
              <a:t>, при якому досягається збереження споживчої вартості основних фондів; </a:t>
            </a:r>
          </a:p>
          <a:p>
            <a:pPr marL="285750" indent="-285750" algn="just">
              <a:buFontTx/>
              <a:buChar char="-"/>
            </a:pPr>
            <a:r>
              <a:rPr lang="uk-UA" b="1" dirty="0" smtClean="0"/>
              <a:t>розширене відтворення</a:t>
            </a:r>
            <a:r>
              <a:rPr lang="uk-UA" dirty="0" smtClean="0"/>
              <a:t>, при здійсненні якого споживча вартість та кількість основних фондів підприємства зростає. </a:t>
            </a:r>
          </a:p>
          <a:p>
            <a:pPr algn="just"/>
            <a:r>
              <a:rPr lang="uk-UA" b="1" dirty="0" smtClean="0"/>
              <a:t>Просте відтворення </a:t>
            </a:r>
            <a:r>
              <a:rPr lang="uk-UA" dirty="0" smtClean="0"/>
              <a:t>відбувається шляхом проведення капітального ремонту та заміни застарілих об'єктів основних фондів, </a:t>
            </a:r>
            <a:r>
              <a:rPr lang="uk-UA" b="1" dirty="0" smtClean="0"/>
              <a:t>розширене відтворення </a:t>
            </a:r>
            <a:r>
              <a:rPr lang="uk-UA" dirty="0" smtClean="0"/>
              <a:t>шляхом проведення нового будівництва, реконструкції та технічного переозброєння, модернізації основних фондів. </a:t>
            </a:r>
          </a:p>
          <a:p>
            <a:pPr algn="just"/>
            <a:r>
              <a:rPr lang="uk-UA" dirty="0" smtClean="0"/>
              <a:t>Вибір форми відтворення здійснюється в процесі управління інвестиційною діяльністю торговельного підприємства. Проміжок часу, протягом якого відбувається процес формування, використання та відновлення споживчої вартості основних фондів, характеризується поняттям "цикл відтворення основних фондів". Основні стадії (етапи) циклу відтворення основних фондів наведено на рис. </a:t>
            </a:r>
            <a:r>
              <a:rPr lang="uk-UA" dirty="0"/>
              <a:t>3</a:t>
            </a:r>
            <a:r>
              <a:rPr lang="uk-UA" dirty="0" smtClean="0"/>
              <a:t>. </a:t>
            </a:r>
          </a:p>
          <a:p>
            <a:endParaRPr lang="uk-UA" dirty="0"/>
          </a:p>
        </p:txBody>
      </p:sp>
    </p:spTree>
    <p:extLst>
      <p:ext uri="{BB962C8B-B14F-4D97-AF65-F5344CB8AC3E}">
        <p14:creationId xmlns:p14="http://schemas.microsoft.com/office/powerpoint/2010/main" val="42736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9BC664A-D497-4D08-AC3D-00911E389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450109"/>
            <a:ext cx="8697037" cy="5407891"/>
          </a:xfrm>
          <a:prstGeom prst="rect">
            <a:avLst/>
          </a:prstGeom>
        </p:spPr>
      </p:pic>
      <p:sp>
        <p:nvSpPr>
          <p:cNvPr id="2" name="Прямоугольник 1"/>
          <p:cNvSpPr/>
          <p:nvPr/>
        </p:nvSpPr>
        <p:spPr>
          <a:xfrm>
            <a:off x="4765962" y="498763"/>
            <a:ext cx="7426037" cy="6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Стадії та етапи циклу відтворення основних засобів торговельного підприємства</a:t>
            </a:r>
            <a:endParaRPr lang="ru-RU" dirty="0"/>
          </a:p>
        </p:txBody>
      </p:sp>
    </p:spTree>
    <p:extLst>
      <p:ext uri="{BB962C8B-B14F-4D97-AF65-F5344CB8AC3E}">
        <p14:creationId xmlns:p14="http://schemas.microsoft.com/office/powerpoint/2010/main" val="2306815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693" y="861630"/>
            <a:ext cx="11388435" cy="5355312"/>
          </a:xfrm>
          <a:prstGeom prst="rect">
            <a:avLst/>
          </a:prstGeom>
        </p:spPr>
        <p:txBody>
          <a:bodyPr wrap="square">
            <a:spAutoFit/>
          </a:bodyPr>
          <a:lstStyle/>
          <a:p>
            <a:r>
              <a:rPr lang="ru-RU" dirty="0" smtClean="0"/>
              <a:t>	</a:t>
            </a:r>
            <a:r>
              <a:rPr lang="en-US" dirty="0" smtClean="0"/>
              <a:t>					</a:t>
            </a:r>
            <a:endParaRPr lang="uk-UA" dirty="0" smtClean="0"/>
          </a:p>
          <a:p>
            <a:endParaRPr lang="uk-UA" dirty="0"/>
          </a:p>
          <a:p>
            <a:r>
              <a:rPr lang="uk-UA" dirty="0"/>
              <a:t>	</a:t>
            </a:r>
            <a:endParaRPr lang="uk-UA" dirty="0" smtClean="0"/>
          </a:p>
          <a:p>
            <a:r>
              <a:rPr lang="uk-UA" sz="1600" dirty="0"/>
              <a:t>	</a:t>
            </a:r>
            <a:r>
              <a:rPr lang="uk-UA" sz="1600" dirty="0" smtClean="0"/>
              <a:t>Необхідною передумовою удосконалення формування, використання та відтворення основних фондів торговельного підприємства є проведення аналізу їх сучасного стану та ефективності використання</a:t>
            </a:r>
            <a:r>
              <a:rPr lang="ru-RU" sz="1600" dirty="0" smtClean="0"/>
              <a:t>.</a:t>
            </a:r>
          </a:p>
          <a:p>
            <a:pPr algn="just"/>
            <a:r>
              <a:rPr lang="uk-UA" sz="1600" dirty="0" smtClean="0"/>
              <a:t>Інформаційною основою аналітичної роботи є матеріали бухгалтерського обліку, форми бухгалтерської звітності: ф. №1 "Баланс", ф. №3 "Звіт про фінансово-майновий стан", матеріали оперативного обліку об'єктів основних фондів (технічні паспорти та інша первинна документація), матеріали дослідження ринкових цін відновлення основних фондів (</a:t>
            </a:r>
            <a:r>
              <a:rPr lang="uk-UA" sz="1600" dirty="0" err="1" smtClean="0"/>
              <a:t>прайс</a:t>
            </a:r>
            <a:r>
              <a:rPr lang="uk-UA" sz="1600" dirty="0" smtClean="0"/>
              <a:t>-листи на продаж аналогічного обладнання, вартість будівельно-монтажних матеріалів та робіт.)</a:t>
            </a:r>
          </a:p>
          <a:p>
            <a:pPr algn="just"/>
            <a:r>
              <a:rPr lang="uk-UA" sz="1600" dirty="0" smtClean="0"/>
              <a:t>	</a:t>
            </a:r>
            <a:r>
              <a:rPr lang="uk-UA" sz="1600" b="1" dirty="0" smtClean="0"/>
              <a:t>Завданням аналізу стану та ефективності використання основних засобів є</a:t>
            </a:r>
            <a:r>
              <a:rPr lang="uk-UA" sz="1600" dirty="0" smtClean="0"/>
              <a:t>: встановлення забезпеченості підприємства та його структурних підрозділів основними фондами - відповідність величини, складу і технічного рівня фондів потребі в них; визначення обсягів їх росту, оновлення та вибуття; вивчення технічного стану основних засобів і особливо їх активної частини - машин та устаткування; визначення ступеня використання основних фондів, аналіз повноти використання торговельної та складської площі; встановлення ступеня використання обладнання та його комплектності; визначення впливу використання основних фондів на обсяг товарообороту та інші економічні та фінансові показники діяльності підприємства; виявлення резервів зростання фондовіддачі, збільшення обсягу товарообороту та прибутку за рахунок покращення використання основних фондів. </a:t>
            </a:r>
          </a:p>
          <a:p>
            <a:pPr algn="just"/>
            <a:r>
              <a:rPr lang="uk-UA" sz="1600" b="1" dirty="0" smtClean="0"/>
              <a:t>Аналіз стану та ефективності використання основних засобів торговельного підприємства передбачає проведення наступної аналітичної роботи (рис. </a:t>
            </a:r>
            <a:r>
              <a:rPr lang="uk-UA" sz="1600" b="1" dirty="0"/>
              <a:t>4</a:t>
            </a:r>
            <a:r>
              <a:rPr lang="uk-UA" sz="1600" b="1" dirty="0" smtClean="0"/>
              <a:t>). </a:t>
            </a:r>
          </a:p>
        </p:txBody>
      </p:sp>
      <p:sp>
        <p:nvSpPr>
          <p:cNvPr id="3" name="Прямоугольник 2"/>
          <p:cNvSpPr/>
          <p:nvPr/>
        </p:nvSpPr>
        <p:spPr>
          <a:xfrm>
            <a:off x="3528291" y="775854"/>
            <a:ext cx="8663709" cy="822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t>3. </a:t>
            </a:r>
            <a:r>
              <a:rPr lang="uk-UA" sz="2000" b="1" dirty="0"/>
              <a:t>Аналіз стану та ефективності використання основних засобів </a:t>
            </a:r>
            <a:r>
              <a:rPr lang="en-US" sz="2000" b="1" dirty="0"/>
              <a:t>						</a:t>
            </a:r>
            <a:r>
              <a:rPr lang="uk-UA" sz="2000" b="1" dirty="0"/>
              <a:t>торговельного підприємства</a:t>
            </a:r>
            <a:endParaRPr lang="en-US" sz="2000" b="1" dirty="0"/>
          </a:p>
          <a:p>
            <a:endParaRPr lang="uk-UA" sz="2000" b="1" dirty="0"/>
          </a:p>
        </p:txBody>
      </p:sp>
    </p:spTree>
    <p:extLst>
      <p:ext uri="{BB962C8B-B14F-4D97-AF65-F5344CB8AC3E}">
        <p14:creationId xmlns:p14="http://schemas.microsoft.com/office/powerpoint/2010/main" val="342097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365CB69-4F91-4835-8204-D47A8D497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4" y="1890626"/>
            <a:ext cx="8164946" cy="4413127"/>
          </a:xfrm>
          <a:prstGeom prst="rect">
            <a:avLst/>
          </a:prstGeom>
        </p:spPr>
      </p:pic>
      <p:sp>
        <p:nvSpPr>
          <p:cNvPr id="2" name="Прямоугольник 1"/>
          <p:cNvSpPr/>
          <p:nvPr/>
        </p:nvSpPr>
        <p:spPr>
          <a:xfrm>
            <a:off x="4645891" y="720436"/>
            <a:ext cx="6428509"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Етапи аналізу стану та ефективності використання основних засобів</a:t>
            </a:r>
            <a:endParaRPr lang="ru-RU" dirty="0"/>
          </a:p>
        </p:txBody>
      </p:sp>
    </p:spTree>
    <p:extLst>
      <p:ext uri="{BB962C8B-B14F-4D97-AF65-F5344CB8AC3E}">
        <p14:creationId xmlns:p14="http://schemas.microsoft.com/office/powerpoint/2010/main" val="140127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9454" y="1647410"/>
            <a:ext cx="11342255" cy="4801314"/>
          </a:xfrm>
          <a:prstGeom prst="rect">
            <a:avLst/>
          </a:prstGeom>
        </p:spPr>
        <p:txBody>
          <a:bodyPr wrap="square">
            <a:spAutoFit/>
          </a:bodyPr>
          <a:lstStyle/>
          <a:p>
            <a:pPr algn="just"/>
            <a:r>
              <a:rPr lang="uk-UA" dirty="0" smtClean="0"/>
              <a:t>На цьому етапі аналізу визначається загальний обсяг основних фондів торговельного підприємства у вартісному вимірі та вивчається динаміка обсягу порівняно з попередніми періодами. Якщо протягом аналітичного періоду відбулися переоцінки вартості основних фондів, то вивченню динаміки повинна передувати процедура приведення обсягу фондів у співставний вигляд. Для цього проводиться зменшення обсягу переоцінених основних фондів на індекс переоцінки або дооцінка вартості основних фондів в попередніх періодах. </a:t>
            </a:r>
            <a:r>
              <a:rPr lang="uk-UA" dirty="0" err="1" smtClean="0"/>
              <a:t>Співставлений</a:t>
            </a:r>
            <a:r>
              <a:rPr lang="uk-UA" dirty="0" smtClean="0"/>
              <a:t> динамічний ряд дозволяє визначити реальну зміну обсягу основних фондів підприємства. Темп зростання обсягу основних фондів слід порівняти з темпом зростання обсягу товарообороту підприємства (для визначення ступеня матеріального забезпечення зростання товарообороту) та темпів зростання загального обсягу активів підприємства (для оцінки змін в їх складі </a:t>
            </a:r>
            <a:r>
              <a:rPr lang="uk-UA" dirty="0" err="1" smtClean="0"/>
              <a:t>позаобігових</a:t>
            </a:r>
            <a:r>
              <a:rPr lang="uk-UA" dirty="0" smtClean="0"/>
              <a:t> активів).</a:t>
            </a:r>
          </a:p>
          <a:p>
            <a:pPr algn="just"/>
            <a:endParaRPr lang="uk-UA" dirty="0" smtClean="0"/>
          </a:p>
          <a:p>
            <a:pPr algn="just"/>
            <a:endParaRPr lang="uk-UA" dirty="0" smtClean="0"/>
          </a:p>
          <a:p>
            <a:pPr algn="just"/>
            <a:r>
              <a:rPr lang="uk-UA" dirty="0" smtClean="0"/>
              <a:t>На цьому етапі аналізу вивчається склад основних фондів і динаміка окремих видів (об'єктів) та груп основних фондів. В процесі аналізу основні фонди групують за ознаками класифікації, розглянутими вище. Спрямування висновків за результатами аналізу складу основних фондів за окремими ознаками класифікації відображено у таблиці.</a:t>
            </a:r>
            <a:endParaRPr lang="uk-UA" dirty="0"/>
          </a:p>
        </p:txBody>
      </p:sp>
      <p:sp>
        <p:nvSpPr>
          <p:cNvPr id="3" name="Прямоугольник 2"/>
          <p:cNvSpPr/>
          <p:nvPr/>
        </p:nvSpPr>
        <p:spPr>
          <a:xfrm>
            <a:off x="2530764" y="1099127"/>
            <a:ext cx="7740073" cy="548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І. Аналіз обсягів та динаміки основних </a:t>
            </a:r>
            <a:r>
              <a:rPr lang="uk-UA" b="1" dirty="0" smtClean="0"/>
              <a:t>засобів </a:t>
            </a:r>
            <a:endParaRPr lang="uk-UA" b="1" dirty="0"/>
          </a:p>
          <a:p>
            <a:pPr algn="ctr"/>
            <a:endParaRPr lang="ru-RU" dirty="0"/>
          </a:p>
        </p:txBody>
      </p:sp>
      <p:sp>
        <p:nvSpPr>
          <p:cNvPr id="4" name="Прямоугольник 3"/>
          <p:cNvSpPr/>
          <p:nvPr/>
        </p:nvSpPr>
        <p:spPr>
          <a:xfrm>
            <a:off x="2447636" y="4701309"/>
            <a:ext cx="7712364" cy="489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1" dirty="0" smtClean="0"/>
          </a:p>
          <a:p>
            <a:pPr algn="ctr"/>
            <a:r>
              <a:rPr lang="uk-UA" b="1" dirty="0" smtClean="0"/>
              <a:t>ІІ</a:t>
            </a:r>
            <a:r>
              <a:rPr lang="uk-UA" b="1" dirty="0"/>
              <a:t>. Аналіз стану та складу основних </a:t>
            </a:r>
            <a:r>
              <a:rPr lang="uk-UA" b="1" dirty="0" smtClean="0"/>
              <a:t>засобів </a:t>
            </a:r>
            <a:endParaRPr lang="uk-UA" b="1" dirty="0"/>
          </a:p>
          <a:p>
            <a:pPr algn="ctr"/>
            <a:endParaRPr lang="ru-RU" dirty="0"/>
          </a:p>
        </p:txBody>
      </p:sp>
    </p:spTree>
    <p:extLst>
      <p:ext uri="{BB962C8B-B14F-4D97-AF65-F5344CB8AC3E}">
        <p14:creationId xmlns:p14="http://schemas.microsoft.com/office/powerpoint/2010/main" val="98562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5AC22931-9580-43AE-B124-CFBD20FB0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423" y="1275060"/>
            <a:ext cx="9181707" cy="4261212"/>
          </a:xfrm>
          <a:prstGeom prst="rect">
            <a:avLst/>
          </a:prstGeom>
        </p:spPr>
      </p:pic>
    </p:spTree>
    <p:extLst>
      <p:ext uri="{BB962C8B-B14F-4D97-AF65-F5344CB8AC3E}">
        <p14:creationId xmlns:p14="http://schemas.microsoft.com/office/powerpoint/2010/main" val="2008763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5ED88538-578C-4F7E-80C2-444400030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495" y="1562771"/>
            <a:ext cx="10454596" cy="3732458"/>
          </a:xfrm>
          <a:prstGeom prst="rect">
            <a:avLst/>
          </a:prstGeom>
        </p:spPr>
      </p:pic>
    </p:spTree>
    <p:extLst>
      <p:ext uri="{BB962C8B-B14F-4D97-AF65-F5344CB8AC3E}">
        <p14:creationId xmlns:p14="http://schemas.microsoft.com/office/powerpoint/2010/main" val="119742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46678149-D737-4A2D-9D6A-2E365C422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710" y="2429164"/>
            <a:ext cx="9186945" cy="3890794"/>
          </a:xfrm>
          <a:prstGeom prst="rect">
            <a:avLst/>
          </a:prstGeom>
        </p:spPr>
      </p:pic>
      <p:sp>
        <p:nvSpPr>
          <p:cNvPr id="2" name="Прямоугольник 1"/>
          <p:cNvSpPr/>
          <p:nvPr/>
        </p:nvSpPr>
        <p:spPr>
          <a:xfrm>
            <a:off x="4064000" y="1376218"/>
            <a:ext cx="6668655" cy="646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ІІІ. Аналіз ступеня зносу основних засобів</a:t>
            </a:r>
            <a:endParaRPr lang="ru-RU" dirty="0"/>
          </a:p>
        </p:txBody>
      </p:sp>
    </p:spTree>
    <p:extLst>
      <p:ext uri="{BB962C8B-B14F-4D97-AF65-F5344CB8AC3E}">
        <p14:creationId xmlns:p14="http://schemas.microsoft.com/office/powerpoint/2010/main" val="348801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DC43FC04-BB63-4DC9-9891-179C58165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191" y="1450892"/>
            <a:ext cx="9344657" cy="4007228"/>
          </a:xfrm>
          <a:prstGeom prst="rect">
            <a:avLst/>
          </a:prstGeom>
        </p:spPr>
      </p:pic>
    </p:spTree>
    <p:extLst>
      <p:ext uri="{BB962C8B-B14F-4D97-AF65-F5344CB8AC3E}">
        <p14:creationId xmlns:p14="http://schemas.microsoft.com/office/powerpoint/2010/main" val="335829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98E6D95-2B50-4EAB-B21F-16BEAF008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501" y="1376987"/>
            <a:ext cx="8710367" cy="5481013"/>
          </a:xfrm>
          <a:prstGeom prst="rect">
            <a:avLst/>
          </a:prstGeom>
        </p:spPr>
      </p:pic>
      <p:sp>
        <p:nvSpPr>
          <p:cNvPr id="2" name="Прямоугольник 1"/>
          <p:cNvSpPr/>
          <p:nvPr/>
        </p:nvSpPr>
        <p:spPr>
          <a:xfrm>
            <a:off x="3870037" y="748145"/>
            <a:ext cx="7915563" cy="544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a:t>
            </a:r>
            <a:r>
              <a:rPr lang="en-US" dirty="0" smtClean="0"/>
              <a:t>V.</a:t>
            </a:r>
            <a:r>
              <a:rPr lang="uk-UA" dirty="0" smtClean="0"/>
              <a:t> Аналіз інтенсивності відновлення основних засобів</a:t>
            </a:r>
            <a:endParaRPr lang="ru-RU" dirty="0"/>
          </a:p>
        </p:txBody>
      </p:sp>
    </p:spTree>
    <p:extLst>
      <p:ext uri="{BB962C8B-B14F-4D97-AF65-F5344CB8AC3E}">
        <p14:creationId xmlns:p14="http://schemas.microsoft.com/office/powerpoint/2010/main" val="39239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B3B04DA-24F9-4FF4-AF2B-C8E57C16AAF5}"/>
              </a:ext>
            </a:extLst>
          </p:cNvPr>
          <p:cNvSpPr txBox="1"/>
          <p:nvPr/>
        </p:nvSpPr>
        <p:spPr>
          <a:xfrm>
            <a:off x="1343608" y="1997839"/>
            <a:ext cx="9927772" cy="2031325"/>
          </a:xfrm>
          <a:prstGeom prst="rect">
            <a:avLst/>
          </a:prstGeom>
          <a:noFill/>
        </p:spPr>
        <p:txBody>
          <a:bodyPr wrap="square">
            <a:spAutoFit/>
          </a:bodyPr>
          <a:lstStyle/>
          <a:p>
            <a:pPr algn="ctr"/>
            <a:r>
              <a:rPr lang="uk-UA" b="1" dirty="0" smtClean="0"/>
              <a:t>ПЛАН:</a:t>
            </a:r>
            <a:endParaRPr lang="uk-UA" b="1" dirty="0"/>
          </a:p>
          <a:p>
            <a:r>
              <a:rPr lang="uk-UA" dirty="0"/>
              <a:t>1. Поняття, оцінка та склад основних засобів торговельного підприємства</a:t>
            </a:r>
          </a:p>
          <a:p>
            <a:r>
              <a:rPr lang="uk-UA" dirty="0"/>
              <a:t>2. Оцінка та відтворення основних засобів торговельного підприємства</a:t>
            </a:r>
          </a:p>
          <a:p>
            <a:r>
              <a:rPr lang="uk-UA" dirty="0"/>
              <a:t>3. Аналіз стану та ефективності використання основних засобів торговельного підприємства</a:t>
            </a:r>
          </a:p>
          <a:p>
            <a:r>
              <a:rPr lang="uk-UA" dirty="0"/>
              <a:t>4. Завдання управління основними засобами </a:t>
            </a:r>
            <a:r>
              <a:rPr lang="uk-UA" dirty="0" smtClean="0"/>
              <a:t>торговельного підприємства </a:t>
            </a:r>
            <a:r>
              <a:rPr lang="uk-UA" dirty="0"/>
              <a:t>та шляхи їх вирішення</a:t>
            </a:r>
          </a:p>
        </p:txBody>
      </p:sp>
    </p:spTree>
    <p:extLst>
      <p:ext uri="{BB962C8B-B14F-4D97-AF65-F5344CB8AC3E}">
        <p14:creationId xmlns:p14="http://schemas.microsoft.com/office/powerpoint/2010/main" val="704858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6812439-A657-43E9-B20A-766DF0620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54" y="1386244"/>
            <a:ext cx="7989455" cy="5213138"/>
          </a:xfrm>
          <a:prstGeom prst="rect">
            <a:avLst/>
          </a:prstGeom>
        </p:spPr>
      </p:pic>
      <p:sp>
        <p:nvSpPr>
          <p:cNvPr id="2" name="Прямоугольник 1"/>
          <p:cNvSpPr/>
          <p:nvPr/>
        </p:nvSpPr>
        <p:spPr>
          <a:xfrm>
            <a:off x="4174836" y="711200"/>
            <a:ext cx="8017163" cy="517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 </a:t>
            </a:r>
            <a:r>
              <a:rPr lang="uk-UA" dirty="0" smtClean="0"/>
              <a:t>Аналіз ефективності використання основних засобів </a:t>
            </a:r>
            <a:endParaRPr lang="ru-RU" dirty="0"/>
          </a:p>
        </p:txBody>
      </p:sp>
    </p:spTree>
    <p:extLst>
      <p:ext uri="{BB962C8B-B14F-4D97-AF65-F5344CB8AC3E}">
        <p14:creationId xmlns:p14="http://schemas.microsoft.com/office/powerpoint/2010/main" val="104293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E85186E-A0A1-46D4-A0BC-3A342D8B7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56" y="1659335"/>
            <a:ext cx="8774544" cy="3919428"/>
          </a:xfrm>
          <a:prstGeom prst="rect">
            <a:avLst/>
          </a:prstGeom>
        </p:spPr>
      </p:pic>
    </p:spTree>
    <p:extLst>
      <p:ext uri="{BB962C8B-B14F-4D97-AF65-F5344CB8AC3E}">
        <p14:creationId xmlns:p14="http://schemas.microsoft.com/office/powerpoint/2010/main" val="345098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3D5660F-3824-4CF1-92E7-D372E02DC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819" y="1560945"/>
            <a:ext cx="8469746" cy="5297055"/>
          </a:xfrm>
          <a:prstGeom prst="rect">
            <a:avLst/>
          </a:prstGeom>
        </p:spPr>
      </p:pic>
      <p:sp>
        <p:nvSpPr>
          <p:cNvPr id="2" name="Прямоугольник 1"/>
          <p:cNvSpPr/>
          <p:nvPr/>
        </p:nvSpPr>
        <p:spPr>
          <a:xfrm>
            <a:off x="4239491" y="600363"/>
            <a:ext cx="7952509" cy="960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latin typeface="Century Schoolbook" panose="02040604050505020304" pitchFamily="18" charset="0"/>
              </a:rPr>
              <a:t>Крім розглянутих вище загальних вартісних показників для оцінки ефективності використання окремих видів та груп основних засобів торговельного підприємства можуть використовуватися окремі</a:t>
            </a:r>
            <a:r>
              <a:rPr lang="ru-RU" sz="1600" dirty="0" smtClean="0">
                <a:latin typeface="Century Schoolbook" panose="02040604050505020304" pitchFamily="18" charset="0"/>
              </a:rPr>
              <a:t> </a:t>
            </a:r>
            <a:r>
              <a:rPr lang="uk-UA" sz="1600" dirty="0">
                <a:latin typeface="Century Schoolbook" panose="02040604050505020304" pitchFamily="18" charset="0"/>
              </a:rPr>
              <a:t>натуральні та спеціальні </a:t>
            </a:r>
            <a:r>
              <a:rPr lang="uk-UA" sz="1600" dirty="0" smtClean="0">
                <a:latin typeface="Century Schoolbook" panose="02040604050505020304" pitchFamily="18" charset="0"/>
              </a:rPr>
              <a:t>показники</a:t>
            </a:r>
            <a:r>
              <a:rPr lang="uk-UA" sz="1600" dirty="0">
                <a:latin typeface="Century Schoolbook" panose="02040604050505020304" pitchFamily="18" charset="0"/>
              </a:rPr>
              <a:t>:</a:t>
            </a:r>
            <a:endParaRPr lang="uk-UA" sz="1600" dirty="0"/>
          </a:p>
        </p:txBody>
      </p:sp>
    </p:spTree>
    <p:extLst>
      <p:ext uri="{BB962C8B-B14F-4D97-AF65-F5344CB8AC3E}">
        <p14:creationId xmlns:p14="http://schemas.microsoft.com/office/powerpoint/2010/main" val="352616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76373EA8-7B96-44F9-8B3C-2DEE21DB9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605" y="2863273"/>
            <a:ext cx="7654565" cy="3994726"/>
          </a:xfrm>
          <a:prstGeom prst="rect">
            <a:avLst/>
          </a:prstGeom>
        </p:spPr>
      </p:pic>
      <p:sp>
        <p:nvSpPr>
          <p:cNvPr id="2" name="Прямоугольник 1"/>
          <p:cNvSpPr/>
          <p:nvPr/>
        </p:nvSpPr>
        <p:spPr>
          <a:xfrm>
            <a:off x="748145" y="1302326"/>
            <a:ext cx="11443855" cy="1410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t>4. Завдання управління основними засобами </a:t>
            </a:r>
            <a:r>
              <a:rPr lang="uk-UA" sz="2400" b="1" dirty="0" smtClean="0"/>
              <a:t>торговельного підприємства та шляхи </a:t>
            </a:r>
            <a:r>
              <a:rPr lang="uk-UA" sz="2400" b="1" dirty="0"/>
              <a:t>ї</a:t>
            </a:r>
            <a:r>
              <a:rPr lang="uk-UA" sz="2400" b="1" dirty="0" smtClean="0"/>
              <a:t>х вирішення </a:t>
            </a:r>
          </a:p>
          <a:p>
            <a:pPr algn="just"/>
            <a:r>
              <a:rPr lang="uk-UA" sz="1600" i="1" dirty="0" smtClean="0"/>
              <a:t>Стратегічною </a:t>
            </a:r>
            <a:r>
              <a:rPr lang="uk-UA" sz="1600" i="1" dirty="0"/>
              <a:t>метою управління </a:t>
            </a:r>
            <a:r>
              <a:rPr lang="uk-UA" sz="1600" dirty="0"/>
              <a:t>основними засобами підприємства є забезпечення максимально ефективного їх використання при мінімальних витратах на їх утримування та обслуговування</a:t>
            </a:r>
            <a:r>
              <a:rPr lang="ru-RU" sz="1600" dirty="0"/>
              <a:t>.</a:t>
            </a:r>
            <a:endParaRPr lang="uk-UA" sz="1600" dirty="0"/>
          </a:p>
        </p:txBody>
      </p:sp>
    </p:spTree>
    <p:extLst>
      <p:ext uri="{BB962C8B-B14F-4D97-AF65-F5344CB8AC3E}">
        <p14:creationId xmlns:p14="http://schemas.microsoft.com/office/powerpoint/2010/main" val="46337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D39FE618-AAF8-4A5A-990E-7E8A4E948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452" y="1948774"/>
            <a:ext cx="8288495" cy="4532771"/>
          </a:xfrm>
          <a:prstGeom prst="rect">
            <a:avLst/>
          </a:prstGeom>
        </p:spPr>
      </p:pic>
      <p:sp>
        <p:nvSpPr>
          <p:cNvPr id="2" name="Прямоугольник 1"/>
          <p:cNvSpPr/>
          <p:nvPr/>
        </p:nvSpPr>
        <p:spPr>
          <a:xfrm>
            <a:off x="3768436" y="775856"/>
            <a:ext cx="8257309" cy="1172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На стадії формування ОЗ</a:t>
            </a:r>
          </a:p>
          <a:p>
            <a:pPr algn="ctr"/>
            <a:r>
              <a:rPr lang="uk-UA" dirty="0" smtClean="0"/>
              <a:t>1) Визначення загальної потреби в прирості основних засобів</a:t>
            </a:r>
            <a:endParaRPr lang="ru-RU" dirty="0"/>
          </a:p>
        </p:txBody>
      </p:sp>
    </p:spTree>
    <p:extLst>
      <p:ext uri="{BB962C8B-B14F-4D97-AF65-F5344CB8AC3E}">
        <p14:creationId xmlns:p14="http://schemas.microsoft.com/office/powerpoint/2010/main" val="350860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548EEBF6-F049-463E-AE32-423684110EC9}"/>
              </a:ext>
            </a:extLst>
          </p:cNvPr>
          <p:cNvSpPr/>
          <p:nvPr/>
        </p:nvSpPr>
        <p:spPr>
          <a:xfrm>
            <a:off x="193963" y="1896361"/>
            <a:ext cx="11868727" cy="4278094"/>
          </a:xfrm>
          <a:prstGeom prst="rect">
            <a:avLst/>
          </a:prstGeom>
        </p:spPr>
        <p:txBody>
          <a:bodyPr wrap="square">
            <a:spAutoFit/>
          </a:bodyPr>
          <a:lstStyle/>
          <a:p>
            <a:pPr algn="just"/>
            <a:r>
              <a:rPr lang="ru-RU" sz="1600" dirty="0" smtClean="0"/>
              <a:t>Метою </a:t>
            </a:r>
            <a:r>
              <a:rPr lang="uk-UA" sz="1600" dirty="0" smtClean="0"/>
              <a:t>цього управлінського завдання є визначення потреби в окремих видах та</a:t>
            </a:r>
            <a:r>
              <a:rPr lang="ru-RU" sz="1600" dirty="0" smtClean="0"/>
              <a:t> </a:t>
            </a:r>
            <a:r>
              <a:rPr lang="uk-UA" sz="1600" dirty="0" smtClean="0"/>
              <a:t>елементах основних засобів торговельного підприємства.</a:t>
            </a:r>
            <a:endParaRPr lang="uk-UA" sz="1600" dirty="0"/>
          </a:p>
          <a:p>
            <a:pPr algn="just"/>
            <a:r>
              <a:rPr lang="uk-UA" sz="1600" dirty="0" smtClean="0"/>
              <a:t>Розрахунки потреби в окремих видах та елементах основних засобів</a:t>
            </a:r>
            <a:r>
              <a:rPr lang="ru-RU" sz="1600" dirty="0" smtClean="0"/>
              <a:t>  </a:t>
            </a:r>
            <a:r>
              <a:rPr lang="uk-UA" sz="1600" dirty="0" smtClean="0"/>
              <a:t>торговельного підприємства узагальнюються в спеціально </a:t>
            </a:r>
            <a:r>
              <a:rPr lang="uk-UA" sz="1600" b="1" i="1" dirty="0" smtClean="0"/>
              <a:t>розробленому плані розвитку матеріально-технічної бази</a:t>
            </a:r>
            <a:r>
              <a:rPr lang="ru-RU" sz="1600" b="1" i="1" dirty="0" smtClean="0"/>
              <a:t>.</a:t>
            </a:r>
            <a:endParaRPr lang="ru-RU" sz="1600" b="1" i="1" dirty="0"/>
          </a:p>
          <a:p>
            <a:pPr algn="just"/>
            <a:r>
              <a:rPr lang="uk-UA" sz="1600" b="1" dirty="0" smtClean="0"/>
              <a:t>Основними розділами цього</a:t>
            </a:r>
            <a:r>
              <a:rPr lang="ru-RU" sz="1600" b="1" dirty="0" smtClean="0"/>
              <a:t> </a:t>
            </a:r>
            <a:r>
              <a:rPr lang="ru-RU" sz="1600" b="1" dirty="0"/>
              <a:t>плану є:</a:t>
            </a:r>
          </a:p>
          <a:p>
            <a:pPr algn="just"/>
            <a:r>
              <a:rPr lang="uk-UA" sz="1600" dirty="0"/>
              <a:t>- план розвитку торгової площі;</a:t>
            </a:r>
          </a:p>
          <a:p>
            <a:pPr algn="just"/>
            <a:r>
              <a:rPr lang="uk-UA" sz="1600" dirty="0"/>
              <a:t>- план розвитку складського господарства;</a:t>
            </a:r>
          </a:p>
          <a:p>
            <a:pPr marL="285750" indent="-285750" algn="just">
              <a:buFontTx/>
              <a:buChar char="-"/>
            </a:pPr>
            <a:r>
              <a:rPr lang="ru-RU" sz="1600" dirty="0" smtClean="0"/>
              <a:t>план </a:t>
            </a:r>
            <a:r>
              <a:rPr lang="uk-UA" sz="1600" dirty="0" smtClean="0"/>
              <a:t>технічного оснащення торговельного підприємства.</a:t>
            </a:r>
          </a:p>
          <a:p>
            <a:pPr algn="just"/>
            <a:r>
              <a:rPr lang="uk-UA" sz="1600" dirty="0" smtClean="0"/>
              <a:t>В плані розвитку торгової площі визначається потреба в розширенні торгової площі, її спеціалізація та розміщення (в квадратних метрах). </a:t>
            </a:r>
          </a:p>
          <a:p>
            <a:pPr algn="just"/>
            <a:r>
              <a:rPr lang="uk-UA" sz="1600" b="1" dirty="0" smtClean="0"/>
              <a:t>Основними методами розробки цього плану є: </a:t>
            </a:r>
          </a:p>
          <a:p>
            <a:pPr marL="342900" indent="-342900" algn="just">
              <a:buAutoNum type="arabicPeriod"/>
            </a:pPr>
            <a:r>
              <a:rPr lang="uk-UA" sz="1600" dirty="0" smtClean="0"/>
              <a:t>Нормативний метод, заснований на нормативах товарообороту на 1 м2 торговельної площі або нормативах торговельної площі на 1000 жителів (при плануванні на регіональному рівні). </a:t>
            </a:r>
          </a:p>
          <a:p>
            <a:pPr marL="342900" indent="-342900" algn="just">
              <a:buAutoNum type="arabicPeriod"/>
            </a:pPr>
            <a:r>
              <a:rPr lang="uk-UA" sz="1600" dirty="0" err="1" smtClean="0"/>
              <a:t>Факторно</a:t>
            </a:r>
            <a:r>
              <a:rPr lang="uk-UA" sz="1600" dirty="0" smtClean="0"/>
              <a:t>-аналітичний метод, в основі якого лежить вивчення потреби в торговій площі з врахуванням обсягу товарообороту та якості (стандарту) торговельного обслуговування. </a:t>
            </a:r>
          </a:p>
          <a:p>
            <a:pPr marL="342900" indent="-342900" algn="just">
              <a:buAutoNum type="arabicPeriod"/>
            </a:pPr>
            <a:endParaRPr lang="uk-UA" sz="1600" dirty="0" smtClean="0"/>
          </a:p>
          <a:p>
            <a:pPr algn="just"/>
            <a:endParaRPr lang="uk-UA" sz="1600" dirty="0"/>
          </a:p>
        </p:txBody>
      </p:sp>
      <p:sp>
        <p:nvSpPr>
          <p:cNvPr id="3" name="Прямоугольник 2"/>
          <p:cNvSpPr/>
          <p:nvPr/>
        </p:nvSpPr>
        <p:spPr>
          <a:xfrm>
            <a:off x="3334329" y="812800"/>
            <a:ext cx="8857672" cy="683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latin typeface="Arial" panose="020B0604020202020204" pitchFamily="34" charset="0"/>
            </a:endParaRPr>
          </a:p>
          <a:p>
            <a:pPr algn="ctr"/>
            <a:r>
              <a:rPr lang="uk-UA" dirty="0" smtClean="0">
                <a:latin typeface="Arial" panose="020B0604020202020204" pitchFamily="34" charset="0"/>
              </a:rPr>
              <a:t>2) Розробка </a:t>
            </a:r>
            <a:r>
              <a:rPr lang="uk-UA" dirty="0">
                <a:latin typeface="Arial" panose="020B0604020202020204" pitchFamily="34" charset="0"/>
              </a:rPr>
              <a:t>плану розвитку матеріально-технічної бази торговельного підприємства</a:t>
            </a:r>
          </a:p>
          <a:p>
            <a:pPr algn="ctr"/>
            <a:endParaRPr lang="ru-RU" dirty="0"/>
          </a:p>
        </p:txBody>
      </p:sp>
    </p:spTree>
    <p:extLst>
      <p:ext uri="{BB962C8B-B14F-4D97-AF65-F5344CB8AC3E}">
        <p14:creationId xmlns:p14="http://schemas.microsoft.com/office/powerpoint/2010/main" val="936437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6255" y="1472102"/>
            <a:ext cx="11369963" cy="5355312"/>
          </a:xfrm>
          <a:prstGeom prst="rect">
            <a:avLst/>
          </a:prstGeom>
        </p:spPr>
        <p:txBody>
          <a:bodyPr wrap="square">
            <a:spAutoFit/>
          </a:bodyPr>
          <a:lstStyle/>
          <a:p>
            <a:pPr algn="just"/>
            <a:r>
              <a:rPr lang="uk-UA" b="1" dirty="0" smtClean="0"/>
              <a:t>План розвитку складського господарства </a:t>
            </a:r>
            <a:r>
              <a:rPr lang="uk-UA" dirty="0" smtClean="0"/>
              <a:t>визначає потребу підприємства в розширенні ємкості (в м3) </a:t>
            </a:r>
            <a:r>
              <a:rPr lang="uk-UA" dirty="0" err="1" smtClean="0"/>
              <a:t>загальнотоварних</a:t>
            </a:r>
            <a:r>
              <a:rPr lang="uk-UA" dirty="0" smtClean="0"/>
              <a:t> та спеціалізованих складів. </a:t>
            </a:r>
          </a:p>
          <a:p>
            <a:pPr algn="just"/>
            <a:r>
              <a:rPr lang="uk-UA" dirty="0" smtClean="0"/>
              <a:t>Потреба підприємства в розвитку складів визначається за нормативами або на основі проведення техніко-економічних розрахунків (виходячи з встановлених нормативів товарних запасів, які мають зберігатися на складах підприємства; розрахункових коефіцієнтів складського об'єму, необхідного для зберігання одиниці товарних запасів відповідного товарного асортименту; коефіцієнта корисного використання складського об'єму). </a:t>
            </a:r>
          </a:p>
          <a:p>
            <a:pPr algn="just"/>
            <a:r>
              <a:rPr lang="uk-UA" b="1" dirty="0" smtClean="0"/>
              <a:t>План технічного оснащення </a:t>
            </a:r>
            <a:r>
              <a:rPr lang="uk-UA" dirty="0" smtClean="0"/>
              <a:t>торговельного підприємства визначає потребу в </a:t>
            </a:r>
            <a:r>
              <a:rPr lang="uk-UA" dirty="0" err="1" smtClean="0"/>
              <a:t>дооснащенні</a:t>
            </a:r>
            <a:r>
              <a:rPr lang="uk-UA" dirty="0" smtClean="0"/>
              <a:t> активної частини основних фондів підприємства. При вирішенні цього завдання виходять з того, що кожна одиниця обладнання, яка додатково вводиться, функціонує не самостійно, </a:t>
            </a:r>
            <a:r>
              <a:rPr lang="uk-UA" dirty="0" err="1" smtClean="0"/>
              <a:t>відокремлено</a:t>
            </a:r>
            <a:r>
              <a:rPr lang="uk-UA" dirty="0" smtClean="0"/>
              <a:t>, а повинна </a:t>
            </a:r>
            <a:r>
              <a:rPr lang="uk-UA" dirty="0" err="1" smtClean="0"/>
              <a:t>логічно</a:t>
            </a:r>
            <a:r>
              <a:rPr lang="uk-UA" dirty="0" smtClean="0"/>
              <a:t> увійти в існуючу систему або в ту систему обладнання підприємства, що формується. </a:t>
            </a:r>
          </a:p>
          <a:p>
            <a:pPr algn="just"/>
            <a:r>
              <a:rPr lang="uk-UA" b="1" dirty="0" smtClean="0"/>
              <a:t>Система обладнання </a:t>
            </a:r>
            <a:r>
              <a:rPr lang="uk-UA" dirty="0" smtClean="0"/>
              <a:t>являє собою комбінацію обладнання, що відповідає таким потребам технології, як раціональність та гнучкість, технологічна та економічна ефективність. Метою формування системи обладнання є досягнення максимального коефіцієнта корисної дії всіх видів обладнання, що використовуються. Потужність системи обладнання розраховується на основі визначення потужності окремих видів обладнання, тобто їх спроможності виконувати роботи певного виду та якості за певний проміжок часу (час, день) і коротко зветься "профіль потужності". </a:t>
            </a:r>
            <a:endParaRPr lang="uk-UA" dirty="0"/>
          </a:p>
        </p:txBody>
      </p:sp>
    </p:spTree>
    <p:extLst>
      <p:ext uri="{BB962C8B-B14F-4D97-AF65-F5344CB8AC3E}">
        <p14:creationId xmlns:p14="http://schemas.microsoft.com/office/powerpoint/2010/main" val="2363227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8000" y="1804060"/>
            <a:ext cx="11314546" cy="3139321"/>
          </a:xfrm>
          <a:prstGeom prst="rect">
            <a:avLst/>
          </a:prstGeom>
        </p:spPr>
        <p:txBody>
          <a:bodyPr wrap="square">
            <a:spAutoFit/>
          </a:bodyPr>
          <a:lstStyle/>
          <a:p>
            <a:r>
              <a:rPr lang="uk-UA" b="1" dirty="0" smtClean="0"/>
              <a:t>Потреба у введенні в експлуатацію окремих видів обладнання визначається так: </a:t>
            </a:r>
          </a:p>
          <a:p>
            <a:pPr marL="342900" indent="-342900">
              <a:buAutoNum type="arabicPeriod"/>
            </a:pPr>
            <a:r>
              <a:rPr lang="uk-UA" dirty="0" smtClean="0"/>
              <a:t>Оцінюється фактична потужність системи обладнання підприємства. </a:t>
            </a:r>
          </a:p>
          <a:p>
            <a:r>
              <a:rPr lang="uk-UA" dirty="0" smtClean="0"/>
              <a:t>2. На основі планів товарообороту визначається потреба в збільшенні потужності системи обладнання. </a:t>
            </a:r>
          </a:p>
          <a:p>
            <a:r>
              <a:rPr lang="uk-UA" dirty="0" smtClean="0"/>
              <a:t>3. Виявляються види обладнання, що перешкоджають збільшенню потужності системи. </a:t>
            </a:r>
          </a:p>
          <a:p>
            <a:r>
              <a:rPr lang="uk-UA" dirty="0" smtClean="0"/>
              <a:t>4. Визначається необхідне збільшення потужності за окремими видами обладнання. </a:t>
            </a:r>
          </a:p>
          <a:p>
            <a:r>
              <a:rPr lang="uk-UA" dirty="0" smtClean="0"/>
              <a:t>5. Розраховується кількість одиниць обладнання кожного виду, які необхідно ввести в експлуатацію (шляхом ділення необхідного приросту потужності на потужність одиниці обладнання).</a:t>
            </a:r>
          </a:p>
          <a:p>
            <a:r>
              <a:rPr lang="uk-UA" dirty="0" smtClean="0"/>
              <a:t>Потреба в збільшенні пасивної частини основних фондів (торговельних, складських приміщень) оцінюється експертно на основі аналізу їх фактичного використання.</a:t>
            </a:r>
            <a:endParaRPr lang="uk-UA" dirty="0"/>
          </a:p>
        </p:txBody>
      </p:sp>
    </p:spTree>
    <p:extLst>
      <p:ext uri="{BB962C8B-B14F-4D97-AF65-F5344CB8AC3E}">
        <p14:creationId xmlns:p14="http://schemas.microsoft.com/office/powerpoint/2010/main" val="3605017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89528" y="1933737"/>
            <a:ext cx="11443854" cy="3416320"/>
          </a:xfrm>
          <a:prstGeom prst="rect">
            <a:avLst/>
          </a:prstGeom>
        </p:spPr>
        <p:txBody>
          <a:bodyPr wrap="square">
            <a:spAutoFit/>
          </a:bodyPr>
          <a:lstStyle/>
          <a:p>
            <a:pPr algn="just"/>
            <a:r>
              <a:rPr lang="uk-UA" b="1" dirty="0" smtClean="0"/>
              <a:t>Потреба в прирості основних засобів підприємства може бути задоволена різними шляхами: </a:t>
            </a:r>
          </a:p>
          <a:p>
            <a:pPr marL="285750" indent="-285750" algn="just">
              <a:buFontTx/>
              <a:buChar char="-"/>
            </a:pPr>
            <a:r>
              <a:rPr lang="uk-UA" dirty="0" smtClean="0"/>
              <a:t>придбання необхідних основних засобів у власність (нових або таких, що були у використанні);</a:t>
            </a:r>
          </a:p>
          <a:p>
            <a:pPr marL="285750" indent="-285750" algn="just">
              <a:buFontTx/>
              <a:buChar char="-"/>
            </a:pPr>
            <a:r>
              <a:rPr lang="uk-UA" dirty="0" smtClean="0"/>
              <a:t>будівництва основних фондів (підрядним або господарським способом); </a:t>
            </a:r>
          </a:p>
          <a:p>
            <a:pPr marL="285750" indent="-285750" algn="just">
              <a:buFontTx/>
              <a:buChar char="-"/>
            </a:pPr>
            <a:r>
              <a:rPr lang="uk-UA" dirty="0" smtClean="0"/>
              <a:t>оренди (лізингу) необхідного обладнання та площі (оперативний або фінансовий лізинг) тощо;</a:t>
            </a:r>
          </a:p>
          <a:p>
            <a:pPr algn="just"/>
            <a:r>
              <a:rPr lang="uk-UA" dirty="0" smtClean="0"/>
              <a:t> Кожен з розглянутих способів задовольняє потреби підприємства в поповненні його основних фондів, але розмір витрат підприємства на кожен з них різний. Великий вплив на обсяг витрат має і структура їх фінансування: за рахунок власних або залучених фінансових ресурсів. Вибір найбільш доцільного способу розвитку основних фондів підприємства здійснюється шляхом співставлення приведених (дисконтованих) витрат підприємства на їх реалізацію. Для економічного обґрунтування того чи іншого варіанту розробляється бізнес-план відповідного інвестиційного проекту та оцінюється економічна ефективність його реалізації. </a:t>
            </a:r>
            <a:endParaRPr lang="uk-UA" dirty="0"/>
          </a:p>
        </p:txBody>
      </p:sp>
      <p:sp>
        <p:nvSpPr>
          <p:cNvPr id="4" name="Прямоугольник 3"/>
          <p:cNvSpPr/>
          <p:nvPr/>
        </p:nvSpPr>
        <p:spPr>
          <a:xfrm>
            <a:off x="3565236" y="1016000"/>
            <a:ext cx="8515928" cy="563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 Вибір форми задоволення потреби в прирості основних засобів</a:t>
            </a:r>
            <a:endParaRPr lang="ru-RU" dirty="0"/>
          </a:p>
        </p:txBody>
      </p:sp>
    </p:spTree>
    <p:extLst>
      <p:ext uri="{BB962C8B-B14F-4D97-AF65-F5344CB8AC3E}">
        <p14:creationId xmlns:p14="http://schemas.microsoft.com/office/powerpoint/2010/main" val="46872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8765" y="1776350"/>
            <a:ext cx="10991272" cy="2862322"/>
          </a:xfrm>
          <a:prstGeom prst="rect">
            <a:avLst/>
          </a:prstGeom>
        </p:spPr>
        <p:txBody>
          <a:bodyPr wrap="square">
            <a:spAutoFit/>
          </a:bodyPr>
          <a:lstStyle/>
          <a:p>
            <a:pPr algn="just"/>
            <a:r>
              <a:rPr lang="uk-UA" b="1" dirty="0" smtClean="0"/>
              <a:t>Підвищення ефективності використання основних фондів підприємства на стадії їх експлуатації досягається за рахунок: </a:t>
            </a:r>
          </a:p>
          <a:p>
            <a:pPr marL="285750" indent="-285750" algn="just">
              <a:buFontTx/>
              <a:buChar char="-"/>
            </a:pPr>
            <a:r>
              <a:rPr lang="uk-UA" dirty="0" smtClean="0"/>
              <a:t>здійснення раціонального розміщення основних фондів, підвищення коефіцієнта змінності (тривалості корисного використання) роботи обладнання; </a:t>
            </a:r>
          </a:p>
          <a:p>
            <a:pPr marL="285750" indent="-285750" algn="just">
              <a:buFontTx/>
              <a:buChar char="-"/>
            </a:pPr>
            <a:r>
              <a:rPr lang="uk-UA" dirty="0" smtClean="0"/>
              <a:t>покращення контролю за дотриманням правил експлуатації та технічне обслуговування обладнання; </a:t>
            </a:r>
          </a:p>
          <a:p>
            <a:pPr marL="285750" indent="-285750" algn="just">
              <a:buFontTx/>
              <a:buChar char="-"/>
            </a:pPr>
            <a:r>
              <a:rPr lang="uk-UA" dirty="0" smtClean="0"/>
              <a:t>удосконалення добору та підготовки кадрів, що здійснюють експлуатацію та технічне обслуговування обладнання; </a:t>
            </a:r>
          </a:p>
          <a:p>
            <a:pPr algn="just"/>
            <a:r>
              <a:rPr lang="uk-UA" dirty="0" smtClean="0"/>
              <a:t>- впровадження систем матеріального стимулювання робітників за безаварійну роботу обладнання, подовження ремонтного циклу та періоду експлуатації тощо.</a:t>
            </a:r>
            <a:endParaRPr lang="uk-UA" dirty="0"/>
          </a:p>
        </p:txBody>
      </p:sp>
      <p:sp>
        <p:nvSpPr>
          <p:cNvPr id="4" name="Прямоугольник 3"/>
          <p:cNvSpPr/>
          <p:nvPr/>
        </p:nvSpPr>
        <p:spPr>
          <a:xfrm>
            <a:off x="3583708" y="951345"/>
            <a:ext cx="8608291" cy="825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На стадії експлуатації ОЗ</a:t>
            </a:r>
            <a:endParaRPr lang="ru-RU" b="1" dirty="0" smtClean="0"/>
          </a:p>
          <a:p>
            <a:pPr algn="ctr"/>
            <a:r>
              <a:rPr lang="uk-UA" dirty="0" smtClean="0"/>
              <a:t>1) Раціоналізація експлуатації основних фондів підприємства </a:t>
            </a:r>
            <a:endParaRPr lang="uk-UA" dirty="0"/>
          </a:p>
        </p:txBody>
      </p:sp>
    </p:spTree>
    <p:extLst>
      <p:ext uri="{BB962C8B-B14F-4D97-AF65-F5344CB8AC3E}">
        <p14:creationId xmlns:p14="http://schemas.microsoft.com/office/powerpoint/2010/main" val="85116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2E94A804-5FCD-44DA-B8A3-2B96BCABB64F}"/>
              </a:ext>
            </a:extLst>
          </p:cNvPr>
          <p:cNvSpPr/>
          <p:nvPr/>
        </p:nvSpPr>
        <p:spPr>
          <a:xfrm>
            <a:off x="110837" y="1447528"/>
            <a:ext cx="11998036" cy="5078313"/>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just"/>
            <a:r>
              <a:rPr lang="uk-UA" dirty="0" smtClean="0">
                <a:latin typeface="+mj-lt"/>
                <a:cs typeface="Times New Roman" panose="02020603050405020304" pitchFamily="18" charset="0"/>
              </a:rPr>
              <a:t>Для здійснення будь-якого виробничого процесу, необхідні предмети праці, тобто матеріально-технічні ресурси та засоби праці. Сукупність засобів праці, якими розпоряджається підприємство, складає його основні фонди. </a:t>
            </a:r>
          </a:p>
          <a:p>
            <a:pPr algn="just"/>
            <a:r>
              <a:rPr lang="uk-UA" dirty="0" smtClean="0">
                <a:latin typeface="+mj-lt"/>
                <a:cs typeface="Times New Roman" panose="02020603050405020304" pitchFamily="18" charset="0"/>
              </a:rPr>
              <a:t>Під</a:t>
            </a:r>
            <a:r>
              <a:rPr lang="uk-UA" i="1" dirty="0" smtClean="0">
                <a:latin typeface="+mj-lt"/>
                <a:cs typeface="Times New Roman" panose="02020603050405020304" pitchFamily="18" charset="0"/>
              </a:rPr>
              <a:t> </a:t>
            </a:r>
            <a:r>
              <a:rPr lang="uk-UA" dirty="0" smtClean="0">
                <a:latin typeface="+mj-lt"/>
                <a:cs typeface="Times New Roman" panose="02020603050405020304" pitchFamily="18" charset="0"/>
              </a:rPr>
              <a:t>терміном </a:t>
            </a:r>
            <a:r>
              <a:rPr lang="uk-UA" b="1" i="1" dirty="0" smtClean="0">
                <a:latin typeface="+mj-lt"/>
                <a:cs typeface="Times New Roman" panose="02020603050405020304" pitchFamily="18" charset="0"/>
              </a:rPr>
              <a:t>"основні засоби" </a:t>
            </a:r>
            <a:r>
              <a:rPr lang="uk-UA" dirty="0" smtClean="0">
                <a:latin typeface="+mj-lt"/>
                <a:cs typeface="Times New Roman" panose="02020603050405020304" pitchFamily="18" charset="0"/>
              </a:rPr>
              <a:t>розуміють матеріальні засоби, що використовуються у виробничій діяльності підприємства впродовж періоду, який перевищує 365 календарних днів від дати їх вводу до експлуатації, і вартість яких поступово зменшується у зв'язку із фізичним </a:t>
            </a:r>
            <a:r>
              <a:rPr lang="uk-UA" dirty="0">
                <a:latin typeface="+mj-lt"/>
                <a:cs typeface="Times New Roman" panose="02020603050405020304" pitchFamily="18" charset="0"/>
              </a:rPr>
              <a:t>або моральним зносом.</a:t>
            </a:r>
          </a:p>
          <a:p>
            <a:pPr algn="just"/>
            <a:r>
              <a:rPr lang="ru-RU" b="1" dirty="0" smtClean="0">
                <a:latin typeface="+mj-lt"/>
                <a:cs typeface="Times New Roman" panose="02020603050405020304" pitchFamily="18" charset="0"/>
              </a:rPr>
              <a:t>Таким чином, </a:t>
            </a:r>
            <a:r>
              <a:rPr lang="uk-UA" b="1" dirty="0" smtClean="0">
                <a:latin typeface="+mj-lt"/>
                <a:cs typeface="Times New Roman" panose="02020603050405020304" pitchFamily="18" charset="0"/>
              </a:rPr>
              <a:t>характерними особливостями </a:t>
            </a:r>
            <a:r>
              <a:rPr lang="uk-UA" b="1" i="1" dirty="0" smtClean="0">
                <a:latin typeface="+mj-lt"/>
                <a:cs typeface="Times New Roman" panose="02020603050405020304" pitchFamily="18" charset="0"/>
              </a:rPr>
              <a:t>основних засобів </a:t>
            </a:r>
            <a:r>
              <a:rPr lang="uk-UA" b="1" dirty="0" smtClean="0">
                <a:latin typeface="+mj-lt"/>
                <a:cs typeface="Times New Roman" panose="02020603050405020304" pitchFamily="18" charset="0"/>
              </a:rPr>
              <a:t>є:</a:t>
            </a:r>
          </a:p>
          <a:p>
            <a:pPr algn="just"/>
            <a:r>
              <a:rPr lang="uk-UA" dirty="0" smtClean="0">
                <a:latin typeface="+mj-lt"/>
                <a:cs typeface="Times New Roman" panose="02020603050405020304" pitchFamily="18" charset="0"/>
              </a:rPr>
              <a:t>1. Використання в натуральному вигляді впродовж тривалого </a:t>
            </a:r>
            <a:r>
              <a:rPr lang="ru-RU" dirty="0" smtClean="0">
                <a:latin typeface="+mj-lt"/>
                <a:cs typeface="Times New Roman" panose="02020603050405020304" pitchFamily="18" charset="0"/>
              </a:rPr>
              <a:t>часу </a:t>
            </a:r>
            <a:r>
              <a:rPr lang="uk-UA" dirty="0" smtClean="0">
                <a:latin typeface="+mj-lt"/>
                <a:cs typeface="Times New Roman" panose="02020603050405020304" pitchFamily="18" charset="0"/>
              </a:rPr>
              <a:t>(не менше року).</a:t>
            </a:r>
          </a:p>
          <a:p>
            <a:pPr algn="just"/>
            <a:r>
              <a:rPr lang="ru-RU" dirty="0" smtClean="0">
                <a:latin typeface="+mj-lt"/>
                <a:cs typeface="Times New Roman" panose="02020603050405020304" pitchFamily="18" charset="0"/>
              </a:rPr>
              <a:t>2.Схильність </a:t>
            </a:r>
            <a:r>
              <a:rPr lang="ru-RU" dirty="0">
                <a:latin typeface="+mj-lt"/>
                <a:cs typeface="Times New Roman" panose="02020603050405020304" pitchFamily="18" charset="0"/>
              </a:rPr>
              <a:t>до </a:t>
            </a:r>
            <a:r>
              <a:rPr lang="uk-UA" dirty="0" smtClean="0">
                <a:latin typeface="+mj-lt"/>
                <a:cs typeface="Times New Roman" panose="02020603050405020304" pitchFamily="18" charset="0"/>
              </a:rPr>
              <a:t>зносу, який виявляється у поступовій втраті</a:t>
            </a:r>
            <a:r>
              <a:rPr lang="ru-RU" dirty="0" smtClean="0">
                <a:latin typeface="+mj-lt"/>
                <a:cs typeface="Times New Roman" panose="02020603050405020304" pitchFamily="18" charset="0"/>
              </a:rPr>
              <a:t> </a:t>
            </a:r>
            <a:r>
              <a:rPr lang="uk-UA" dirty="0">
                <a:latin typeface="+mj-lt"/>
                <a:cs typeface="Times New Roman" panose="02020603050405020304" pitchFamily="18" charset="0"/>
              </a:rPr>
              <a:t>можливої подальшої експлуатації у зв'язку з старінням, закінченням </a:t>
            </a:r>
            <a:r>
              <a:rPr lang="ru-RU" dirty="0">
                <a:latin typeface="+mj-lt"/>
                <a:cs typeface="Times New Roman" panose="02020603050405020304" pitchFamily="18" charset="0"/>
              </a:rPr>
              <a:t>резерву </a:t>
            </a:r>
            <a:r>
              <a:rPr lang="uk-UA" dirty="0" smtClean="0">
                <a:latin typeface="+mj-lt"/>
                <a:cs typeface="Times New Roman" panose="02020603050405020304" pitchFamily="18" charset="0"/>
              </a:rPr>
              <a:t>потужності (матеріальний знос)</a:t>
            </a:r>
            <a:r>
              <a:rPr lang="ru-RU" dirty="0" smtClean="0">
                <a:latin typeface="+mj-lt"/>
                <a:cs typeface="Times New Roman" panose="02020603050405020304" pitchFamily="18" charset="0"/>
              </a:rPr>
              <a:t> </a:t>
            </a:r>
            <a:r>
              <a:rPr lang="uk-UA" dirty="0" smtClean="0">
                <a:latin typeface="+mj-lt"/>
                <a:cs typeface="Times New Roman" panose="02020603050405020304" pitchFamily="18" charset="0"/>
              </a:rPr>
              <a:t>або з втратою доцільності подальшої експлуатації у зв'язку з виникненням основних засобів, що мають якісніші характеристики (моральний знос).</a:t>
            </a:r>
          </a:p>
          <a:p>
            <a:pPr algn="just"/>
            <a:r>
              <a:rPr lang="uk-UA" dirty="0" smtClean="0">
                <a:latin typeface="+mj-lt"/>
                <a:cs typeface="Times New Roman" panose="02020603050405020304" pitchFamily="18" charset="0"/>
              </a:rPr>
              <a:t>3. Специфічний </a:t>
            </a:r>
            <a:r>
              <a:rPr lang="ru-RU" dirty="0" smtClean="0">
                <a:latin typeface="+mj-lt"/>
                <a:cs typeface="Times New Roman" panose="02020603050405020304" pitchFamily="18" charset="0"/>
              </a:rPr>
              <a:t>характер </a:t>
            </a:r>
            <a:r>
              <a:rPr lang="uk-UA" dirty="0" smtClean="0">
                <a:latin typeface="+mj-lt"/>
                <a:cs typeface="Times New Roman" panose="02020603050405020304" pitchFamily="18" charset="0"/>
              </a:rPr>
              <a:t>кругообігу та відшкодування вартості через </a:t>
            </a:r>
            <a:r>
              <a:rPr lang="uk-UA" dirty="0">
                <a:latin typeface="+mj-lt"/>
                <a:cs typeface="Times New Roman" panose="02020603050405020304" pitchFamily="18" charset="0"/>
              </a:rPr>
              <a:t>механізм поступової амортизації з віднесенням амортизаційних </a:t>
            </a:r>
            <a:r>
              <a:rPr lang="uk-UA" dirty="0" smtClean="0">
                <a:latin typeface="+mj-lt"/>
                <a:cs typeface="Times New Roman" panose="02020603050405020304" pitchFamily="18" charset="0"/>
              </a:rPr>
              <a:t>відрахувань на поточні витрати підприємства, і відповідно, вартість</a:t>
            </a:r>
            <a:r>
              <a:rPr lang="ru-RU" dirty="0" smtClean="0">
                <a:latin typeface="+mj-lt"/>
                <a:cs typeface="Times New Roman" panose="02020603050405020304" pitchFamily="18" charset="0"/>
              </a:rPr>
              <a:t> </a:t>
            </a:r>
            <a:r>
              <a:rPr lang="uk-UA" dirty="0">
                <a:latin typeface="+mj-lt"/>
                <a:cs typeface="Times New Roman" panose="02020603050405020304" pitchFamily="18" charset="0"/>
              </a:rPr>
              <a:t>продукції (робіт, послуг</a:t>
            </a:r>
            <a:r>
              <a:rPr lang="uk-UA" dirty="0" smtClean="0">
                <a:latin typeface="+mj-lt"/>
                <a:cs typeface="Times New Roman" panose="02020603050405020304" pitchFamily="18" charset="0"/>
              </a:rPr>
              <a:t>).</a:t>
            </a:r>
          </a:p>
          <a:p>
            <a:pPr algn="just"/>
            <a:r>
              <a:rPr lang="uk-UA" dirty="0" smtClean="0">
                <a:latin typeface="+mj-lt"/>
                <a:cs typeface="Times New Roman" panose="02020603050405020304" pitchFamily="18" charset="0"/>
              </a:rPr>
              <a:t>Оскільки </a:t>
            </a:r>
            <a:r>
              <a:rPr lang="uk-UA" dirty="0" err="1" smtClean="0">
                <a:latin typeface="+mj-lt"/>
                <a:cs typeface="Times New Roman" panose="02020603050405020304" pitchFamily="18" charset="0"/>
              </a:rPr>
              <a:t>натурально</a:t>
            </a:r>
            <a:r>
              <a:rPr lang="uk-UA" dirty="0" smtClean="0">
                <a:latin typeface="+mj-lt"/>
                <a:cs typeface="Times New Roman" panose="02020603050405020304" pitchFamily="18" charset="0"/>
              </a:rPr>
              <a:t>-речовий склад основних фондів підприємства дуже різноманітний, для їх обліку, аналізу та планування використовують різні ознаки класифікації (рис. 1). </a:t>
            </a:r>
            <a:endParaRPr lang="uk-UA" dirty="0">
              <a:latin typeface="+mj-lt"/>
              <a:cs typeface="Times New Roman" panose="02020603050405020304" pitchFamily="18" charset="0"/>
            </a:endParaRPr>
          </a:p>
        </p:txBody>
      </p:sp>
      <p:sp>
        <p:nvSpPr>
          <p:cNvPr id="3" name="Прямоугольник 2"/>
          <p:cNvSpPr/>
          <p:nvPr/>
        </p:nvSpPr>
        <p:spPr>
          <a:xfrm>
            <a:off x="1616364" y="1161200"/>
            <a:ext cx="10575636" cy="57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1. Поняття, оцінка та склад основних засобів торговельного підприємства</a:t>
            </a:r>
          </a:p>
          <a:p>
            <a:pPr algn="ctr"/>
            <a:endParaRPr lang="ru-RU" sz="2000" dirty="0"/>
          </a:p>
        </p:txBody>
      </p:sp>
    </p:spTree>
    <p:extLst>
      <p:ext uri="{BB962C8B-B14F-4D97-AF65-F5344CB8AC3E}">
        <p14:creationId xmlns:p14="http://schemas.microsoft.com/office/powerpoint/2010/main" val="72981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836" y="1859340"/>
            <a:ext cx="11628582" cy="4524315"/>
          </a:xfrm>
          <a:prstGeom prst="rect">
            <a:avLst/>
          </a:prstGeom>
        </p:spPr>
        <p:txBody>
          <a:bodyPr wrap="square">
            <a:spAutoFit/>
          </a:bodyPr>
          <a:lstStyle/>
          <a:p>
            <a:pPr algn="just"/>
            <a:r>
              <a:rPr lang="uk-UA" dirty="0" smtClean="0"/>
              <a:t>Збереження споживчої вартості основних фондів та подовження можливого терміну їх корисної експлуатації визначається </a:t>
            </a:r>
            <a:r>
              <a:rPr lang="uk-UA" b="1" dirty="0" smtClean="0"/>
              <a:t>ефективністю ремонтної політики підприємства</a:t>
            </a:r>
            <a:r>
              <a:rPr lang="uk-UA" dirty="0" smtClean="0"/>
              <a:t>. </a:t>
            </a:r>
          </a:p>
          <a:p>
            <a:pPr algn="just"/>
            <a:r>
              <a:rPr lang="uk-UA" dirty="0" smtClean="0"/>
              <a:t>Підприємство може використовувати різні підходи до проведення ремонтів основних засобів: </a:t>
            </a:r>
          </a:p>
          <a:p>
            <a:pPr marL="285750" indent="-285750" algn="just">
              <a:buFontTx/>
              <a:buChar char="-"/>
            </a:pPr>
            <a:r>
              <a:rPr lang="uk-UA" b="1" dirty="0" smtClean="0"/>
              <a:t>запобіжна</a:t>
            </a:r>
            <a:r>
              <a:rPr lang="uk-UA" dirty="0" smtClean="0"/>
              <a:t> ремонтна політика, що передбачає проведення планово-попереджувальних ремонтів; </a:t>
            </a:r>
          </a:p>
          <a:p>
            <a:pPr marL="285750" indent="-285750" algn="just">
              <a:buFontTx/>
              <a:buChar char="-"/>
            </a:pPr>
            <a:r>
              <a:rPr lang="uk-UA" b="1" dirty="0" smtClean="0"/>
              <a:t>аварійна</a:t>
            </a:r>
            <a:r>
              <a:rPr lang="uk-UA" dirty="0" smtClean="0"/>
              <a:t> ремонтна політика, при якій ремонтні роботи проводяться лише під час виходу основних засобів з експлуатації (аварійний ремонт); </a:t>
            </a:r>
          </a:p>
          <a:p>
            <a:pPr marL="285750" indent="-285750" algn="just">
              <a:buFontTx/>
              <a:buChar char="-"/>
            </a:pPr>
            <a:r>
              <a:rPr lang="uk-UA" b="1" dirty="0"/>
              <a:t>к</a:t>
            </a:r>
            <a:r>
              <a:rPr lang="uk-UA" b="1" dirty="0" smtClean="0"/>
              <a:t>омбінований</a:t>
            </a:r>
            <a:r>
              <a:rPr lang="uk-UA" dirty="0" smtClean="0"/>
              <a:t> підхід.</a:t>
            </a:r>
          </a:p>
          <a:p>
            <a:pPr algn="just"/>
            <a:r>
              <a:rPr lang="uk-UA" dirty="0" smtClean="0"/>
              <a:t>Більш доцільною є </a:t>
            </a:r>
            <a:r>
              <a:rPr lang="uk-UA" b="1" dirty="0" smtClean="0"/>
              <a:t>запобіжна ремонтна політика, </a:t>
            </a:r>
            <a:r>
              <a:rPr lang="uk-UA" dirty="0" smtClean="0"/>
              <a:t>оскільки вона забезпечує ритмічність роботи підприємства та стабільність його виробничих можливостей завдяки планомірному утримуванню основних фондів у задовільному стані. Для неї характерні й більш низькі витрати на профілактичні ремонтні заходи порівняно з аварійними роботами. Реалізація такої політики передбачає:</a:t>
            </a:r>
          </a:p>
          <a:p>
            <a:pPr algn="just"/>
            <a:r>
              <a:rPr lang="uk-UA" dirty="0" smtClean="0"/>
              <a:t>- обґрунтування ремонтного циклу, тобто періодичності та </a:t>
            </a:r>
            <a:r>
              <a:rPr lang="uk-UA" dirty="0" err="1" smtClean="0"/>
              <a:t>почерговості</a:t>
            </a:r>
            <a:r>
              <a:rPr lang="uk-UA" dirty="0" smtClean="0"/>
              <a:t> виконання ремонтних робіт (огляд обладнання, технічне обслуговування, малий та середній поточний та капітальний ремонти);</a:t>
            </a:r>
          </a:p>
          <a:p>
            <a:pPr marL="285750" indent="-285750" algn="just">
              <a:buFontTx/>
              <a:buChar char="-"/>
            </a:pPr>
            <a:r>
              <a:rPr lang="uk-UA" dirty="0" smtClean="0"/>
              <a:t>здійснення контролю за ходом, дотриманням термінів та якості ремонтних робіт.</a:t>
            </a:r>
          </a:p>
          <a:p>
            <a:pPr algn="just"/>
            <a:r>
              <a:rPr lang="uk-UA" dirty="0" smtClean="0"/>
              <a:t> </a:t>
            </a:r>
            <a:endParaRPr lang="uk-UA" dirty="0"/>
          </a:p>
        </p:txBody>
      </p:sp>
      <p:sp>
        <p:nvSpPr>
          <p:cNvPr id="4" name="Прямоугольник 3"/>
          <p:cNvSpPr/>
          <p:nvPr/>
        </p:nvSpPr>
        <p:spPr>
          <a:xfrm>
            <a:off x="2983345" y="1062182"/>
            <a:ext cx="8829964" cy="618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a:t>
            </a:r>
            <a:r>
              <a:rPr lang="uk-UA" dirty="0" err="1" smtClean="0"/>
              <a:t>Обгрунтування</a:t>
            </a:r>
            <a:r>
              <a:rPr lang="uk-UA" dirty="0" smtClean="0"/>
              <a:t> ремонтної політики підприємства </a:t>
            </a:r>
            <a:endParaRPr lang="uk-UA" dirty="0"/>
          </a:p>
        </p:txBody>
      </p:sp>
    </p:spTree>
    <p:extLst>
      <p:ext uri="{BB962C8B-B14F-4D97-AF65-F5344CB8AC3E}">
        <p14:creationId xmlns:p14="http://schemas.microsoft.com/office/powerpoint/2010/main" val="4103875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22036" y="2090433"/>
            <a:ext cx="10917381" cy="3693319"/>
          </a:xfrm>
          <a:prstGeom prst="rect">
            <a:avLst/>
          </a:prstGeom>
        </p:spPr>
        <p:txBody>
          <a:bodyPr wrap="square">
            <a:spAutoFit/>
          </a:bodyPr>
          <a:lstStyle/>
          <a:p>
            <a:pPr algn="just"/>
            <a:r>
              <a:rPr lang="uk-UA" dirty="0" smtClean="0"/>
              <a:t>При виборі </a:t>
            </a:r>
            <a:r>
              <a:rPr lang="uk-UA" b="1" dirty="0" smtClean="0"/>
              <a:t>аварійної ремонтної політики </a:t>
            </a:r>
            <a:r>
              <a:rPr lang="uk-UA" dirty="0" smtClean="0"/>
              <a:t>слід враховувати, що з ладу може вийти одночасно декілька одиниць обладнання. Це може поставити під загрозу виконання виробничої програми (плану товаро обороту), може унеможливити здійснення окремих етапів торговельно-технологічних операцій (зберігання товарів, фасування, розвантаження та інше), що може мати катастрофічні наслідки для діяльності підприємства та його фінансового стану. </a:t>
            </a:r>
            <a:endParaRPr lang="uk-UA" dirty="0" smtClean="0"/>
          </a:p>
          <a:p>
            <a:pPr algn="just"/>
            <a:r>
              <a:rPr lang="uk-UA" dirty="0" smtClean="0"/>
              <a:t>Вибір </a:t>
            </a:r>
            <a:r>
              <a:rPr lang="uk-UA" dirty="0" smtClean="0"/>
              <a:t>аварійної ремонтної політики передбачає розробку програми дій підприємства в разі аварії основних фондів, в якій за видами основних фондів, що вийшли з ладу, мають бути передбачені відповідні заходи реагування.</a:t>
            </a:r>
          </a:p>
          <a:p>
            <a:pPr algn="just"/>
            <a:r>
              <a:rPr lang="uk-UA" dirty="0" smtClean="0"/>
              <a:t>Завчасна розробка програми дій дозволить скоротити витрати підприємства через вимушений простій. Ефективним інструментом захисту підприємства від аварійних ситуацій є також страхування його майна від безпосередніх (пошкодження та загибель) та непрямих (втрата прибутку від перерви у виробництві) збитків</a:t>
            </a:r>
            <a:r>
              <a:rPr lang="ru-RU" dirty="0" smtClean="0"/>
              <a:t>. </a:t>
            </a:r>
            <a:endParaRPr lang="uk-UA" dirty="0"/>
          </a:p>
        </p:txBody>
      </p:sp>
    </p:spTree>
    <p:extLst>
      <p:ext uri="{BB962C8B-B14F-4D97-AF65-F5344CB8AC3E}">
        <p14:creationId xmlns:p14="http://schemas.microsoft.com/office/powerpoint/2010/main" val="516314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8218" y="1443841"/>
            <a:ext cx="10806546" cy="4801314"/>
          </a:xfrm>
          <a:prstGeom prst="rect">
            <a:avLst/>
          </a:prstGeom>
        </p:spPr>
        <p:txBody>
          <a:bodyPr wrap="square">
            <a:spAutoFit/>
          </a:bodyPr>
          <a:lstStyle/>
          <a:p>
            <a:r>
              <a:rPr lang="uk-UA" dirty="0" smtClean="0"/>
              <a:t>Одним з важливих завдань управління основними фондами є визначення </a:t>
            </a:r>
            <a:r>
              <a:rPr lang="uk-UA" b="1" dirty="0" smtClean="0"/>
              <a:t>оптимальних термінів їх експлуатації. </a:t>
            </a:r>
          </a:p>
          <a:p>
            <a:pPr algn="just"/>
            <a:r>
              <a:rPr lang="uk-UA" dirty="0" smtClean="0"/>
              <a:t>Скорочення термінів експлуатації дозволяє забезпечити прискорене оновлення основних засобів, зменшує рівень техніко-економічного старіння, підвищує технічний рівень підприємства, забезпечує зростання продуктивності праці та зниження ремонтно-експлуатаційних витрат. </a:t>
            </a:r>
          </a:p>
          <a:p>
            <a:pPr algn="just"/>
            <a:r>
              <a:rPr lang="uk-UA" dirty="0" smtClean="0"/>
              <a:t>Проте негативним наслідком такої політики є зростання поточних витрат за рахунок амортизаційних відрахувань, зростання потреби в інвестиційних ресурсах, обтяження підприємства борговими зобов'язаннями.</a:t>
            </a:r>
          </a:p>
          <a:p>
            <a:pPr algn="just"/>
            <a:r>
              <a:rPr lang="uk-UA" dirty="0" smtClean="0"/>
              <a:t>Подовження терміну експлуатації дозволяє зменшити обсяг щорічної заміни спрацьованих основних фондів, збільшити обсяги використання інвестиційних ресурсів для розширеного відтворення основних фондів, але обумовлює зниження продуктивності діючих основних фондів та зростання витрат на їх утримування та ремонт. </a:t>
            </a:r>
          </a:p>
          <a:p>
            <a:pPr algn="just"/>
            <a:r>
              <a:rPr lang="uk-UA" b="1" dirty="0" smtClean="0"/>
              <a:t>Оптимальний (економічно доцільний) термін експлуатації </a:t>
            </a:r>
            <a:r>
              <a:rPr lang="uk-UA" dirty="0" smtClean="0"/>
              <a:t>може бути визначений як період експлуатації, в якому забезпечується максимізація нагромадження коштів для відновлення основних фондів за рахунок амортизаційних відрахувань з врахуванням обсягів їх використання на проведення ремонтних робіт.</a:t>
            </a:r>
            <a:endParaRPr lang="uk-UA" dirty="0"/>
          </a:p>
        </p:txBody>
      </p:sp>
      <p:sp>
        <p:nvSpPr>
          <p:cNvPr id="3" name="Прямоугольник 2"/>
          <p:cNvSpPr/>
          <p:nvPr/>
        </p:nvSpPr>
        <p:spPr>
          <a:xfrm>
            <a:off x="4110182" y="646545"/>
            <a:ext cx="8081818" cy="72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 Оптимізація термінів експлуатації основних засобів</a:t>
            </a:r>
            <a:endParaRPr lang="ru-RU" dirty="0"/>
          </a:p>
        </p:txBody>
      </p:sp>
    </p:spTree>
    <p:extLst>
      <p:ext uri="{BB962C8B-B14F-4D97-AF65-F5344CB8AC3E}">
        <p14:creationId xmlns:p14="http://schemas.microsoft.com/office/powerpoint/2010/main" val="2682511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5" y="671691"/>
            <a:ext cx="11924143" cy="6186309"/>
          </a:xfrm>
          <a:prstGeom prst="rect">
            <a:avLst/>
          </a:prstGeom>
        </p:spPr>
        <p:txBody>
          <a:bodyPr wrap="square">
            <a:spAutoFit/>
          </a:bodyPr>
          <a:lstStyle/>
          <a:p>
            <a:pPr algn="just"/>
            <a:r>
              <a:rPr lang="uk-UA" dirty="0" smtClean="0"/>
              <a:t>	Залежно від мети та завдань виділяють </a:t>
            </a:r>
            <a:r>
              <a:rPr lang="uk-UA" b="1" dirty="0" smtClean="0"/>
              <a:t>поточний</a:t>
            </a:r>
            <a:r>
              <a:rPr lang="uk-UA" dirty="0" smtClean="0"/>
              <a:t> та </a:t>
            </a:r>
            <a:r>
              <a:rPr lang="uk-UA" b="1" dirty="0" smtClean="0"/>
              <a:t>капітальний ремонти</a:t>
            </a:r>
            <a:r>
              <a:rPr lang="uk-UA" dirty="0" smtClean="0"/>
              <a:t> основних засобів. </a:t>
            </a:r>
          </a:p>
          <a:p>
            <a:pPr algn="just"/>
            <a:r>
              <a:rPr lang="uk-UA" dirty="0" smtClean="0"/>
              <a:t>	Метою </a:t>
            </a:r>
            <a:r>
              <a:rPr lang="uk-UA" b="1" dirty="0" smtClean="0"/>
              <a:t>поточного ремонту </a:t>
            </a:r>
            <a:r>
              <a:rPr lang="uk-UA" dirty="0" smtClean="0"/>
              <a:t>основних засобів є збереження засобів праці у стані, придатному для подальшого продуктивного використання шляхом проведення регулярних ремонтно-профілактичних операцій, спрямованих на усунення дрібних неполадок та попередження прогресуючого фізичного спрацювання. Витрати на проведення поточного ремонту є постійними, здійснюються відносно рівномірно протягом усього періоду експлуатації, відносяться на витрати обігу підприємства після їх здійснення. </a:t>
            </a:r>
          </a:p>
          <a:p>
            <a:pPr algn="just"/>
            <a:r>
              <a:rPr lang="uk-UA" b="1" dirty="0" smtClean="0"/>
              <a:t>	Капітальний ремонт </a:t>
            </a:r>
            <a:r>
              <a:rPr lang="uk-UA" dirty="0" smtClean="0"/>
              <a:t>основних засобів проводиться з метою від шкодування фізичного спрацювання конструктивних елементів засобів праці та максимального відновлення їх первісних техніко експлуатаційних параметрів. Капітальний ремонт проводиться з певною періодичністю (один раз на рік або - на два роки) і потребує значних одночасних витрат. З метою нагромадження коштів для проведення капітального ремонту на підприємстві може формуватися ремонтний фонд. Джерелом його формування є цільові періодичні відрахування коштів, що відносяться на витрати обігу підприємства впродовж усього ремонтного циклу (періоду між проведенням капітальних ремонтів). Важливе значення для діяльності підприємства має економічна оцінка доцільності витрат на капітальний ремонт основних фондів. </a:t>
            </a:r>
          </a:p>
          <a:p>
            <a:pPr algn="just"/>
            <a:r>
              <a:rPr lang="uk-UA" b="1" dirty="0" smtClean="0"/>
              <a:t>В основі оцінки доцільності лежить порівняння двох альтернатив них варіантів: </a:t>
            </a:r>
          </a:p>
          <a:p>
            <a:pPr marL="285750" indent="-285750" algn="just">
              <a:buFontTx/>
              <a:buChar char="-"/>
            </a:pPr>
            <a:r>
              <a:rPr lang="uk-UA" dirty="0" smtClean="0"/>
              <a:t>проведення капітального ремонту основних фондів та продовження строку їх експлуатації на один ремонтний цикл. </a:t>
            </a:r>
          </a:p>
          <a:p>
            <a:pPr marL="285750" indent="-285750" algn="just">
              <a:buFontTx/>
              <a:buChar char="-"/>
            </a:pPr>
            <a:r>
              <a:rPr lang="uk-UA" dirty="0" smtClean="0"/>
              <a:t>заміна пошкодженого об'єкта основних фондів новим.</a:t>
            </a:r>
          </a:p>
          <a:p>
            <a:pPr algn="just"/>
            <a:r>
              <a:rPr lang="uk-UA" dirty="0" smtClean="0"/>
              <a:t>Для здійснення оцінки необхідно визначити загальну суму витрат та збитків підприємства в кожному варіанті</a:t>
            </a:r>
            <a:r>
              <a:rPr lang="ru-RU" dirty="0" smtClean="0"/>
              <a:t>. </a:t>
            </a:r>
            <a:endParaRPr lang="uk-UA" dirty="0" smtClean="0"/>
          </a:p>
        </p:txBody>
      </p:sp>
    </p:spTree>
    <p:extLst>
      <p:ext uri="{BB962C8B-B14F-4D97-AF65-F5344CB8AC3E}">
        <p14:creationId xmlns:p14="http://schemas.microsoft.com/office/powerpoint/2010/main" val="1634053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86692" y="1379577"/>
            <a:ext cx="10741889" cy="5293757"/>
          </a:xfrm>
          <a:prstGeom prst="rect">
            <a:avLst/>
          </a:prstGeom>
        </p:spPr>
        <p:txBody>
          <a:bodyPr wrap="square">
            <a:spAutoFit/>
          </a:bodyPr>
          <a:lstStyle/>
          <a:p>
            <a:pPr algn="ctr"/>
            <a:r>
              <a:rPr lang="uk-UA" b="1" dirty="0" smtClean="0"/>
              <a:t>Питання для самоперевірки: </a:t>
            </a:r>
          </a:p>
          <a:p>
            <a:pPr marL="342900" indent="-342900" algn="just">
              <a:buAutoNum type="arabicPeriod"/>
            </a:pPr>
            <a:r>
              <a:rPr lang="uk-UA" sz="1400" dirty="0" smtClean="0"/>
              <a:t>Дайте визначення сутності основних </a:t>
            </a:r>
            <a:r>
              <a:rPr lang="uk-UA" sz="1400" dirty="0" smtClean="0"/>
              <a:t>засобів </a:t>
            </a:r>
            <a:r>
              <a:rPr lang="uk-UA" sz="1400" dirty="0" smtClean="0"/>
              <a:t>та їх призначення в торговельному підприємстві. </a:t>
            </a:r>
          </a:p>
          <a:p>
            <a:pPr marL="342900" indent="-342900" algn="just">
              <a:buAutoNum type="arabicPeriod"/>
            </a:pPr>
            <a:r>
              <a:rPr lang="uk-UA" sz="1400" dirty="0" smtClean="0"/>
              <a:t>Охарактеризуйте особливості основних </a:t>
            </a:r>
            <a:r>
              <a:rPr lang="uk-UA" sz="1400" dirty="0" smtClean="0"/>
              <a:t>засобів як </a:t>
            </a:r>
            <a:r>
              <a:rPr lang="uk-UA" sz="1400" dirty="0" smtClean="0"/>
              <a:t>складової активів (майна) підприємства. </a:t>
            </a:r>
          </a:p>
          <a:p>
            <a:pPr marL="342900" indent="-342900" algn="just">
              <a:buAutoNum type="arabicPeriod"/>
            </a:pPr>
            <a:r>
              <a:rPr lang="uk-UA" sz="1400" dirty="0" smtClean="0"/>
              <a:t>За якими ознаками класифікують основні </a:t>
            </a:r>
            <a:r>
              <a:rPr lang="uk-UA" sz="1400" dirty="0" smtClean="0"/>
              <a:t>засоби </a:t>
            </a:r>
            <a:r>
              <a:rPr lang="uk-UA" sz="1400" dirty="0" smtClean="0"/>
              <a:t>підприємства для їх обліку, аналізу та планування? </a:t>
            </a:r>
          </a:p>
          <a:p>
            <a:pPr marL="342900" indent="-342900" algn="just">
              <a:buAutoNum type="arabicPeriod"/>
            </a:pPr>
            <a:r>
              <a:rPr lang="uk-UA" sz="1400" dirty="0" smtClean="0"/>
              <a:t>Дайте характеристику основним </a:t>
            </a:r>
            <a:r>
              <a:rPr lang="uk-UA" sz="1400" dirty="0" smtClean="0"/>
              <a:t>засобам </a:t>
            </a:r>
            <a:r>
              <a:rPr lang="uk-UA" sz="1400" dirty="0" smtClean="0"/>
              <a:t>за призначенням, формою власності та джерелами фінансування. </a:t>
            </a:r>
          </a:p>
          <a:p>
            <a:pPr marL="342900" indent="-342900" algn="just">
              <a:buAutoNum type="arabicPeriod"/>
            </a:pPr>
            <a:r>
              <a:rPr lang="uk-UA" sz="1400" dirty="0" smtClean="0"/>
              <a:t>З якою метою класифікують основні </a:t>
            </a:r>
            <a:r>
              <a:rPr lang="uk-UA" sz="1400" dirty="0" smtClean="0"/>
              <a:t>засоби за </a:t>
            </a:r>
            <a:r>
              <a:rPr lang="uk-UA" sz="1400" dirty="0" smtClean="0"/>
              <a:t>станом їх фактичного використання? На які економічні процеси це впливає? </a:t>
            </a:r>
          </a:p>
          <a:p>
            <a:pPr marL="342900" indent="-342900" algn="just">
              <a:buAutoNum type="arabicPeriod"/>
            </a:pPr>
            <a:r>
              <a:rPr lang="uk-UA" sz="1400" dirty="0" smtClean="0"/>
              <a:t>Що собою являють активні та пасивні основні </a:t>
            </a:r>
            <a:r>
              <a:rPr lang="uk-UA" sz="1400" dirty="0" smtClean="0"/>
              <a:t>засоби? </a:t>
            </a:r>
            <a:r>
              <a:rPr lang="uk-UA" sz="1400" dirty="0" smtClean="0"/>
              <a:t>Яке місце в торговельно-технологічному процесі вони посідають? </a:t>
            </a:r>
          </a:p>
          <a:p>
            <a:pPr marL="342900" indent="-342900" algn="just">
              <a:buAutoNum type="arabicPeriod"/>
            </a:pPr>
            <a:r>
              <a:rPr lang="uk-UA" sz="1400" dirty="0" smtClean="0"/>
              <a:t>Які оцінки використовують для визначення наявності та руху основних </a:t>
            </a:r>
            <a:r>
              <a:rPr lang="uk-UA" sz="1400" dirty="0" smtClean="0"/>
              <a:t>засобів? </a:t>
            </a:r>
            <a:endParaRPr lang="uk-UA" sz="1400" dirty="0" smtClean="0"/>
          </a:p>
          <a:p>
            <a:pPr marL="342900" indent="-342900" algn="just">
              <a:buAutoNum type="arabicPeriod"/>
            </a:pPr>
            <a:r>
              <a:rPr lang="uk-UA" sz="1400" dirty="0" smtClean="0"/>
              <a:t>Що характеризують натуральні показники основних </a:t>
            </a:r>
            <a:r>
              <a:rPr lang="uk-UA" sz="1400" dirty="0" smtClean="0"/>
              <a:t>засобів </a:t>
            </a:r>
            <a:r>
              <a:rPr lang="uk-UA" sz="1400" dirty="0" smtClean="0"/>
              <a:t>і з якою метою вони використовуються? </a:t>
            </a:r>
          </a:p>
          <a:p>
            <a:pPr marL="342900" indent="-342900" algn="just">
              <a:buAutoNum type="arabicPeriod"/>
            </a:pPr>
            <a:r>
              <a:rPr lang="uk-UA" sz="1400" dirty="0" smtClean="0"/>
              <a:t>Призначення вартісних показників основних </a:t>
            </a:r>
            <a:r>
              <a:rPr lang="uk-UA" sz="1400" dirty="0" smtClean="0"/>
              <a:t>засобів, </a:t>
            </a:r>
            <a:r>
              <a:rPr lang="uk-UA" sz="1400" dirty="0" smtClean="0"/>
              <a:t>їх види і сутність? </a:t>
            </a:r>
          </a:p>
          <a:p>
            <a:pPr marL="342900" indent="-342900" algn="just">
              <a:buAutoNum type="arabicPeriod"/>
            </a:pPr>
            <a:r>
              <a:rPr lang="uk-UA" sz="1400" dirty="0" smtClean="0"/>
              <a:t>Визначте різницю між залишковою вартістю в бухгалтерському обліку і реальною залишковою вартістю. </a:t>
            </a:r>
          </a:p>
          <a:p>
            <a:pPr marL="342900" indent="-342900" algn="just">
              <a:buAutoNum type="arabicPeriod"/>
            </a:pPr>
            <a:r>
              <a:rPr lang="uk-UA" sz="1400" dirty="0" smtClean="0"/>
              <a:t>Які види зносу основних </a:t>
            </a:r>
            <a:r>
              <a:rPr lang="uk-UA" sz="1400" dirty="0" smtClean="0"/>
              <a:t>засобів </a:t>
            </a:r>
            <a:r>
              <a:rPr lang="uk-UA" sz="1400" dirty="0" smtClean="0"/>
              <a:t>ви знаєте? Дайте визначення </a:t>
            </a:r>
            <a:r>
              <a:rPr lang="uk-UA" sz="1400" dirty="0" smtClean="0"/>
              <a:t>кожному.</a:t>
            </a:r>
            <a:endParaRPr lang="uk-UA" sz="1400" dirty="0" smtClean="0"/>
          </a:p>
          <a:p>
            <a:pPr marL="342900" indent="-342900" algn="just">
              <a:buAutoNum type="arabicPeriod"/>
            </a:pPr>
            <a:r>
              <a:rPr lang="uk-UA" sz="1400" dirty="0" smtClean="0"/>
              <a:t>Які форми усунення наслідків зносу основних </a:t>
            </a:r>
            <a:r>
              <a:rPr lang="uk-UA" sz="1400" dirty="0" smtClean="0"/>
              <a:t>засобів </a:t>
            </a:r>
            <a:r>
              <a:rPr lang="uk-UA" sz="1400" dirty="0" smtClean="0"/>
              <a:t>ви можете назвати? </a:t>
            </a:r>
          </a:p>
          <a:p>
            <a:pPr marL="342900" indent="-342900" algn="just">
              <a:buAutoNum type="arabicPeriod"/>
            </a:pPr>
            <a:r>
              <a:rPr lang="uk-UA" sz="1400" dirty="0" smtClean="0"/>
              <a:t>Визначте поняття «цикл відтворення основних </a:t>
            </a:r>
            <a:r>
              <a:rPr lang="uk-UA" sz="1400" dirty="0" smtClean="0"/>
              <a:t>засобів».</a:t>
            </a:r>
            <a:endParaRPr lang="uk-UA" sz="1400" dirty="0" smtClean="0"/>
          </a:p>
          <a:p>
            <a:pPr marL="342900" indent="-342900" algn="just">
              <a:buAutoNum type="arabicPeriod"/>
            </a:pPr>
            <a:r>
              <a:rPr lang="uk-UA" sz="1400" dirty="0" smtClean="0"/>
              <a:t>Охарактеризуйте стадії та етапи циклу відтворення основних </a:t>
            </a:r>
            <a:r>
              <a:rPr lang="uk-UA" sz="1400" dirty="0" smtClean="0"/>
              <a:t>засобів </a:t>
            </a:r>
            <a:r>
              <a:rPr lang="uk-UA" sz="1400" dirty="0" smtClean="0"/>
              <a:t>торговельного підприємства. </a:t>
            </a:r>
          </a:p>
          <a:p>
            <a:pPr marL="342900" indent="-342900" algn="just">
              <a:buAutoNum type="arabicPeriod"/>
            </a:pPr>
            <a:r>
              <a:rPr lang="uk-UA" sz="1400" dirty="0" smtClean="0"/>
              <a:t>Що означає поняття "обіг основних </a:t>
            </a:r>
            <a:r>
              <a:rPr lang="uk-UA" sz="1400" dirty="0" smtClean="0"/>
              <a:t>засобів"? </a:t>
            </a:r>
            <a:r>
              <a:rPr lang="uk-UA" sz="1400" dirty="0" smtClean="0"/>
              <a:t>Чи воно тотожне поняттю "цикл відтворення основних </a:t>
            </a:r>
            <a:r>
              <a:rPr lang="uk-UA" sz="1400" dirty="0" smtClean="0"/>
              <a:t>засобів"? </a:t>
            </a:r>
            <a:endParaRPr lang="uk-UA" sz="1400" dirty="0" smtClean="0"/>
          </a:p>
          <a:p>
            <a:pPr marL="342900" indent="-342900" algn="just">
              <a:buAutoNum type="arabicPeriod"/>
            </a:pPr>
            <a:r>
              <a:rPr lang="uk-UA" sz="1400" dirty="0" smtClean="0"/>
              <a:t>Які завдання вирішують під час аналізу стану та ефективності використання основних </a:t>
            </a:r>
            <a:r>
              <a:rPr lang="uk-UA" sz="1400" dirty="0" smtClean="0"/>
              <a:t>засобів? </a:t>
            </a:r>
            <a:endParaRPr lang="uk-UA" sz="1400" dirty="0" smtClean="0"/>
          </a:p>
          <a:p>
            <a:pPr marL="342900" indent="-342900" algn="just">
              <a:buAutoNum type="arabicPeriod"/>
            </a:pPr>
            <a:r>
              <a:rPr lang="uk-UA" sz="1400" dirty="0" smtClean="0"/>
              <a:t>Яку інформацію використовують економісти-аналітики під час аналізу стану та ефективності використання основних </a:t>
            </a:r>
            <a:r>
              <a:rPr lang="uk-UA" sz="1400" dirty="0" smtClean="0"/>
              <a:t>засобів? </a:t>
            </a:r>
            <a:endParaRPr lang="uk-UA" sz="1400" dirty="0" smtClean="0"/>
          </a:p>
          <a:p>
            <a:pPr marL="342900" indent="-342900" algn="just">
              <a:buAutoNum type="arabicPeriod"/>
            </a:pPr>
            <a:r>
              <a:rPr lang="uk-UA" sz="1400" dirty="0" smtClean="0"/>
              <a:t>Назвіть етапи аналізу стану та ефективності використання основних </a:t>
            </a:r>
            <a:r>
              <a:rPr lang="uk-UA" sz="1400" dirty="0" smtClean="0"/>
              <a:t>засобів. </a:t>
            </a:r>
            <a:endParaRPr lang="uk-UA" sz="1400" dirty="0" smtClean="0"/>
          </a:p>
          <a:p>
            <a:pPr marL="342900" indent="-342900" algn="just">
              <a:buAutoNum type="arabicPeriod"/>
            </a:pPr>
            <a:r>
              <a:rPr lang="uk-UA" sz="1400" dirty="0" smtClean="0"/>
              <a:t>Розкрийте завдання та методичні підходи до аналізу обсягів </a:t>
            </a:r>
            <a:r>
              <a:rPr lang="uk-UA" sz="1400" dirty="0"/>
              <a:t>та динаміки основних </a:t>
            </a:r>
            <a:r>
              <a:rPr lang="uk-UA" sz="1400" dirty="0" smtClean="0"/>
              <a:t>засобів.</a:t>
            </a:r>
            <a:endParaRPr lang="uk-UA" sz="1400" dirty="0" smtClean="0"/>
          </a:p>
          <a:p>
            <a:pPr algn="just"/>
            <a:r>
              <a:rPr lang="uk-UA" sz="1400" dirty="0" smtClean="0"/>
              <a:t>20. </a:t>
            </a:r>
            <a:r>
              <a:rPr lang="uk-UA" sz="1400" dirty="0"/>
              <a:t>Розкрийте завдання та методичні підходи до аналізу </a:t>
            </a:r>
            <a:r>
              <a:rPr lang="uk-UA" sz="1400" dirty="0" smtClean="0"/>
              <a:t>стану та складу основних </a:t>
            </a:r>
            <a:r>
              <a:rPr lang="uk-UA" sz="1400" dirty="0" smtClean="0"/>
              <a:t>засобів. </a:t>
            </a:r>
            <a:endParaRPr lang="uk-UA" sz="1400" dirty="0"/>
          </a:p>
        </p:txBody>
      </p:sp>
    </p:spTree>
    <p:extLst>
      <p:ext uri="{BB962C8B-B14F-4D97-AF65-F5344CB8AC3E}">
        <p14:creationId xmlns:p14="http://schemas.microsoft.com/office/powerpoint/2010/main" val="30072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CBECF304-9783-4D58-B41C-4BB2A9C23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869" y="1043709"/>
            <a:ext cx="4310885" cy="5664885"/>
          </a:xfrm>
          <a:prstGeom prst="rect">
            <a:avLst/>
          </a:prstGeom>
        </p:spPr>
      </p:pic>
      <p:sp>
        <p:nvSpPr>
          <p:cNvPr id="2" name="Прямоугольник 1"/>
          <p:cNvSpPr/>
          <p:nvPr/>
        </p:nvSpPr>
        <p:spPr>
          <a:xfrm>
            <a:off x="5144656" y="387927"/>
            <a:ext cx="6391562" cy="572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Класифікація основних засобів торговельного підприємства</a:t>
            </a:r>
            <a:endParaRPr lang="ru-RU" dirty="0"/>
          </a:p>
        </p:txBody>
      </p:sp>
    </p:spTree>
    <p:extLst>
      <p:ext uri="{BB962C8B-B14F-4D97-AF65-F5344CB8AC3E}">
        <p14:creationId xmlns:p14="http://schemas.microsoft.com/office/powerpoint/2010/main" val="142022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400" y="1348738"/>
            <a:ext cx="11619346" cy="5047536"/>
          </a:xfrm>
          <a:prstGeom prst="rect">
            <a:avLst/>
          </a:prstGeom>
        </p:spPr>
        <p:txBody>
          <a:bodyPr wrap="square">
            <a:spAutoFit/>
          </a:bodyPr>
          <a:lstStyle/>
          <a:p>
            <a:pPr algn="just"/>
            <a:r>
              <a:rPr lang="uk-UA" sz="1400" b="1" dirty="0" smtClean="0"/>
              <a:t>За характером використання виділяють</a:t>
            </a:r>
            <a:r>
              <a:rPr lang="uk-UA" sz="1400" dirty="0" smtClean="0"/>
              <a:t>: </a:t>
            </a:r>
          </a:p>
          <a:p>
            <a:pPr marL="285750" indent="-285750" algn="just">
              <a:buFontTx/>
              <a:buChar char="-"/>
            </a:pPr>
            <a:r>
              <a:rPr lang="uk-UA" sz="1400" dirty="0" smtClean="0"/>
              <a:t>основні виробничі фонди основного виду діяльності підприємства;</a:t>
            </a:r>
          </a:p>
          <a:p>
            <a:pPr marL="285750" indent="-285750" algn="just">
              <a:buFontTx/>
              <a:buChar char="-"/>
            </a:pPr>
            <a:r>
              <a:rPr lang="uk-UA" sz="1400" dirty="0" smtClean="0"/>
              <a:t>основні виробничі фонди інших галузей, які безпосередньо не пов'язані з реалізацією товарів, виробництвом продукції або наданням послуг, але виконують окремі допоміжні та обслуговуючі функції (в торговельних підприємствах до них відносять: транспорт, будівництво, виробництво, побутове обслуговування, інформаційно обчислювальне обслуговування та інше); </a:t>
            </a:r>
          </a:p>
          <a:p>
            <a:pPr marL="285750" indent="-285750" algn="just">
              <a:buFontTx/>
              <a:buChar char="-"/>
            </a:pPr>
            <a:r>
              <a:rPr lang="uk-UA" sz="1400" dirty="0" smtClean="0"/>
              <a:t>невиробничі основні фонди, використання яких пов'язане з діяльністю, що відноситься до галузей невиробничої сфери (житлово комунальне господарство, пасажирський транспорт, освіта, культура, охорона здоров'я, відпочинок та туризм, соціальне забезпечення та інше).</a:t>
            </a:r>
          </a:p>
          <a:p>
            <a:pPr algn="just"/>
            <a:r>
              <a:rPr lang="uk-UA" sz="1400" b="1" dirty="0" smtClean="0"/>
              <a:t>За цільовим призначенням виділяють</a:t>
            </a:r>
            <a:r>
              <a:rPr lang="uk-UA" sz="1400" dirty="0" smtClean="0"/>
              <a:t> наступні групи основних фондів: </a:t>
            </a:r>
          </a:p>
          <a:p>
            <a:pPr marL="342900" indent="-342900" algn="just">
              <a:buAutoNum type="arabicPeriod"/>
            </a:pPr>
            <a:r>
              <a:rPr lang="uk-UA" sz="1400" dirty="0" smtClean="0"/>
              <a:t>Будинки - архітектурно-будівельні об'єкти, що забезпечують умови праці працівників торгівлі, зберігання, підробітки, сортування та підготовка товару до продажу, продаж товарів, надання торговельних послуг населенню.</a:t>
            </a:r>
          </a:p>
          <a:p>
            <a:pPr algn="just"/>
            <a:r>
              <a:rPr lang="uk-UA" sz="1400" dirty="0" smtClean="0"/>
              <a:t>2. Споруди - інженерно-будівельні об'єкти, необхідні для здійснення виробничих та торгово-технологічних процесів. </a:t>
            </a:r>
          </a:p>
          <a:p>
            <a:pPr algn="just"/>
            <a:r>
              <a:rPr lang="uk-UA" sz="1400" dirty="0" smtClean="0"/>
              <a:t>3. Передавальні засоби, за допомогою яких здійснюється передача енергії, тепла, а також рідких та газоподібних речовин. </a:t>
            </a:r>
          </a:p>
          <a:p>
            <a:pPr algn="just"/>
            <a:r>
              <a:rPr lang="uk-UA" sz="1400" dirty="0" smtClean="0"/>
              <a:t>4. Машини та устаткування, до яких належать силові машини, робочі механізми та устаткування, торговельні автомати, механічне устаткування, </a:t>
            </a:r>
            <a:r>
              <a:rPr lang="uk-UA" sz="1400" dirty="0" err="1" smtClean="0"/>
              <a:t>підйомно</a:t>
            </a:r>
            <a:r>
              <a:rPr lang="uk-UA" sz="1400" dirty="0" smtClean="0"/>
              <a:t>-транспортне устаткування; контрольно-касові апарати, вимірювальні прилади апарати та устаткування для виготовлення та продажу безалкогольних напоїв, </a:t>
            </a:r>
            <a:r>
              <a:rPr lang="uk-UA" sz="1400" dirty="0" err="1" smtClean="0"/>
              <a:t>фасувально</a:t>
            </a:r>
            <a:r>
              <a:rPr lang="uk-UA" sz="1400" dirty="0" smtClean="0"/>
              <a:t>-пакувальне устаткування, інше торгово-технологічне устаткування, теплове устаткування. </a:t>
            </a:r>
          </a:p>
          <a:p>
            <a:pPr algn="just"/>
            <a:r>
              <a:rPr lang="uk-UA" sz="1400" dirty="0" smtClean="0"/>
              <a:t>5. Інструмент механізований, немеханізовані засоби праці та за кріплені до машин інструменти. </a:t>
            </a:r>
          </a:p>
          <a:p>
            <a:pPr algn="just"/>
            <a:r>
              <a:rPr lang="uk-UA" sz="1400" dirty="0" smtClean="0"/>
              <a:t>6. Виробничий інвентар та приладдя, предмети виробничого при значення; устаткування з охорони праці; ємкості для зберігання рідких та сипучих товарів і таке інше. </a:t>
            </a:r>
          </a:p>
          <a:p>
            <a:pPr algn="just"/>
            <a:r>
              <a:rPr lang="uk-UA" sz="1400" dirty="0" smtClean="0"/>
              <a:t>7. Транспортні засоби пересування, призначені для переміщення людей та вантажу. </a:t>
            </a:r>
          </a:p>
          <a:p>
            <a:pPr algn="just"/>
            <a:r>
              <a:rPr lang="uk-UA" sz="1400" dirty="0" smtClean="0"/>
              <a:t>8. Господарський інвентар - предмети конторського та господарського призначення. </a:t>
            </a:r>
          </a:p>
          <a:p>
            <a:pPr algn="just"/>
            <a:r>
              <a:rPr lang="uk-UA" sz="1400" dirty="0" smtClean="0"/>
              <a:t>9. Багаторічні насадження.</a:t>
            </a:r>
            <a:endParaRPr lang="uk-UA" sz="1400" dirty="0"/>
          </a:p>
        </p:txBody>
      </p:sp>
    </p:spTree>
    <p:extLst>
      <p:ext uri="{BB962C8B-B14F-4D97-AF65-F5344CB8AC3E}">
        <p14:creationId xmlns:p14="http://schemas.microsoft.com/office/powerpoint/2010/main" val="223764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255" y="1388239"/>
            <a:ext cx="11905672" cy="5509200"/>
          </a:xfrm>
          <a:prstGeom prst="rect">
            <a:avLst/>
          </a:prstGeom>
        </p:spPr>
        <p:txBody>
          <a:bodyPr wrap="square">
            <a:spAutoFit/>
          </a:bodyPr>
          <a:lstStyle/>
          <a:p>
            <a:pPr algn="just"/>
            <a:r>
              <a:rPr lang="uk-UA" sz="1600" b="1" dirty="0" smtClean="0"/>
              <a:t>Залежно від участі у виробничому процесі </a:t>
            </a:r>
            <a:r>
              <a:rPr lang="uk-UA" sz="1600" dirty="0" smtClean="0"/>
              <a:t>в складі виробничих фондів розрізняють: </a:t>
            </a:r>
          </a:p>
          <a:p>
            <a:pPr marL="285750" indent="-285750" algn="just">
              <a:buFontTx/>
              <a:buChar char="-"/>
            </a:pPr>
            <a:r>
              <a:rPr lang="uk-UA" sz="1600" dirty="0" smtClean="0"/>
              <a:t>активну частину - машини, обладнання, інструменти та інші елементи основних фондів, які використовуються для безпосереднього впливу на предмети праці; </a:t>
            </a:r>
          </a:p>
          <a:p>
            <a:pPr algn="just"/>
            <a:r>
              <a:rPr lang="uk-UA" sz="1600" dirty="0" smtClean="0"/>
              <a:t>- пасивну частину - будівлі, споруди та інші елементи основних фондів, які безпосередньо не впливають на предмети праці, але створюють матеріально-речові умови для господарської діяльності підприємства</a:t>
            </a:r>
            <a:r>
              <a:rPr lang="ru-RU" sz="1600" dirty="0" smtClean="0"/>
              <a:t>. </a:t>
            </a:r>
          </a:p>
          <a:p>
            <a:pPr algn="just"/>
            <a:r>
              <a:rPr lang="uk-UA" sz="1600" b="1" dirty="0" smtClean="0"/>
              <a:t>Залежно від прав власності </a:t>
            </a:r>
            <a:r>
              <a:rPr lang="uk-UA" sz="1600" dirty="0" smtClean="0"/>
              <a:t>основні фонди, прийнято поділяти на:</a:t>
            </a:r>
          </a:p>
          <a:p>
            <a:pPr algn="just"/>
            <a:r>
              <a:rPr lang="uk-UA" sz="1600" dirty="0" smtClean="0"/>
              <a:t> - власні основні фонди; </a:t>
            </a:r>
          </a:p>
          <a:p>
            <a:pPr marL="285750" indent="-285750" algn="just">
              <a:buFontTx/>
              <a:buChar char="-"/>
            </a:pPr>
            <a:r>
              <a:rPr lang="uk-UA" sz="1600" dirty="0" smtClean="0"/>
              <a:t>орендовані основні фонди, передані у використання підприємству на основі договору оренди приміщень, споруд або лізингу машин, обладнання на визначений часовий термін за визначену плату з правом (фінансова оренда) або без права (оперативна оренда) подальшого викупу. </a:t>
            </a:r>
          </a:p>
          <a:p>
            <a:pPr algn="just"/>
            <a:r>
              <a:rPr lang="uk-UA" sz="1600" b="1" dirty="0" smtClean="0"/>
              <a:t>Залежно від стану фактичного використання </a:t>
            </a:r>
            <a:r>
              <a:rPr lang="uk-UA" sz="1600" dirty="0" smtClean="0"/>
              <a:t>основних фондів, їх поділяють на:</a:t>
            </a:r>
          </a:p>
          <a:p>
            <a:pPr marL="285750" indent="-285750" algn="just">
              <a:buFontTx/>
              <a:buChar char="-"/>
            </a:pPr>
            <a:r>
              <a:rPr lang="uk-UA" sz="1600" dirty="0" smtClean="0"/>
              <a:t>основні фонди, які фактично використовуються в господарській діяльності підприємства; </a:t>
            </a:r>
          </a:p>
          <a:p>
            <a:pPr algn="just"/>
            <a:r>
              <a:rPr lang="ru-RU" sz="1600" dirty="0" smtClean="0"/>
              <a:t>- </a:t>
            </a:r>
            <a:r>
              <a:rPr lang="uk-UA" sz="1600" dirty="0" smtClean="0"/>
              <a:t>основні фонди, здані в оренду (оперативну чи фінансову</a:t>
            </a:r>
            <a:r>
              <a:rPr lang="ru-RU" sz="1600" dirty="0" smtClean="0"/>
              <a:t>);</a:t>
            </a:r>
            <a:endParaRPr lang="uk-UA" sz="1600" dirty="0" smtClean="0"/>
          </a:p>
          <a:p>
            <a:pPr marL="285750" indent="-285750" algn="just">
              <a:buFontTx/>
              <a:buChar char="-"/>
            </a:pPr>
            <a:r>
              <a:rPr lang="uk-UA" sz="1600" dirty="0" smtClean="0"/>
              <a:t>основні фонди, що тимчасово використовуються у зв'язку з переходом на нові види продукції, проведенням планового ремонту, се зонними коливаннями в обсязі попиту та інше; </a:t>
            </a:r>
          </a:p>
          <a:p>
            <a:pPr marL="285750" indent="-285750" algn="just">
              <a:buFontTx/>
              <a:buChar char="-"/>
            </a:pPr>
            <a:r>
              <a:rPr lang="uk-UA" sz="1600" dirty="0" smtClean="0"/>
              <a:t>основні фонди, подальше використання яких в діяльності підприємства не планується</a:t>
            </a:r>
            <a:r>
              <a:rPr lang="ru-RU" sz="1600" dirty="0" smtClean="0"/>
              <a:t>.</a:t>
            </a:r>
          </a:p>
          <a:p>
            <a:pPr algn="just"/>
            <a:r>
              <a:rPr lang="uk-UA" sz="1600" b="1" dirty="0" smtClean="0"/>
              <a:t>Залежно від джерел фінансування </a:t>
            </a:r>
            <a:r>
              <a:rPr lang="uk-UA" sz="1600" dirty="0" smtClean="0"/>
              <a:t>виділяють: </a:t>
            </a:r>
          </a:p>
          <a:p>
            <a:pPr marL="285750" indent="-285750" algn="just">
              <a:buFontTx/>
              <a:buChar char="-"/>
            </a:pPr>
            <a:r>
              <a:rPr lang="uk-UA" sz="1600" dirty="0" smtClean="0"/>
              <a:t>основні фонди, внесені до статутного фонду підприємства його засновниками (передані в порядку оплати акцій); </a:t>
            </a:r>
          </a:p>
          <a:p>
            <a:pPr marL="285750" indent="-285750" algn="just">
              <a:buFontTx/>
              <a:buChar char="-"/>
            </a:pPr>
            <a:r>
              <a:rPr lang="uk-UA" sz="1600" dirty="0" smtClean="0"/>
              <a:t>основні фонди, придбані протягом діяльності підприємства за рахунок власних коштів; </a:t>
            </a:r>
          </a:p>
          <a:p>
            <a:pPr algn="just"/>
            <a:r>
              <a:rPr lang="uk-UA" sz="1600" dirty="0" smtClean="0"/>
              <a:t>- основні фонди, придбані </a:t>
            </a:r>
            <a:r>
              <a:rPr lang="ru-RU" sz="1600" dirty="0" smtClean="0"/>
              <a:t>за </a:t>
            </a:r>
            <a:r>
              <a:rPr lang="uk-UA" sz="1600" dirty="0" smtClean="0"/>
              <a:t>рахунок довгострокових кредитів та інших позикових коштів; </a:t>
            </a:r>
          </a:p>
          <a:p>
            <a:pPr algn="just"/>
            <a:r>
              <a:rPr lang="uk-UA" sz="1600" dirty="0" smtClean="0"/>
              <a:t>- безплатно отримані основні фонди ( в порядку спонсорської, безплатної фінансової допомоги та інше</a:t>
            </a:r>
            <a:r>
              <a:rPr lang="ru-RU" sz="1600" dirty="0" smtClean="0"/>
              <a:t>).  </a:t>
            </a:r>
          </a:p>
        </p:txBody>
      </p:sp>
    </p:spTree>
    <p:extLst>
      <p:ext uri="{BB962C8B-B14F-4D97-AF65-F5344CB8AC3E}">
        <p14:creationId xmlns:p14="http://schemas.microsoft.com/office/powerpoint/2010/main" val="286578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8691" y="1072186"/>
            <a:ext cx="11490036" cy="5693866"/>
          </a:xfrm>
          <a:prstGeom prst="rect">
            <a:avLst/>
          </a:prstGeom>
        </p:spPr>
        <p:txBody>
          <a:bodyPr wrap="square">
            <a:spAutoFit/>
          </a:bodyPr>
          <a:lstStyle/>
          <a:p>
            <a:pPr algn="r"/>
            <a:endParaRPr lang="uk-UA" sz="2000" b="1" dirty="0" smtClean="0"/>
          </a:p>
          <a:p>
            <a:pPr algn="r"/>
            <a:endParaRPr lang="uk-UA" b="1" dirty="0" smtClean="0"/>
          </a:p>
          <a:p>
            <a:pPr algn="just"/>
            <a:r>
              <a:rPr lang="uk-UA" sz="1600" dirty="0" smtClean="0"/>
              <a:t>	</a:t>
            </a:r>
            <a:r>
              <a:rPr lang="uk-UA" sz="1400" dirty="0" smtClean="0"/>
              <a:t>Оцінка наявності та руху основних фондів торговельного підприємства проводиться по окремих інвентарних об'єктах в натуральному та вартісному вимірі. </a:t>
            </a:r>
          </a:p>
          <a:p>
            <a:pPr algn="just"/>
            <a:r>
              <a:rPr lang="uk-UA" sz="1400" b="1" dirty="0" smtClean="0"/>
              <a:t>	Натуральні показники </a:t>
            </a:r>
            <a:r>
              <a:rPr lang="uk-UA" sz="1400" dirty="0" smtClean="0"/>
              <a:t>характеризують кількість одиниць, що входять у склад кожного виду основних фондів, їх параметри - потужність, продуктивність, вантажність, рік введення в експлуатацію та інше. Натуральні показники використовуються для оцінки технічного стану та морального зносу основних фондів, розробки балансу обладнання, оцінки продуктивної потужності. </a:t>
            </a:r>
          </a:p>
          <a:p>
            <a:pPr algn="just"/>
            <a:r>
              <a:rPr lang="uk-UA" sz="1400" dirty="0"/>
              <a:t>	</a:t>
            </a:r>
            <a:r>
              <a:rPr lang="uk-UA" sz="1400" dirty="0" smtClean="0"/>
              <a:t>Кожна одиниця основних фондів має також визначену грошову вартість. </a:t>
            </a:r>
            <a:r>
              <a:rPr lang="uk-UA" sz="1400" b="1" dirty="0" smtClean="0"/>
              <a:t>Вартісні показники оцінки </a:t>
            </a:r>
            <a:r>
              <a:rPr lang="uk-UA" sz="1400" dirty="0" smtClean="0"/>
              <a:t>основних фондів дозволяють вести облік загального обсягу, відображати знос основних фондів та враховувати його при оподаткуванні, здійснювати фінансування відтворення основних фондів, оцінювати ефективність їх використання. </a:t>
            </a:r>
          </a:p>
          <a:p>
            <a:pPr algn="just"/>
            <a:r>
              <a:rPr lang="uk-UA" sz="1400" dirty="0" smtClean="0"/>
              <a:t>Для оцінки основних фондів використовується </a:t>
            </a:r>
            <a:r>
              <a:rPr lang="uk-UA" sz="1400" b="1" dirty="0" smtClean="0"/>
              <a:t>первісна, відновлювальна та залишкова вартість</a:t>
            </a:r>
            <a:r>
              <a:rPr lang="uk-UA" sz="1400" dirty="0" smtClean="0"/>
              <a:t>. </a:t>
            </a:r>
          </a:p>
          <a:p>
            <a:pPr algn="just"/>
            <a:r>
              <a:rPr lang="uk-UA" sz="1400" b="1" dirty="0" smtClean="0"/>
              <a:t>	Первісна вартість </a:t>
            </a:r>
            <a:r>
              <a:rPr lang="uk-UA" sz="1400" dirty="0" smtClean="0"/>
              <a:t>відображає суму витрат підприємства на їх створення та введення в дію: витрати на зведення будівель, споруд; придбання машин та обладнання (включаючи витрати на доставку та монтаж, витрати на розробку проектно-кошторисної документації), страхування. За первісною вартістю основні фонди враховуються на балансі підприємства, тому її називають також балансовою вартістю. </a:t>
            </a:r>
          </a:p>
          <a:p>
            <a:pPr algn="just"/>
            <a:r>
              <a:rPr lang="uk-UA" sz="1400" b="1" dirty="0" smtClean="0"/>
              <a:t>	Під відновлювальною вартістю </a:t>
            </a:r>
            <a:r>
              <a:rPr lang="uk-UA" sz="1400" dirty="0" smtClean="0"/>
              <a:t>основних фондів розуміють вартість їх відновлення за сучасних умов в цінах, тобто це сума витрат, яку зазнало б підприємство при формуванні аналогічних основних фондів в певний проміжок часу. Зміна вартості основних фондів відбувається під впливом зміни цін на сировину та матеріали, зміни трудових витрат на їх виробництво, а також під впливом інфляційних процесів в економіці. Виникаюча розбіжність між первісною та відновлювальною вартістю основних фондів ускладнює їх оцінку та регулювання процесів відтворення, призводить до викривлення показників оцінки ефективності використання</a:t>
            </a:r>
            <a:r>
              <a:rPr lang="ru-RU" sz="1400" dirty="0" smtClean="0"/>
              <a:t>. </a:t>
            </a:r>
            <a:endParaRPr lang="ru-RU" sz="1400" dirty="0"/>
          </a:p>
          <a:p>
            <a:pPr algn="just"/>
            <a:r>
              <a:rPr lang="uk-UA" sz="1600" dirty="0" smtClean="0"/>
              <a:t> </a:t>
            </a:r>
            <a:r>
              <a:rPr lang="uk-UA" sz="1400" b="1" dirty="0" smtClean="0"/>
              <a:t>Залишкова вартість </a:t>
            </a:r>
            <a:r>
              <a:rPr lang="uk-UA" sz="1400" dirty="0" smtClean="0"/>
              <a:t>основних фондів характеризує їх реально існуючу вартість, яка ще не перенесена на вартість продукції (робіт, послуг). Кількісно вона дорівнює різниці між первісною вартістю та сумою накопиченого на момент оцінки </a:t>
            </a:r>
            <a:r>
              <a:rPr lang="uk-UA" sz="1400" b="1" dirty="0" smtClean="0"/>
              <a:t>зносу</a:t>
            </a:r>
            <a:r>
              <a:rPr lang="uk-UA" sz="1400" dirty="0" smtClean="0"/>
              <a:t> основних фондів в зв'язку з їх спрацюванням</a:t>
            </a:r>
            <a:r>
              <a:rPr lang="ru-RU" sz="1400" dirty="0" smtClean="0"/>
              <a:t>. </a:t>
            </a:r>
            <a:endParaRPr lang="uk-UA" sz="1400" dirty="0"/>
          </a:p>
        </p:txBody>
      </p:sp>
      <p:sp>
        <p:nvSpPr>
          <p:cNvPr id="3" name="Прямоугольник 2"/>
          <p:cNvSpPr/>
          <p:nvPr/>
        </p:nvSpPr>
        <p:spPr>
          <a:xfrm>
            <a:off x="3897746" y="679641"/>
            <a:ext cx="8294254" cy="785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t>2. Оцінка та відтворення основних засобів торговельного підприємства</a:t>
            </a:r>
          </a:p>
          <a:p>
            <a:pPr algn="ctr"/>
            <a:endParaRPr lang="ru-RU" dirty="0"/>
          </a:p>
        </p:txBody>
      </p:sp>
    </p:spTree>
    <p:extLst>
      <p:ext uri="{BB962C8B-B14F-4D97-AF65-F5344CB8AC3E}">
        <p14:creationId xmlns:p14="http://schemas.microsoft.com/office/powerpoint/2010/main" val="4244939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381" y="1306262"/>
            <a:ext cx="11841019" cy="5262979"/>
          </a:xfrm>
          <a:prstGeom prst="rect">
            <a:avLst/>
          </a:prstGeom>
        </p:spPr>
        <p:txBody>
          <a:bodyPr wrap="square">
            <a:spAutoFit/>
          </a:bodyPr>
          <a:lstStyle/>
          <a:p>
            <a:pPr algn="just"/>
            <a:r>
              <a:rPr lang="uk-UA" sz="1600" dirty="0" smtClean="0"/>
              <a:t>Прийнято виділяти два види зносу - </a:t>
            </a:r>
            <a:r>
              <a:rPr lang="uk-UA" sz="1600" b="1" dirty="0" smtClean="0"/>
              <a:t>фізичний </a:t>
            </a:r>
            <a:r>
              <a:rPr lang="uk-UA" sz="1600" dirty="0" smtClean="0"/>
              <a:t>та </a:t>
            </a:r>
            <a:r>
              <a:rPr lang="uk-UA" sz="1600" b="1" dirty="0" smtClean="0"/>
              <a:t>моральний. </a:t>
            </a:r>
          </a:p>
          <a:p>
            <a:pPr algn="just"/>
            <a:r>
              <a:rPr lang="uk-UA" sz="1600" dirty="0" smtClean="0"/>
              <a:t>Під </a:t>
            </a:r>
            <a:r>
              <a:rPr lang="uk-UA" sz="1600" b="1" dirty="0" smtClean="0"/>
              <a:t>фізичним зносом </a:t>
            </a:r>
            <a:r>
              <a:rPr lang="uk-UA" sz="1600" dirty="0" smtClean="0"/>
              <a:t>(спрацюванням) слід розуміти втрату ними техніко-експлуатаційних властивостей внаслідок їх використання або впливу на них природних сил. На швидкість та розміри фізичного зносу основних фондів впливають їх надійність та довговічність, рівень використання, особливості матеріалів, що застосовуються в їх виробництві, технологія виробництва, рівень використання в діяльності торговельного підприємства, якість технічного догляду та ремонтного обслуговування, кваліфікація робітників, інші організаційно-технічні фактори. </a:t>
            </a:r>
            <a:endParaRPr lang="uk-UA" sz="1600" dirty="0"/>
          </a:p>
          <a:p>
            <a:pPr algn="just"/>
            <a:r>
              <a:rPr lang="uk-UA" sz="1600" b="1" dirty="0" smtClean="0"/>
              <a:t>Моральний знос </a:t>
            </a:r>
            <a:r>
              <a:rPr lang="uk-UA" sz="1600" dirty="0" smtClean="0"/>
              <a:t>(техніко-економічне старіння основних фондів) це процес знецінення діючих засобів праці до настання їх повного фізичного спрацювання під впливом науково-технічного прогресу. Причиною морального зносу є створення принципово нових або більш продуктивних та економічних основних фондів, впровадження нових технологій та матеріалів у виробництво тощо. Усунення наслідків зносу може відбуватися у різних формах (рис. </a:t>
            </a:r>
            <a:r>
              <a:rPr lang="uk-UA" sz="1600" dirty="0"/>
              <a:t>2</a:t>
            </a:r>
            <a:r>
              <a:rPr lang="uk-UA" sz="1600" dirty="0" smtClean="0"/>
              <a:t>). </a:t>
            </a:r>
          </a:p>
          <a:p>
            <a:pPr algn="just"/>
            <a:r>
              <a:rPr lang="uk-UA" sz="1600" dirty="0" smtClean="0"/>
              <a:t>	</a:t>
            </a:r>
            <a:r>
              <a:rPr lang="uk-UA" sz="1600" b="1" dirty="0" smtClean="0"/>
              <a:t>Фізичний знос </a:t>
            </a:r>
            <a:r>
              <a:rPr lang="uk-UA" sz="1600" dirty="0" smtClean="0"/>
              <a:t>(спрацювання) поділяють на </a:t>
            </a:r>
            <a:r>
              <a:rPr lang="uk-UA" sz="1600" b="1" dirty="0" smtClean="0"/>
              <a:t>усувний (тимчасовий</a:t>
            </a:r>
            <a:r>
              <a:rPr lang="uk-UA" sz="1600" dirty="0" smtClean="0"/>
              <a:t>) та </a:t>
            </a:r>
            <a:r>
              <a:rPr lang="uk-UA" sz="1600" b="1" dirty="0" smtClean="0"/>
              <a:t>неусувний (</a:t>
            </a:r>
            <a:r>
              <a:rPr lang="uk-UA" sz="1600" b="1" dirty="0" err="1" smtClean="0"/>
              <a:t>нагромаджувальний</a:t>
            </a:r>
            <a:r>
              <a:rPr lang="uk-UA" sz="1600" b="1" dirty="0" smtClean="0"/>
              <a:t>).</a:t>
            </a:r>
            <a:r>
              <a:rPr lang="uk-UA" sz="1600" dirty="0" smtClean="0"/>
              <a:t> Перша частина фізичного зносу періодично усувається шляхом капітального ремонту основних фондів. Друга не може бути усунена таким шляхом. З часом неусувний фізичний знос нагромаджується та зумовлює такий стан основних фондів, при якому подальше їх використання є неможливим. Настає момент повного фізичного спрацювання, яке вимагає заміни об'єктів основних фондів на нові - аналогічного призначення.</a:t>
            </a:r>
          </a:p>
          <a:p>
            <a:pPr algn="just"/>
            <a:r>
              <a:rPr lang="uk-UA" sz="1600" b="1" dirty="0" smtClean="0"/>
              <a:t>Моральний знос </a:t>
            </a:r>
            <a:r>
              <a:rPr lang="uk-UA" sz="1600" dirty="0" smtClean="0"/>
              <a:t>(техніко-економічне старіння) також може бути </a:t>
            </a:r>
            <a:r>
              <a:rPr lang="uk-UA" sz="1600" b="1" dirty="0" smtClean="0"/>
              <a:t>повним</a:t>
            </a:r>
            <a:r>
              <a:rPr lang="uk-UA" sz="1600" dirty="0" smtClean="0"/>
              <a:t> та </a:t>
            </a:r>
            <a:r>
              <a:rPr lang="uk-UA" sz="1600" b="1" dirty="0" smtClean="0"/>
              <a:t>частковим.</a:t>
            </a:r>
            <a:r>
              <a:rPr lang="uk-UA" sz="1600" dirty="0" smtClean="0"/>
              <a:t> Частковий моральний знос може бути усунений шляхом проведення модернізації основних фондів, під якою розуміють внесення певних конструктивних змін в об'єкти основних фондів з метою покращення їх техніко-економічних характеристик. Настання повного морального зносу обумовлює потребу в заміні об'єктів основних фондів підприємства</a:t>
            </a:r>
            <a:r>
              <a:rPr lang="ru-RU" sz="1600" dirty="0" smtClean="0"/>
              <a:t>. </a:t>
            </a:r>
            <a:endParaRPr lang="uk-UA" sz="1600" dirty="0"/>
          </a:p>
        </p:txBody>
      </p:sp>
    </p:spTree>
    <p:extLst>
      <p:ext uri="{BB962C8B-B14F-4D97-AF65-F5344CB8AC3E}">
        <p14:creationId xmlns:p14="http://schemas.microsoft.com/office/powerpoint/2010/main" val="329484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934383A-0273-4B95-9BF2-24CB26316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148" y="1544073"/>
            <a:ext cx="8795209" cy="4560479"/>
          </a:xfrm>
          <a:prstGeom prst="rect">
            <a:avLst/>
          </a:prstGeom>
        </p:spPr>
      </p:pic>
      <p:sp>
        <p:nvSpPr>
          <p:cNvPr id="2" name="Прямоугольник 1"/>
          <p:cNvSpPr/>
          <p:nvPr/>
        </p:nvSpPr>
        <p:spPr>
          <a:xfrm>
            <a:off x="4729018" y="785091"/>
            <a:ext cx="6830339" cy="583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Види зносу основних засобів та форми його усунення</a:t>
            </a:r>
            <a:endParaRPr lang="ru-RU" dirty="0"/>
          </a:p>
        </p:txBody>
      </p:sp>
    </p:spTree>
    <p:extLst>
      <p:ext uri="{BB962C8B-B14F-4D97-AF65-F5344CB8AC3E}">
        <p14:creationId xmlns:p14="http://schemas.microsoft.com/office/powerpoint/2010/main" val="857259312"/>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Туман</Template>
  <TotalTime>499</TotalTime>
  <Words>2625</Words>
  <Application>Microsoft Office PowerPoint</Application>
  <PresentationFormat>Широкоэкранный</PresentationFormat>
  <Paragraphs>177</Paragraphs>
  <Slides>34</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Calibri</vt:lpstr>
      <vt:lpstr>Century Gothic</vt:lpstr>
      <vt:lpstr>Century Schoolbook</vt:lpstr>
      <vt:lpstr>Times New Roman</vt:lpstr>
      <vt:lpstr>Туман</vt:lpstr>
      <vt:lpstr>Основні засоби торговельного підприємства та підвищення ефективності їх використання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Asus</cp:lastModifiedBy>
  <cp:revision>69</cp:revision>
  <dcterms:created xsi:type="dcterms:W3CDTF">2020-11-20T10:05:21Z</dcterms:created>
  <dcterms:modified xsi:type="dcterms:W3CDTF">2026-01-26T12:40:32Z</dcterms:modified>
</cp:coreProperties>
</file>