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91" r:id="rId3"/>
    <p:sldId id="296" r:id="rId4"/>
    <p:sldId id="308" r:id="rId5"/>
    <p:sldId id="295" r:id="rId6"/>
    <p:sldId id="294" r:id="rId7"/>
    <p:sldId id="293" r:id="rId8"/>
    <p:sldId id="292" r:id="rId9"/>
    <p:sldId id="302" r:id="rId10"/>
    <p:sldId id="301" r:id="rId11"/>
    <p:sldId id="297" r:id="rId12"/>
    <p:sldId id="300" r:id="rId13"/>
    <p:sldId id="299" r:id="rId14"/>
    <p:sldId id="298" r:id="rId15"/>
    <p:sldId id="303" r:id="rId16"/>
    <p:sldId id="306" r:id="rId17"/>
    <p:sldId id="307" r:id="rId18"/>
    <p:sldId id="305" r:id="rId19"/>
    <p:sldId id="304" r:id="rId20"/>
    <p:sldId id="268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66CCFF"/>
    <a:srgbClr val="66FF66"/>
    <a:srgbClr val="FF9966"/>
    <a:srgbClr val="FF9900"/>
    <a:srgbClr val="FF9933"/>
    <a:srgbClr val="FF6600"/>
    <a:srgbClr val="CCCC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47" autoAdjust="0"/>
  </p:normalViewPr>
  <p:slideViewPr>
    <p:cSldViewPr>
      <p:cViewPr varScale="1">
        <p:scale>
          <a:sx n="72" d="100"/>
          <a:sy n="72" d="100"/>
        </p:scale>
        <p:origin x="16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5138A-A080-4466-826C-0631D9F4B249}" type="datetimeFigureOut">
              <a:rPr lang="uk-UA" smtClean="0"/>
              <a:pPr/>
              <a:t>02.09.2024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© Коломієць Р. О.   /   2019-2022</a:t>
            </a:r>
            <a:endParaRPr lang="uk-UA" sz="14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Фізика</a:t>
            </a:r>
            <a:endParaRPr lang="uk-UA" sz="2400" b="1" dirty="0">
              <a:latin typeface="Trebuchet MS" pitchFamily="34" charset="0"/>
            </a:endParaRPr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0" y="1844824"/>
            <a:ext cx="1316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Тема 1 </a:t>
            </a:r>
            <a:endParaRPr lang="uk-UA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492896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atin typeface="Trebuchet MS" pitchFamily="34" charset="0"/>
              </a:rPr>
              <a:t>Вступ до курсу </a:t>
            </a:r>
          </a:p>
          <a:p>
            <a:r>
              <a:rPr lang="uk-UA" sz="4400" b="1" dirty="0" smtClean="0">
                <a:latin typeface="Trebuchet MS" pitchFamily="34" charset="0"/>
              </a:rPr>
              <a:t>фізики</a:t>
            </a:r>
            <a:endParaRPr lang="uk-UA" sz="4400" b="1" dirty="0">
              <a:latin typeface="Trebuchet MS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354392"/>
            <a:ext cx="3063705" cy="308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Вступ до курсу фізики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9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Фундаментальні фізичні поняття</a:t>
            </a:r>
          </a:p>
          <a:p>
            <a:r>
              <a:rPr lang="uk-UA" sz="2000" b="1" dirty="0" smtClean="0">
                <a:latin typeface="Trebuchet MS" pitchFamily="34" charset="0"/>
              </a:rPr>
              <a:t>Властивості матерії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980728"/>
            <a:ext cx="686752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Вступ до курсу фізики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10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Фізичні величини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628800"/>
            <a:ext cx="11620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3356992"/>
            <a:ext cx="1135063" cy="503238"/>
          </a:xfrm>
          <a:prstGeom prst="rect">
            <a:avLst/>
          </a:prstGeom>
          <a:noFill/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1844824"/>
            <a:ext cx="282575" cy="441325"/>
          </a:xfrm>
          <a:prstGeom prst="rect">
            <a:avLst/>
          </a:prstGeom>
          <a:noFill/>
        </p:spPr>
      </p:pic>
      <p:sp>
        <p:nvSpPr>
          <p:cNvPr id="16" name="Прямокутник 15"/>
          <p:cNvSpPr/>
          <p:nvPr/>
        </p:nvSpPr>
        <p:spPr>
          <a:xfrm>
            <a:off x="2699792" y="1412776"/>
            <a:ext cx="64442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Фізичні величини майже завжди мають якусь </a:t>
            </a:r>
            <a:r>
              <a:rPr lang="uk-UA" b="1" i="1" dirty="0" smtClean="0">
                <a:latin typeface="Trebuchet MS" pitchFamily="34" charset="0"/>
              </a:rPr>
              <a:t>одиницю вимірювання</a:t>
            </a:r>
            <a:r>
              <a:rPr lang="uk-UA" dirty="0" smtClean="0">
                <a:latin typeface="Trebuchet MS" pitchFamily="34" charset="0"/>
              </a:rPr>
              <a:t>.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Фізичні величини поділяються на скалярні та векторні.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b="1" i="1" dirty="0" smtClean="0">
                <a:latin typeface="Trebuchet MS" pitchFamily="34" charset="0"/>
              </a:rPr>
              <a:t>Скалярні</a:t>
            </a:r>
            <a:r>
              <a:rPr lang="uk-UA" i="1" dirty="0" smtClean="0">
                <a:latin typeface="Trebuchet MS" pitchFamily="34" charset="0"/>
              </a:rPr>
              <a:t> </a:t>
            </a:r>
            <a:r>
              <a:rPr lang="uk-UA" dirty="0" smtClean="0">
                <a:latin typeface="Trebuchet MS" pitchFamily="34" charset="0"/>
              </a:rPr>
              <a:t>– характеризуються лише значенням і одиницею вимірювання.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b="1" i="1" dirty="0" smtClean="0">
                <a:latin typeface="Trebuchet MS" pitchFamily="34" charset="0"/>
              </a:rPr>
              <a:t>Векторні </a:t>
            </a:r>
            <a:r>
              <a:rPr lang="uk-UA" dirty="0" smtClean="0">
                <a:latin typeface="Trebuchet MS" pitchFamily="34" charset="0"/>
              </a:rPr>
              <a:t>– характеризуються значенням, одиницею вимірювання і напрямком.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8" name="Прямокутник 17"/>
          <p:cNvSpPr/>
          <p:nvPr/>
        </p:nvSpPr>
        <p:spPr>
          <a:xfrm>
            <a:off x="0" y="5085184"/>
            <a:ext cx="3347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latin typeface="Trebuchet MS" pitchFamily="34" charset="0"/>
              </a:rPr>
              <a:t>Приклад</a:t>
            </a:r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Маса – скалярна величина.</a:t>
            </a:r>
          </a:p>
          <a:p>
            <a:r>
              <a:rPr lang="uk-UA" dirty="0" smtClean="0">
                <a:latin typeface="Trebuchet MS" pitchFamily="34" charset="0"/>
              </a:rPr>
              <a:t>Сила – векторна величина.</a:t>
            </a:r>
            <a:endParaRPr lang="uk-UA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Вступ до курсу фізики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11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Фундаментальні фізичні константи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340768"/>
            <a:ext cx="9144000" cy="400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Вступ до курсу фізики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12</a:t>
            </a:r>
            <a:endParaRPr lang="uk-UA" dirty="0"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980728"/>
            <a:ext cx="716280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Фундаментальні фізичні константи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Вступ до курсу фізики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13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Фундаментальні фізичні константи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908720"/>
            <a:ext cx="71151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0131" y="1268760"/>
            <a:ext cx="70961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Вступ до курсу фізики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14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Міжнародна система фізичних одиниць (СІ)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14" name="Рисунок 13" descr="Unit-constant_relations_in_the_new_SI_u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908720"/>
            <a:ext cx="5400600" cy="5435220"/>
          </a:xfrm>
          <a:prstGeom prst="rect">
            <a:avLst/>
          </a:prstGeom>
        </p:spPr>
      </p:pic>
      <p:sp>
        <p:nvSpPr>
          <p:cNvPr id="15" name="Прямокутник 14"/>
          <p:cNvSpPr/>
          <p:nvPr/>
        </p:nvSpPr>
        <p:spPr>
          <a:xfrm>
            <a:off x="6119664" y="1196752"/>
            <a:ext cx="30243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latin typeface="Trebuchet MS" pitchFamily="34" charset="0"/>
              </a:rPr>
              <a:t>Основні одиниці: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Метр (відстань)</a:t>
            </a:r>
          </a:p>
          <a:p>
            <a:r>
              <a:rPr lang="uk-UA" dirty="0" smtClean="0">
                <a:latin typeface="Trebuchet MS" pitchFamily="34" charset="0"/>
              </a:rPr>
              <a:t>Секунда (час)</a:t>
            </a:r>
          </a:p>
          <a:p>
            <a:r>
              <a:rPr lang="uk-UA" dirty="0" smtClean="0">
                <a:latin typeface="Trebuchet MS" pitchFamily="34" charset="0"/>
              </a:rPr>
              <a:t>Кілограм (маса)</a:t>
            </a:r>
          </a:p>
          <a:p>
            <a:r>
              <a:rPr lang="uk-UA" dirty="0" smtClean="0">
                <a:latin typeface="Trebuchet MS" pitchFamily="34" charset="0"/>
              </a:rPr>
              <a:t>Моль (кількість речовини)</a:t>
            </a:r>
          </a:p>
          <a:p>
            <a:r>
              <a:rPr lang="uk-UA" dirty="0" smtClean="0">
                <a:latin typeface="Trebuchet MS" pitchFamily="34" charset="0"/>
              </a:rPr>
              <a:t>Кандела (сила світла)</a:t>
            </a:r>
          </a:p>
          <a:p>
            <a:r>
              <a:rPr lang="uk-UA" dirty="0" smtClean="0">
                <a:latin typeface="Trebuchet MS" pitchFamily="34" charset="0"/>
              </a:rPr>
              <a:t>Кельвін (температура)</a:t>
            </a:r>
          </a:p>
          <a:p>
            <a:r>
              <a:rPr lang="uk-UA" dirty="0" smtClean="0">
                <a:latin typeface="Trebuchet MS" pitchFamily="34" charset="0"/>
              </a:rPr>
              <a:t>Ампер (сила струму)</a:t>
            </a:r>
          </a:p>
          <a:p>
            <a:endParaRPr lang="uk-UA" dirty="0" smtClean="0">
              <a:latin typeface="Trebuchet MS" pitchFamily="34" charset="0"/>
            </a:endParaRP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b="1" dirty="0" smtClean="0">
                <a:latin typeface="Trebuchet MS" pitchFamily="34" charset="0"/>
              </a:rPr>
              <a:t>Всі інші фізичні величини є похідними, тобто виражаються через основні.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Вступ до курсу фізики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15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Похідні одиниці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922" y="908720"/>
            <a:ext cx="835255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Вступ до курсу фізики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16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Множники та префікси для утворення кратних і частинних одиниць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980728"/>
            <a:ext cx="8477305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Вступ до курсу фізики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17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Резюме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1412776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Наука – це фізика. Все інше – збирання марок.</a:t>
            </a:r>
          </a:p>
          <a:p>
            <a:pPr algn="r"/>
            <a:r>
              <a:rPr lang="uk-UA" i="1" dirty="0" smtClean="0">
                <a:latin typeface="Trebuchet MS" pitchFamily="34" charset="0"/>
              </a:rPr>
              <a:t>Лорд Кельвін</a:t>
            </a:r>
          </a:p>
          <a:p>
            <a:pPr algn="r"/>
            <a:endParaRPr lang="uk-UA" i="1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Математика – це та частина фізик</a:t>
            </a:r>
            <a:r>
              <a:rPr lang="ru-RU" dirty="0" smtClean="0">
                <a:latin typeface="Trebuchet MS" pitchFamily="34" charset="0"/>
              </a:rPr>
              <a:t>и</a:t>
            </a:r>
            <a:r>
              <a:rPr lang="uk-UA" dirty="0" smtClean="0">
                <a:latin typeface="Trebuchet MS" pitchFamily="34" charset="0"/>
              </a:rPr>
              <a:t>, в якій експерименти дуже дешеві.</a:t>
            </a:r>
          </a:p>
          <a:p>
            <a:pPr algn="r"/>
            <a:r>
              <a:rPr lang="uk-UA" i="1" dirty="0" smtClean="0">
                <a:latin typeface="Trebuchet MS" pitchFamily="34" charset="0"/>
              </a:rPr>
              <a:t>Володимир Арнольд</a:t>
            </a:r>
          </a:p>
          <a:p>
            <a:pPr algn="r"/>
            <a:endParaRPr lang="uk-UA" i="1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Якщо у журналі про фізику ви бачите формулу, яка займає чверть сторінки – забудьте про неї. Вона невірна. Природа не настільки складна.</a:t>
            </a:r>
          </a:p>
          <a:p>
            <a:pPr algn="r"/>
            <a:r>
              <a:rPr lang="uk-UA" i="1" dirty="0" err="1" smtClean="0">
                <a:latin typeface="Trebuchet MS" pitchFamily="34" charset="0"/>
              </a:rPr>
              <a:t>Бернд</a:t>
            </a:r>
            <a:r>
              <a:rPr lang="uk-UA" i="1" dirty="0" smtClean="0">
                <a:latin typeface="Trebuchet MS" pitchFamily="34" charset="0"/>
              </a:rPr>
              <a:t> </a:t>
            </a:r>
            <a:r>
              <a:rPr lang="uk-UA" i="1" dirty="0" err="1" smtClean="0">
                <a:latin typeface="Trebuchet MS" pitchFamily="34" charset="0"/>
              </a:rPr>
              <a:t>Маттіас</a:t>
            </a:r>
            <a:endParaRPr lang="uk-UA" i="1" dirty="0" smtClean="0">
              <a:latin typeface="Trebuchet MS" pitchFamily="34" charset="0"/>
            </a:endParaRPr>
          </a:p>
          <a:p>
            <a:pPr algn="r"/>
            <a:endParaRPr lang="uk-UA" i="1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Вирішальні і найбільш вражаючі періоди розвитку фізики - це періоди великих узагальнень, коли явища, що здавалися роз'єднаними, несподівано стають лише різними аспектами одного і того ж процесу. Історія фізики - це історія таких узагальнень, і в основі успіху науки лежить головним чином наша здатність до синтезу.</a:t>
            </a:r>
          </a:p>
          <a:p>
            <a:pPr algn="r"/>
            <a:r>
              <a:rPr lang="uk-UA" i="1" dirty="0" err="1" smtClean="0">
                <a:latin typeface="Trebuchet MS" pitchFamily="34" charset="0"/>
              </a:rPr>
              <a:t>Річард</a:t>
            </a:r>
            <a:r>
              <a:rPr lang="uk-UA" i="1" dirty="0" smtClean="0">
                <a:latin typeface="Trebuchet MS" pitchFamily="34" charset="0"/>
              </a:rPr>
              <a:t> </a:t>
            </a:r>
            <a:r>
              <a:rPr lang="uk-UA" i="1" dirty="0" err="1" smtClean="0">
                <a:latin typeface="Trebuchet MS" pitchFamily="34" charset="0"/>
              </a:rPr>
              <a:t>Фейнман</a:t>
            </a:r>
            <a:endParaRPr lang="uk-UA" i="1" dirty="0" smtClean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Вступ до курсу фізики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Література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951112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1. 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R. </a:t>
            </a:r>
            <a:r>
              <a:rPr lang="en-US" sz="2000" i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Arial" pitchFamily="34" charset="0"/>
              </a:rPr>
              <a:t>P.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 Feynman, R.</a:t>
            </a:r>
            <a:r>
              <a:rPr kumimoji="0" lang="en-US" sz="20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 B. Leighton, M. </a:t>
            </a:r>
            <a:r>
              <a:rPr lang="en-US" sz="2000" i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Arial" pitchFamily="34" charset="0"/>
              </a:rPr>
              <a:t>Sands</a:t>
            </a:r>
            <a:r>
              <a:rPr lang="en-US" sz="2000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Arial" pitchFamily="34" charset="0"/>
              </a:rPr>
              <a:t> - The Feynman Lectures on Physics (in 3 </a:t>
            </a:r>
            <a:r>
              <a:rPr lang="en-US" sz="2000" dirty="0" err="1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Arial" pitchFamily="34" charset="0"/>
              </a:rPr>
              <a:t>Vols</a:t>
            </a:r>
            <a:r>
              <a:rPr lang="en-US" sz="2000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lang="en-US" sz="2000" i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lang="en-US" sz="2000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Arial" pitchFamily="34" charset="0"/>
              </a:rPr>
              <a:t>Addison-Wesley Publishing Company, Inc. </a:t>
            </a:r>
            <a:r>
              <a:rPr lang="en-US" sz="200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Arial" pitchFamily="34" charset="0"/>
              </a:rPr>
              <a:t>– 1963-1965.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Воловик П.М.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 Фізика: Для університетів. – К., Ірпінь: Перун, 2005. – 864 с., іл.   ISBN 966-569-172-4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 smtClean="0">
              <a:solidFill>
                <a:srgbClr val="000000"/>
              </a:solidFill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 smtClean="0">
              <a:solidFill>
                <a:srgbClr val="000000"/>
              </a:solidFill>
              <a:latin typeface="Trebuchet MS" pitchFamily="34" charset="0"/>
              <a:cs typeface="Arial" pitchFamily="34" charset="0"/>
            </a:endParaRPr>
          </a:p>
          <a:p>
            <a:pPr fontAlgn="auto"/>
            <a:r>
              <a:rPr lang="uk-UA" sz="2000" dirty="0" smtClean="0">
                <a:latin typeface="Trebuchet MS" pitchFamily="34" charset="0"/>
              </a:rPr>
              <a:t>3. </a:t>
            </a:r>
            <a:r>
              <a:rPr lang="uk-UA" sz="2000" i="1" dirty="0" err="1" smtClean="0">
                <a:latin typeface="Trebuchet MS" pitchFamily="34" charset="0"/>
              </a:rPr>
              <a:t>Чолпан</a:t>
            </a:r>
            <a:r>
              <a:rPr lang="uk-UA" sz="2000" i="1" dirty="0" smtClean="0">
                <a:latin typeface="Trebuchet MS" pitchFamily="34" charset="0"/>
              </a:rPr>
              <a:t> П.П.  </a:t>
            </a:r>
            <a:r>
              <a:rPr lang="uk-UA" sz="2000" dirty="0" smtClean="0">
                <a:latin typeface="Trebuchet MS" pitchFamily="34" charset="0"/>
              </a:rPr>
              <a:t>Фізика: Підручник – К.: Вища школа, 2004. – 567 с.,іл.  ISBN</a:t>
            </a:r>
            <a:r>
              <a:rPr lang="uk-UA" sz="2000" i="1" dirty="0" smtClean="0">
                <a:latin typeface="Trebuchet MS" pitchFamily="34" charset="0"/>
              </a:rPr>
              <a:t> </a:t>
            </a:r>
            <a:r>
              <a:rPr lang="uk-UA" sz="2000" dirty="0" smtClean="0">
                <a:latin typeface="Trebuchet MS" pitchFamily="34" charset="0"/>
              </a:rPr>
              <a:t>966-642-249-2</a:t>
            </a:r>
          </a:p>
          <a:p>
            <a:pPr fontAlgn="auto"/>
            <a:endParaRPr lang="uk-UA" sz="2000" dirty="0" smtClean="0">
              <a:latin typeface="Trebuchet MS" pitchFamily="34" charset="0"/>
            </a:endParaRPr>
          </a:p>
          <a:p>
            <a:pPr fontAlgn="auto"/>
            <a:r>
              <a:rPr lang="uk-UA" sz="2000" dirty="0" smtClean="0">
                <a:latin typeface="Trebuchet MS" pitchFamily="34" charset="0"/>
              </a:rPr>
              <a:t>4. </a:t>
            </a:r>
            <a:r>
              <a:rPr lang="uk-UA" sz="2000" i="1" dirty="0" err="1" smtClean="0">
                <a:latin typeface="Trebuchet MS" pitchFamily="34" charset="0"/>
              </a:rPr>
              <a:t>Бушок</a:t>
            </a:r>
            <a:r>
              <a:rPr lang="uk-UA" sz="2000" i="1" dirty="0" smtClean="0">
                <a:latin typeface="Trebuchet MS" pitchFamily="34" charset="0"/>
              </a:rPr>
              <a:t> Г.Ф., </a:t>
            </a:r>
            <a:r>
              <a:rPr lang="uk-UA" sz="2000" i="1" dirty="0" err="1" smtClean="0">
                <a:latin typeface="Trebuchet MS" pitchFamily="34" charset="0"/>
              </a:rPr>
              <a:t>Левандовський</a:t>
            </a:r>
            <a:r>
              <a:rPr lang="uk-UA" sz="2000" i="1" dirty="0" smtClean="0">
                <a:latin typeface="Trebuchet MS" pitchFamily="34" charset="0"/>
              </a:rPr>
              <a:t> В.В., Півень Г.Ф.  </a:t>
            </a:r>
            <a:r>
              <a:rPr lang="uk-UA" sz="2000" dirty="0" smtClean="0">
                <a:latin typeface="Trebuchet MS" pitchFamily="34" charset="0"/>
              </a:rPr>
              <a:t>Курс фізики: </a:t>
            </a:r>
            <a:r>
              <a:rPr lang="uk-UA" sz="2000" dirty="0" err="1" smtClean="0">
                <a:latin typeface="Trebuchet MS" pitchFamily="34" charset="0"/>
              </a:rPr>
              <a:t>Навч</a:t>
            </a:r>
            <a:r>
              <a:rPr lang="uk-UA" sz="2000" dirty="0" smtClean="0">
                <a:latin typeface="Trebuchet MS" pitchFamily="34" charset="0"/>
              </a:rPr>
              <a:t>. посібник: у 2 кн. 2-ге вид. – К.: Либідь, 2001. – ISBN </a:t>
            </a:r>
            <a:r>
              <a:rPr lang="ru-RU" sz="2000" dirty="0" smtClean="0">
                <a:latin typeface="Trebuchet MS" pitchFamily="34" charset="0"/>
              </a:rPr>
              <a:t>966-06-0084-4</a:t>
            </a:r>
          </a:p>
          <a:p>
            <a:pPr fontAlgn="auto"/>
            <a:endParaRPr lang="uk-UA" sz="2000" dirty="0" smtClean="0">
              <a:latin typeface="Trebuchet MS" pitchFamily="34" charset="0"/>
            </a:endParaRPr>
          </a:p>
          <a:p>
            <a:pPr fontAlgn="auto"/>
            <a:r>
              <a:rPr lang="uk-UA" sz="2000" dirty="0" smtClean="0">
                <a:latin typeface="Trebuchet MS" pitchFamily="34" charset="0"/>
              </a:rPr>
              <a:t>5. С</a:t>
            </a:r>
            <a:r>
              <a:rPr lang="uk-UA" sz="2000" i="1" dirty="0" smtClean="0">
                <a:latin typeface="Trebuchet MS" pitchFamily="34" charset="0"/>
              </a:rPr>
              <a:t>адовий А.І., </a:t>
            </a:r>
            <a:r>
              <a:rPr lang="uk-UA" sz="2000" i="1" dirty="0" err="1" smtClean="0">
                <a:latin typeface="Trebuchet MS" pitchFamily="34" charset="0"/>
              </a:rPr>
              <a:t>Лега</a:t>
            </a:r>
            <a:r>
              <a:rPr lang="uk-UA" sz="2000" i="1" dirty="0" smtClean="0">
                <a:latin typeface="Trebuchet MS" pitchFamily="34" charset="0"/>
              </a:rPr>
              <a:t> Ю.Г. </a:t>
            </a:r>
            <a:r>
              <a:rPr lang="uk-UA" sz="2000" dirty="0" smtClean="0">
                <a:latin typeface="Trebuchet MS" pitchFamily="34" charset="0"/>
              </a:rPr>
              <a:t> Основи фізики із задачами та прикладами їх розв’язування: </a:t>
            </a:r>
            <a:r>
              <a:rPr lang="uk-UA" sz="2000" dirty="0" err="1" smtClean="0">
                <a:latin typeface="Trebuchet MS" pitchFamily="34" charset="0"/>
              </a:rPr>
              <a:t>Навч</a:t>
            </a:r>
            <a:r>
              <a:rPr lang="uk-UA" sz="2000" dirty="0" smtClean="0">
                <a:latin typeface="Trebuchet MS" pitchFamily="34" charset="0"/>
              </a:rPr>
              <a:t>. посібник. – К.: Кондор, 2003. – 384 с.   ISBN 9</a:t>
            </a:r>
            <a:r>
              <a:rPr lang="en-US" sz="2000" dirty="0" smtClean="0">
                <a:latin typeface="Trebuchet MS" pitchFamily="34" charset="0"/>
              </a:rPr>
              <a:t>66-06-0807-4</a:t>
            </a:r>
            <a:endParaRPr lang="uk-UA" sz="2000" dirty="0" smtClean="0">
              <a:latin typeface="Trebuchet MS" pitchFamily="34" charset="0"/>
            </a:endParaRPr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107504" y="2780928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Вступ до курсу фізики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812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Чому важливо формувати </a:t>
            </a:r>
            <a:r>
              <a:rPr lang="uk-UA" sz="2400" b="1" dirty="0" err="1" smtClean="0">
                <a:latin typeface="Trebuchet MS" pitchFamily="34" charset="0"/>
              </a:rPr>
              <a:t>міжпредметні</a:t>
            </a:r>
            <a:r>
              <a:rPr lang="uk-UA" sz="2400" b="1" dirty="0" smtClean="0">
                <a:latin typeface="Trebuchet MS" pitchFamily="34" charset="0"/>
              </a:rPr>
              <a:t> зв’язки?</a:t>
            </a:r>
            <a:endParaRPr lang="uk-UA" sz="2400" b="1" dirty="0">
              <a:latin typeface="Trebuchet MS" pitchFamily="34" charset="0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124744"/>
            <a:ext cx="5688632" cy="504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кутник 15"/>
          <p:cNvSpPr/>
          <p:nvPr/>
        </p:nvSpPr>
        <p:spPr>
          <a:xfrm>
            <a:off x="0" y="1052736"/>
            <a:ext cx="3059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Одним з головних положень сучасної науки є </a:t>
            </a:r>
            <a:r>
              <a:rPr lang="uk-UA" b="1" u="sng" dirty="0" smtClean="0">
                <a:latin typeface="Trebuchet MS" pitchFamily="34" charset="0"/>
              </a:rPr>
              <a:t>уявлення про світ як про єдину цілісну систему</a:t>
            </a:r>
            <a:r>
              <a:rPr lang="uk-UA" dirty="0" smtClean="0">
                <a:latin typeface="Trebuchet MS" pitchFamily="34" charset="0"/>
              </a:rPr>
              <a:t>.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Різні науки вивчають світ з різних точок зору, і для формування цілісної картини потрібно мати уявлення про </a:t>
            </a:r>
            <a:r>
              <a:rPr lang="uk-UA" dirty="0" err="1" smtClean="0">
                <a:latin typeface="Trebuchet MS" pitchFamily="34" charset="0"/>
              </a:rPr>
              <a:t>міжпредметні</a:t>
            </a:r>
            <a:r>
              <a:rPr lang="uk-UA" dirty="0" smtClean="0">
                <a:latin typeface="Trebuchet MS" pitchFamily="34" charset="0"/>
              </a:rPr>
              <a:t> зв’язки між різними науками.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Фізика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smtClean="0">
                <a:latin typeface="Trebuchet MS" pitchFamily="34" charset="0"/>
              </a:rPr>
              <a:t>Далі буде…</a:t>
            </a:r>
            <a:endParaRPr lang="uk-UA" sz="2400" b="1">
              <a:latin typeface="Trebuchet M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1988840"/>
            <a:ext cx="8388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dirty="0" smtClean="0">
                <a:latin typeface="Trebuchet MS" pitchFamily="34" charset="0"/>
              </a:rPr>
              <a:t>…Речовина</a:t>
            </a:r>
            <a:endParaRPr lang="uk-UA" sz="2400" b="1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Вступ до курсу фізики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88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Різноманіття міждисциплінарних </a:t>
            </a:r>
            <a:r>
              <a:rPr lang="uk-UA" sz="2400" b="1" dirty="0" err="1" smtClean="0">
                <a:latin typeface="Trebuchet MS" pitchFamily="34" charset="0"/>
              </a:rPr>
              <a:t>зв</a:t>
            </a:r>
            <a:r>
              <a:rPr lang="en-US" sz="2400" b="1" dirty="0" smtClean="0">
                <a:latin typeface="Trebuchet MS" pitchFamily="34" charset="0"/>
              </a:rPr>
              <a:t>’</a:t>
            </a:r>
            <a:r>
              <a:rPr lang="uk-UA" sz="2400" b="1" dirty="0" err="1" smtClean="0">
                <a:latin typeface="Trebuchet MS" pitchFamily="34" charset="0"/>
              </a:rPr>
              <a:t>язків</a:t>
            </a:r>
            <a:endParaRPr lang="uk-UA" sz="2400" b="1" dirty="0">
              <a:latin typeface="Trebuchet MS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908720"/>
            <a:ext cx="6511574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Вступ до курсу фізики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3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88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Різноманіття міждисциплінарних </a:t>
            </a:r>
            <a:r>
              <a:rPr lang="uk-UA" sz="2400" b="1" dirty="0" err="1" smtClean="0">
                <a:latin typeface="Trebuchet MS" pitchFamily="34" charset="0"/>
              </a:rPr>
              <a:t>зв</a:t>
            </a:r>
            <a:r>
              <a:rPr lang="en-US" sz="2400" b="1" dirty="0" smtClean="0">
                <a:latin typeface="Trebuchet MS" pitchFamily="34" charset="0"/>
              </a:rPr>
              <a:t>’</a:t>
            </a:r>
            <a:r>
              <a:rPr lang="uk-UA" sz="2400" b="1" dirty="0" err="1" smtClean="0">
                <a:latin typeface="Trebuchet MS" pitchFamily="34" charset="0"/>
              </a:rPr>
              <a:t>язків</a:t>
            </a:r>
            <a:endParaRPr lang="uk-UA" sz="2400" b="1" dirty="0">
              <a:latin typeface="Trebuchet MS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931027"/>
            <a:ext cx="4896544" cy="552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7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Вступ до курсу фізики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4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6804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Структура фізики</a:t>
            </a:r>
            <a:endParaRPr lang="en-US" sz="2400" b="1" dirty="0" smtClean="0">
              <a:latin typeface="Trebuchet MS" pitchFamily="34" charset="0"/>
            </a:endParaRPr>
          </a:p>
          <a:p>
            <a:r>
              <a:rPr lang="uk-UA" b="1" dirty="0" smtClean="0">
                <a:latin typeface="Trebuchet MS" pitchFamily="34" charset="0"/>
              </a:rPr>
              <a:t>у першому наближенні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867700"/>
            <a:ext cx="6192688" cy="5606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Вступ до курсу фізики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5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6804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Приклад поєднання руху та принципу взаємодії</a:t>
            </a:r>
            <a:endParaRPr lang="uk-UA" sz="2400" b="1" dirty="0">
              <a:latin typeface="Trebuchet MS" pitchFamily="34" charset="0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5838" y="1123950"/>
            <a:ext cx="717232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Вступ до курсу фізики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uk-UA" dirty="0">
                <a:latin typeface="Trebuchet MS" pitchFamily="34" charset="0"/>
              </a:rPr>
              <a:t>6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412776"/>
            <a:ext cx="707670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0" y="1"/>
            <a:ext cx="6804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Приклад поєднання руху та агрегатного стану</a:t>
            </a:r>
            <a:endParaRPr lang="uk-UA" sz="2400" b="1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Вступ до курсу фізики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7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Фундаментальні фізичні поняття</a:t>
            </a:r>
          </a:p>
          <a:p>
            <a:r>
              <a:rPr lang="uk-UA" sz="2000" b="1" dirty="0" smtClean="0">
                <a:latin typeface="Trebuchet MS" pitchFamily="34" charset="0"/>
              </a:rPr>
              <a:t>Простір-час та взаємодії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268760"/>
            <a:ext cx="60388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кутник 11"/>
          <p:cNvSpPr/>
          <p:nvPr/>
        </p:nvSpPr>
        <p:spPr>
          <a:xfrm>
            <a:off x="6660232" y="1340768"/>
            <a:ext cx="24837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latin typeface="Trebuchet MS" pitchFamily="34" charset="0"/>
              </a:rPr>
              <a:t>Простір – </a:t>
            </a:r>
            <a:r>
              <a:rPr lang="uk-UA" dirty="0" smtClean="0">
                <a:latin typeface="Trebuchet MS" pitchFamily="34" charset="0"/>
              </a:rPr>
              <a:t>місце, де існує матерія.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b="1" i="1" dirty="0" smtClean="0">
                <a:latin typeface="Trebuchet MS" pitchFamily="34" charset="0"/>
              </a:rPr>
              <a:t>Час</a:t>
            </a:r>
            <a:r>
              <a:rPr lang="uk-UA" dirty="0" smtClean="0">
                <a:latin typeface="Trebuchet MS" pitchFamily="34" charset="0"/>
              </a:rPr>
              <a:t> – послідовність подій, за якою ми можемо оцінити рухи матерії.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В сучасній фізиці ці два поняття часто не розділяють, а оперують єдиним просторово-часовим континуумом.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Вступ до курсу фізики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8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Фундаментальні фізичні поняття</a:t>
            </a:r>
          </a:p>
          <a:p>
            <a:r>
              <a:rPr lang="uk-UA" sz="2000" b="1" dirty="0" smtClean="0">
                <a:latin typeface="Trebuchet MS" pitchFamily="34" charset="0"/>
              </a:rPr>
              <a:t>Речовина, поле, маса, енергія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908720"/>
            <a:ext cx="7255718" cy="559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3173</TotalTime>
  <Words>497</Words>
  <Application>Microsoft Office PowerPoint</Application>
  <PresentationFormat>Екран (4:3)</PresentationFormat>
  <Paragraphs>117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Ron</dc:creator>
  <cp:lastModifiedBy>Ron</cp:lastModifiedBy>
  <cp:revision>386</cp:revision>
  <dcterms:created xsi:type="dcterms:W3CDTF">2019-09-06T08:06:09Z</dcterms:created>
  <dcterms:modified xsi:type="dcterms:W3CDTF">2024-09-02T05:28:26Z</dcterms:modified>
</cp:coreProperties>
</file>