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316" r:id="rId4"/>
    <p:sldId id="258" r:id="rId5"/>
    <p:sldId id="259" r:id="rId6"/>
    <p:sldId id="294" r:id="rId7"/>
    <p:sldId id="295" r:id="rId8"/>
    <p:sldId id="298" r:id="rId9"/>
    <p:sldId id="317" r:id="rId10"/>
    <p:sldId id="318" r:id="rId11"/>
    <p:sldId id="299" r:id="rId12"/>
    <p:sldId id="300" r:id="rId13"/>
    <p:sldId id="313" r:id="rId14"/>
    <p:sldId id="303" r:id="rId15"/>
    <p:sldId id="320" r:id="rId16"/>
    <p:sldId id="319" r:id="rId17"/>
    <p:sldId id="304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1A2B5F-EE31-426A-A628-6EBCD8EE2D66}">
          <p14:sldIdLst>
            <p14:sldId id="256"/>
            <p14:sldId id="257"/>
            <p14:sldId id="316"/>
            <p14:sldId id="258"/>
            <p14:sldId id="259"/>
            <p14:sldId id="294"/>
            <p14:sldId id="295"/>
            <p14:sldId id="298"/>
            <p14:sldId id="317"/>
            <p14:sldId id="318"/>
            <p14:sldId id="299"/>
            <p14:sldId id="300"/>
            <p14:sldId id="313"/>
            <p14:sldId id="303"/>
            <p14:sldId id="320"/>
            <p14:sldId id="319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57" autoAdjust="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01568-6C5C-4BCF-B2A9-3A76CB821245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A7E1-E6EF-4640-B701-22EBC395CC1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2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09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B53353-EC1B-481D-96FD-6928C87CD808}" type="datetimeFigureOut">
              <a:rPr lang="uk-UA" smtClean="0"/>
              <a:t>20.10.2022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F17F40-85AE-4834-A1CF-E0A6FE893CC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МАКРОЕКОНОМІКА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66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5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b="1" dirty="0" smtClean="0">
                    <a:solidFill>
                      <a:srgbClr val="C00000"/>
                    </a:solidFill>
                  </a:rPr>
                  <a:t>Середня 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схильність до 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заощаджень (А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PS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) 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- частка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наявного доходу, яку домогосподарства заощаджують:</a:t>
                </a:r>
              </a:p>
              <a:p>
                <a:pPr marL="0" indent="0">
                  <a:buNone/>
                </a:pPr>
                <a:r>
                  <a:rPr lang="uk-UA" sz="2800" b="1" dirty="0">
                    <a:solidFill>
                      <a:srgbClr val="0070C0"/>
                    </a:solidFill>
                  </a:rPr>
                  <a:t>А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PS=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sSub>
                          <m:sSubPr>
                            <m:ctrlP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b="1" dirty="0">
                    <a:solidFill>
                      <a:srgbClr val="0070C0"/>
                    </a:solidFill>
                  </a:rPr>
                  <a:t>,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де</a:t>
                </a:r>
                <a:r>
                  <a:rPr lang="en-US" sz="28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:endParaRPr lang="uk-UA" sz="2800" b="1" i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uk-UA" sz="2800" b="1" dirty="0">
                    <a:solidFill>
                      <a:schemeClr val="tx2"/>
                    </a:solidFill>
                  </a:rPr>
                  <a:t> – величина заощаджень;</a:t>
                </a:r>
                <a14:m>
                  <m:oMath xmlns:m="http://schemas.openxmlformats.org/officeDocument/2006/math">
                    <m:r>
                      <a:rPr lang="uk-UA" sz="2800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sz="2800" b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sz="2800" b="1" dirty="0">
                    <a:solidFill>
                      <a:schemeClr val="tx2"/>
                    </a:solidFill>
                  </a:rPr>
                  <a:t> – величина наявного доходу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uk-UA" sz="2800" b="1" dirty="0">
                    <a:solidFill>
                      <a:schemeClr val="tx2"/>
                    </a:solidFill>
                  </a:rPr>
                  <a:t>У 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короткотривалій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 перспективі при зростанні наявного доходу спостерігається тенденція до скорочення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 А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PC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і до зростання 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А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PS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. </a:t>
                </a:r>
              </a:p>
              <a:p>
                <a:r>
                  <a:rPr lang="uk-UA" sz="2800" b="1" dirty="0" smtClean="0">
                    <a:solidFill>
                      <a:schemeClr val="tx2"/>
                    </a:solidFill>
                  </a:rPr>
                  <a:t>А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у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uk-UA" sz="2800" b="1" dirty="0">
                    <a:solidFill>
                      <a:srgbClr val="002060"/>
                    </a:solidFill>
                  </a:rPr>
                  <a:t>довготривалій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-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А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PC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стабілізується, оскільки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перебуває під впливом не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тільки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поточного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доходу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сім'ї, але й очікуваного та постійного доходів</a:t>
                </a:r>
                <a:endParaRPr lang="uk-UA" sz="2800" b="1" dirty="0">
                  <a:solidFill>
                    <a:schemeClr val="tx2"/>
                  </a:solidFill>
                </a:endParaRPr>
              </a:p>
              <a:p>
                <a:endParaRPr lang="uk-UA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5" cy="6192688"/>
              </a:xfrm>
              <a:prstGeom prst="rect">
                <a:avLst/>
              </a:prstGeom>
              <a:blipFill rotWithShape="1">
                <a:blip r:embed="rId2"/>
                <a:stretch>
                  <a:fillRect l="-1387" t="-1084" r="-159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4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395536" y="332656"/>
                <a:ext cx="8640959" cy="58326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Споживчі видатки (С)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відносно стабільна складова сукупного попиту (</a:t>
                </a:r>
                <a:r>
                  <a:rPr lang="en-US" b="1" dirty="0">
                    <a:solidFill>
                      <a:schemeClr val="tx2"/>
                    </a:solidFill>
                  </a:rPr>
                  <a:t>AD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). Натомість </a:t>
                </a:r>
                <a:r>
                  <a:rPr lang="uk-UA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інвестиції (І)</a:t>
                </a:r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досить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мінливі. Розрізняють: 1) виробничі інвестиції: 2) інвестиції у товарно-матеріальні запаси; 3) інвестиції у житлове будівництво.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endParaRPr lang="uk-UA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rgbClr val="C00000"/>
                    </a:solidFill>
                  </a:rPr>
                  <a:t>Функція </a:t>
                </a:r>
                <a:r>
                  <a:rPr lang="uk-UA" b="1" dirty="0" smtClean="0">
                    <a:solidFill>
                      <a:srgbClr val="C00000"/>
                    </a:solidFill>
                  </a:rPr>
                  <a:t>автономних інвестицій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(I)</a:t>
                </a:r>
                <a:r>
                  <a:rPr lang="uk-UA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</a:rPr>
                  <a:t>має вигляд:</a:t>
                </a:r>
                <a14:m>
                  <m:oMath xmlns:m="http://schemas.openxmlformats.org/officeDocument/2006/math">
                    <m:r>
                      <a:rPr lang="uk-UA" b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b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𝒅𝑹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, де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 –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автономні від сукупного доходу інвестиційні видатки; </a:t>
                </a:r>
                <a:endParaRPr lang="uk-UA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–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автономні інвестиції, що визначаються позаекономічними факторами; </a:t>
                </a:r>
                <a:endParaRPr lang="uk-UA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–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реальна ставка відсотку;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endParaRPr lang="en-US" b="1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b="1" i="1" dirty="0">
                    <a:solidFill>
                      <a:srgbClr val="0070C0"/>
                    </a:solidFill>
                    <a:latin typeface="Cambria Math"/>
                  </a:rPr>
                  <a:t>d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uk-UA" b="1" dirty="0">
                        <a:solidFill>
                          <a:schemeClr val="tx2"/>
                        </a:solidFill>
                      </a:rPr>
                      <m:t>– </m:t>
                    </m:r>
                    <m:r>
                      <m:rPr>
                        <m:nor/>
                      </m:rPr>
                      <a:rPr lang="uk-UA" b="1" i="0" dirty="0" smtClean="0">
                        <a:solidFill>
                          <a:schemeClr val="tx2"/>
                        </a:solidFill>
                      </a:rPr>
                      <m:t>емпіричний коефіцієнт чуттєвості інвестицій до динаміки ставки процента.</m:t>
                    </m:r>
                  </m:oMath>
                </a14:m>
                <a:endParaRPr lang="uk-UA" b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8640959" cy="5832648"/>
              </a:xfrm>
              <a:prstGeom prst="rect">
                <a:avLst/>
              </a:prstGeom>
              <a:blipFill rotWithShape="1">
                <a:blip r:embed="rId3"/>
                <a:stretch>
                  <a:fillRect l="-1129" t="-837" b="-1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3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928992" cy="612068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Із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зростанням реального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ВВП автономні інвестиції доповнюються похідними. </a:t>
                </a:r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Похідні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інвестиції,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поєднуючись з </a:t>
                </a:r>
                <a:r>
                  <a:rPr lang="uk-UA" b="1" dirty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автономними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прискорюють економічне зростання.</a:t>
                </a:r>
              </a:p>
              <a:p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Залежність інвестицій від доходу можна подати у вигляді функції :</a:t>
                </a:r>
              </a:p>
              <a:p>
                <a:pPr marL="0" indent="0">
                  <a:buNone/>
                </a:pP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𝑰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𝒆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𝒅𝑹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b="1" i="1" smtClean="0">
                        <a:solidFill>
                          <a:srgbClr val="0070C0"/>
                        </a:solidFill>
                        <a:latin typeface="Cambria Math"/>
                      </a:rPr>
                      <m:t>γ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,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де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b="1" i="0">
                        <a:solidFill>
                          <a:srgbClr val="0070C0"/>
                        </a:solidFill>
                        <a:latin typeface="Cambria Math"/>
                      </a:rPr>
                      <m:t>𝛄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-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гранична схильність до інвестування;</a:t>
                </a:r>
              </a:p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0070C0"/>
                    </a:solidFill>
                    <a:latin typeface="Cambria Math"/>
                  </a:rPr>
                  <a:t>Y </a:t>
                </a:r>
                <a:r>
                  <a:rPr lang="uk-UA" b="1" dirty="0">
                    <a:solidFill>
                      <a:schemeClr val="tx2"/>
                    </a:solidFill>
                  </a:rPr>
                  <a:t>–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сукупний дохід.</a:t>
                </a:r>
                <a:endParaRPr lang="en-US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uk-UA" b="1" dirty="0">
                    <a:solidFill>
                      <a:srgbClr val="C00000"/>
                    </a:solidFill>
                  </a:rPr>
                  <a:t>Гранична схильність до інвестування (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srgbClr val="C00000"/>
                        </a:solidFill>
                        <a:latin typeface="Cambria Math"/>
                      </a:rPr>
                      <m:t>𝛄</m:t>
                    </m:r>
                  </m:oMath>
                </a14:m>
                <a:r>
                  <a:rPr lang="uk-UA" b="1" dirty="0">
                    <a:solidFill>
                      <a:srgbClr val="C00000"/>
                    </a:solidFill>
                  </a:rPr>
                  <a:t>)  </a:t>
                </a:r>
                <a:r>
                  <a:rPr lang="uk-UA" b="1" dirty="0">
                    <a:solidFill>
                      <a:schemeClr val="tx2"/>
                    </a:solidFill>
                  </a:rPr>
                  <a:t>- частка приросту заощаджень при усякій зміні наявного доходу: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b="1">
                        <a:solidFill>
                          <a:srgbClr val="0070C0"/>
                        </a:solidFill>
                        <a:latin typeface="Cambria Math"/>
                      </a:rPr>
                      <m:t>𝛄</m:t>
                    </m:r>
                    <m:r>
                      <a:rPr lang="el-GR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𝑰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den>
                    </m:f>
                  </m:oMath>
                </a14:m>
                <a:r>
                  <a:rPr lang="uk-UA" b="1" dirty="0">
                    <a:solidFill>
                      <a:srgbClr val="0070C0"/>
                    </a:solidFill>
                  </a:rPr>
                  <a:t>, </a:t>
                </a:r>
                <a:r>
                  <a:rPr lang="uk-UA" b="1" dirty="0">
                    <a:solidFill>
                      <a:schemeClr val="tx2"/>
                    </a:solidFill>
                  </a:rPr>
                  <a:t>де</a:t>
                </a:r>
                <a:r>
                  <a:rPr lang="en-US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b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 – з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міна величини інвестицій</a:t>
                </a:r>
                <a:r>
                  <a:rPr lang="uk-UA" b="1" dirty="0">
                    <a:solidFill>
                      <a:schemeClr val="tx2"/>
                    </a:solidFill>
                  </a:rPr>
                  <a:t>;</a:t>
                </a:r>
                <a14:m>
                  <m:oMath xmlns:m="http://schemas.openxmlformats.org/officeDocument/2006/math">
                    <m:r>
                      <a:rPr lang="uk-UA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b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𝒀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–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зміна доходу</a:t>
                </a:r>
                <a:r>
                  <a:rPr lang="uk-UA" b="1" dirty="0">
                    <a:solidFill>
                      <a:schemeClr val="tx2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uk-UA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928992" cy="6120680"/>
              </a:xfrm>
              <a:prstGeom prst="rect">
                <a:avLst/>
              </a:prstGeom>
              <a:blipFill rotWithShape="1">
                <a:blip r:embed="rId3"/>
                <a:stretch>
                  <a:fillRect l="-1024" t="-797" r="-16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0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892765"/>
              </p:ext>
            </p:extLst>
          </p:nvPr>
        </p:nvGraphicFramePr>
        <p:xfrm>
          <a:off x="143508" y="1124744"/>
          <a:ext cx="8856984" cy="468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Picture" r:id="rId4" imgW="6039000" imgH="2990880" progId="Word.Picture.8">
                  <p:embed/>
                </p:oleObj>
              </mc:Choice>
              <mc:Fallback>
                <p:oleObj name="Picture" r:id="rId4" imgW="6039000" imgH="299088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08" y="1124744"/>
                        <a:ext cx="8856984" cy="4687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560" y="4046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Кейнсіанський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кругообіг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6165304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Histoire des </a:t>
            </a:r>
            <a:r>
              <a:rPr lang="en-US" sz="1400" dirty="0" err="1"/>
              <a:t>pensées</a:t>
            </a:r>
            <a:r>
              <a:rPr lang="en-US" sz="1400" dirty="0"/>
              <a:t> </a:t>
            </a:r>
            <a:r>
              <a:rPr lang="en-US" sz="1400" dirty="0" err="1"/>
              <a:t>économiques</a:t>
            </a:r>
            <a:r>
              <a:rPr lang="uk-UA" sz="1400" dirty="0"/>
              <a:t>:</a:t>
            </a:r>
            <a:r>
              <a:rPr lang="en-US" sz="1400" dirty="0"/>
              <a:t> les </a:t>
            </a:r>
            <a:r>
              <a:rPr lang="en-US" sz="1400" dirty="0" err="1"/>
              <a:t>fondateurs</a:t>
            </a:r>
            <a:r>
              <a:rPr lang="en-US" sz="1400" dirty="0"/>
              <a:t>. – Paris</a:t>
            </a:r>
            <a:r>
              <a:rPr lang="uk-UA" sz="1400" dirty="0"/>
              <a:t>:</a:t>
            </a:r>
            <a:r>
              <a:rPr lang="en-US" sz="1400" dirty="0"/>
              <a:t> </a:t>
            </a:r>
            <a:r>
              <a:rPr lang="en-US" sz="1400" dirty="0" err="1"/>
              <a:t>Sirey</a:t>
            </a:r>
            <a:r>
              <a:rPr lang="en-US" sz="1400" dirty="0"/>
              <a:t>, 1993. – C. </a:t>
            </a:r>
            <a:r>
              <a:rPr lang="uk-UA" sz="1400" dirty="0"/>
              <a:t>377</a:t>
            </a:r>
          </a:p>
        </p:txBody>
      </p:sp>
    </p:spTree>
    <p:extLst>
      <p:ext uri="{BB962C8B-B14F-4D97-AF65-F5344CB8AC3E}">
        <p14:creationId xmlns:p14="http://schemas.microsoft.com/office/powerpoint/2010/main" val="25625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630314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4. 2. </a:t>
            </a:r>
            <a:r>
              <a:rPr lang="uk-UA" sz="2800" b="1" dirty="0"/>
              <a:t>Метод визначення рівноважного ВВП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«</a:t>
            </a:r>
            <a:r>
              <a:rPr lang="uk-UA" sz="2800" b="1" dirty="0"/>
              <a:t>видатки – обсяг </a:t>
            </a:r>
            <a:r>
              <a:rPr lang="uk-UA" sz="2800" b="1" dirty="0" smtClean="0"/>
              <a:t>виробництва</a:t>
            </a:r>
            <a:r>
              <a:rPr lang="uk-UA" sz="2800" b="1" dirty="0"/>
              <a:t>».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Кейнсіанський хрест</a:t>
            </a:r>
            <a:r>
              <a:rPr lang="uk-UA" sz="2800" b="1" dirty="0"/>
              <a:t>.</a:t>
            </a:r>
            <a:br>
              <a:rPr lang="uk-UA" sz="2800" b="1" dirty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988840"/>
            <a:ext cx="8553273" cy="4536504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Одним із критеріїв рівноважного ВВП є  його відповідність сукупним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витратам (видаткам)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r>
              <a:rPr lang="uk-UA" sz="2000" b="1" dirty="0" smtClean="0">
                <a:solidFill>
                  <a:schemeClr val="tx2"/>
                </a:solidFill>
              </a:rPr>
              <a:t>Сукупні витрати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(Е)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усі видатки резидентів та нерезидентів, що скеровуються на придбання товарів і послуг національної економіки. </a:t>
            </a:r>
          </a:p>
          <a:p>
            <a:r>
              <a:rPr lang="uk-UA" sz="2000" b="1" dirty="0" smtClean="0">
                <a:solidFill>
                  <a:srgbClr val="C00000"/>
                </a:solidFill>
              </a:rPr>
              <a:t>Заплановані </a:t>
            </a:r>
            <a:r>
              <a:rPr lang="uk-UA" sz="2000" b="1" dirty="0">
                <a:solidFill>
                  <a:srgbClr val="C00000"/>
                </a:solidFill>
              </a:rPr>
              <a:t>сукупні </a:t>
            </a:r>
            <a:r>
              <a:rPr lang="uk-UA" sz="2000" b="1" dirty="0" smtClean="0">
                <a:solidFill>
                  <a:srgbClr val="C00000"/>
                </a:solidFill>
              </a:rPr>
              <a:t> витрати (видатки)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відрізняються від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фактичних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 величину непередбаченого перевищення створеної продукції над реалізованою або, навпаки, реалізованої над створеною у межах окресленого періоду.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 першому випадку – підприємства створили більше продукції, ніж здатні реалізувати, а тому змушені її скерувати у запаси.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Другий випадок  - підприємства реалізують не лише створену за окреслений період продукцію, але й ту, що перебувала у запасах</a:t>
            </a:r>
            <a:endParaRPr lang="uk-U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404664"/>
                <a:ext cx="8496944" cy="6247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Рівновага має місце тільки тоді, коли: </a:t>
                </a:r>
                <a:r>
                  <a:rPr lang="fr-FR" sz="20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Y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+mj-cs"/>
                      </a:rPr>
                      <m:t>=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Е</a:t>
                </a:r>
              </a:p>
              <a:p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Y</a:t>
                </a:r>
                <a:r>
                  <a:rPr lang="fr-FR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«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випуск»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або рівноважний ВВП, </a:t>
                </a:r>
              </a:p>
              <a:p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 </a:t>
                </a:r>
                <a:r>
                  <a:rPr lang="fr-FR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«витрати»,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або заплановані сукупні 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видатки</a:t>
                </a:r>
                <a:endParaRPr lang="uk-UA" sz="20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</a:p>
              <a:p>
                <a:r>
                  <a:rPr lang="uk-UA" sz="2000" b="1" dirty="0">
                    <a:solidFill>
                      <a:srgbClr val="C00000"/>
                    </a:solidFill>
                  </a:rPr>
                  <a:t>Заплановані сукупні витрати </a:t>
                </a:r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(</a:t>
                </a:r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E)</a:t>
                </a:r>
                <a:r>
                  <a:rPr lang="fr-FR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-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витрати, які плануються економічними суб’єктами для купівлі  вітчизняних товарів та послуг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000" b="1" dirty="0">
                    <a:solidFill>
                      <a:srgbClr val="0070C0"/>
                    </a:solidFill>
                  </a:rPr>
                  <a:t>Е</a:t>
                </a:r>
                <a14:m>
                  <m:oMath xmlns:m="http://schemas.openxmlformats.org/officeDocument/2006/math">
                    <m:r>
                      <a:rPr lang="uk-UA" sz="2000" b="1" i="0" smtClean="0">
                        <a:solidFill>
                          <a:srgbClr val="0070C0"/>
                        </a:solidFill>
                        <a:latin typeface="Cambria Math"/>
                      </a:rPr>
                      <m:t> =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𝐂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</a:rPr>
                      <m:t>𝐈</m:t>
                    </m:r>
                  </m:oMath>
                </a14:m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</a:p>
              <a:p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 </a:t>
                </a:r>
                <a:endParaRPr lang="uk-UA" sz="20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sz="2000" b="1" dirty="0">
                    <a:solidFill>
                      <a:srgbClr val="C00000"/>
                    </a:solidFill>
                  </a:rPr>
                  <a:t>Фактичні сукупні витрати </a:t>
                </a:r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(</a:t>
                </a:r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E') </a:t>
                </a:r>
                <a:r>
                  <a:rPr lang="fr-FR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=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заплановані сукупні витрати </a:t>
                </a:r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(</a:t>
                </a:r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E) </a:t>
                </a:r>
                <a:r>
                  <a:rPr lang="fr-FR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+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непередбачені витрати, пов’язані з 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формуванням товарних запасів  </a:t>
                </a:r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( І').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endParaRPr lang="uk-UA" sz="20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Враховуючи, що: </a:t>
                </a:r>
              </a:p>
              <a:p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1) 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всяка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зміна величини товарних запасів (поповнення </a:t>
                </a:r>
              </a:p>
              <a:p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або скорочення) розглядається як інвестиції,  </a:t>
                </a:r>
              </a:p>
              <a:p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2) інвестиції в основний капітал і житлове будівництво є </a:t>
                </a:r>
              </a:p>
              <a:p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запланованими, інвестиції у непередбачені зміни товарних запасів є незапланованими,  вимушеними, тому</a:t>
                </a:r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</a:t>
                </a:r>
              </a:p>
              <a:p>
                <a:r>
                  <a:rPr lang="uk-UA" sz="20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 </a:t>
                </a:r>
                <a:endParaRPr lang="uk-UA" sz="2000" b="1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E' </a:t>
                </a:r>
                <a14:m>
                  <m:oMath xmlns:m="http://schemas.openxmlformats.org/officeDocument/2006/math">
                    <m:r>
                      <a:rPr lang="fr-FR" sz="2000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+mj-cs"/>
                      </a:rPr>
                      <m:t>𝐂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+mj-cs"/>
                      </a:rPr>
                      <m:t>+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+mj-cs"/>
                      </a:rPr>
                      <m:t>𝐈</m:t>
                    </m:r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+mj-cs"/>
                      </a:rPr>
                      <m:t>+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І'</a:t>
                </a:r>
                <a:r>
                  <a:rPr lang="en-US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70C0"/>
                        </a:solidFill>
                        <a:latin typeface="Cambria Math"/>
                        <a:ea typeface="+mj-ea"/>
                        <a:cs typeface="+mj-cs"/>
                      </a:rPr>
                      <m:t>= </m:t>
                    </m:r>
                  </m:oMath>
                </a14:m>
                <a:r>
                  <a:rPr lang="fr-FR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 +</a:t>
                </a:r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 І' </a:t>
                </a:r>
                <a:endParaRPr lang="fr-FR" sz="2000" b="1" dirty="0">
                  <a:solidFill>
                    <a:srgbClr val="0070C0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fr-FR" sz="20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E  </a:t>
                </a:r>
                <a:r>
                  <a:rPr lang="fr-FR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фактичні сукупні витрати; </a:t>
                </a:r>
              </a:p>
              <a:p>
                <a:r>
                  <a:rPr lang="uk-UA" sz="2000" b="1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І'  </a:t>
                </a:r>
                <a:r>
                  <a:rPr lang="uk-UA" sz="20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незаплановані інвестиції в товарні запаси 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496944" cy="6247864"/>
              </a:xfrm>
              <a:prstGeom prst="rect">
                <a:avLst/>
              </a:prstGeom>
              <a:blipFill rotWithShape="1">
                <a:blip r:embed="rId2"/>
                <a:stretch>
                  <a:fillRect l="-789" t="-585" r="-72" b="-78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413"/>
            <a:ext cx="6840760" cy="62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37824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Кейнсіанський хрест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617924"/>
            <a:ext cx="2790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1. На горизонтальній осі графіка відкладається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Y 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ВВП), а на вертикальній –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 (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заплановані сукупні 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витрати).  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2. Бісектриса кута є сукупністю точок, у яких ВВП є 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рівноважним, тобто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Y = E.  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Лінія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E' –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це лінія фактичних сукупних витрат. 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4. Рівноважний ВВП забезпечується лише в точці </a:t>
            </a:r>
          </a:p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Т0, коли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Y0 = E0, </a:t>
            </a:r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а  І'=0.  </a:t>
            </a:r>
          </a:p>
        </p:txBody>
      </p:sp>
    </p:spTree>
    <p:extLst>
      <p:ext uri="{BB962C8B-B14F-4D97-AF65-F5344CB8AC3E}">
        <p14:creationId xmlns:p14="http://schemas.microsoft.com/office/powerpoint/2010/main" val="41966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467544" y="332656"/>
            <a:ext cx="8568951" cy="61926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І. Якщо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ВВП збільшиться до </a:t>
            </a:r>
            <a:r>
              <a:rPr lang="fr-FR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Y1,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 заплановані сукупні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витрати досягнуть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Е1, то виникне перевиробництво, тобто </a:t>
            </a:r>
            <a:r>
              <a:rPr lang="fr-FR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Y1 &gt; E1,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 </a:t>
            </a:r>
            <a:r>
              <a:rPr lang="fr-FR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Y1 = E1 +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І'. </a:t>
            </a:r>
            <a:endParaRPr lang="uk-UA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цьому І' &gt; 0, що означає незапланований приріст товарних запасів, або формування незапланованих інвестицій.  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Висновок: за розглянутих умов у підприємств з’являється бажання скорочувати обсяги виробництва,  що породжує тенденцію зменшення ВВП до врівноваження із запланованими сукупними витратами.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ІІ.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Якщо ВВП зменшиться до </a:t>
            </a:r>
            <a:r>
              <a:rPr lang="fr-FR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Y2,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 заплановані  сукупні витрати – до Е2, то виникне </a:t>
            </a:r>
            <a:r>
              <a:rPr lang="uk-UA" sz="20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недовиробництво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тобто </a:t>
            </a:r>
            <a:r>
              <a:rPr lang="fr-FR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Y2 &lt; E2,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або </a:t>
            </a:r>
            <a:r>
              <a:rPr lang="fr-FR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Y2 = E2 +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І'. </a:t>
            </a:r>
            <a:endParaRPr lang="uk-UA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цьому І' &lt; 0, що означає незаплановане скорочення товарних запасів, або скорочення незапланованих </a:t>
            </a:r>
            <a:r>
              <a:rPr 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інвестицій</a:t>
            </a: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Висновок: ситуація спонукає підприємства збільшувати обсяги виробництва, що породжує тенденцію зростання ВВП до рівноваги із запланованими сукупними витратами. </a:t>
            </a:r>
          </a:p>
        </p:txBody>
      </p:sp>
    </p:spTree>
    <p:extLst>
      <p:ext uri="{BB962C8B-B14F-4D97-AF65-F5344CB8AC3E}">
        <p14:creationId xmlns:p14="http://schemas.microsoft.com/office/powerpoint/2010/main" val="202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48347"/>
            <a:ext cx="8640959" cy="3877815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Особливості кейнсіанської моделі макроекономічної рівноваги.</a:t>
            </a:r>
          </a:p>
          <a:p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uk-UA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Метод визначення рівноважного ВВП «видатки – обсяг виробництва». Кейнсіанський Хрест.</a:t>
            </a:r>
            <a:endParaRPr lang="uk-UA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800200"/>
          </a:xfrm>
        </p:spPr>
        <p:txBody>
          <a:bodyPr/>
          <a:lstStyle/>
          <a:p>
            <a:r>
              <a:rPr lang="uk-UA" sz="2800" b="1" dirty="0" smtClean="0"/>
              <a:t>ТЕМА 4. </a:t>
            </a:r>
            <a:br>
              <a:rPr lang="uk-UA" sz="2800" b="1" dirty="0" smtClean="0"/>
            </a:br>
            <a:r>
              <a:rPr lang="uk-UA" sz="2800" b="1" dirty="0" smtClean="0"/>
              <a:t>КЕЙНСІАНСЬКА МОДЕЛЬ МАКРОЕКОНОМІЧНОЇ РІВНОВАГИ: «КЕЙНСІАНСЬКИЙ ХРЕСТ»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906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563888" y="628105"/>
            <a:ext cx="521493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uk-UA" altLang="uk-U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Джон </a:t>
            </a:r>
            <a:r>
              <a:rPr lang="uk-UA" altLang="uk-UA" sz="24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Мейнард</a:t>
            </a:r>
            <a:r>
              <a:rPr lang="uk-UA" altLang="uk-U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Кейнс (1883-1946)</a:t>
            </a:r>
            <a:r>
              <a:rPr lang="uk-UA" altLang="uk-UA" sz="2400" b="1" dirty="0">
                <a:solidFill>
                  <a:srgbClr val="0070C0"/>
                </a:solidFill>
              </a:rPr>
              <a:t> </a:t>
            </a:r>
            <a:endParaRPr lang="uk-UA" altLang="uk-UA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uk-UA" alt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отримав освіту в Кембриджі, де домінували погляди А. Маршалла.</a:t>
            </a:r>
          </a:p>
          <a:p>
            <a:pPr eaLnBrk="1" hangingPunct="1"/>
            <a:r>
              <a:rPr lang="uk-UA" alt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 Кейнса в історії було тільки декілька випадків, коли такою складною наукою як економічна теорія виявляли зацікавлення широкі кола громадськості. </a:t>
            </a:r>
            <a:endParaRPr lang="uk-UA" altLang="uk-UA" sz="20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r>
              <a:rPr lang="uk-UA" alt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 </a:t>
            </a:r>
            <a:r>
              <a:rPr lang="uk-UA" altLang="uk-UA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було у випадках з «невидимою рукою» ринку Адам Сміта та теорією прибуткової вартості Карла Маркса</a:t>
            </a:r>
            <a:r>
              <a:rPr lang="uk-UA" altLang="uk-UA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eaLnBrk="1" hangingPunct="1"/>
            <a:endParaRPr lang="uk-UA" altLang="uk-UA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1" hangingPunct="1"/>
            <a:endParaRPr lang="uk-UA" altLang="uk-UA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r" eaLnBrk="1" hangingPunct="1"/>
            <a:r>
              <a:rPr lang="uk-UA" altLang="uk-UA" sz="2000" b="1" i="1" dirty="0">
                <a:solidFill>
                  <a:srgbClr val="00B0F0"/>
                </a:solidFill>
              </a:rPr>
              <a:t>«Я вважаю, що книга з економічної теорії, над якою я працюю, значною мірою спричинить революцію… у світі щодо до економічних проблем»</a:t>
            </a:r>
          </a:p>
          <a:p>
            <a:pPr algn="r" eaLnBrk="1" hangingPunct="1"/>
            <a:r>
              <a:rPr lang="uk-UA" altLang="uk-UA" sz="2000" b="1" i="1" dirty="0" err="1">
                <a:solidFill>
                  <a:schemeClr val="accent2"/>
                </a:solidFill>
              </a:rPr>
              <a:t>Дж</a:t>
            </a:r>
            <a:r>
              <a:rPr lang="uk-UA" altLang="uk-UA" sz="2000" b="1" i="1" dirty="0">
                <a:solidFill>
                  <a:schemeClr val="accent2"/>
                </a:solidFill>
              </a:rPr>
              <a:t>. М. Кейнс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628105"/>
            <a:ext cx="2857500" cy="52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054250"/>
          </a:xfrm>
        </p:spPr>
        <p:txBody>
          <a:bodyPr/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4.1</a:t>
            </a:r>
            <a:r>
              <a:rPr lang="uk-UA" sz="2800" b="1" dirty="0"/>
              <a:t>. </a:t>
            </a:r>
            <a:r>
              <a:rPr lang="uk-UA" sz="2800" b="1" dirty="0" smtClean="0"/>
              <a:t>Особливості кейнсіанської моделі </a:t>
            </a:r>
            <a:r>
              <a:rPr lang="uk-UA" sz="2800" b="1" dirty="0"/>
              <a:t>макроекономічної рівноваги. </a:t>
            </a: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916833"/>
            <a:ext cx="8784975" cy="420933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Кейнсіанська модель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товарного ринку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зосереджена на дослідженні чинників, що впливають на сукупний попит та макроекономічну рівновагу. Основними її особливостями є:  </a:t>
            </a:r>
          </a:p>
          <a:p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Вирішальний вплив 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сукупного 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попиту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на кінцевий продукт і зайнятість;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Рівновага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сукупного попиту і сукупної  пропозиції може бути встановлена і 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 неповній 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зайнятості. </a:t>
            </a:r>
            <a:endParaRPr lang="uk-UA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4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467545" y="332656"/>
            <a:ext cx="8352926" cy="633670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Кейнсіанська 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модель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макроекономічної рівноваги ґрунтується на таких припущеннях: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Ціни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розглядаються як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незмінні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Приймається, що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рівень процента (відсотку) є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сталою величиною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;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Об'єктом дослідження є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закрита економіка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тобто зовнішня торгівля не враховується;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Виокремлюються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заплановані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і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фактичні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видатки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uk-UA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795"/>
            <a:ext cx="3024336" cy="202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467544" y="332656"/>
            <a:ext cx="8496943" cy="583264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У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кейнсіанській економічній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теорії:</a:t>
            </a:r>
          </a:p>
          <a:p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Основним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фактором, що визначає динаміку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споживання (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та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заощаджень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(S)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є 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величина наявного доходу</a:t>
            </a: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(Y)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домогосподарств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класиків – ставка відсотку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(r)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Натомість динаміку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інвестицій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(I)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визначає рівень 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процентних ставок (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uk-UA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),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що втілюється у відповідних функціях споживання, заощаджень та інвестицій.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NB!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Причина невідповідності між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AD-AS 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 тому, що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заощадження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здійснюють одні господарські суб'єкти, а </a:t>
            </a:r>
            <a:r>
              <a:rPr lang="uk-UA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інвестиції</a:t>
            </a:r>
            <a:r>
              <a:rPr lang="uk-UA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uk-UA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інші, до того ж під впливом різних мотивів.</a:t>
            </a:r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uk-UA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2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Функція споживання </a:t>
                </a:r>
                <a:r>
                  <a:rPr lang="uk-UA" sz="2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має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вигляд</a:t>
                </a:r>
                <a:r>
                  <a:rPr lang="uk-UA" sz="2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sz="2800" b="1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sz="2800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де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–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с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поживчі видатки;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автономне споживання, що не залежить від розмірів поточного наявного доходу;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–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гранична схильність до споживання;</a:t>
                </a:r>
                <a:r>
                  <a:rPr lang="en-US" sz="2800" b="1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endParaRPr lang="en-US" sz="28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800" b="1" i="1" dirty="0">
                    <a:solidFill>
                      <a:srgbClr val="0070C0"/>
                    </a:solidFill>
                    <a:latin typeface="Cambria Math"/>
                  </a:rPr>
                  <a:t>Y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uk-UA" sz="2800" b="1" dirty="0">
                        <a:solidFill>
                          <a:schemeClr val="tx2"/>
                        </a:solidFill>
                      </a:rPr>
                      <m:t>– дохід;</m:t>
                    </m:r>
                  </m:oMath>
                </a14:m>
                <a:endParaRPr lang="uk-UA" sz="2800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b="1" dirty="0">
                        <a:solidFill>
                          <a:schemeClr val="tx2"/>
                        </a:solidFill>
                      </a:rPr>
                      <m:t>– </m:t>
                    </m:r>
                    <m:r>
                      <m:rPr>
                        <m:nor/>
                      </m:rPr>
                      <a:rPr lang="uk-UA" sz="2800" b="1" i="0" dirty="0" smtClean="0">
                        <a:solidFill>
                          <a:schemeClr val="tx2"/>
                        </a:solidFill>
                      </a:rPr>
                      <m:t>податкові відрахування;</m:t>
                    </m:r>
                  </m:oMath>
                </a14:m>
                <a:endParaRPr lang="uk-UA" sz="2800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uk-UA" sz="2800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sz="2800" b="1" dirty="0">
                        <a:solidFill>
                          <a:schemeClr val="tx2"/>
                        </a:solidFill>
                      </a:rPr>
                      <m:t>–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наявний доход (доход після сплати податків) В макроекономічних моделях його ще позначають як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або</a:t>
                </a:r>
                <a:r>
                  <a:rPr lang="ru-RU" sz="2800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DI</a:t>
                </a:r>
                <a:r>
                  <a:rPr lang="uk-UA" sz="2800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.</a:t>
                </a:r>
                <a:endParaRPr lang="uk-UA" sz="2800" b="1" dirty="0">
                  <a:solidFill>
                    <a:srgbClr val="0070C0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  <a:blipFill rotWithShape="1">
                <a:blip r:embed="rId3"/>
                <a:stretch>
                  <a:fillRect l="-1495" t="-98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323528" y="332656"/>
                <a:ext cx="8640959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sz="2800" b="1" dirty="0" smtClean="0">
                    <a:solidFill>
                      <a:srgbClr val="C00000"/>
                    </a:solidFill>
                  </a:rPr>
                  <a:t>Гранична схильність до споживання (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MPC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) 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- частка приросту доходів на споживчі товари та послуги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при зміні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наявного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доходу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:</a:t>
                </a:r>
                <a:endParaRPr lang="uk-UA" sz="2800" b="1" dirty="0" smtClean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70C0"/>
                    </a:solidFill>
                  </a:rPr>
                  <a:t>MPC=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b="1" dirty="0" smtClean="0">
                    <a:solidFill>
                      <a:srgbClr val="0070C0"/>
                    </a:solidFill>
                  </a:rPr>
                  <a:t>,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де</a:t>
                </a:r>
                <a:r>
                  <a:rPr lang="en-US" sz="28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:endParaRPr lang="uk-UA" sz="2800" b="1" dirty="0" smtClean="0">
                  <a:solidFill>
                    <a:srgbClr val="0070C0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</a:rPr>
                  <a:t> – приріст споживчих видатків;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sz="2800" b="1" i="0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sz="2800" b="1" dirty="0" smtClean="0">
                    <a:solidFill>
                      <a:schemeClr val="tx2"/>
                    </a:solidFill>
                  </a:rPr>
                  <a:t>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– приріст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наявного доходу.</a:t>
                </a:r>
                <a14:m>
                  <m:oMath xmlns:m="http://schemas.openxmlformats.org/officeDocument/2006/math">
                    <m:r>
                      <a:rPr lang="uk-UA" sz="2800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sz="2800" b="1" dirty="0" smtClean="0">
                  <a:solidFill>
                    <a:schemeClr val="tx2"/>
                  </a:solidFill>
                </a:endParaRPr>
              </a:p>
              <a:p>
                <a:r>
                  <a:rPr lang="uk-UA" sz="2800" b="1" dirty="0" smtClean="0">
                    <a:solidFill>
                      <a:srgbClr val="C00000"/>
                    </a:solidFill>
                  </a:rPr>
                  <a:t>Середня 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схильність до споживання </a:t>
                </a:r>
                <a:r>
                  <a:rPr lang="uk-UA" sz="2800" b="1" dirty="0" smtClean="0">
                    <a:solidFill>
                      <a:srgbClr val="C00000"/>
                    </a:solidFill>
                  </a:rPr>
                  <a:t>(А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PC</a:t>
                </a:r>
                <a:r>
                  <a:rPr lang="uk-UA" sz="2800" b="1" dirty="0">
                    <a:solidFill>
                      <a:srgbClr val="C00000"/>
                    </a:solidFill>
                  </a:rPr>
                  <a:t>) 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- частка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наявного доходу, яку домогосподарства витрачають на споживчі товари та послуги:</a:t>
                </a:r>
                <a:endParaRPr lang="uk-UA" sz="2800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r>
                  <a:rPr lang="uk-UA" sz="2800" b="1" dirty="0" smtClean="0">
                    <a:solidFill>
                      <a:srgbClr val="0070C0"/>
                    </a:solidFill>
                  </a:rPr>
                  <a:t>А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PC</a:t>
                </a:r>
                <a:r>
                  <a:rPr lang="en-US" sz="2800" b="1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𝑪</m:t>
                        </m:r>
                      </m:num>
                      <m:den>
                        <m:sSub>
                          <m:sSubPr>
                            <m:ctrlPr>
                              <a:rPr lang="uk-UA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b="1" dirty="0">
                    <a:solidFill>
                      <a:srgbClr val="0070C0"/>
                    </a:solidFill>
                  </a:rPr>
                  <a:t>,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де</a:t>
                </a:r>
                <a:r>
                  <a:rPr lang="en-US" sz="2800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r>
                  <a:rPr lang="uk-UA" sz="2800" b="1" dirty="0">
                    <a:solidFill>
                      <a:schemeClr val="tx2"/>
                    </a:solidFill>
                  </a:rPr>
                  <a:t> –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величина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споживчих видатків;</a:t>
                </a:r>
                <a14:m>
                  <m:oMath xmlns:m="http://schemas.openxmlformats.org/officeDocument/2006/math">
                    <m:r>
                      <a:rPr lang="uk-UA" sz="2800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sz="2800" b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sz="2800" b="1" dirty="0">
                    <a:solidFill>
                      <a:schemeClr val="tx2"/>
                    </a:solidFill>
                  </a:rPr>
                  <a:t> – </a:t>
                </a:r>
                <a:r>
                  <a:rPr lang="uk-UA" sz="2800" b="1" dirty="0" smtClean="0">
                    <a:solidFill>
                      <a:schemeClr val="tx2"/>
                    </a:solidFill>
                  </a:rPr>
                  <a:t>величина наявного </a:t>
                </a:r>
                <a:r>
                  <a:rPr lang="uk-UA" sz="2800" b="1" dirty="0">
                    <a:solidFill>
                      <a:schemeClr val="tx2"/>
                    </a:solidFill>
                  </a:rPr>
                  <a:t>доходу.</a:t>
                </a:r>
                <a14:m>
                  <m:oMath xmlns:m="http://schemas.openxmlformats.org/officeDocument/2006/math">
                    <m:r>
                      <a:rPr lang="uk-UA" sz="2800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sz="2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6"/>
                <a:ext cx="8640959" cy="6192688"/>
              </a:xfrm>
              <a:prstGeom prst="rect">
                <a:avLst/>
              </a:prstGeom>
              <a:blipFill rotWithShape="1">
                <a:blip r:embed="rId2"/>
                <a:stretch>
                  <a:fillRect l="-1410" t="-108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C00000"/>
                    </a:solidFill>
                    <a:latin typeface="+mj-lt"/>
                    <a:ea typeface="+mj-ea"/>
                    <a:cs typeface="+mj-cs"/>
                  </a:rPr>
                  <a:t>Функція заощаджень 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має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вигляд</a:t>
                </a:r>
                <a:r>
                  <a:rPr lang="uk-UA" b="1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:</a:t>
                </a:r>
                <a14:m>
                  <m:oMath xmlns:m="http://schemas.openxmlformats.org/officeDocument/2006/math"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uk-UA" b="1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+(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, де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chemeClr val="tx2"/>
                    </a:solidFill>
                  </a:rPr>
                  <a:t>–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величина заощаджень у приватному секторі;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– автономне споживання; </a:t>
                </a:r>
                <a:endParaRPr lang="uk-UA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uk-UA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– </a:t>
                </a:r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гранична схильність до заощаджень;</a:t>
                </a:r>
                <a:r>
                  <a:rPr lang="en-US" b="1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i="1" dirty="0">
                    <a:solidFill>
                      <a:srgbClr val="0070C0"/>
                    </a:solidFill>
                    <a:latin typeface="Cambria Math"/>
                  </a:rPr>
                  <a:t>Y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uk-UA" b="1" dirty="0">
                        <a:solidFill>
                          <a:schemeClr val="tx2"/>
                        </a:solidFill>
                      </a:rPr>
                      <m:t>– дохід;</m:t>
                    </m:r>
                  </m:oMath>
                </a14:m>
                <a:endParaRPr lang="uk-UA" b="1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uk-UA" b="1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uk-UA" b="1" dirty="0">
                        <a:solidFill>
                          <a:schemeClr val="tx2"/>
                        </a:solidFill>
                      </a:rPr>
                      <m:t>– </m:t>
                    </m:r>
                    <m:r>
                      <m:rPr>
                        <m:nor/>
                      </m:rPr>
                      <a:rPr lang="uk-UA" b="1" i="0" dirty="0" smtClean="0">
                        <a:solidFill>
                          <a:schemeClr val="tx2"/>
                        </a:solidFill>
                      </a:rPr>
                      <m:t>податкові відрахування;</m:t>
                    </m:r>
                  </m:oMath>
                </a14:m>
                <a:endParaRPr lang="uk-UA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uk-UA" b="1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r>
                  <a:rPr lang="uk-UA" b="1" dirty="0">
                    <a:solidFill>
                      <a:srgbClr val="C00000"/>
                    </a:solidFill>
                  </a:rPr>
                  <a:t>Гранична схильність до </a:t>
                </a:r>
                <a:r>
                  <a:rPr lang="uk-UA" b="1" dirty="0" smtClean="0">
                    <a:solidFill>
                      <a:srgbClr val="C00000"/>
                    </a:solidFill>
                  </a:rPr>
                  <a:t>заощаджень </a:t>
                </a:r>
                <a:r>
                  <a:rPr lang="uk-UA" b="1" dirty="0">
                    <a:solidFill>
                      <a:srgbClr val="C0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MPS</a:t>
                </a:r>
                <a:r>
                  <a:rPr lang="uk-UA" b="1" dirty="0" smtClean="0">
                    <a:solidFill>
                      <a:srgbClr val="C00000"/>
                    </a:solidFill>
                  </a:rPr>
                  <a:t>)  </a:t>
                </a:r>
                <a:r>
                  <a:rPr lang="uk-UA" b="1" dirty="0">
                    <a:solidFill>
                      <a:schemeClr val="tx2"/>
                    </a:solidFill>
                  </a:rPr>
                  <a:t>- частка приросту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заощаджень </a:t>
                </a:r>
                <a:r>
                  <a:rPr lang="uk-UA" b="1" dirty="0">
                    <a:solidFill>
                      <a:schemeClr val="tx2"/>
                    </a:solidFill>
                  </a:rPr>
                  <a:t>при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усякій зміні </a:t>
                </a:r>
                <a:r>
                  <a:rPr lang="uk-UA" b="1" dirty="0">
                    <a:solidFill>
                      <a:schemeClr val="tx2"/>
                    </a:solidFill>
                  </a:rPr>
                  <a:t>наявного доходу: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MP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b="1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uk-UA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𝒀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𝒅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b="1" dirty="0">
                    <a:solidFill>
                      <a:srgbClr val="0070C0"/>
                    </a:solidFill>
                  </a:rPr>
                  <a:t>, </a:t>
                </a:r>
                <a:r>
                  <a:rPr lang="uk-UA" b="1" dirty="0">
                    <a:solidFill>
                      <a:schemeClr val="tx2"/>
                    </a:solidFill>
                  </a:rPr>
                  <a:t>де</a:t>
                </a:r>
                <a:r>
                  <a:rPr lang="en-US" b="1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b="1" i="0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𝑺</m:t>
                    </m:r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 – приріст </a:t>
                </a:r>
                <a:r>
                  <a:rPr lang="uk-UA" b="1" dirty="0" smtClean="0">
                    <a:solidFill>
                      <a:schemeClr val="tx2"/>
                    </a:solidFill>
                  </a:rPr>
                  <a:t>заощаджень;</a:t>
                </a:r>
                <a14:m>
                  <m:oMath xmlns:m="http://schemas.openxmlformats.org/officeDocument/2006/math">
                    <m:r>
                      <a:rPr lang="uk-UA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b="1" i="0" dirty="0" smtClean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uk-UA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𝒀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uk-UA" b="1" dirty="0">
                    <a:solidFill>
                      <a:schemeClr val="tx2"/>
                    </a:solidFill>
                  </a:rPr>
                  <a:t> – приріст наявного доходу.</a:t>
                </a:r>
                <a14:m>
                  <m:oMath xmlns:m="http://schemas.openxmlformats.org/officeDocument/2006/math">
                    <m:r>
                      <a:rPr lang="uk-UA" b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uk-UA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568951" cy="6192688"/>
              </a:xfrm>
              <a:prstGeom prst="rect">
                <a:avLst/>
              </a:prstGeom>
              <a:blipFill rotWithShape="1">
                <a:blip r:embed="rId3"/>
                <a:stretch>
                  <a:fillRect l="-1139" t="-78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0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1569</TotalTime>
  <Words>1285</Words>
  <Application>Microsoft Office PowerPoint</Application>
  <PresentationFormat>Экран (4:3)</PresentationFormat>
  <Paragraphs>127</Paragraphs>
  <Slides>17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Твердый переплет</vt:lpstr>
      <vt:lpstr>Picture</vt:lpstr>
      <vt:lpstr>МАКРОЕКОНОМІКА</vt:lpstr>
      <vt:lpstr>ТЕМА 4.  КЕЙНСІАНСЬКА МОДЕЛЬ МАКРОЕКОНОМІЧНОЇ РІВНОВАГИ: «КЕЙНСІАНСЬКИЙ ХРЕСТ»</vt:lpstr>
      <vt:lpstr>Презентация PowerPoint</vt:lpstr>
      <vt:lpstr>    4.1. Особливості кейнсіанської моделі макроекономічної рівноваги.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4. 2. Метод визначення рівноважного ВВП  «видатки – обсяг виробництва».  Кейнсіанський хрест.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МАКРОЕКОНОМІКА</dc:title>
  <dc:creator>Юра</dc:creator>
  <cp:lastModifiedBy>Юрій У</cp:lastModifiedBy>
  <cp:revision>125</cp:revision>
  <dcterms:created xsi:type="dcterms:W3CDTF">2018-09-11T19:21:53Z</dcterms:created>
  <dcterms:modified xsi:type="dcterms:W3CDTF">2022-10-20T11:54:26Z</dcterms:modified>
</cp:coreProperties>
</file>