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846"/>
  </p:normalViewPr>
  <p:slideViewPr>
    <p:cSldViewPr snapToGrid="0" snapToObjects="1">
      <p:cViewPr>
        <p:scale>
          <a:sx n="130" d="100"/>
          <a:sy n="13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D96BD-EC17-6278-635B-81D68B6B9E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Бенчмаркінг: визначення та практика використання в бізнес-моделюванні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6BF6D-051A-B443-8EC5-DB4445C0E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UA" dirty="0"/>
              <a:t>Лекція 8</a:t>
            </a:r>
          </a:p>
        </p:txBody>
      </p:sp>
    </p:spTree>
    <p:extLst>
      <p:ext uri="{BB962C8B-B14F-4D97-AF65-F5344CB8AC3E}">
        <p14:creationId xmlns:p14="http://schemas.microsoft.com/office/powerpoint/2010/main" val="2609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3610FD-8203-031F-4EE4-D73C071B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394" y="206375"/>
            <a:ext cx="7344349" cy="5519738"/>
          </a:xfrm>
        </p:spPr>
      </p:pic>
    </p:spTree>
    <p:extLst>
      <p:ext uri="{BB962C8B-B14F-4D97-AF65-F5344CB8AC3E}">
        <p14:creationId xmlns:p14="http://schemas.microsoft.com/office/powerpoint/2010/main" val="407856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2FD3731-122C-0C68-15DC-0034E0319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228886"/>
              </p:ext>
            </p:extLst>
          </p:nvPr>
        </p:nvGraphicFramePr>
        <p:xfrm>
          <a:off x="365760" y="217170"/>
          <a:ext cx="10545921" cy="4948874"/>
        </p:xfrm>
        <a:graphic>
          <a:graphicData uri="http://schemas.openxmlformats.org/drawingml/2006/table">
            <a:tbl>
              <a:tblPr/>
              <a:tblGrid>
                <a:gridCol w="10545921">
                  <a:extLst>
                    <a:ext uri="{9D8B030D-6E8A-4147-A177-3AD203B41FA5}">
                      <a16:colId xmlns:a16="http://schemas.microsoft.com/office/drawing/2014/main" val="580766097"/>
                    </a:ext>
                  </a:extLst>
                </a:gridCol>
              </a:tblGrid>
              <a:tr h="403990">
                <a:tc>
                  <a:txBody>
                    <a:bodyPr/>
                    <a:lstStyle/>
                    <a:p>
                      <a:endParaRPr lang="ru-UA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64687"/>
                  </a:ext>
                </a:extLst>
              </a:tr>
              <a:tr h="908976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Виділяють такі основні принципи бенчмаркінгу: 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sz="120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>
                          <a:effectLst/>
                          <a:latin typeface="TimesNewRoman,Italic"/>
                        </a:rPr>
                        <a:t>взаємність. </a:t>
                      </a:r>
                      <a:r>
                        <a:rPr lang="ru-RU" sz="1200">
                          <a:effectLst/>
                          <a:latin typeface="TimesNewRoman"/>
                        </a:rPr>
                        <a:t>Бенчмаркінг є діяльністю, базованою на взаєм- них і добровільних відносинах, згоді й обміні даними, що забез- печують «виграшну» ситуацію для обох сторін. Але взаємність не буває сліпою. Спочатку необхідно погодити межі діапазону необхідної інформації, порядок обміну даними, логіку проведен-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56863"/>
                  </a:ext>
                </a:extLst>
              </a:tr>
              <a:tr h="70698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ня дослідження. У бенчмаркінговому альянсі будь-який партнер повинен мати гарантії щодо поведінки інших, і тільки дотриман- ня правил гри всіма учасниками гарантує позитивний результат. Усе має бути заздалегідь встановлено і погоджено; 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sz="120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>
                          <a:effectLst/>
                          <a:latin typeface="TimesNewRoman,Italic"/>
                        </a:rPr>
                        <a:t>аналогія. </a:t>
                      </a:r>
                      <a:r>
                        <a:rPr lang="ru-RU" sz="1200">
                          <a:effectLst/>
                          <a:latin typeface="TimesNewRoman"/>
                        </a:rPr>
                        <a:t>Оперативні процеси партнерів повинні бути схо- жими. Може бути оцінений будь-який процес, але при цьому має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69719"/>
                  </a:ext>
                </a:extLst>
              </a:tr>
              <a:tr h="70698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бути можливість здійснення його в культурному, структурному і підприємницькому контексті свого підприємства. Аналогія про- цесів і встановлення критеріїв добору партнерів по бенчмаркінгу є тим аспектом, від чого залежить успіх діяльності; 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sz="120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>
                          <a:effectLst/>
                          <a:latin typeface="TimesNewRoman,Italic"/>
                        </a:rPr>
                        <a:t>вимірність. </a:t>
                      </a:r>
                      <a:r>
                        <a:rPr lang="ru-RU" sz="1200">
                          <a:effectLst/>
                          <a:latin typeface="TimesNewRoman"/>
                        </a:rPr>
                        <a:t>Бенчмаркінг — це порівняння характеристик, визначених на кількох підприємствах; ціллю є встановлення чин-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09247"/>
                  </a:ext>
                </a:extLst>
              </a:tr>
              <a:tr h="70698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ників, які зумовлюють розбіжності в характеристиках і визначен- ня шляхів досягнення їх найкращого значення. Найважливішим вважається виявлення ключових характеристик процесу, що доз- воляє підвищити його ефективність; 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sz="120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>
                          <a:effectLst/>
                          <a:latin typeface="TimesNewRoman,Italic"/>
                        </a:rPr>
                        <a:t>достовірність. </a:t>
                      </a:r>
                      <a:r>
                        <a:rPr lang="ru-RU" sz="1200">
                          <a:effectLst/>
                          <a:latin typeface="TimesNewRoman"/>
                        </a:rPr>
                        <a:t>Бенчмаркінг повинен проводитися на осно- ві фактичних даних, точного аналізу та вивчення процесу, а не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50826"/>
                  </a:ext>
                </a:extLst>
              </a:tr>
              <a:tr h="70698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тільки на базі інтуїції. Розвиток бенчмаркінгу тісно пов’язаний із тим, як підприємства розуміють та оцінюють якість. Можна ви- ділити кілька етапів у зміні розуміння та ставлення підприємств до якості: інспекція, посилення контролю (бенчмаркінг застосо- вується щодо всіх ключових питань бізнесу) та виникнення між компаніями і всередині них партнерських відносин і кооперації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70893"/>
                  </a:ext>
                </a:extLst>
              </a:tr>
              <a:tr h="403990">
                <a:tc>
                  <a:txBody>
                    <a:bodyPr/>
                    <a:lstStyle/>
                    <a:p>
                      <a:endParaRPr lang="ru-UA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87254"/>
                  </a:ext>
                </a:extLst>
              </a:tr>
              <a:tr h="403990">
                <a:tc>
                  <a:txBody>
                    <a:bodyPr/>
                    <a:lstStyle/>
                    <a:p>
                      <a:endParaRPr lang="ru-UA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15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89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3E82BDD-3A66-EBF8-C1B1-F226F02BE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140" y="425517"/>
            <a:ext cx="7803427" cy="5040246"/>
          </a:xfrm>
        </p:spPr>
      </p:pic>
    </p:spTree>
    <p:extLst>
      <p:ext uri="{BB962C8B-B14F-4D97-AF65-F5344CB8AC3E}">
        <p14:creationId xmlns:p14="http://schemas.microsoft.com/office/powerpoint/2010/main" val="130006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8A5F442-1E4B-59B3-7B67-C30617EFF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268778"/>
              </p:ext>
            </p:extLst>
          </p:nvPr>
        </p:nvGraphicFramePr>
        <p:xfrm>
          <a:off x="274320" y="297180"/>
          <a:ext cx="11590020" cy="4846320"/>
        </p:xfrm>
        <a:graphic>
          <a:graphicData uri="http://schemas.openxmlformats.org/drawingml/2006/table">
            <a:tbl>
              <a:tblPr/>
              <a:tblGrid>
                <a:gridCol w="11590020">
                  <a:extLst>
                    <a:ext uri="{9D8B030D-6E8A-4147-A177-3AD203B41FA5}">
                      <a16:colId xmlns:a16="http://schemas.microsoft.com/office/drawing/2014/main" val="3824556750"/>
                    </a:ext>
                  </a:extLst>
                </a:gridCol>
              </a:tblGrid>
              <a:tr h="63212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Бенчмаркінг здійснюється на двох рівнях: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98008"/>
                  </a:ext>
                </a:extLst>
              </a:tr>
              <a:tr h="1896386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NewRoman"/>
                        </a:rPr>
                        <a:t>1) </a:t>
                      </a:r>
                      <a:r>
                        <a:rPr lang="ru-RU" sz="1200" dirty="0" err="1">
                          <a:effectLst/>
                          <a:latin typeface="TimesNewRoman,Italic"/>
                        </a:rPr>
                        <a:t>стратегічнии</a:t>
                      </a:r>
                      <a:r>
                        <a:rPr lang="ru-RU" sz="1200" dirty="0">
                          <a:effectLst/>
                          <a:latin typeface="TimesNewRoman,Italic"/>
                        </a:rPr>
                        <a:t>̆ </a:t>
                      </a:r>
                      <a:r>
                        <a:rPr lang="ru-RU" sz="1200" dirty="0" err="1">
                          <a:effectLst/>
                          <a:latin typeface="TimesNewRoman,Italic"/>
                        </a:rPr>
                        <a:t>бенчмаркінг</a:t>
                      </a:r>
                      <a:r>
                        <a:rPr lang="ru-RU" sz="1200" dirty="0">
                          <a:effectLst/>
                          <a:latin typeface="TimesNewRoman,Italic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процес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забезпечення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відповід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-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ності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стратегіі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̈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компаніі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̈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ключовим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факторам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успіху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галузі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стратегіям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поведінки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конкурентів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; 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sz="1200" dirty="0">
                          <a:effectLst/>
                          <a:latin typeface="TimesNewRoman"/>
                        </a:rPr>
                        <a:t>2) </a:t>
                      </a:r>
                      <a:r>
                        <a:rPr lang="ru-RU" sz="1200" dirty="0" err="1">
                          <a:effectLst/>
                          <a:latin typeface="TimesNewRoman,Italic"/>
                        </a:rPr>
                        <a:t>операційнии</a:t>
                      </a:r>
                      <a:r>
                        <a:rPr lang="ru-RU" sz="1200" dirty="0">
                          <a:effectLst/>
                          <a:latin typeface="TimesNewRoman,Italic"/>
                        </a:rPr>
                        <a:t>̆ </a:t>
                      </a:r>
                      <a:r>
                        <a:rPr lang="ru-RU" sz="1200" dirty="0" err="1">
                          <a:effectLst/>
                          <a:latin typeface="TimesNewRoman,Italic"/>
                        </a:rPr>
                        <a:t>бенчмаркінг</a:t>
                      </a:r>
                      <a:r>
                        <a:rPr lang="ru-RU" sz="1200" dirty="0">
                          <a:effectLst/>
                          <a:latin typeface="TimesNewRoman,Italic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детальнішии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̆,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ніж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стратегічнии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̆.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Він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спрямовании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̆ на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забезпечення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переваг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перед конкурентами (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створення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конкурентних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переваг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) у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різних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функціональних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на-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14656"/>
                  </a:ext>
                </a:extLst>
              </a:tr>
              <a:tr h="1474967"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NewRoman"/>
                        </a:rPr>
                        <a:t>прямах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діяльності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фірми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—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собівартості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виробництва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ефектив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-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ності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продажу,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дослідженнях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розробках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тощо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. 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sz="1200" dirty="0">
                          <a:effectLst/>
                          <a:latin typeface="TimesNewRoman"/>
                        </a:rPr>
                        <a:t>У табл. 8.3 подано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обставини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, за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яких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ті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або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інші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види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бенч-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маркінгу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є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найдоцільнішими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Компаніі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̈,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які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тільки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починають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за-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йматися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бенчмаркінгом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, як правило,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стартують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із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внутрішнього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бенчмаркінгу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щоб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отримати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досвід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вивчення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самого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процесу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.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90312"/>
                  </a:ext>
                </a:extLst>
              </a:tr>
              <a:tr h="842838">
                <a:tc>
                  <a:txBody>
                    <a:bodyPr/>
                    <a:lstStyle/>
                    <a:p>
                      <a:endParaRPr lang="ru-UA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41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53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B86942-0EDE-9D31-FCB9-7071A80A7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851" y="193675"/>
            <a:ext cx="5144398" cy="5407025"/>
          </a:xfrm>
        </p:spPr>
      </p:pic>
    </p:spTree>
    <p:extLst>
      <p:ext uri="{BB962C8B-B14F-4D97-AF65-F5344CB8AC3E}">
        <p14:creationId xmlns:p14="http://schemas.microsoft.com/office/powerpoint/2010/main" val="51235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A7485B-198C-6ABC-4708-AD689550E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712" y="541338"/>
            <a:ext cx="7810500" cy="4508500"/>
          </a:xfrm>
        </p:spPr>
      </p:pic>
    </p:spTree>
    <p:extLst>
      <p:ext uri="{BB962C8B-B14F-4D97-AF65-F5344CB8AC3E}">
        <p14:creationId xmlns:p14="http://schemas.microsoft.com/office/powerpoint/2010/main" val="372632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170455-2CCC-60AF-A9C2-C5E8205A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1" y="228600"/>
            <a:ext cx="10666234" cy="5237745"/>
          </a:xfrm>
        </p:spPr>
        <p:txBody>
          <a:bodyPr/>
          <a:lstStyle/>
          <a:p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Бенчмаркінговий проект: характеристика та основні етапи реалізації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7CC414-6EA7-DA8E-F850-E7F90CE74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1054100"/>
            <a:ext cx="82296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AC3AD8-1F34-8DD7-8C49-DB3799C4B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6790" y="250825"/>
            <a:ext cx="5993557" cy="5214938"/>
          </a:xfrm>
        </p:spPr>
      </p:pic>
    </p:spTree>
    <p:extLst>
      <p:ext uri="{BB962C8B-B14F-4D97-AF65-F5344CB8AC3E}">
        <p14:creationId xmlns:p14="http://schemas.microsoft.com/office/powerpoint/2010/main" val="283900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E8B0B8-DD40-944F-9B77-89D01F847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706" y="636588"/>
            <a:ext cx="7924800" cy="4546600"/>
          </a:xfrm>
        </p:spPr>
      </p:pic>
    </p:spTree>
    <p:extLst>
      <p:ext uri="{BB962C8B-B14F-4D97-AF65-F5344CB8AC3E}">
        <p14:creationId xmlns:p14="http://schemas.microsoft.com/office/powerpoint/2010/main" val="24624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33BBD1-ADB5-D5BA-5786-53E3F2D2C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390" y="-224362"/>
            <a:ext cx="7223760" cy="6140197"/>
          </a:xfrm>
        </p:spPr>
      </p:pic>
    </p:spTree>
    <p:extLst>
      <p:ext uri="{BB962C8B-B14F-4D97-AF65-F5344CB8AC3E}">
        <p14:creationId xmlns:p14="http://schemas.microsoft.com/office/powerpoint/2010/main" val="332727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B30DE5-78B9-1267-2830-CA032696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11544299" cy="5577840"/>
          </a:xfrm>
        </p:spPr>
        <p:txBody>
          <a:bodyPr>
            <a:normAutofit fontScale="92500" lnSpcReduction="10000"/>
          </a:bodyPr>
          <a:lstStyle/>
          <a:p>
            <a:r>
              <a:rPr lang="ru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Визначення, види та генерації бенчмаркінгу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вимушені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-модель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енергійно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—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—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порівняльного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однієі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з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успішніших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в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логістиці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маркетингу,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 і т. д.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співвідноситься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dantotsu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неспокіи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стати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китайського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генерала Сун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писав: «Коли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ворога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страшишся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1972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знайти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схожих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96983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32E604-8D83-9CD2-70BF-238718A96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931" y="666750"/>
            <a:ext cx="8318500" cy="4610100"/>
          </a:xfrm>
        </p:spPr>
      </p:pic>
    </p:spTree>
    <p:extLst>
      <p:ext uri="{BB962C8B-B14F-4D97-AF65-F5344CB8AC3E}">
        <p14:creationId xmlns:p14="http://schemas.microsoft.com/office/powerpoint/2010/main" val="322786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13B4AF-16E2-1BC7-0B32-CD1106BB7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961" y="342900"/>
            <a:ext cx="5916615" cy="5421313"/>
          </a:xfrm>
        </p:spPr>
      </p:pic>
    </p:spTree>
    <p:extLst>
      <p:ext uri="{BB962C8B-B14F-4D97-AF65-F5344CB8AC3E}">
        <p14:creationId xmlns:p14="http://schemas.microsoft.com/office/powerpoint/2010/main" val="315149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8D84DD-C51F-4285-3686-494A7E4E6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858" y="103188"/>
            <a:ext cx="5394372" cy="5508625"/>
          </a:xfrm>
        </p:spPr>
      </p:pic>
    </p:spTree>
    <p:extLst>
      <p:ext uri="{BB962C8B-B14F-4D97-AF65-F5344CB8AC3E}">
        <p14:creationId xmlns:p14="http://schemas.microsoft.com/office/powerpoint/2010/main" val="1804575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008964-4568-FF09-EB6C-40F4F3B09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82880"/>
            <a:ext cx="11407139" cy="5417820"/>
          </a:xfrm>
        </p:spPr>
        <p:txBody>
          <a:bodyPr/>
          <a:lstStyle/>
          <a:p>
            <a:r>
              <a:rPr lang="ru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 Стратегічний бенчмаркінг у бізнес-моделюванні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F1DD09-3B9B-3AA3-6B34-1E217FAB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89" y="536516"/>
            <a:ext cx="7175439" cy="59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8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7440A6-B2A3-3992-9AAD-AAB8A5AF5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896" y="160338"/>
            <a:ext cx="6218121" cy="5532437"/>
          </a:xfrm>
        </p:spPr>
      </p:pic>
    </p:spTree>
    <p:extLst>
      <p:ext uri="{BB962C8B-B14F-4D97-AF65-F5344CB8AC3E}">
        <p14:creationId xmlns:p14="http://schemas.microsoft.com/office/powerpoint/2010/main" val="2008114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EB5B66-226D-C38D-DCBB-41CC71801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626" y="525780"/>
            <a:ext cx="9195149" cy="4391501"/>
          </a:xfrm>
        </p:spPr>
      </p:pic>
    </p:spTree>
    <p:extLst>
      <p:ext uri="{BB962C8B-B14F-4D97-AF65-F5344CB8AC3E}">
        <p14:creationId xmlns:p14="http://schemas.microsoft.com/office/powerpoint/2010/main" val="326319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714958-9FC4-EE6B-7435-DE688366C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205" y="250825"/>
            <a:ext cx="6071066" cy="5292725"/>
          </a:xfrm>
        </p:spPr>
      </p:pic>
    </p:spTree>
    <p:extLst>
      <p:ext uri="{BB962C8B-B14F-4D97-AF65-F5344CB8AC3E}">
        <p14:creationId xmlns:p14="http://schemas.microsoft.com/office/powerpoint/2010/main" val="2142996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0CC6A4-79AE-2400-3F99-EEB313030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953" y="411480"/>
            <a:ext cx="8880903" cy="4566920"/>
          </a:xfrm>
        </p:spPr>
      </p:pic>
    </p:spTree>
    <p:extLst>
      <p:ext uri="{BB962C8B-B14F-4D97-AF65-F5344CB8AC3E}">
        <p14:creationId xmlns:p14="http://schemas.microsoft.com/office/powerpoint/2010/main" val="2977748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81E8DB-EE95-9D32-97F9-F7993B78A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777" y="217488"/>
            <a:ext cx="5793359" cy="5668962"/>
          </a:xfrm>
        </p:spPr>
      </p:pic>
    </p:spTree>
    <p:extLst>
      <p:ext uri="{BB962C8B-B14F-4D97-AF65-F5344CB8AC3E}">
        <p14:creationId xmlns:p14="http://schemas.microsoft.com/office/powerpoint/2010/main" val="2949925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B88276-92E0-F8AD-E963-91BF62EAD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970" y="239713"/>
            <a:ext cx="6993684" cy="5226050"/>
          </a:xfrm>
        </p:spPr>
      </p:pic>
    </p:spTree>
    <p:extLst>
      <p:ext uri="{BB962C8B-B14F-4D97-AF65-F5344CB8AC3E}">
        <p14:creationId xmlns:p14="http://schemas.microsoft.com/office/powerpoint/2010/main" val="219649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02E8B-54D1-F69F-52F0-CE0CC662B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0"/>
            <a:ext cx="11510009" cy="6046470"/>
          </a:xfrm>
        </p:spPr>
        <p:txBody>
          <a:bodyPr/>
          <a:lstStyle/>
          <a:p>
            <a:pPr algn="just"/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перших у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1979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«Ксерокс». У той час вона приступила до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«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базувався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японськими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найефективніших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бізнес-моделеи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обгрунтувати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конкурентного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деталізованою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на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постійного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базуючись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найкращому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галузевому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міжгалузевому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міжнаціональному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47261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2B6FDF-E32D-609F-936C-823F25F0D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107" y="160338"/>
            <a:ext cx="5639574" cy="5508625"/>
          </a:xfrm>
        </p:spPr>
      </p:pic>
    </p:spTree>
    <p:extLst>
      <p:ext uri="{BB962C8B-B14F-4D97-AF65-F5344CB8AC3E}">
        <p14:creationId xmlns:p14="http://schemas.microsoft.com/office/powerpoint/2010/main" val="985464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11C9FC-94A8-2DBC-38DC-42A6319D6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627" y="320675"/>
            <a:ext cx="6491396" cy="5291138"/>
          </a:xfrm>
        </p:spPr>
      </p:pic>
    </p:spTree>
    <p:extLst>
      <p:ext uri="{BB962C8B-B14F-4D97-AF65-F5344CB8AC3E}">
        <p14:creationId xmlns:p14="http://schemas.microsoft.com/office/powerpoint/2010/main" val="393519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94C3EE-BD24-14A3-1BFD-AE2265E8C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057" y="171450"/>
            <a:ext cx="6992686" cy="5294313"/>
          </a:xfrm>
        </p:spPr>
      </p:pic>
    </p:spTree>
    <p:extLst>
      <p:ext uri="{BB962C8B-B14F-4D97-AF65-F5344CB8AC3E}">
        <p14:creationId xmlns:p14="http://schemas.microsoft.com/office/powerpoint/2010/main" val="91733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A2D43E-845E-7CDC-03A5-3CAD8426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499" y="136525"/>
            <a:ext cx="8289353" cy="5761038"/>
          </a:xfrm>
        </p:spPr>
      </p:pic>
    </p:spTree>
    <p:extLst>
      <p:ext uri="{BB962C8B-B14F-4D97-AF65-F5344CB8AC3E}">
        <p14:creationId xmlns:p14="http://schemas.microsoft.com/office/powerpoint/2010/main" val="899612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75D0C4-EC99-3EF1-82FD-592B9DDF8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856" y="258762"/>
            <a:ext cx="7962900" cy="5448300"/>
          </a:xfrm>
        </p:spPr>
      </p:pic>
    </p:spTree>
    <p:extLst>
      <p:ext uri="{BB962C8B-B14F-4D97-AF65-F5344CB8AC3E}">
        <p14:creationId xmlns:p14="http://schemas.microsoft.com/office/powerpoint/2010/main" val="1421515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DA8060-188F-B8E4-60AB-0B9E686D4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354330"/>
            <a:ext cx="11361419" cy="5394960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UA" dirty="0"/>
              <a:t>а прикладі свого підприємсва обгрунтувати </a:t>
            </a:r>
            <a:r>
              <a:rPr lang="ru-UA"/>
              <a:t>доцільність впровадження </a:t>
            </a:r>
            <a:r>
              <a:rPr lang="ru-UA" dirty="0"/>
              <a:t>відповідного виду бенчмаркінгу</a:t>
            </a:r>
          </a:p>
          <a:p>
            <a:endParaRPr lang="ru-UA" dirty="0"/>
          </a:p>
          <a:p>
            <a:r>
              <a:rPr lang="ru-UA" dirty="0"/>
              <a:t>Опишіть можливість адаптації для вітчизняних підприємств  окремих аспектів зарубіжного досвіду ефективного використання бенчмаркінгу</a:t>
            </a:r>
          </a:p>
        </p:txBody>
      </p:sp>
    </p:spTree>
    <p:extLst>
      <p:ext uri="{BB962C8B-B14F-4D97-AF65-F5344CB8AC3E}">
        <p14:creationId xmlns:p14="http://schemas.microsoft.com/office/powerpoint/2010/main" val="210474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35BC6D-2677-B122-D739-B73E95B7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251460"/>
            <a:ext cx="11567159" cy="566928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кардинального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прийомів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детального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досліджуваного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подібними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за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межами. </a:t>
            </a:r>
          </a:p>
          <a:p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найуспішнішими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аналогами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практики,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[2].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0793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0B3EF1-39AE-5B67-13E9-C035735A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251460"/>
            <a:ext cx="11487149" cy="5360670"/>
          </a:xfrm>
        </p:spPr>
        <p:txBody>
          <a:bodyPr/>
          <a:lstStyle/>
          <a:p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зараховує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зекономити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найуспішніших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8.1)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4802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4B1864-23EF-27F0-0102-A7327224C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844" y="290512"/>
            <a:ext cx="8267700" cy="5283200"/>
          </a:xfrm>
        </p:spPr>
      </p:pic>
    </p:spTree>
    <p:extLst>
      <p:ext uri="{BB962C8B-B14F-4D97-AF65-F5344CB8AC3E}">
        <p14:creationId xmlns:p14="http://schemas.microsoft.com/office/powerpoint/2010/main" val="280683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F7FCD0-8E5B-76F8-6270-E848748A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2870"/>
            <a:ext cx="11521439" cy="5680710"/>
          </a:xfrm>
        </p:spPr>
        <p:txBody>
          <a:bodyPr>
            <a:normAutofit fontScale="92500"/>
          </a:bodyPr>
          <a:lstStyle/>
          <a:p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реверсивнии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продукт,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продукту,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продукту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1976—1986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Xerox;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конкурентами.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процеснии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1982—1988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⎯початок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практики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неконкурентнии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6341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800F0B-AE00-8601-43F7-E48553D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05740"/>
            <a:ext cx="11910059" cy="53721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реінжиніринг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П’ята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глобальному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ХХ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завойовують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глобального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Звичайно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1751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86D575-02D2-7E35-697B-5169488DE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1" y="285750"/>
            <a:ext cx="10780534" cy="51805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Bain &amp; Co»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трійку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найпоширеніших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само,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F0E0C9-3F45-7422-89D4-7F42EB4D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006599"/>
            <a:ext cx="10780534" cy="31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8510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7567</TotalTime>
  <Words>1553</Words>
  <Application>Microsoft Macintosh PowerPoint</Application>
  <PresentationFormat>Широкоэкранный</PresentationFormat>
  <Paragraphs>82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Gill Sans MT</vt:lpstr>
      <vt:lpstr>Times New Roman</vt:lpstr>
      <vt:lpstr>TimesNewRoman</vt:lpstr>
      <vt:lpstr>TimesNewRoman,Italic</vt:lpstr>
      <vt:lpstr>Галерея</vt:lpstr>
      <vt:lpstr>Бенчмаркінг: визначення та практика використання в бізнес-моделюванні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Бенчмаркінг: визначення та практика використання в бізнес-моделюванні</dc:title>
  <dc:creator>Александр Ткачук</dc:creator>
  <cp:lastModifiedBy>Александр Ткачук</cp:lastModifiedBy>
  <cp:revision>69</cp:revision>
  <dcterms:created xsi:type="dcterms:W3CDTF">2022-05-09T09:45:58Z</dcterms:created>
  <dcterms:modified xsi:type="dcterms:W3CDTF">2025-03-30T17:34:30Z</dcterms:modified>
</cp:coreProperties>
</file>