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8" r:id="rId1"/>
  </p:sldMasterIdLst>
  <p:handoutMasterIdLst>
    <p:handoutMasterId r:id="rId38"/>
  </p:handoutMasterIdLst>
  <p:sldIdLst>
    <p:sldId id="260" r:id="rId2"/>
    <p:sldId id="295" r:id="rId3"/>
    <p:sldId id="294" r:id="rId4"/>
    <p:sldId id="262" r:id="rId5"/>
    <p:sldId id="297" r:id="rId6"/>
    <p:sldId id="298" r:id="rId7"/>
    <p:sldId id="299" r:id="rId8"/>
    <p:sldId id="300" r:id="rId9"/>
    <p:sldId id="301" r:id="rId10"/>
    <p:sldId id="302" r:id="rId11"/>
    <p:sldId id="303" r:id="rId12"/>
    <p:sldId id="304" r:id="rId13"/>
    <p:sldId id="305" r:id="rId14"/>
    <p:sldId id="306" r:id="rId15"/>
    <p:sldId id="307" r:id="rId16"/>
    <p:sldId id="308" r:id="rId17"/>
    <p:sldId id="309" r:id="rId18"/>
    <p:sldId id="311" r:id="rId19"/>
    <p:sldId id="312" r:id="rId20"/>
    <p:sldId id="313" r:id="rId21"/>
    <p:sldId id="314" r:id="rId22"/>
    <p:sldId id="315" r:id="rId23"/>
    <p:sldId id="316" r:id="rId24"/>
    <p:sldId id="317" r:id="rId25"/>
    <p:sldId id="318" r:id="rId26"/>
    <p:sldId id="319" r:id="rId27"/>
    <p:sldId id="320" r:id="rId28"/>
    <p:sldId id="321" r:id="rId29"/>
    <p:sldId id="322" r:id="rId30"/>
    <p:sldId id="323" r:id="rId31"/>
    <p:sldId id="324" r:id="rId32"/>
    <p:sldId id="325" r:id="rId33"/>
    <p:sldId id="327" r:id="rId34"/>
    <p:sldId id="328" r:id="rId35"/>
    <p:sldId id="326" r:id="rId36"/>
    <p:sldId id="329"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86D9"/>
    <a:srgbClr val="0096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94" d="100"/>
          <a:sy n="94" d="100"/>
        </p:scale>
        <p:origin x="1138" y="8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Constantia" pitchFamily="18" charset="0"/>
              </a:defRPr>
            </a:lvl1pPr>
          </a:lstStyle>
          <a:p>
            <a:pPr>
              <a:defRPr/>
            </a:pPr>
            <a:endParaRPr lang="ru-RU"/>
          </a:p>
        </p:txBody>
      </p:sp>
      <p:sp>
        <p:nvSpPr>
          <p:cNvPr id="2457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Constantia" pitchFamily="18" charset="0"/>
              </a:defRPr>
            </a:lvl1pPr>
          </a:lstStyle>
          <a:p>
            <a:pPr>
              <a:defRPr/>
            </a:pPr>
            <a:fld id="{27B6A1AE-6BE5-4D38-9834-B5DE2CD04477}" type="datetimeFigureOut">
              <a:rPr lang="ru-RU"/>
              <a:pPr>
                <a:defRPr/>
              </a:pPr>
              <a:t>24.08.2025</a:t>
            </a:fld>
            <a:endParaRPr lang="ru-RU"/>
          </a:p>
        </p:txBody>
      </p:sp>
      <p:sp>
        <p:nvSpPr>
          <p:cNvPr id="2458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Constantia" pitchFamily="18" charset="0"/>
              </a:defRPr>
            </a:lvl1pPr>
          </a:lstStyle>
          <a:p>
            <a:pPr>
              <a:defRPr/>
            </a:pPr>
            <a:endParaRPr lang="ru-RU"/>
          </a:p>
        </p:txBody>
      </p:sp>
      <p:sp>
        <p:nvSpPr>
          <p:cNvPr id="2458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Constantia" panose="02030602050306030303" pitchFamily="18" charset="0"/>
              </a:defRPr>
            </a:lvl1pPr>
          </a:lstStyle>
          <a:p>
            <a:pPr>
              <a:defRPr/>
            </a:pPr>
            <a:fld id="{906CA3EF-8234-4A3B-B7EE-27AA7D5F7677}" type="slidenum">
              <a:rPr lang="ru-RU" altLang="uk-UA"/>
              <a:pPr>
                <a:defRPr/>
              </a:pPr>
              <a:t>‹#›</a:t>
            </a:fld>
            <a:endParaRPr lang="ru-RU" altLang="uk-UA"/>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ru-RU" smtClean="0"/>
              <a:t>Образец заголовка</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smtClean="0"/>
              <a:t>Образец подзаголовка</a:t>
            </a:r>
            <a:endParaRPr lang="en-US" dirty="0"/>
          </a:p>
        </p:txBody>
      </p:sp>
      <p:sp>
        <p:nvSpPr>
          <p:cNvPr id="7" name="Date Placeholder 6"/>
          <p:cNvSpPr>
            <a:spLocks noGrp="1"/>
          </p:cNvSpPr>
          <p:nvPr>
            <p:ph type="dt" sz="half" idx="10"/>
          </p:nvPr>
        </p:nvSpPr>
        <p:spPr/>
        <p:txBody>
          <a:bodyPr/>
          <a:lstStyle/>
          <a:p>
            <a:pPr>
              <a:defRPr/>
            </a:pPr>
            <a:fld id="{12606C86-8878-457D-BC64-89A55DB267A1}" type="datetimeFigureOut">
              <a:rPr lang="ru-RU" smtClean="0"/>
              <a:pPr>
                <a:defRPr/>
              </a:pPr>
              <a:t>24.08.2025</a:t>
            </a:fld>
            <a:endParaRPr lang="ru-RU"/>
          </a:p>
        </p:txBody>
      </p:sp>
      <p:sp>
        <p:nvSpPr>
          <p:cNvPr id="8" name="Footer Placeholder 7"/>
          <p:cNvSpPr>
            <a:spLocks noGrp="1"/>
          </p:cNvSpPr>
          <p:nvPr>
            <p:ph type="ftr" sz="quarter" idx="11"/>
          </p:nvPr>
        </p:nvSpPr>
        <p:spPr/>
        <p:txBody>
          <a:bodyPr/>
          <a:lstStyle/>
          <a:p>
            <a:pPr>
              <a:defRPr/>
            </a:pPr>
            <a:endParaRPr lang="ru-RU"/>
          </a:p>
        </p:txBody>
      </p:sp>
      <p:sp>
        <p:nvSpPr>
          <p:cNvPr id="9" name="Slide Number Placeholder 8"/>
          <p:cNvSpPr>
            <a:spLocks noGrp="1"/>
          </p:cNvSpPr>
          <p:nvPr>
            <p:ph type="sldNum" sz="quarter" idx="12"/>
          </p:nvPr>
        </p:nvSpPr>
        <p:spPr/>
        <p:txBody>
          <a:bodyPr/>
          <a:lstStyle/>
          <a:p>
            <a:pPr>
              <a:defRPr/>
            </a:pPr>
            <a:fld id="{0D9355C2-4DFC-4689-9298-C1F3261C6133}" type="slidenum">
              <a:rPr lang="ru-RU" altLang="uk-UA" smtClean="0"/>
              <a:pPr>
                <a:defRPr/>
              </a:pPr>
              <a:t>‹#›</a:t>
            </a:fld>
            <a:endParaRPr lang="ru-RU" altLang="uk-UA"/>
          </a:p>
        </p:txBody>
      </p:sp>
    </p:spTree>
    <p:extLst>
      <p:ext uri="{BB962C8B-B14F-4D97-AF65-F5344CB8AC3E}">
        <p14:creationId xmlns:p14="http://schemas.microsoft.com/office/powerpoint/2010/main" val="2656498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ru-RU" smtClean="0"/>
              <a:t>Вставка рисунка</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fld id="{CE7FF6B5-0D74-42D2-ABF2-CE26AD4DF7F3}" type="datetimeFigureOut">
              <a:rPr lang="ru-RU" smtClean="0"/>
              <a:pPr>
                <a:defRPr/>
              </a:pPr>
              <a:t>24.08.2025</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C33597EF-64E2-4C75-9F4C-C8A96B4606BB}" type="slidenum">
              <a:rPr lang="ru-RU" altLang="uk-UA" smtClean="0"/>
              <a:pPr>
                <a:defRPr/>
              </a:pPr>
              <a:t>‹#›</a:t>
            </a:fld>
            <a:endParaRPr lang="ru-RU" altLang="uk-UA"/>
          </a:p>
        </p:txBody>
      </p:sp>
    </p:spTree>
    <p:extLst>
      <p:ext uri="{BB962C8B-B14F-4D97-AF65-F5344CB8AC3E}">
        <p14:creationId xmlns:p14="http://schemas.microsoft.com/office/powerpoint/2010/main" val="767547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ru-RU" smtClean="0"/>
              <a:t>Образец заголовка</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fld id="{CE7FF6B5-0D74-42D2-ABF2-CE26AD4DF7F3}" type="datetimeFigureOut">
              <a:rPr lang="ru-RU" smtClean="0"/>
              <a:pPr>
                <a:defRPr/>
              </a:pPr>
              <a:t>24.08.2025</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C33597EF-64E2-4C75-9F4C-C8A96B4606BB}" type="slidenum">
              <a:rPr lang="ru-RU" altLang="uk-UA" smtClean="0"/>
              <a:pPr>
                <a:defRPr/>
              </a:pPr>
              <a:t>‹#›</a:t>
            </a:fld>
            <a:endParaRPr lang="ru-RU" altLang="uk-UA"/>
          </a:p>
        </p:txBody>
      </p:sp>
    </p:spTree>
    <p:extLst>
      <p:ext uri="{BB962C8B-B14F-4D97-AF65-F5344CB8AC3E}">
        <p14:creationId xmlns:p14="http://schemas.microsoft.com/office/powerpoint/2010/main" val="23415745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ru-RU" smtClean="0"/>
              <a:t>Образец заголовка</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fld id="{CE7FF6B5-0D74-42D2-ABF2-CE26AD4DF7F3}" type="datetimeFigureOut">
              <a:rPr lang="ru-RU" smtClean="0"/>
              <a:pPr>
                <a:defRPr/>
              </a:pPr>
              <a:t>24.08.2025</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C33597EF-64E2-4C75-9F4C-C8A96B4606BB}" type="slidenum">
              <a:rPr lang="ru-RU" altLang="uk-UA" smtClean="0"/>
              <a:pPr>
                <a:defRPr/>
              </a:pPr>
              <a:t>‹#›</a:t>
            </a:fld>
            <a:endParaRPr lang="ru-RU" altLang="uk-UA"/>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24455179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ru-RU" smtClean="0"/>
              <a:t>Образец заголовка</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fld id="{CE7FF6B5-0D74-42D2-ABF2-CE26AD4DF7F3}" type="datetimeFigureOut">
              <a:rPr lang="ru-RU" smtClean="0"/>
              <a:pPr>
                <a:defRPr/>
              </a:pPr>
              <a:t>24.08.2025</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C33597EF-64E2-4C75-9F4C-C8A96B4606BB}" type="slidenum">
              <a:rPr lang="ru-RU" altLang="uk-UA" smtClean="0"/>
              <a:pPr>
                <a:defRPr/>
              </a:pPr>
              <a:t>‹#›</a:t>
            </a:fld>
            <a:endParaRPr lang="ru-RU" altLang="uk-UA"/>
          </a:p>
        </p:txBody>
      </p:sp>
    </p:spTree>
    <p:extLst>
      <p:ext uri="{BB962C8B-B14F-4D97-AF65-F5344CB8AC3E}">
        <p14:creationId xmlns:p14="http://schemas.microsoft.com/office/powerpoint/2010/main" val="37922311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ru-RU" smtClean="0"/>
              <a:t>Образец заголовка</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u-RU" smtClean="0"/>
              <a:t>Образец текста</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ru-RU" smtClean="0"/>
              <a:t>Образец текста</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u-RU" smtClean="0"/>
              <a:t>Образец текста</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ru-RU" smtClean="0"/>
              <a:t>Образец текста</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u-RU" smtClean="0"/>
              <a:t>Образец текста</a:t>
            </a:r>
          </a:p>
        </p:txBody>
      </p:sp>
      <p:sp>
        <p:nvSpPr>
          <p:cNvPr id="3" name="Date Placeholder 2"/>
          <p:cNvSpPr>
            <a:spLocks noGrp="1"/>
          </p:cNvSpPr>
          <p:nvPr>
            <p:ph type="dt" sz="half" idx="10"/>
          </p:nvPr>
        </p:nvSpPr>
        <p:spPr/>
        <p:txBody>
          <a:bodyPr/>
          <a:lstStyle/>
          <a:p>
            <a:pPr>
              <a:defRPr/>
            </a:pPr>
            <a:fld id="{CE7FF6B5-0D74-42D2-ABF2-CE26AD4DF7F3}" type="datetimeFigureOut">
              <a:rPr lang="ru-RU" smtClean="0"/>
              <a:pPr>
                <a:defRPr/>
              </a:pPr>
              <a:t>24.08.2025</a:t>
            </a:fld>
            <a:endParaRPr lang="ru-RU"/>
          </a:p>
        </p:txBody>
      </p:sp>
      <p:sp>
        <p:nvSpPr>
          <p:cNvPr id="4" name="Footer Placeholder 3"/>
          <p:cNvSpPr>
            <a:spLocks noGrp="1"/>
          </p:cNvSpPr>
          <p:nvPr>
            <p:ph type="ftr" sz="quarter" idx="11"/>
          </p:nvPr>
        </p:nvSpPr>
        <p:spPr/>
        <p:txBody>
          <a:bodyPr/>
          <a:lstStyle/>
          <a:p>
            <a:pPr>
              <a:defRPr/>
            </a:pPr>
            <a:endParaRPr lang="ru-RU"/>
          </a:p>
        </p:txBody>
      </p:sp>
      <p:sp>
        <p:nvSpPr>
          <p:cNvPr id="5" name="Slide Number Placeholder 4"/>
          <p:cNvSpPr>
            <a:spLocks noGrp="1"/>
          </p:cNvSpPr>
          <p:nvPr>
            <p:ph type="sldNum" sz="quarter" idx="12"/>
          </p:nvPr>
        </p:nvSpPr>
        <p:spPr/>
        <p:txBody>
          <a:bodyPr/>
          <a:lstStyle/>
          <a:p>
            <a:pPr>
              <a:defRPr/>
            </a:pPr>
            <a:fld id="{C33597EF-64E2-4C75-9F4C-C8A96B4606BB}" type="slidenum">
              <a:rPr lang="ru-RU" altLang="uk-UA" smtClean="0"/>
              <a:pPr>
                <a:defRPr/>
              </a:pPr>
              <a:t>‹#›</a:t>
            </a:fld>
            <a:endParaRPr lang="ru-RU" altLang="uk-UA"/>
          </a:p>
        </p:txBody>
      </p:sp>
    </p:spTree>
    <p:extLst>
      <p:ext uri="{BB962C8B-B14F-4D97-AF65-F5344CB8AC3E}">
        <p14:creationId xmlns:p14="http://schemas.microsoft.com/office/powerpoint/2010/main" val="1500450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ru-RU" smtClean="0"/>
              <a:t>Образец заголовка</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ru-RU" smtClean="0"/>
              <a:t>Вставка рисунка</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u-RU" smtClean="0"/>
              <a:t>Образец текста</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ru-RU" smtClean="0"/>
              <a:t>Вставка рисунка</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u-RU" smtClean="0"/>
              <a:t>Образец текста</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ru-RU" smtClean="0"/>
              <a:t>Вставка рисунка</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ru-RU" smtClean="0"/>
              <a:t>Образец текста</a:t>
            </a:r>
          </a:p>
        </p:txBody>
      </p:sp>
      <p:sp>
        <p:nvSpPr>
          <p:cNvPr id="3" name="Date Placeholder 2"/>
          <p:cNvSpPr>
            <a:spLocks noGrp="1"/>
          </p:cNvSpPr>
          <p:nvPr>
            <p:ph type="dt" sz="half" idx="10"/>
          </p:nvPr>
        </p:nvSpPr>
        <p:spPr/>
        <p:txBody>
          <a:bodyPr/>
          <a:lstStyle/>
          <a:p>
            <a:pPr>
              <a:defRPr/>
            </a:pPr>
            <a:fld id="{CE7FF6B5-0D74-42D2-ABF2-CE26AD4DF7F3}" type="datetimeFigureOut">
              <a:rPr lang="ru-RU" smtClean="0"/>
              <a:pPr>
                <a:defRPr/>
              </a:pPr>
              <a:t>24.08.2025</a:t>
            </a:fld>
            <a:endParaRPr lang="ru-RU"/>
          </a:p>
        </p:txBody>
      </p:sp>
      <p:sp>
        <p:nvSpPr>
          <p:cNvPr id="4" name="Footer Placeholder 3"/>
          <p:cNvSpPr>
            <a:spLocks noGrp="1"/>
          </p:cNvSpPr>
          <p:nvPr>
            <p:ph type="ftr" sz="quarter" idx="11"/>
          </p:nvPr>
        </p:nvSpPr>
        <p:spPr/>
        <p:txBody>
          <a:bodyPr/>
          <a:lstStyle/>
          <a:p>
            <a:pPr>
              <a:defRPr/>
            </a:pPr>
            <a:endParaRPr lang="ru-RU"/>
          </a:p>
        </p:txBody>
      </p:sp>
      <p:sp>
        <p:nvSpPr>
          <p:cNvPr id="5" name="Slide Number Placeholder 4"/>
          <p:cNvSpPr>
            <a:spLocks noGrp="1"/>
          </p:cNvSpPr>
          <p:nvPr>
            <p:ph type="sldNum" sz="quarter" idx="12"/>
          </p:nvPr>
        </p:nvSpPr>
        <p:spPr/>
        <p:txBody>
          <a:bodyPr/>
          <a:lstStyle/>
          <a:p>
            <a:pPr>
              <a:defRPr/>
            </a:pPr>
            <a:fld id="{C33597EF-64E2-4C75-9F4C-C8A96B4606BB}" type="slidenum">
              <a:rPr lang="ru-RU" altLang="uk-UA" smtClean="0"/>
              <a:pPr>
                <a:defRPr/>
              </a:pPr>
              <a:t>‹#›</a:t>
            </a:fld>
            <a:endParaRPr lang="ru-RU" altLang="uk-UA"/>
          </a:p>
        </p:txBody>
      </p:sp>
    </p:spTree>
    <p:extLst>
      <p:ext uri="{BB962C8B-B14F-4D97-AF65-F5344CB8AC3E}">
        <p14:creationId xmlns:p14="http://schemas.microsoft.com/office/powerpoint/2010/main" val="8542033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fld id="{2C79916D-A62D-4F19-9D3B-171A3573F8E9}" type="datetimeFigureOut">
              <a:rPr lang="ru-RU" smtClean="0"/>
              <a:pPr>
                <a:defRPr/>
              </a:pPr>
              <a:t>24.08.2025</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11161D72-A749-43E5-9997-BACBDEBEDC71}" type="slidenum">
              <a:rPr lang="ru-RU" altLang="uk-UA" smtClean="0"/>
              <a:pPr>
                <a:defRPr/>
              </a:pPr>
              <a:t>‹#›</a:t>
            </a:fld>
            <a:endParaRPr lang="ru-RU" altLang="uk-UA"/>
          </a:p>
        </p:txBody>
      </p:sp>
    </p:spTree>
    <p:extLst>
      <p:ext uri="{BB962C8B-B14F-4D97-AF65-F5344CB8AC3E}">
        <p14:creationId xmlns:p14="http://schemas.microsoft.com/office/powerpoint/2010/main" val="41903116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fld id="{D2700AFA-3BBD-4E16-86B8-6C493F3A3C8E}" type="datetimeFigureOut">
              <a:rPr lang="ru-RU" smtClean="0"/>
              <a:pPr>
                <a:defRPr/>
              </a:pPr>
              <a:t>24.08.2025</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41B3427B-7BC7-441B-A4E6-4D1D3E2DF148}" type="slidenum">
              <a:rPr lang="ru-RU" altLang="uk-UA" smtClean="0"/>
              <a:pPr>
                <a:defRPr/>
              </a:pPr>
              <a:t>‹#›</a:t>
            </a:fld>
            <a:endParaRPr lang="ru-RU" altLang="uk-UA"/>
          </a:p>
        </p:txBody>
      </p:sp>
    </p:spTree>
    <p:extLst>
      <p:ext uri="{BB962C8B-B14F-4D97-AF65-F5344CB8AC3E}">
        <p14:creationId xmlns:p14="http://schemas.microsoft.com/office/powerpoint/2010/main" val="2474869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fld id="{92303638-0F8F-4AE5-A1B1-24AD6BB7BC45}" type="datetimeFigureOut">
              <a:rPr lang="ru-RU" smtClean="0"/>
              <a:pPr>
                <a:defRPr/>
              </a:pPr>
              <a:t>24.08.2025</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07CCED58-1AB2-4B9D-A045-FE1DF13935E5}" type="slidenum">
              <a:rPr lang="ru-RU" altLang="uk-UA" smtClean="0"/>
              <a:pPr>
                <a:defRPr/>
              </a:pPr>
              <a:t>‹#›</a:t>
            </a:fld>
            <a:endParaRPr lang="ru-RU" altLang="uk-UA"/>
          </a:p>
        </p:txBody>
      </p:sp>
    </p:spTree>
    <p:extLst>
      <p:ext uri="{BB962C8B-B14F-4D97-AF65-F5344CB8AC3E}">
        <p14:creationId xmlns:p14="http://schemas.microsoft.com/office/powerpoint/2010/main" val="1471218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ru-RU" smtClean="0"/>
              <a:t>Образец заголовка</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pPr>
              <a:defRPr/>
            </a:pPr>
            <a:fld id="{C9F7009F-E6C9-4EEE-A915-BAC76A750105}" type="datetimeFigureOut">
              <a:rPr lang="ru-RU" smtClean="0"/>
              <a:pPr>
                <a:defRPr/>
              </a:pPr>
              <a:t>24.08.2025</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37993C7F-D956-46EC-AB68-675E63B1CFF0}" type="slidenum">
              <a:rPr lang="ru-RU" altLang="uk-UA" smtClean="0"/>
              <a:pPr>
                <a:defRPr/>
              </a:pPr>
              <a:t>‹#›</a:t>
            </a:fld>
            <a:endParaRPr lang="ru-RU" altLang="uk-UA"/>
          </a:p>
        </p:txBody>
      </p:sp>
    </p:spTree>
    <p:extLst>
      <p:ext uri="{BB962C8B-B14F-4D97-AF65-F5344CB8AC3E}">
        <p14:creationId xmlns:p14="http://schemas.microsoft.com/office/powerpoint/2010/main" val="2850344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pPr>
              <a:defRPr/>
            </a:pPr>
            <a:fld id="{5D9C7687-6F95-484E-8427-0E8BA9F98EC5}" type="datetimeFigureOut">
              <a:rPr lang="ru-RU" smtClean="0"/>
              <a:pPr>
                <a:defRPr/>
              </a:pPr>
              <a:t>24.08.2025</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DE2B80BB-EBCC-4B6B-BDBE-5BFD0EA5362C}" type="slidenum">
              <a:rPr lang="ru-RU" altLang="uk-UA" smtClean="0"/>
              <a:pPr>
                <a:defRPr/>
              </a:pPr>
              <a:t>‹#›</a:t>
            </a:fld>
            <a:endParaRPr lang="ru-RU" altLang="uk-UA"/>
          </a:p>
        </p:txBody>
      </p:sp>
    </p:spTree>
    <p:extLst>
      <p:ext uri="{BB962C8B-B14F-4D97-AF65-F5344CB8AC3E}">
        <p14:creationId xmlns:p14="http://schemas.microsoft.com/office/powerpoint/2010/main" val="2108350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4" name="Content Placeholder 3"/>
          <p:cNvSpPr>
            <a:spLocks noGrp="1"/>
          </p:cNvSpPr>
          <p:nvPr>
            <p:ph sz="half" idx="2"/>
          </p:nvPr>
        </p:nvSpPr>
        <p:spPr>
          <a:xfrm>
            <a:off x="840000" y="2505075"/>
            <a:ext cx="3768912"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ru-RU" smtClean="0"/>
              <a:t>Образец текста</a:t>
            </a:r>
          </a:p>
        </p:txBody>
      </p:sp>
      <p:sp>
        <p:nvSpPr>
          <p:cNvPr id="6" name="Content Placeholder 5"/>
          <p:cNvSpPr>
            <a:spLocks noGrp="1"/>
          </p:cNvSpPr>
          <p:nvPr>
            <p:ph sz="quarter" idx="4"/>
          </p:nvPr>
        </p:nvSpPr>
        <p:spPr>
          <a:xfrm>
            <a:off x="4739880" y="2505075"/>
            <a:ext cx="3776661"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pPr>
              <a:defRPr/>
            </a:pPr>
            <a:fld id="{7A4511B8-2D4C-4F38-8503-AC7A0F3C1F6A}" type="datetimeFigureOut">
              <a:rPr lang="ru-RU" smtClean="0"/>
              <a:pPr>
                <a:defRPr/>
              </a:pPr>
              <a:t>24.08.2025</a:t>
            </a:fld>
            <a:endParaRPr lang="ru-RU"/>
          </a:p>
        </p:txBody>
      </p:sp>
      <p:sp>
        <p:nvSpPr>
          <p:cNvPr id="8" name="Footer Placeholder 7"/>
          <p:cNvSpPr>
            <a:spLocks noGrp="1"/>
          </p:cNvSpPr>
          <p:nvPr>
            <p:ph type="ftr" sz="quarter" idx="11"/>
          </p:nvPr>
        </p:nvSpPr>
        <p:spPr/>
        <p:txBody>
          <a:bodyPr/>
          <a:lstStyle/>
          <a:p>
            <a:pPr>
              <a:defRPr/>
            </a:pPr>
            <a:endParaRPr lang="ru-RU"/>
          </a:p>
        </p:txBody>
      </p:sp>
      <p:sp>
        <p:nvSpPr>
          <p:cNvPr id="9" name="Slide Number Placeholder 8"/>
          <p:cNvSpPr>
            <a:spLocks noGrp="1"/>
          </p:cNvSpPr>
          <p:nvPr>
            <p:ph type="sldNum" sz="quarter" idx="12"/>
          </p:nvPr>
        </p:nvSpPr>
        <p:spPr/>
        <p:txBody>
          <a:bodyPr/>
          <a:lstStyle/>
          <a:p>
            <a:pPr>
              <a:defRPr/>
            </a:pPr>
            <a:fld id="{8928D5CA-BC6B-4719-8BAC-9004F931B3B6}" type="slidenum">
              <a:rPr lang="ru-RU" altLang="uk-UA" smtClean="0"/>
              <a:pPr>
                <a:defRPr/>
              </a:pPr>
              <a:t>‹#›</a:t>
            </a:fld>
            <a:endParaRPr lang="ru-RU" altLang="uk-UA"/>
          </a:p>
        </p:txBody>
      </p:sp>
    </p:spTree>
    <p:extLst>
      <p:ext uri="{BB962C8B-B14F-4D97-AF65-F5344CB8AC3E}">
        <p14:creationId xmlns:p14="http://schemas.microsoft.com/office/powerpoint/2010/main" val="3368115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pPr>
              <a:defRPr/>
            </a:pPr>
            <a:fld id="{77979682-7F76-4C5C-A596-CC2C0E9B85AF}" type="datetimeFigureOut">
              <a:rPr lang="ru-RU" smtClean="0"/>
              <a:pPr>
                <a:defRPr/>
              </a:pPr>
              <a:t>24.08.2025</a:t>
            </a:fld>
            <a:endParaRPr lang="ru-RU"/>
          </a:p>
        </p:txBody>
      </p:sp>
      <p:sp>
        <p:nvSpPr>
          <p:cNvPr id="4" name="Footer Placeholder 3"/>
          <p:cNvSpPr>
            <a:spLocks noGrp="1"/>
          </p:cNvSpPr>
          <p:nvPr>
            <p:ph type="ftr" sz="quarter" idx="11"/>
          </p:nvPr>
        </p:nvSpPr>
        <p:spPr/>
        <p:txBody>
          <a:bodyPr/>
          <a:lstStyle/>
          <a:p>
            <a:pPr>
              <a:defRPr/>
            </a:pPr>
            <a:endParaRPr lang="ru-RU"/>
          </a:p>
        </p:txBody>
      </p:sp>
      <p:sp>
        <p:nvSpPr>
          <p:cNvPr id="5" name="Slide Number Placeholder 4"/>
          <p:cNvSpPr>
            <a:spLocks noGrp="1"/>
          </p:cNvSpPr>
          <p:nvPr>
            <p:ph type="sldNum" sz="quarter" idx="12"/>
          </p:nvPr>
        </p:nvSpPr>
        <p:spPr/>
        <p:txBody>
          <a:bodyPr/>
          <a:lstStyle/>
          <a:p>
            <a:pPr>
              <a:defRPr/>
            </a:pPr>
            <a:fld id="{52C57BFB-23A1-449D-B58F-7ACE01E3AC7D}" type="slidenum">
              <a:rPr lang="ru-RU" altLang="uk-UA" smtClean="0"/>
              <a:pPr>
                <a:defRPr/>
              </a:pPr>
              <a:t>‹#›</a:t>
            </a:fld>
            <a:endParaRPr lang="ru-RU" altLang="uk-UA"/>
          </a:p>
        </p:txBody>
      </p:sp>
    </p:spTree>
    <p:extLst>
      <p:ext uri="{BB962C8B-B14F-4D97-AF65-F5344CB8AC3E}">
        <p14:creationId xmlns:p14="http://schemas.microsoft.com/office/powerpoint/2010/main" val="3576438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58CE01FE-74D4-4A65-8529-EE7D9AD1EAAA}" type="datetimeFigureOut">
              <a:rPr lang="ru-RU" smtClean="0"/>
              <a:pPr>
                <a:defRPr/>
              </a:pPr>
              <a:t>24.08.2025</a:t>
            </a:fld>
            <a:endParaRPr lang="ru-RU"/>
          </a:p>
        </p:txBody>
      </p:sp>
      <p:sp>
        <p:nvSpPr>
          <p:cNvPr id="3" name="Footer Placeholder 2"/>
          <p:cNvSpPr>
            <a:spLocks noGrp="1"/>
          </p:cNvSpPr>
          <p:nvPr>
            <p:ph type="ftr" sz="quarter" idx="11"/>
          </p:nvPr>
        </p:nvSpPr>
        <p:spPr/>
        <p:txBody>
          <a:bodyPr/>
          <a:lstStyle/>
          <a:p>
            <a:pPr>
              <a:defRPr/>
            </a:pPr>
            <a:endParaRPr lang="ru-RU"/>
          </a:p>
        </p:txBody>
      </p:sp>
      <p:sp>
        <p:nvSpPr>
          <p:cNvPr id="4" name="Slide Number Placeholder 3"/>
          <p:cNvSpPr>
            <a:spLocks noGrp="1"/>
          </p:cNvSpPr>
          <p:nvPr>
            <p:ph type="sldNum" sz="quarter" idx="12"/>
          </p:nvPr>
        </p:nvSpPr>
        <p:spPr/>
        <p:txBody>
          <a:bodyPr/>
          <a:lstStyle/>
          <a:p>
            <a:pPr>
              <a:defRPr/>
            </a:pPr>
            <a:fld id="{58CDCA78-69AD-4BBB-87D9-558DE344DEA8}" type="slidenum">
              <a:rPr lang="ru-RU" altLang="uk-UA" smtClean="0"/>
              <a:pPr>
                <a:defRPr/>
              </a:pPr>
              <a:t>‹#›</a:t>
            </a:fld>
            <a:endParaRPr lang="ru-RU" altLang="uk-UA"/>
          </a:p>
        </p:txBody>
      </p:sp>
    </p:spTree>
    <p:extLst>
      <p:ext uri="{BB962C8B-B14F-4D97-AF65-F5344CB8AC3E}">
        <p14:creationId xmlns:p14="http://schemas.microsoft.com/office/powerpoint/2010/main" val="2136915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ru-RU" smtClean="0"/>
              <a:t>Образец заголовка</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fld id="{DB5DA8E3-1772-40CE-963D-A6CBFD1793EE}" type="datetimeFigureOut">
              <a:rPr lang="ru-RU" smtClean="0"/>
              <a:pPr>
                <a:defRPr/>
              </a:pPr>
              <a:t>24.08.2025</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F93652B2-0766-4125-90CB-4B276C9BBD2C}" type="slidenum">
              <a:rPr lang="ru-RU" altLang="uk-UA" smtClean="0"/>
              <a:pPr>
                <a:defRPr/>
              </a:pPr>
              <a:t>‹#›</a:t>
            </a:fld>
            <a:endParaRPr lang="ru-RU" altLang="uk-UA"/>
          </a:p>
        </p:txBody>
      </p:sp>
    </p:spTree>
    <p:extLst>
      <p:ext uri="{BB962C8B-B14F-4D97-AF65-F5344CB8AC3E}">
        <p14:creationId xmlns:p14="http://schemas.microsoft.com/office/powerpoint/2010/main" val="4275916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ru-RU" smtClean="0"/>
              <a:t>Вставка рисунка</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fld id="{0B3B8EBB-17DF-422C-8DDC-17AC5BCAE043}" type="datetimeFigureOut">
              <a:rPr lang="ru-RU" smtClean="0"/>
              <a:pPr>
                <a:defRPr/>
              </a:pPr>
              <a:t>24.08.2025</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1D4998D8-0011-4B16-995D-FD0187BA406E}" type="slidenum">
              <a:rPr lang="ru-RU" altLang="uk-UA" smtClean="0"/>
              <a:pPr>
                <a:defRPr/>
              </a:pPr>
              <a:t>‹#›</a:t>
            </a:fld>
            <a:endParaRPr lang="ru-RU" altLang="uk-UA"/>
          </a:p>
        </p:txBody>
      </p:sp>
    </p:spTree>
    <p:extLst>
      <p:ext uri="{BB962C8B-B14F-4D97-AF65-F5344CB8AC3E}">
        <p14:creationId xmlns:p14="http://schemas.microsoft.com/office/powerpoint/2010/main" val="2894088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defRPr/>
            </a:pPr>
            <a:fld id="{CE7FF6B5-0D74-42D2-ABF2-CE26AD4DF7F3}" type="datetimeFigureOut">
              <a:rPr lang="ru-RU" smtClean="0"/>
              <a:pPr>
                <a:defRPr/>
              </a:pPr>
              <a:t>24.08.2025</a:t>
            </a:fld>
            <a:endParaRPr lang="ru-RU"/>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defRPr/>
            </a:pPr>
            <a:endParaRPr lang="ru-RU"/>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defRPr/>
            </a:pPr>
            <a:fld id="{C33597EF-64E2-4C75-9F4C-C8A96B4606BB}" type="slidenum">
              <a:rPr lang="ru-RU" altLang="uk-UA" smtClean="0"/>
              <a:pPr>
                <a:defRPr/>
              </a:pPr>
              <a:t>‹#›</a:t>
            </a:fld>
            <a:endParaRPr lang="ru-RU" altLang="uk-UA"/>
          </a:p>
        </p:txBody>
      </p:sp>
    </p:spTree>
    <p:extLst>
      <p:ext uri="{BB962C8B-B14F-4D97-AF65-F5344CB8AC3E}">
        <p14:creationId xmlns:p14="http://schemas.microsoft.com/office/powerpoint/2010/main" val="1528244113"/>
      </p:ext>
    </p:extLst>
  </p:cSld>
  <p:clrMap bg1="dk1" tx1="lt1" bg2="dk2" tx2="lt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 id="2147483810" r:id="rId12"/>
    <p:sldLayoutId id="2147483811" r:id="rId13"/>
    <p:sldLayoutId id="2147483812" r:id="rId14"/>
    <p:sldLayoutId id="2147483813" r:id="rId15"/>
    <p:sldLayoutId id="2147483814" r:id="rId16"/>
    <p:sldLayoutId id="2147483815" r:id="rId17"/>
  </p:sldLayoutIdLst>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Подзаголовок 2"/>
          <p:cNvSpPr>
            <a:spLocks noGrp="1"/>
          </p:cNvSpPr>
          <p:nvPr>
            <p:ph type="subTitle" idx="1"/>
          </p:nvPr>
        </p:nvSpPr>
        <p:spPr>
          <a:xfrm>
            <a:off x="250825" y="936625"/>
            <a:ext cx="8712200" cy="3860527"/>
          </a:xfrm>
        </p:spPr>
        <p:txBody>
          <a:bodyPr/>
          <a:lstStyle/>
          <a:p>
            <a:pPr marL="539750" marR="0" indent="-539750" algn="ctr" defTabSz="179388" eaLnBrk="1" hangingPunct="1">
              <a:defRPr/>
            </a:pPr>
            <a:r>
              <a:rPr lang="uk-UA" altLang="uk-UA" sz="3600" b="1" i="1" dirty="0" smtClean="0">
                <a:solidFill>
                  <a:schemeClr val="tx1"/>
                </a:solidFill>
                <a:latin typeface="Times New Roman" panose="02020603050405020304" pitchFamily="18" charset="0"/>
                <a:cs typeface="Times New Roman" panose="02020603050405020304" pitchFamily="18" charset="0"/>
              </a:rPr>
              <a:t>Лекція</a:t>
            </a:r>
          </a:p>
          <a:p>
            <a:pPr marL="539750" marR="0" indent="-539750" algn="ctr" defTabSz="179388" eaLnBrk="1" hangingPunct="1">
              <a:defRPr/>
            </a:pPr>
            <a:endParaRPr lang="uk-UA" altLang="uk-UA" sz="3600" b="1" i="1" dirty="0" smtClean="0">
              <a:solidFill>
                <a:schemeClr val="tx1"/>
              </a:solidFill>
              <a:latin typeface="Times New Roman" panose="02020603050405020304" pitchFamily="18" charset="0"/>
              <a:cs typeface="Times New Roman" panose="02020603050405020304" pitchFamily="18" charset="0"/>
            </a:endParaRPr>
          </a:p>
          <a:p>
            <a:pPr marL="539750" indent="-539750" algn="ctr" defTabSz="179388">
              <a:defRPr/>
            </a:pPr>
            <a:r>
              <a:rPr lang="uk-UA" sz="3200" b="1" dirty="0">
                <a:solidFill>
                  <a:schemeClr val="tx1"/>
                </a:solidFill>
                <a:latin typeface="Times New Roman" panose="02020603050405020304" pitchFamily="18" charset="0"/>
                <a:cs typeface="Times New Roman" panose="02020603050405020304" pitchFamily="18" charset="0"/>
              </a:rPr>
              <a:t>ОСНОВНІ ПОЛОЖЕННЯ СИСТЕМНОЇ КОНЦЕПЦІЇ ЗАБЕЗПЕЧЕННЯ БЕЗПЕКИ </a:t>
            </a:r>
            <a:r>
              <a:rPr lang="uk-UA" sz="3200" b="1" dirty="0" smtClean="0">
                <a:solidFill>
                  <a:schemeClr val="tx1"/>
                </a:solidFill>
                <a:latin typeface="Times New Roman" panose="02020603050405020304" pitchFamily="18" charset="0"/>
                <a:cs typeface="Times New Roman" panose="02020603050405020304" pitchFamily="18" charset="0"/>
              </a:rPr>
              <a:t>ОБ'ЄКТІВ</a:t>
            </a:r>
            <a:endParaRPr lang="uk-UA" altLang="uk-UA" sz="2000" dirty="0" smtClean="0">
              <a:solidFill>
                <a:schemeClr val="tx1"/>
              </a:solidFill>
              <a:latin typeface="Times New Roman" panose="02020603050405020304" pitchFamily="18" charset="0"/>
              <a:cs typeface="Times New Roman" panose="02020603050405020304" pitchFamily="18" charset="0"/>
            </a:endParaRPr>
          </a:p>
          <a:p>
            <a:pPr marL="539750" marR="0" indent="-539750" algn="just" defTabSz="179388">
              <a:defRPr/>
            </a:pPr>
            <a:endParaRPr lang="uk-UA" altLang="uk-UA" sz="2400" dirty="0" smtClean="0">
              <a:solidFill>
                <a:srgbClr val="00206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Прямоугольник 1"/>
          <p:cNvSpPr>
            <a:spLocks noChangeArrowheads="1"/>
          </p:cNvSpPr>
          <p:nvPr/>
        </p:nvSpPr>
        <p:spPr bwMode="auto">
          <a:xfrm>
            <a:off x="0" y="1289050"/>
            <a:ext cx="9144000" cy="2427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До складу </a:t>
            </a:r>
            <a:r>
              <a:rPr lang="uk-UA" altLang="uk-UA" sz="2200" b="1" dirty="0">
                <a:latin typeface="Times New Roman" panose="02020603050405020304" pitchFamily="18" charset="0"/>
                <a:ea typeface="Calibri" panose="020F0502020204030204" pitchFamily="34" charset="0"/>
                <a:cs typeface="Times New Roman" panose="02020603050405020304" pitchFamily="18" charset="0"/>
              </a:rPr>
              <a:t>ТЗОС</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входять: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 засоби виявлення (ЗВ);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 система збору, обробки, відображення та документування інформації (СЗОІ);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 допоміжні пристрої (ДП) - системи електроживлення, охоронного освітлення, оповіщення і </a:t>
            </a:r>
            <a:r>
              <a:rPr lang="uk-UA" altLang="uk-UA" sz="2200" dirty="0" err="1">
                <a:latin typeface="Times New Roman" panose="02020603050405020304" pitchFamily="18" charset="0"/>
                <a:ea typeface="Calibri" panose="020F0502020204030204" pitchFamily="34" charset="0"/>
                <a:cs typeface="Times New Roman" panose="02020603050405020304" pitchFamily="18" charset="0"/>
              </a:rPr>
              <a:t>т.д</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a:t>
            </a:r>
            <a:endParaRPr lang="uk-UA" altLang="uk-UA" sz="2200" dirty="0">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Прямоугольник 1"/>
          <p:cNvSpPr>
            <a:spLocks noChangeArrowheads="1"/>
          </p:cNvSpPr>
          <p:nvPr/>
        </p:nvSpPr>
        <p:spPr bwMode="auto">
          <a:xfrm>
            <a:off x="0" y="692696"/>
            <a:ext cx="9144000" cy="551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Для вирішення завдань і проблем вибору структури і складу комплексу технічних засобів охорони необхідно, по-перше, проаналізувати можливі </a:t>
            </a:r>
            <a:r>
              <a:rPr lang="uk-UA" altLang="uk-UA" sz="2200" b="1" dirty="0">
                <a:latin typeface="Times New Roman" panose="02020603050405020304" pitchFamily="18" charset="0"/>
                <a:ea typeface="Calibri" panose="020F0502020204030204" pitchFamily="34" charset="0"/>
                <a:cs typeface="Times New Roman" panose="02020603050405020304" pitchFamily="18" charset="0"/>
              </a:rPr>
              <a:t>варіанти дій зловмисника</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Далі, для визначеності, будемо застосовувати термін </a:t>
            </a:r>
            <a:r>
              <a:rPr lang="uk-UA" altLang="uk-UA" sz="2200" b="1" dirty="0">
                <a:latin typeface="Times New Roman" panose="02020603050405020304" pitchFamily="18" charset="0"/>
                <a:ea typeface="Calibri" panose="020F0502020204030204" pitchFamily="34" charset="0"/>
                <a:cs typeface="Times New Roman" panose="02020603050405020304" pitchFamily="18" charset="0"/>
              </a:rPr>
              <a:t>"порушник"</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маючи на увазі кого завгодно, несанкціонованим чином проникаючого на охоронювану територію і в його приміщення, а саме: </a:t>
            </a:r>
          </a:p>
          <a:p>
            <a:pPr algn="just"/>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 випадкову, не маючу певної мети, людину;</a:t>
            </a:r>
          </a:p>
          <a:p>
            <a:pPr algn="just"/>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 злодія; </a:t>
            </a:r>
          </a:p>
          <a:p>
            <a:pPr algn="just"/>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 грабіжника; </a:t>
            </a:r>
          </a:p>
          <a:p>
            <a:pPr algn="just"/>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 терориста або групу людей, що вторгаються зі злочинною метою. 	Виходячи з аналізу можливих дій порушника, складаються варіанти його моделей, які і приймаються за основний фактор вибору тактики захисту об'єкта. По-друге, більш поглиблений або менш поглиблений облік параметрів моделей порушників здійснюється, виходячи із значущості, цінності, важливості об'єкта, тобто необхідної категорії його захисту (безпеки).</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Прямоугольник 2"/>
          <p:cNvSpPr>
            <a:spLocks noChangeArrowheads="1"/>
          </p:cNvSpPr>
          <p:nvPr/>
        </p:nvSpPr>
        <p:spPr bwMode="auto">
          <a:xfrm>
            <a:off x="107504" y="404664"/>
            <a:ext cx="8928100" cy="6017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Важливий вплив на оцінку параметрів порушника надають його </a:t>
            </a:r>
            <a:r>
              <a:rPr lang="uk-UA" altLang="uk-UA" sz="2200" b="1" dirty="0">
                <a:latin typeface="Times New Roman" panose="02020603050405020304" pitchFamily="18" charset="0"/>
                <a:ea typeface="Calibri" panose="020F0502020204030204" pitchFamily="34" charset="0"/>
                <a:cs typeface="Times New Roman" panose="02020603050405020304" pitchFamily="18" charset="0"/>
              </a:rPr>
              <a:t>стартові позиції</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Умовно їх можна розділити на </a:t>
            </a:r>
            <a:r>
              <a:rPr lang="uk-UA" altLang="uk-UA" sz="2200" b="1" dirty="0">
                <a:latin typeface="Times New Roman" panose="02020603050405020304" pitchFamily="18" charset="0"/>
                <a:ea typeface="Calibri" panose="020F0502020204030204" pitchFamily="34" charset="0"/>
                <a:cs typeface="Times New Roman" panose="02020603050405020304" pitchFamily="18" charset="0"/>
              </a:rPr>
              <a:t>чотири</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групи:</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a:t>
            </a:r>
            <a:r>
              <a:rPr lang="uk-UA" altLang="uk-UA" sz="2200" dirty="0" smtClean="0">
                <a:latin typeface="Times New Roman" panose="02020603050405020304" pitchFamily="18" charset="0"/>
                <a:ea typeface="Calibri" panose="020F0502020204030204" pitchFamily="34" charset="0"/>
                <a:cs typeface="Times New Roman" panose="02020603050405020304" pitchFamily="18" charset="0"/>
              </a:rPr>
              <a:t>- </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порушник не має доступу на територію об'єкта і, відповідно, долає всі </a:t>
            </a:r>
            <a:r>
              <a:rPr lang="uk-UA" altLang="uk-UA" sz="2200" dirty="0" err="1">
                <a:latin typeface="Times New Roman" panose="02020603050405020304" pitchFamily="18" charset="0"/>
                <a:ea typeface="Calibri" panose="020F0502020204030204" pitchFamily="34" charset="0"/>
                <a:cs typeface="Times New Roman" panose="02020603050405020304" pitchFamily="18" charset="0"/>
              </a:rPr>
              <a:t>рубіжі</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охорони;</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 порушник має доступ на об'єкт, але не має доступу до режимної зони;</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 порушник має доступ на об'єкт і режимну зону, але не має доступу до конкретних охоронюваних відомостей або матеріальним цінностям;</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 порушник має доступ на об'єкт, до режимної зони і до конкретних охоронюваних відомостей або матеріальних цінностей.</a:t>
            </a:r>
          </a:p>
          <a:p>
            <a:pPr algn="just"/>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Очевидно, що для </a:t>
            </a:r>
            <a:r>
              <a:rPr lang="uk-UA" altLang="uk-UA" sz="2200" b="1" dirty="0">
                <a:latin typeface="Times New Roman" panose="02020603050405020304" pitchFamily="18" charset="0"/>
                <a:ea typeface="Calibri" panose="020F0502020204030204" pitchFamily="34" charset="0"/>
                <a:cs typeface="Times New Roman" panose="02020603050405020304" pitchFamily="18" charset="0"/>
              </a:rPr>
              <a:t>першої групи </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ймовірність виявлення і складність проникнення на об'єкт для скоєння протиправних діянь в основному визначається КТЗО, а для </a:t>
            </a:r>
            <a:r>
              <a:rPr lang="uk-UA" altLang="uk-UA" sz="2200" b="1" dirty="0">
                <a:latin typeface="Times New Roman" panose="02020603050405020304" pitchFamily="18" charset="0"/>
                <a:ea typeface="Calibri" panose="020F0502020204030204" pitchFamily="34" charset="0"/>
                <a:cs typeface="Times New Roman" panose="02020603050405020304" pitchFamily="18" charset="0"/>
              </a:rPr>
              <a:t>четвертої</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 рівнем всієї системи забезпечення безпеки, включаючи і стан режимної та кадрової роботи, проведеної на об'єкті.</a:t>
            </a:r>
          </a:p>
          <a:p>
            <a:pPr algn="just"/>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531" name="Группа 3"/>
          <p:cNvGrpSpPr>
            <a:grpSpLocks/>
          </p:cNvGrpSpPr>
          <p:nvPr/>
        </p:nvGrpSpPr>
        <p:grpSpPr bwMode="auto">
          <a:xfrm>
            <a:off x="323850" y="1311275"/>
            <a:ext cx="8135938" cy="4133850"/>
            <a:chOff x="0" y="0"/>
            <a:chExt cx="6156960" cy="2362200"/>
          </a:xfrm>
        </p:grpSpPr>
        <p:sp>
          <p:nvSpPr>
            <p:cNvPr id="22533" name="Надпись 38"/>
            <p:cNvSpPr txBox="1">
              <a:spLocks noChangeArrowheads="1"/>
            </p:cNvSpPr>
            <p:nvPr/>
          </p:nvSpPr>
          <p:spPr bwMode="auto">
            <a:xfrm>
              <a:off x="0" y="1866900"/>
              <a:ext cx="1539240" cy="49530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600">
                  <a:solidFill>
                    <a:schemeClr val="bg1"/>
                  </a:solidFill>
                  <a:latin typeface="Times New Roman" panose="02020603050405020304" pitchFamily="18" charset="0"/>
                  <a:ea typeface="Calibri" panose="020F0502020204030204" pitchFamily="34" charset="0"/>
                  <a:cs typeface="Times New Roman" panose="02020603050405020304" pitchFamily="18" charset="0"/>
                </a:rPr>
                <a:t>Оператор КТЗО</a:t>
              </a:r>
            </a:p>
          </p:txBody>
        </p:sp>
        <p:sp>
          <p:nvSpPr>
            <p:cNvPr id="22534" name="Надпись 39"/>
            <p:cNvSpPr txBox="1">
              <a:spLocks noChangeArrowheads="1"/>
            </p:cNvSpPr>
            <p:nvPr/>
          </p:nvSpPr>
          <p:spPr bwMode="auto">
            <a:xfrm>
              <a:off x="0" y="274320"/>
              <a:ext cx="1508760" cy="49530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600">
                  <a:solidFill>
                    <a:schemeClr val="bg1"/>
                  </a:solidFill>
                  <a:latin typeface="Times New Roman" panose="02020603050405020304" pitchFamily="18" charset="0"/>
                  <a:ea typeface="Calibri" panose="020F0502020204030204" pitchFamily="34" charset="0"/>
                  <a:cs typeface="Times New Roman" panose="02020603050405020304" pitchFamily="18" charset="0"/>
                </a:rPr>
                <a:t>Порушник</a:t>
              </a:r>
            </a:p>
            <a:p>
              <a:pPr algn="ctr">
                <a:lnSpc>
                  <a:spcPct val="115000"/>
                </a:lnSpc>
                <a:spcAft>
                  <a:spcPts val="1000"/>
                </a:spcAft>
              </a:pPr>
              <a:r>
                <a:rPr lang="uk-UA" altLang="uk-UA" sz="16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p>
          </p:txBody>
        </p:sp>
        <p:sp>
          <p:nvSpPr>
            <p:cNvPr id="22535" name="Надпись 40"/>
            <p:cNvSpPr txBox="1">
              <a:spLocks noChangeArrowheads="1"/>
            </p:cNvSpPr>
            <p:nvPr/>
          </p:nvSpPr>
          <p:spPr bwMode="auto">
            <a:xfrm>
              <a:off x="1851660" y="106680"/>
              <a:ext cx="1432560" cy="86868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6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p>
            <a:p>
              <a:pPr algn="ctr">
                <a:lnSpc>
                  <a:spcPct val="115000"/>
                </a:lnSpc>
                <a:spcAft>
                  <a:spcPts val="1000"/>
                </a:spcAft>
              </a:pPr>
              <a:r>
                <a:rPr lang="uk-UA" altLang="uk-UA" sz="1600">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Блок формування корисного сигналу</a:t>
              </a:r>
            </a:p>
          </p:txBody>
        </p:sp>
        <p:sp>
          <p:nvSpPr>
            <p:cNvPr id="22536" name="Надпись 41"/>
            <p:cNvSpPr txBox="1">
              <a:spLocks noChangeArrowheads="1"/>
            </p:cNvSpPr>
            <p:nvPr/>
          </p:nvSpPr>
          <p:spPr bwMode="auto">
            <a:xfrm>
              <a:off x="3352800" y="129540"/>
              <a:ext cx="1089660" cy="86106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600">
                  <a:solidFill>
                    <a:schemeClr val="bg1"/>
                  </a:solidFill>
                  <a:latin typeface="Times New Roman" panose="02020603050405020304" pitchFamily="18" charset="0"/>
                  <a:ea typeface="Calibri" panose="020F0502020204030204" pitchFamily="34" charset="0"/>
                  <a:cs typeface="Times New Roman" panose="02020603050405020304" pitchFamily="18" charset="0"/>
                </a:rPr>
                <a:t>Блок обробки</a:t>
              </a:r>
            </a:p>
          </p:txBody>
        </p:sp>
        <p:sp>
          <p:nvSpPr>
            <p:cNvPr id="22537" name="Надпись 42"/>
            <p:cNvSpPr txBox="1">
              <a:spLocks noChangeArrowheads="1"/>
            </p:cNvSpPr>
            <p:nvPr/>
          </p:nvSpPr>
          <p:spPr bwMode="auto">
            <a:xfrm>
              <a:off x="4975860" y="251460"/>
              <a:ext cx="1181100" cy="47244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600">
                  <a:solidFill>
                    <a:schemeClr val="bg1"/>
                  </a:solidFill>
                  <a:latin typeface="Times New Roman" panose="02020603050405020304" pitchFamily="18" charset="0"/>
                  <a:ea typeface="Calibri" panose="020F0502020204030204" pitchFamily="34" charset="0"/>
                  <a:cs typeface="Times New Roman" panose="02020603050405020304" pitchFamily="18" charset="0"/>
                </a:rPr>
                <a:t>Лінія зв’язку</a:t>
              </a:r>
            </a:p>
          </p:txBody>
        </p:sp>
        <p:sp>
          <p:nvSpPr>
            <p:cNvPr id="22538" name="Надпись 43"/>
            <p:cNvSpPr txBox="1">
              <a:spLocks noChangeArrowheads="1"/>
            </p:cNvSpPr>
            <p:nvPr/>
          </p:nvSpPr>
          <p:spPr bwMode="auto">
            <a:xfrm>
              <a:off x="4975860" y="1798320"/>
              <a:ext cx="1181100" cy="47244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600">
                  <a:solidFill>
                    <a:schemeClr val="bg1"/>
                  </a:solidFill>
                  <a:latin typeface="Times New Roman" panose="02020603050405020304" pitchFamily="18" charset="0"/>
                  <a:ea typeface="Calibri" panose="020F0502020204030204" pitchFamily="34" charset="0"/>
                  <a:cs typeface="Times New Roman" panose="02020603050405020304" pitchFamily="18" charset="0"/>
                </a:rPr>
                <a:t>Засоби відображення</a:t>
              </a:r>
            </a:p>
          </p:txBody>
        </p:sp>
        <p:sp>
          <p:nvSpPr>
            <p:cNvPr id="11" name="Прямоугольник 10"/>
            <p:cNvSpPr/>
            <p:nvPr/>
          </p:nvSpPr>
          <p:spPr>
            <a:xfrm>
              <a:off x="1775607" y="0"/>
              <a:ext cx="2796761" cy="1745343"/>
            </a:xfrm>
            <a:prstGeom prst="rect">
              <a:avLst/>
            </a:prstGeom>
            <a:no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uk-UA" sz="1600">
                <a:solidFill>
                  <a:schemeClr val="bg1"/>
                </a:solidFill>
                <a:latin typeface="Times New Roman" panose="02020603050405020304" pitchFamily="18" charset="0"/>
                <a:cs typeface="Times New Roman" panose="02020603050405020304" pitchFamily="18" charset="0"/>
              </a:endParaRPr>
            </a:p>
          </p:txBody>
        </p:sp>
        <p:cxnSp>
          <p:nvCxnSpPr>
            <p:cNvPr id="12" name="Прямая со стрелкой 11"/>
            <p:cNvCxnSpPr/>
            <p:nvPr/>
          </p:nvCxnSpPr>
          <p:spPr>
            <a:xfrm>
              <a:off x="5509428" y="716643"/>
              <a:ext cx="0" cy="106680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3" name="Прямая со стрелкой 12"/>
            <p:cNvCxnSpPr/>
            <p:nvPr/>
          </p:nvCxnSpPr>
          <p:spPr>
            <a:xfrm flipV="1">
              <a:off x="1516114" y="533400"/>
              <a:ext cx="25228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4" name="Прямая со стрелкой 13"/>
            <p:cNvCxnSpPr/>
            <p:nvPr/>
          </p:nvCxnSpPr>
          <p:spPr>
            <a:xfrm flipV="1">
              <a:off x="4563959" y="517979"/>
              <a:ext cx="39644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5" name="Прямая со стрелкой 14"/>
            <p:cNvCxnSpPr/>
            <p:nvPr/>
          </p:nvCxnSpPr>
          <p:spPr>
            <a:xfrm flipH="1">
              <a:off x="1538940" y="2057400"/>
              <a:ext cx="3444293" cy="4535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2544" name="Надпись 49"/>
            <p:cNvSpPr txBox="1">
              <a:spLocks noChangeArrowheads="1"/>
            </p:cNvSpPr>
            <p:nvPr/>
          </p:nvSpPr>
          <p:spPr bwMode="auto">
            <a:xfrm>
              <a:off x="1859280" y="106680"/>
              <a:ext cx="457200" cy="251460"/>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6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ЧЕ</a:t>
              </a:r>
              <a:endParaRPr lang="uk-UA" altLang="uk-UA" sz="160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p:txBody>
        </p:sp>
      </p:grpSp>
      <p:sp>
        <p:nvSpPr>
          <p:cNvPr id="22532" name="Прямоугольник 1"/>
          <p:cNvSpPr>
            <a:spLocks noChangeArrowheads="1"/>
          </p:cNvSpPr>
          <p:nvPr/>
        </p:nvSpPr>
        <p:spPr bwMode="auto">
          <a:xfrm>
            <a:off x="684213" y="5651500"/>
            <a:ext cx="8208962" cy="457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Структурна схема передачі інформації про наявність порушника</a:t>
            </a:r>
            <a:endParaRPr lang="uk-UA" altLang="uk-UA" sz="2200" dirty="0">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Прямоугольник 2"/>
          <p:cNvSpPr>
            <a:spLocks noChangeArrowheads="1"/>
          </p:cNvSpPr>
          <p:nvPr/>
        </p:nvSpPr>
        <p:spPr bwMode="auto">
          <a:xfrm>
            <a:off x="107950" y="981075"/>
            <a:ext cx="8856663"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uk-UA" altLang="uk-UA" sz="2200" dirty="0">
                <a:latin typeface="Times New Roman" panose="02020603050405020304" pitchFamily="18" charset="0"/>
                <a:ea typeface="Calibri" panose="020F0502020204030204" pitchFamily="34" charset="0"/>
                <a:cs typeface="Calibri" panose="020F0502020204030204" pitchFamily="34" charset="0"/>
              </a:rPr>
              <a:t>	Ймовірність знешкодження (виявлення і затримання) по-порушника силами фізичної охорони істотно залежить від </a:t>
            </a:r>
            <a:r>
              <a:rPr lang="uk-UA" altLang="uk-UA" sz="2200" b="1" dirty="0">
                <a:latin typeface="Times New Roman" panose="02020603050405020304" pitchFamily="18" charset="0"/>
                <a:ea typeface="Calibri" panose="020F0502020204030204" pitchFamily="34" charset="0"/>
                <a:cs typeface="Calibri" panose="020F0502020204030204" pitchFamily="34" charset="0"/>
              </a:rPr>
              <a:t>характеристик</a:t>
            </a:r>
            <a:r>
              <a:rPr lang="uk-UA" altLang="uk-UA" sz="2200" dirty="0">
                <a:latin typeface="Times New Roman" panose="02020603050405020304" pitchFamily="18" charset="0"/>
                <a:ea typeface="Calibri" panose="020F0502020204030204" pitchFamily="34" charset="0"/>
                <a:cs typeface="Calibri" panose="020F0502020204030204" pitchFamily="34" charset="0"/>
              </a:rPr>
              <a:t> ТЗОС. </a:t>
            </a:r>
          </a:p>
          <a:p>
            <a:pPr algn="just"/>
            <a:r>
              <a:rPr lang="uk-UA" altLang="uk-UA" sz="2200" dirty="0">
                <a:latin typeface="Times New Roman" panose="02020603050405020304" pitchFamily="18" charset="0"/>
                <a:ea typeface="Calibri" panose="020F0502020204030204" pitchFamily="34" charset="0"/>
                <a:cs typeface="Calibri" panose="020F0502020204030204" pitchFamily="34" charset="0"/>
              </a:rPr>
              <a:t>	</a:t>
            </a:r>
            <a:endParaRPr lang="uk-UA" altLang="uk-UA" sz="2200" dirty="0" smtClean="0">
              <a:latin typeface="Times New Roman" panose="02020603050405020304" pitchFamily="18" charset="0"/>
              <a:ea typeface="Calibri" panose="020F0502020204030204" pitchFamily="34" charset="0"/>
              <a:cs typeface="Calibri" panose="020F0502020204030204" pitchFamily="34" charset="0"/>
            </a:endParaRPr>
          </a:p>
          <a:p>
            <a:pPr algn="just"/>
            <a:endParaRPr lang="uk-UA" altLang="uk-UA" sz="2200" dirty="0">
              <a:latin typeface="Times New Roman" panose="02020603050405020304" pitchFamily="18" charset="0"/>
              <a:ea typeface="Calibri" panose="020F0502020204030204" pitchFamily="34" charset="0"/>
              <a:cs typeface="Calibri" panose="020F0502020204030204" pitchFamily="34" charset="0"/>
            </a:endParaRPr>
          </a:p>
          <a:p>
            <a:pPr algn="just"/>
            <a:endParaRPr lang="uk-UA" altLang="uk-UA" sz="2200" dirty="0" smtClean="0">
              <a:latin typeface="Times New Roman" panose="02020603050405020304" pitchFamily="18" charset="0"/>
              <a:ea typeface="Calibri" panose="020F0502020204030204" pitchFamily="34" charset="0"/>
              <a:cs typeface="Calibri" panose="020F0502020204030204" pitchFamily="34" charset="0"/>
            </a:endParaRPr>
          </a:p>
          <a:p>
            <a:pPr algn="just"/>
            <a:endParaRPr lang="uk-UA" altLang="uk-UA" sz="2200" dirty="0">
              <a:latin typeface="Times New Roman" panose="02020603050405020304" pitchFamily="18" charset="0"/>
              <a:ea typeface="Calibri" panose="020F0502020204030204" pitchFamily="34" charset="0"/>
              <a:cs typeface="Calibri" panose="020F0502020204030204" pitchFamily="34" charset="0"/>
            </a:endParaRPr>
          </a:p>
          <a:p>
            <a:pPr algn="just"/>
            <a:endParaRPr lang="uk-UA" altLang="uk-UA" sz="2200" dirty="0" smtClean="0">
              <a:latin typeface="Times New Roman" panose="02020603050405020304" pitchFamily="18" charset="0"/>
              <a:ea typeface="Calibri" panose="020F0502020204030204" pitchFamily="34" charset="0"/>
              <a:cs typeface="Calibri" panose="020F0502020204030204" pitchFamily="34" charset="0"/>
            </a:endParaRPr>
          </a:p>
          <a:p>
            <a:pPr algn="just"/>
            <a:endParaRPr lang="uk-UA" altLang="uk-UA" sz="2200" dirty="0">
              <a:latin typeface="Times New Roman" panose="02020603050405020304" pitchFamily="18" charset="0"/>
              <a:ea typeface="Calibri" panose="020F0502020204030204" pitchFamily="34" charset="0"/>
              <a:cs typeface="Calibri" panose="020F0502020204030204" pitchFamily="34" charset="0"/>
            </a:endParaRPr>
          </a:p>
          <a:p>
            <a:pPr algn="just"/>
            <a:endParaRPr lang="uk-UA" altLang="uk-UA" sz="2200" dirty="0" smtClean="0">
              <a:latin typeface="Times New Roman" panose="02020603050405020304" pitchFamily="18" charset="0"/>
              <a:ea typeface="Calibri" panose="020F0502020204030204" pitchFamily="34" charset="0"/>
              <a:cs typeface="Calibri" panose="020F0502020204030204" pitchFamily="34" charset="0"/>
            </a:endParaRPr>
          </a:p>
          <a:p>
            <a:pPr algn="just"/>
            <a:endParaRPr lang="uk-UA" altLang="uk-UA" sz="2200" dirty="0">
              <a:latin typeface="Times New Roman" panose="02020603050405020304" pitchFamily="18" charset="0"/>
              <a:ea typeface="Calibri" panose="020F0502020204030204" pitchFamily="34" charset="0"/>
              <a:cs typeface="Calibri" panose="020F0502020204030204" pitchFamily="34" charset="0"/>
            </a:endParaRPr>
          </a:p>
          <a:p>
            <a:pPr algn="just"/>
            <a:endParaRPr lang="uk-UA" altLang="uk-UA" sz="2200" dirty="0" smtClean="0">
              <a:latin typeface="Times New Roman" panose="02020603050405020304" pitchFamily="18" charset="0"/>
              <a:ea typeface="Calibri" panose="020F0502020204030204" pitchFamily="34" charset="0"/>
              <a:cs typeface="Calibri" panose="020F0502020204030204" pitchFamily="34" charset="0"/>
            </a:endParaRPr>
          </a:p>
          <a:p>
            <a:pPr algn="just"/>
            <a:endParaRPr lang="uk-UA" altLang="uk-UA" sz="2200" dirty="0">
              <a:latin typeface="Times New Roman" panose="02020603050405020304" pitchFamily="18" charset="0"/>
              <a:ea typeface="Calibri" panose="020F0502020204030204" pitchFamily="34" charset="0"/>
              <a:cs typeface="Calibri" panose="020F0502020204030204" pitchFamily="34" charset="0"/>
            </a:endParaRPr>
          </a:p>
          <a:p>
            <a:pPr algn="just"/>
            <a:endParaRPr lang="uk-UA" altLang="uk-UA" sz="2200" dirty="0" smtClean="0">
              <a:latin typeface="Times New Roman" panose="02020603050405020304" pitchFamily="18" charset="0"/>
              <a:ea typeface="Calibri" panose="020F0502020204030204" pitchFamily="34" charset="0"/>
              <a:cs typeface="Calibri" panose="020F0502020204030204" pitchFamily="34" charset="0"/>
            </a:endParaRPr>
          </a:p>
          <a:p>
            <a:pPr algn="just"/>
            <a:r>
              <a:rPr lang="uk-UA" altLang="uk-UA" sz="2200" dirty="0">
                <a:latin typeface="Times New Roman" panose="02020603050405020304" pitchFamily="18" charset="0"/>
                <a:ea typeface="Calibri" panose="020F0502020204030204" pitchFamily="34" charset="0"/>
                <a:cs typeface="Calibri" panose="020F0502020204030204" pitchFamily="34" charset="0"/>
              </a:rPr>
              <a:t>	</a:t>
            </a:r>
            <a:endParaRPr lang="uk-UA" altLang="uk-UA" dirty="0"/>
          </a:p>
        </p:txBody>
      </p:sp>
      <p:sp>
        <p:nvSpPr>
          <p:cNvPr id="2" name="Прямоугольник 1"/>
          <p:cNvSpPr/>
          <p:nvPr/>
        </p:nvSpPr>
        <p:spPr>
          <a:xfrm>
            <a:off x="539552" y="3212976"/>
            <a:ext cx="3456384" cy="2232248"/>
          </a:xfrm>
          <a:prstGeom prst="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altLang="uk-UA" sz="1800" dirty="0" smtClean="0">
                <a:solidFill>
                  <a:schemeClr val="tx1"/>
                </a:solidFill>
                <a:latin typeface="Times New Roman" panose="02020603050405020304" pitchFamily="18" charset="0"/>
                <a:ea typeface="Calibri" panose="020F0502020204030204" pitchFamily="34" charset="0"/>
                <a:cs typeface="Calibri" panose="020F0502020204030204" pitchFamily="34" charset="0"/>
              </a:rPr>
              <a:t>Перша фаза - виявлення порушника - визначається імовірністю виявлення порушника ТЗОС, періодом напрацювання на відмову і часом відновлення </a:t>
            </a:r>
            <a:r>
              <a:rPr lang="uk-UA" altLang="uk-UA" sz="1800" dirty="0" smtClean="0">
                <a:solidFill>
                  <a:schemeClr val="tx1"/>
                </a:solidFill>
                <a:latin typeface="Times New Roman" panose="02020603050405020304" pitchFamily="18" charset="0"/>
                <a:ea typeface="Calibri" panose="020F0502020204030204" pitchFamily="34" charset="0"/>
                <a:cs typeface="Calibri" panose="020F0502020204030204" pitchFamily="34" charset="0"/>
              </a:rPr>
              <a:t>ТЗОС.</a:t>
            </a:r>
            <a:endParaRPr lang="uk-UA" altLang="uk-UA" sz="1800" dirty="0">
              <a:solidFill>
                <a:schemeClr val="tx1"/>
              </a:solidFill>
              <a:latin typeface="Times New Roman" panose="02020603050405020304" pitchFamily="18" charset="0"/>
              <a:ea typeface="Calibri" panose="020F0502020204030204" pitchFamily="34" charset="0"/>
              <a:cs typeface="Calibri" panose="020F0502020204030204" pitchFamily="34" charset="0"/>
            </a:endParaRPr>
          </a:p>
        </p:txBody>
      </p:sp>
      <p:sp>
        <p:nvSpPr>
          <p:cNvPr id="5" name="Прямоугольник 4"/>
          <p:cNvSpPr/>
          <p:nvPr/>
        </p:nvSpPr>
        <p:spPr>
          <a:xfrm>
            <a:off x="5076056" y="3212976"/>
            <a:ext cx="3456384" cy="2232248"/>
          </a:xfrm>
          <a:prstGeom prst="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altLang="uk-UA" dirty="0">
                <a:solidFill>
                  <a:schemeClr val="tx1"/>
                </a:solidFill>
                <a:latin typeface="Times New Roman" panose="02020603050405020304" pitchFamily="18" charset="0"/>
                <a:ea typeface="Calibri" panose="020F0502020204030204" pitchFamily="34" charset="0"/>
                <a:cs typeface="Calibri" panose="020F0502020204030204" pitchFamily="34" charset="0"/>
              </a:rPr>
              <a:t>Д</a:t>
            </a:r>
            <a:r>
              <a:rPr lang="uk-UA" altLang="uk-UA" sz="1800" dirty="0" smtClean="0">
                <a:solidFill>
                  <a:schemeClr val="tx1"/>
                </a:solidFill>
                <a:latin typeface="Times New Roman" panose="02020603050405020304" pitchFamily="18" charset="0"/>
                <a:ea typeface="Calibri" panose="020F0502020204030204" pitchFamily="34" charset="0"/>
                <a:cs typeface="Calibri" panose="020F0502020204030204" pitchFamily="34" charset="0"/>
              </a:rPr>
              <a:t>руга </a:t>
            </a:r>
            <a:r>
              <a:rPr lang="uk-UA" altLang="uk-UA" sz="1800" dirty="0" smtClean="0">
                <a:solidFill>
                  <a:schemeClr val="tx1"/>
                </a:solidFill>
                <a:latin typeface="Times New Roman" panose="02020603050405020304" pitchFamily="18" charset="0"/>
                <a:ea typeface="Calibri" panose="020F0502020204030204" pitchFamily="34" charset="0"/>
                <a:cs typeface="Calibri" panose="020F0502020204030204" pitchFamily="34" charset="0"/>
              </a:rPr>
              <a:t>фаза - затримання порушника - залежить від часу виявлення порушника технічними засобами охоронної сигналізації з моменту його появи на об'єкті та періоду напрацювання на помилкове спрацьовування</a:t>
            </a:r>
            <a:r>
              <a:rPr lang="uk-UA" altLang="uk-UA" dirty="0" smtClean="0">
                <a:solidFill>
                  <a:schemeClr val="tx1"/>
                </a:solidFill>
                <a:latin typeface="Times New Roman" panose="02020603050405020304" pitchFamily="18" charset="0"/>
                <a:ea typeface="Calibri" panose="020F0502020204030204" pitchFamily="34" charset="0"/>
                <a:cs typeface="Calibri" panose="020F0502020204030204" pitchFamily="34" charset="0"/>
              </a:rPr>
              <a:t>. </a:t>
            </a:r>
            <a:endParaRPr lang="uk-UA" altLang="uk-UA" dirty="0">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Прямоугольник 2"/>
          <p:cNvSpPr>
            <a:spLocks noChangeArrowheads="1"/>
          </p:cNvSpPr>
          <p:nvPr/>
        </p:nvSpPr>
        <p:spPr bwMode="auto">
          <a:xfrm>
            <a:off x="107950" y="981075"/>
            <a:ext cx="8856663"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uk-UA" altLang="uk-UA" sz="2200" dirty="0">
                <a:latin typeface="Times New Roman" panose="02020603050405020304" pitchFamily="18" charset="0"/>
                <a:ea typeface="Calibri" panose="020F0502020204030204" pitchFamily="34" charset="0"/>
                <a:cs typeface="Calibri" panose="020F0502020204030204" pitchFamily="34" charset="0"/>
              </a:rPr>
              <a:t>	</a:t>
            </a:r>
            <a:r>
              <a:rPr lang="uk-UA" altLang="uk-UA" sz="2200" b="1" dirty="0">
                <a:latin typeface="Times New Roman" panose="02020603050405020304" pitchFamily="18" charset="0"/>
                <a:ea typeface="Calibri" panose="020F0502020204030204" pitchFamily="34" charset="0"/>
                <a:cs typeface="Calibri" panose="020F0502020204030204" pitchFamily="34" charset="0"/>
              </a:rPr>
              <a:t>Вимоги до </a:t>
            </a:r>
            <a:r>
              <a:rPr lang="uk-UA" altLang="uk-UA" sz="2200" b="1" dirty="0" err="1" smtClean="0">
                <a:latin typeface="Times New Roman" panose="02020603050405020304" pitchFamily="18" charset="0"/>
                <a:ea typeface="Calibri" panose="020F0502020204030204" pitchFamily="34" charset="0"/>
                <a:cs typeface="Calibri" panose="020F0502020204030204" pitchFamily="34" charset="0"/>
              </a:rPr>
              <a:t>проєкту</a:t>
            </a:r>
            <a:r>
              <a:rPr lang="uk-UA" altLang="uk-UA" sz="2200" b="1" dirty="0" smtClean="0">
                <a:latin typeface="Times New Roman" panose="02020603050405020304" pitchFamily="18" charset="0"/>
                <a:ea typeface="Calibri" panose="020F0502020204030204" pitchFamily="34" charset="0"/>
                <a:cs typeface="Calibri" panose="020F0502020204030204" pitchFamily="34" charset="0"/>
              </a:rPr>
              <a:t> </a:t>
            </a:r>
            <a:r>
              <a:rPr lang="uk-UA" altLang="uk-UA" sz="2200" b="1" dirty="0">
                <a:latin typeface="Times New Roman" panose="02020603050405020304" pitchFamily="18" charset="0"/>
                <a:ea typeface="Calibri" panose="020F0502020204030204" pitchFamily="34" charset="0"/>
                <a:cs typeface="Calibri" panose="020F0502020204030204" pitchFamily="34" charset="0"/>
              </a:rPr>
              <a:t>обладнання об'єкта ТЗОС породжуються можливими діями порушника. </a:t>
            </a:r>
          </a:p>
          <a:p>
            <a:pPr algn="just"/>
            <a:r>
              <a:rPr lang="uk-UA" altLang="uk-UA" sz="2200" b="1" dirty="0">
                <a:latin typeface="Times New Roman" panose="02020603050405020304" pitchFamily="18" charset="0"/>
                <a:ea typeface="Calibri" panose="020F0502020204030204" pitchFamily="34" charset="0"/>
                <a:cs typeface="Calibri" panose="020F0502020204030204" pitchFamily="34" charset="0"/>
              </a:rPr>
              <a:t>	1</a:t>
            </a:r>
            <a:r>
              <a:rPr lang="uk-UA" altLang="uk-UA" sz="2200" b="1" dirty="0" smtClean="0">
                <a:latin typeface="Times New Roman" panose="02020603050405020304" pitchFamily="18" charset="0"/>
                <a:ea typeface="Calibri" panose="020F0502020204030204" pitchFamily="34" charset="0"/>
                <a:cs typeface="Calibri" panose="020F0502020204030204" pitchFamily="34" charset="0"/>
              </a:rPr>
              <a:t>. </a:t>
            </a:r>
            <a:r>
              <a:rPr lang="uk-UA" altLang="uk-UA" sz="2200" dirty="0" smtClean="0">
                <a:latin typeface="Times New Roman" panose="02020603050405020304" pitchFamily="18" charset="0"/>
                <a:cs typeface="Times New Roman" panose="02020603050405020304" pitchFamily="18" charset="0"/>
              </a:rPr>
              <a:t>Можливість </a:t>
            </a:r>
            <a:r>
              <a:rPr lang="uk-UA" altLang="uk-UA" sz="2200" dirty="0">
                <a:latin typeface="Times New Roman" panose="02020603050405020304" pitchFamily="18" charset="0"/>
                <a:cs typeface="Times New Roman" panose="02020603050405020304" pitchFamily="18" charset="0"/>
              </a:rPr>
              <a:t>порушника знайти маршрут, не блокований ЗВ, повинна бути виключена. Для запобігання проходу порушника повинні бути блоковані всі можливі маршрути руху порушника. Стан фізичних перешкод (інженерних споруд), що мають велику стійкість і в зв'язку з цим не блокованих ЗВ, має періодично контролюватися патрулями з особового складу охорони (обхідно-дозорної служби) або - з використанням телевізійних засобів спостереження. </a:t>
            </a:r>
          </a:p>
          <a:p>
            <a:pPr algn="just"/>
            <a:r>
              <a:rPr lang="uk-UA" altLang="uk-UA" sz="2200" dirty="0">
                <a:latin typeface="Times New Roman" panose="02020603050405020304" pitchFamily="18" charset="0"/>
                <a:cs typeface="Times New Roman" panose="02020603050405020304" pitchFamily="18" charset="0"/>
              </a:rPr>
              <a:t>	</a:t>
            </a:r>
            <a:r>
              <a:rPr lang="uk-UA" altLang="uk-UA" sz="2200" b="1" dirty="0">
                <a:latin typeface="Times New Roman" panose="02020603050405020304" pitchFamily="18" charset="0"/>
                <a:cs typeface="Times New Roman" panose="02020603050405020304" pitchFamily="18" charset="0"/>
              </a:rPr>
              <a:t>2</a:t>
            </a:r>
            <a:r>
              <a:rPr lang="uk-UA" altLang="uk-UA" sz="2200" b="1" dirty="0" smtClean="0">
                <a:latin typeface="Times New Roman" panose="02020603050405020304" pitchFamily="18" charset="0"/>
                <a:cs typeface="Times New Roman" panose="02020603050405020304" pitchFamily="18" charset="0"/>
              </a:rPr>
              <a:t>. </a:t>
            </a:r>
            <a:r>
              <a:rPr lang="uk-UA" altLang="uk-UA" sz="2200" dirty="0" smtClean="0">
                <a:latin typeface="Times New Roman" panose="02020603050405020304" pitchFamily="18" charset="0"/>
                <a:cs typeface="Times New Roman" panose="02020603050405020304" pitchFamily="18" charset="0"/>
              </a:rPr>
              <a:t>Для </a:t>
            </a:r>
            <a:r>
              <a:rPr lang="uk-UA" altLang="uk-UA" sz="2200" dirty="0">
                <a:latin typeface="Times New Roman" panose="02020603050405020304" pitchFamily="18" charset="0"/>
                <a:cs typeface="Times New Roman" panose="02020603050405020304" pitchFamily="18" charset="0"/>
              </a:rPr>
              <a:t>збільшення ймовірності виявлення підготовленого і технічно оснащеного порушника комплексом технічних засобів охорони об'єкта можуть організовуватися повністю скритні (масковані) </a:t>
            </a:r>
            <a:r>
              <a:rPr lang="uk-UA" altLang="uk-UA" sz="2200" dirty="0" err="1">
                <a:latin typeface="Times New Roman" panose="02020603050405020304" pitchFamily="18" charset="0"/>
                <a:cs typeface="Times New Roman" panose="02020603050405020304" pitchFamily="18" charset="0"/>
              </a:rPr>
              <a:t>рубіжі</a:t>
            </a:r>
            <a:r>
              <a:rPr lang="uk-UA" altLang="uk-UA" sz="2200" dirty="0">
                <a:latin typeface="Times New Roman" panose="02020603050405020304" pitchFamily="18" charset="0"/>
                <a:cs typeface="Times New Roman" panose="02020603050405020304" pitchFamily="18" charset="0"/>
              </a:rPr>
              <a:t> охорони. </a:t>
            </a:r>
          </a:p>
          <a:p>
            <a:pPr algn="just"/>
            <a:endParaRPr lang="uk-UA" altLang="uk-UA" sz="2200" b="1" dirty="0">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Прямоугольник 4"/>
          <p:cNvSpPr>
            <a:spLocks noChangeArrowheads="1"/>
          </p:cNvSpPr>
          <p:nvPr/>
        </p:nvSpPr>
        <p:spPr bwMode="auto">
          <a:xfrm>
            <a:off x="107950" y="1152525"/>
            <a:ext cx="8856663" cy="3571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a:t>
            </a:r>
            <a:r>
              <a:rPr lang="uk-UA" altLang="uk-UA" sz="2200" b="1" dirty="0">
                <a:latin typeface="Times New Roman" panose="02020603050405020304" pitchFamily="18" charset="0"/>
                <a:ea typeface="Calibri" panose="020F0502020204030204" pitchFamily="34" charset="0"/>
                <a:cs typeface="Times New Roman" panose="02020603050405020304" pitchFamily="18" charset="0"/>
              </a:rPr>
              <a:t>3</a:t>
            </a:r>
            <a:r>
              <a:rPr lang="uk-UA" altLang="uk-UA" sz="2200" b="1" dirty="0" smtClean="0">
                <a:latin typeface="Times New Roman" panose="02020603050405020304" pitchFamily="18" charset="0"/>
                <a:ea typeface="Calibri" panose="020F0502020204030204" pitchFamily="34" charset="0"/>
                <a:cs typeface="Times New Roman" panose="02020603050405020304" pitchFamily="18" charset="0"/>
              </a:rPr>
              <a:t>. </a:t>
            </a:r>
            <a:r>
              <a:rPr lang="uk-UA" altLang="uk-UA" sz="2200" dirty="0" smtClean="0">
                <a:latin typeface="Times New Roman" panose="02020603050405020304" pitchFamily="18" charset="0"/>
                <a:ea typeface="Calibri" panose="020F0502020204030204" pitchFamily="34" charset="0"/>
                <a:cs typeface="Times New Roman" panose="02020603050405020304" pitchFamily="18" charset="0"/>
              </a:rPr>
              <a:t>З </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метою підвищення стійкості </a:t>
            </a:r>
            <a:r>
              <a:rPr lang="uk-UA" altLang="uk-UA" sz="2200" dirty="0" err="1">
                <a:latin typeface="Times New Roman" panose="02020603050405020304" pitchFamily="18" charset="0"/>
                <a:ea typeface="Calibri" panose="020F0502020204030204" pitchFamily="34" charset="0"/>
                <a:cs typeface="Times New Roman" panose="02020603050405020304" pitchFamily="18" charset="0"/>
              </a:rPr>
              <a:t>рубіжів</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охорони до подолання вони повинні обладнуватися ЗВ, що працюють за </a:t>
            </a:r>
            <a:r>
              <a:rPr lang="uk-UA" altLang="uk-UA" sz="2200" b="1" dirty="0">
                <a:latin typeface="Times New Roman" panose="02020603050405020304" pitchFamily="18" charset="0"/>
                <a:ea typeface="Calibri" panose="020F0502020204030204" pitchFamily="34" charset="0"/>
                <a:cs typeface="Times New Roman" panose="02020603050405020304" pitchFamily="18" charset="0"/>
              </a:rPr>
              <a:t>різними фізичними принципами дії </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(радіохвильові, ІЧ, сейсмічні й </a:t>
            </a:r>
            <a:r>
              <a:rPr lang="uk-UA" altLang="uk-UA" sz="2200" dirty="0" err="1">
                <a:latin typeface="Times New Roman" panose="02020603050405020304" pitchFamily="18" charset="0"/>
                <a:ea typeface="Calibri" panose="020F0502020204030204" pitchFamily="34" charset="0"/>
                <a:cs typeface="Times New Roman" panose="02020603050405020304" pitchFamily="18" charset="0"/>
              </a:rPr>
              <a:t>т.д</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а також повинна бути реалізована функція дистанційного контролю. Комбінування даних ЗВ має здійснюватися за схемою М з N (наприклад, при М = 2, N = 3, якщо спрацювали не менше двох з трьох встановлених ЗВ, то приймається рішення про видачу сигналу "Тривога"). Числа М і N визначаються в ході </a:t>
            </a:r>
            <a:r>
              <a:rPr lang="uk-UA" altLang="uk-UA" sz="2200" dirty="0" err="1" smtClean="0">
                <a:latin typeface="Times New Roman" panose="02020603050405020304" pitchFamily="18" charset="0"/>
                <a:ea typeface="Calibri" panose="020F0502020204030204" pitchFamily="34" charset="0"/>
                <a:cs typeface="Times New Roman" panose="02020603050405020304" pitchFamily="18" charset="0"/>
              </a:rPr>
              <a:t>проєктування</a:t>
            </a:r>
            <a:r>
              <a:rPr lang="uk-UA" altLang="uk-UA" sz="2200" dirty="0" smtClean="0">
                <a:latin typeface="Times New Roman" panose="02020603050405020304" pitchFamily="18" charset="0"/>
                <a:ea typeface="Calibri" panose="020F0502020204030204" pitchFamily="34" charset="0"/>
                <a:cs typeface="Times New Roman" panose="02020603050405020304" pitchFamily="18" charset="0"/>
              </a:rPr>
              <a:t> </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КТЗО індивідуально для кожного </a:t>
            </a:r>
            <a:r>
              <a:rPr lang="uk-UA" altLang="uk-UA" sz="2200" dirty="0" err="1">
                <a:latin typeface="Times New Roman" panose="02020603050405020304" pitchFamily="18" charset="0"/>
                <a:ea typeface="Calibri" panose="020F0502020204030204" pitchFamily="34" charset="0"/>
                <a:cs typeface="Times New Roman" panose="02020603050405020304" pitchFamily="18" charset="0"/>
              </a:rPr>
              <a:t>рубежу</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охорони об'єкта. </a:t>
            </a:r>
            <a:endParaRPr lang="uk-UA" altLang="uk-UA" sz="2200" dirty="0">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Прямоугольник 3"/>
          <p:cNvSpPr>
            <a:spLocks noChangeArrowheads="1"/>
          </p:cNvSpPr>
          <p:nvPr/>
        </p:nvSpPr>
        <p:spPr bwMode="auto">
          <a:xfrm>
            <a:off x="0" y="908050"/>
            <a:ext cx="9144000" cy="4494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uk-UA" altLang="uk-UA" sz="2200" dirty="0">
                <a:latin typeface="Times New Roman" panose="02020603050405020304" pitchFamily="18" charset="0"/>
                <a:ea typeface="Calibri" panose="020F0502020204030204" pitchFamily="34" charset="0"/>
                <a:cs typeface="Calibri" panose="020F0502020204030204" pitchFamily="34" charset="0"/>
              </a:rPr>
              <a:t>	</a:t>
            </a:r>
            <a:r>
              <a:rPr lang="uk-UA" altLang="uk-UA" sz="2200" b="1" dirty="0">
                <a:latin typeface="Times New Roman" panose="02020603050405020304" pitchFamily="18" charset="0"/>
                <a:ea typeface="Calibri" panose="020F0502020204030204" pitchFamily="34" charset="0"/>
                <a:cs typeface="Calibri" panose="020F0502020204030204" pitchFamily="34" charset="0"/>
              </a:rPr>
              <a:t>4</a:t>
            </a:r>
            <a:r>
              <a:rPr lang="uk-UA" altLang="uk-UA" sz="2200" b="1" dirty="0" smtClean="0">
                <a:latin typeface="Times New Roman" panose="02020603050405020304" pitchFamily="18" charset="0"/>
                <a:ea typeface="Calibri" panose="020F0502020204030204" pitchFamily="34" charset="0"/>
                <a:cs typeface="Calibri" panose="020F0502020204030204" pitchFamily="34" charset="0"/>
              </a:rPr>
              <a:t>. </a:t>
            </a:r>
            <a:r>
              <a:rPr lang="uk-UA" altLang="uk-UA" sz="2200" dirty="0" smtClean="0">
                <a:latin typeface="Times New Roman" panose="02020603050405020304" pitchFamily="18" charset="0"/>
                <a:ea typeface="Calibri" panose="020F0502020204030204" pitchFamily="34" charset="0"/>
                <a:cs typeface="Calibri" panose="020F0502020204030204" pitchFamily="34" charset="0"/>
              </a:rPr>
              <a:t>Для </a:t>
            </a:r>
            <a:r>
              <a:rPr lang="uk-UA" altLang="uk-UA" sz="2200" dirty="0">
                <a:latin typeface="Times New Roman" panose="02020603050405020304" pitchFamily="18" charset="0"/>
                <a:ea typeface="Calibri" panose="020F0502020204030204" pitchFamily="34" charset="0"/>
                <a:cs typeface="Calibri" panose="020F0502020204030204" pitchFamily="34" charset="0"/>
              </a:rPr>
              <a:t>запобігання обходу порушником кордону охорони шляхом використання хитрих способів пересування необхідно встановлювати </a:t>
            </a:r>
            <a:r>
              <a:rPr lang="uk-UA" altLang="uk-UA" sz="2200" b="1" dirty="0">
                <a:latin typeface="Times New Roman" panose="02020603050405020304" pitchFamily="18" charset="0"/>
                <a:ea typeface="Calibri" panose="020F0502020204030204" pitchFamily="34" charset="0"/>
                <a:cs typeface="Calibri" panose="020F0502020204030204" pitchFamily="34" charset="0"/>
              </a:rPr>
              <a:t>кілька ЗВ</a:t>
            </a:r>
            <a:r>
              <a:rPr lang="uk-UA" altLang="uk-UA" sz="2200" dirty="0">
                <a:latin typeface="Times New Roman" panose="02020603050405020304" pitchFamily="18" charset="0"/>
                <a:ea typeface="Calibri" panose="020F0502020204030204" pitchFamily="34" charset="0"/>
                <a:cs typeface="Calibri" panose="020F0502020204030204" pitchFamily="34" charset="0"/>
              </a:rPr>
              <a:t>, як правило, різних фізичних принципів дії, розрахованих на блокування ділянки при різних способах пересування порушника.</a:t>
            </a:r>
          </a:p>
          <a:p>
            <a:pPr algn="just"/>
            <a:r>
              <a:rPr lang="uk-UA" altLang="uk-UA" sz="2200" dirty="0">
                <a:latin typeface="Times New Roman" panose="02020603050405020304" pitchFamily="18" charset="0"/>
              </a:rPr>
              <a:t>	</a:t>
            </a:r>
            <a:r>
              <a:rPr lang="uk-UA" altLang="uk-UA" sz="2200" b="1" dirty="0">
                <a:latin typeface="Times New Roman" panose="02020603050405020304" pitchFamily="18" charset="0"/>
              </a:rPr>
              <a:t>5</a:t>
            </a:r>
            <a:r>
              <a:rPr lang="uk-UA" altLang="uk-UA" sz="2200" b="1" dirty="0" smtClean="0">
                <a:latin typeface="Times New Roman" panose="02020603050405020304" pitchFamily="18" charset="0"/>
              </a:rPr>
              <a:t>. </a:t>
            </a:r>
            <a:r>
              <a:rPr lang="uk-UA" altLang="uk-UA" sz="2200" dirty="0" smtClean="0">
                <a:latin typeface="Times New Roman" panose="02020603050405020304" pitchFamily="18" charset="0"/>
                <a:ea typeface="Calibri" panose="020F0502020204030204" pitchFamily="34" charset="0"/>
                <a:cs typeface="Calibri" panose="020F0502020204030204" pitchFamily="34" charset="0"/>
              </a:rPr>
              <a:t>Для </a:t>
            </a:r>
            <a:r>
              <a:rPr lang="uk-UA" altLang="uk-UA" sz="2200" dirty="0">
                <a:latin typeface="Times New Roman" panose="02020603050405020304" pitchFamily="18" charset="0"/>
                <a:ea typeface="Calibri" panose="020F0502020204030204" pitchFamily="34" charset="0"/>
                <a:cs typeface="Calibri" panose="020F0502020204030204" pitchFamily="34" charset="0"/>
              </a:rPr>
              <a:t>запобігання можливості імітації роботи ЗВ порушником сполучні лінії системи збору, обробки, відображення та документування інформації (СЗОІ) повинні мати </a:t>
            </a:r>
            <a:r>
              <a:rPr lang="uk-UA" altLang="uk-UA" sz="2200" b="1" dirty="0">
                <a:latin typeface="Times New Roman" panose="02020603050405020304" pitchFamily="18" charset="0"/>
                <a:ea typeface="Calibri" panose="020F0502020204030204" pitchFamily="34" charset="0"/>
                <a:cs typeface="Calibri" panose="020F0502020204030204" pitchFamily="34" charset="0"/>
              </a:rPr>
              <a:t>фізичний і сигналізаційний захист </a:t>
            </a:r>
            <a:r>
              <a:rPr lang="uk-UA" altLang="uk-UA" sz="2200" dirty="0">
                <a:latin typeface="Times New Roman" panose="02020603050405020304" pitchFamily="18" charset="0"/>
                <a:ea typeface="Calibri" panose="020F0502020204030204" pitchFamily="34" charset="0"/>
                <a:cs typeface="Calibri" panose="020F0502020204030204" pitchFamily="34" charset="0"/>
              </a:rPr>
              <a:t>комутаційних шаф, коробок і </a:t>
            </a:r>
            <a:r>
              <a:rPr lang="uk-UA" altLang="uk-UA" sz="2200" dirty="0" err="1">
                <a:latin typeface="Times New Roman" panose="02020603050405020304" pitchFamily="18" charset="0"/>
                <a:ea typeface="Calibri" panose="020F0502020204030204" pitchFamily="34" charset="0"/>
                <a:cs typeface="Calibri" panose="020F0502020204030204" pitchFamily="34" charset="0"/>
              </a:rPr>
              <a:t>т.п</a:t>
            </a:r>
            <a:r>
              <a:rPr lang="uk-UA" altLang="uk-UA" sz="2200" dirty="0">
                <a:latin typeface="Times New Roman" panose="02020603050405020304" pitchFamily="18" charset="0"/>
                <a:ea typeface="Calibri" panose="020F0502020204030204" pitchFamily="34" charset="0"/>
                <a:cs typeface="Calibri" panose="020F0502020204030204" pitchFamily="34" charset="0"/>
              </a:rPr>
              <a:t>. </a:t>
            </a:r>
          </a:p>
          <a:p>
            <a:pPr algn="just"/>
            <a:r>
              <a:rPr lang="uk-UA" altLang="uk-UA" sz="2200" dirty="0">
                <a:latin typeface="Times New Roman" panose="02020603050405020304" pitchFamily="18" charset="0"/>
                <a:ea typeface="Calibri" panose="020F0502020204030204" pitchFamily="34" charset="0"/>
                <a:cs typeface="Calibri" panose="020F0502020204030204" pitchFamily="34" charset="0"/>
              </a:rPr>
              <a:t>	Розрізняють три типи апаратно-програмної реалізації СЗОІ:</a:t>
            </a:r>
          </a:p>
          <a:p>
            <a:pPr algn="just"/>
            <a:r>
              <a:rPr lang="uk-UA" altLang="uk-UA" sz="2200" dirty="0">
                <a:latin typeface="Times New Roman" panose="02020603050405020304" pitchFamily="18" charset="0"/>
                <a:ea typeface="Calibri" panose="020F0502020204030204" pitchFamily="34" charset="0"/>
                <a:cs typeface="Calibri" panose="020F0502020204030204" pitchFamily="34" charset="0"/>
              </a:rPr>
              <a:t>I тип - з низькою стійкістю до обходу;</a:t>
            </a:r>
          </a:p>
          <a:p>
            <a:pPr algn="just"/>
            <a:r>
              <a:rPr lang="uk-UA" altLang="uk-UA" sz="2200" dirty="0">
                <a:latin typeface="Times New Roman" panose="02020603050405020304" pitchFamily="18" charset="0"/>
                <a:ea typeface="Calibri" panose="020F0502020204030204" pitchFamily="34" charset="0"/>
                <a:cs typeface="Calibri" panose="020F0502020204030204" pitchFamily="34" charset="0"/>
              </a:rPr>
              <a:t>II тип - з середньою стійкістю до обходу;</a:t>
            </a:r>
          </a:p>
          <a:p>
            <a:pPr algn="just"/>
            <a:r>
              <a:rPr lang="uk-UA" altLang="uk-UA" sz="2200" dirty="0">
                <a:latin typeface="Times New Roman" panose="02020603050405020304" pitchFamily="18" charset="0"/>
                <a:ea typeface="Calibri" panose="020F0502020204030204" pitchFamily="34" charset="0"/>
                <a:cs typeface="Calibri" panose="020F0502020204030204" pitchFamily="34" charset="0"/>
              </a:rPr>
              <a:t>III тип - з високою стійкістю до обходу.</a:t>
            </a:r>
          </a:p>
          <a:p>
            <a:pPr algn="just"/>
            <a:r>
              <a:rPr lang="uk-UA" altLang="uk-UA" sz="2200" dirty="0">
                <a:latin typeface="Times New Roman" panose="02020603050405020304" pitchFamily="18" charset="0"/>
                <a:ea typeface="Calibri" panose="020F0502020204030204" pitchFamily="34" charset="0"/>
                <a:cs typeface="Calibri" panose="020F0502020204030204" pitchFamily="34" charset="0"/>
              </a:rPr>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Прямоугольник 1"/>
          <p:cNvSpPr>
            <a:spLocks noChangeArrowheads="1"/>
          </p:cNvSpPr>
          <p:nvPr/>
        </p:nvSpPr>
        <p:spPr bwMode="auto">
          <a:xfrm>
            <a:off x="0" y="188640"/>
            <a:ext cx="9144000" cy="720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uk-UA" altLang="uk-UA" sz="2200" dirty="0">
                <a:latin typeface="Times New Roman" panose="02020603050405020304" pitchFamily="18" charset="0"/>
                <a:ea typeface="Calibri" panose="020F0502020204030204" pitchFamily="34" charset="0"/>
                <a:cs typeface="Calibri" panose="020F0502020204030204" pitchFamily="34" charset="0"/>
              </a:rPr>
              <a:t>	Під </a:t>
            </a:r>
            <a:r>
              <a:rPr lang="uk-UA" altLang="uk-UA" sz="2200" b="1" dirty="0">
                <a:latin typeface="Times New Roman" panose="02020603050405020304" pitchFamily="18" charset="0"/>
                <a:ea typeface="Calibri" panose="020F0502020204030204" pitchFamily="34" charset="0"/>
                <a:cs typeface="Calibri" panose="020F0502020204030204" pitchFamily="34" charset="0"/>
              </a:rPr>
              <a:t>низькою стійкістю </a:t>
            </a:r>
            <a:r>
              <a:rPr lang="uk-UA" altLang="uk-UA" sz="2200" dirty="0">
                <a:latin typeface="Times New Roman" panose="02020603050405020304" pitchFamily="18" charset="0"/>
                <a:ea typeface="Calibri" panose="020F0502020204030204" pitchFamily="34" charset="0"/>
                <a:cs typeface="Calibri" panose="020F0502020204030204" pitchFamily="34" charset="0"/>
              </a:rPr>
              <a:t>СЗОІ до обходу розуміють таку організацію опитування ЗВ в АСО, при якій при знятті ділянки (ЗВ) з охорони, стан сполучної лінії і датчика розкриття ЗВ з боку АСО не контролюються (відсутній режим "деблокування").</a:t>
            </a:r>
          </a:p>
          <a:p>
            <a:pPr algn="just"/>
            <a:r>
              <a:rPr lang="uk-UA" altLang="uk-UA" sz="2200" dirty="0">
                <a:latin typeface="Times New Roman" panose="02020603050405020304" pitchFamily="18" charset="0"/>
                <a:ea typeface="Calibri" panose="020F0502020204030204" pitchFamily="34" charset="0"/>
                <a:cs typeface="Calibri" panose="020F0502020204030204" pitchFamily="34" charset="0"/>
              </a:rPr>
              <a:t>	Під </a:t>
            </a:r>
            <a:r>
              <a:rPr lang="uk-UA" altLang="uk-UA" sz="2200" b="1" dirty="0">
                <a:latin typeface="Times New Roman" panose="02020603050405020304" pitchFamily="18" charset="0"/>
                <a:ea typeface="Calibri" panose="020F0502020204030204" pitchFamily="34" charset="0"/>
                <a:cs typeface="Calibri" panose="020F0502020204030204" pitchFamily="34" charset="0"/>
              </a:rPr>
              <a:t>середньою стійкістю </a:t>
            </a:r>
            <a:r>
              <a:rPr lang="uk-UA" altLang="uk-UA" sz="2200" dirty="0">
                <a:latin typeface="Times New Roman" panose="02020603050405020304" pitchFamily="18" charset="0"/>
                <a:ea typeface="Calibri" panose="020F0502020204030204" pitchFamily="34" charset="0"/>
                <a:cs typeface="Calibri" panose="020F0502020204030204" pitchFamily="34" charset="0"/>
              </a:rPr>
              <a:t>розуміють таку організацію опитування ЗВ в АСО, при якій при знятті ділянки (ЗВ) з охорони, стан сполучної лінії і датчика розкриття ЗВ залишаються під контролем АСО (мається режим "деблокування").</a:t>
            </a:r>
          </a:p>
          <a:p>
            <a:pPr algn="just"/>
            <a:r>
              <a:rPr lang="uk-UA" altLang="uk-UA" sz="2200" dirty="0">
                <a:latin typeface="Times New Roman" panose="02020603050405020304" pitchFamily="18" charset="0"/>
                <a:ea typeface="Calibri" panose="020F0502020204030204" pitchFamily="34" charset="0"/>
                <a:cs typeface="Calibri" panose="020F0502020204030204" pitchFamily="34" charset="0"/>
              </a:rPr>
              <a:t>	Під </a:t>
            </a:r>
            <a:r>
              <a:rPr lang="uk-UA" altLang="uk-UA" sz="2200" b="1" dirty="0">
                <a:latin typeface="Times New Roman" panose="02020603050405020304" pitchFamily="18" charset="0"/>
                <a:ea typeface="Calibri" panose="020F0502020204030204" pitchFamily="34" charset="0"/>
                <a:cs typeface="Calibri" panose="020F0502020204030204" pitchFamily="34" charset="0"/>
              </a:rPr>
              <a:t>високою стійкістю </a:t>
            </a:r>
            <a:r>
              <a:rPr lang="uk-UA" altLang="uk-UA" sz="2200" dirty="0">
                <a:latin typeface="Times New Roman" panose="02020603050405020304" pitchFamily="18" charset="0"/>
                <a:ea typeface="Calibri" panose="020F0502020204030204" pitchFamily="34" charset="0"/>
                <a:cs typeface="Calibri" panose="020F0502020204030204" pitchFamily="34" charset="0"/>
              </a:rPr>
              <a:t>розуміють організацію опитування ЗВ, аналогічну середньої, але повідомлення шифруються з використанням коду, гарантована стійкість якого до обходу (дешифрування) становить десятки тисяч годин.</a:t>
            </a:r>
          </a:p>
          <a:p>
            <a:pPr algn="just"/>
            <a:r>
              <a:rPr lang="uk-UA" altLang="uk-UA" sz="2200" dirty="0">
                <a:latin typeface="Times New Roman" panose="02020603050405020304" pitchFamily="18" charset="0"/>
                <a:ea typeface="Calibri" panose="020F0502020204030204" pitchFamily="34" charset="0"/>
                <a:cs typeface="Calibri" panose="020F0502020204030204" pitchFamily="34" charset="0"/>
              </a:rPr>
              <a:t>	Для запобігання подолання ТЗО шляхом здійснення впливу на </a:t>
            </a:r>
            <a:r>
              <a:rPr lang="uk-UA" altLang="uk-UA" sz="2200" b="1" dirty="0">
                <a:latin typeface="Times New Roman" panose="02020603050405020304" pitchFamily="18" charset="0"/>
                <a:ea typeface="Calibri" panose="020F0502020204030204" pitchFamily="34" charset="0"/>
                <a:cs typeface="Calibri" panose="020F0502020204030204" pitchFamily="34" charset="0"/>
              </a:rPr>
              <a:t>оператора системи охорони </a:t>
            </a:r>
            <a:r>
              <a:rPr lang="uk-UA" altLang="uk-UA" sz="2200" dirty="0">
                <a:latin typeface="Times New Roman" panose="02020603050405020304" pitchFamily="18" charset="0"/>
                <a:ea typeface="Calibri" panose="020F0502020204030204" pitchFamily="34" charset="0"/>
                <a:cs typeface="Calibri" panose="020F0502020204030204" pitchFamily="34" charset="0"/>
              </a:rPr>
              <a:t>або використання його негативних якостей СЗОІ повинна мати режим документування та ієрархічну систему управління, тобто оператор не повинен мати повного контролю над СЗОІ, необхідного лише при її налаштування, а в системі охорони великих об'єктів оператор не повинен мати і можливість зняття (постановки) деяких ділянок охорони.</a:t>
            </a:r>
          </a:p>
          <a:p>
            <a:pPr algn="just"/>
            <a:endParaRPr lang="uk-UA" altLang="uk-UA" sz="2200" dirty="0">
              <a:latin typeface="Times New Roman" panose="02020603050405020304" pitchFamily="18" charset="0"/>
              <a:ea typeface="Calibri" panose="020F0502020204030204" pitchFamily="34" charset="0"/>
              <a:cs typeface="Calibri" panose="020F0502020204030204" pitchFamily="34" charset="0"/>
            </a:endParaRPr>
          </a:p>
          <a:p>
            <a:pPr algn="just"/>
            <a:endParaRPr lang="uk-UA" altLang="uk-UA" sz="2200" dirty="0">
              <a:latin typeface="Times New Roman" panose="02020603050405020304" pitchFamily="18" charset="0"/>
              <a:ea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Прямоугольник 2"/>
          <p:cNvSpPr>
            <a:spLocks noChangeArrowheads="1"/>
          </p:cNvSpPr>
          <p:nvPr/>
        </p:nvSpPr>
        <p:spPr bwMode="auto">
          <a:xfrm>
            <a:off x="0" y="1790700"/>
            <a:ext cx="9144000" cy="2427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a:latin typeface="Times New Roman" panose="02020603050405020304" pitchFamily="18" charset="0"/>
                <a:ea typeface="Calibri" panose="020F0502020204030204" pitchFamily="34" charset="0"/>
                <a:cs typeface="Times New Roman" panose="02020603050405020304" pitchFamily="18" charset="0"/>
              </a:rPr>
              <a:t>	Для того, щоб оперативно знайти вихід з ладу складових частин КТЗО, у тому числі й у разі навмисних дій (саботажу), застосовується дистанційний контроль (автоматизований або автоматичний), що забезпечує перевірку працездатності ЗВ, сполучної лінії і приймальної апаратури СЗОІ, а також підвищуючий стійкість ТЗОС до обходу з'єднувальних ліній та імітації роботи ЗВ.</a:t>
            </a:r>
            <a:endParaRPr lang="uk-UA" altLang="uk-UA" sz="2200">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Прямоугольник 2"/>
          <p:cNvSpPr>
            <a:spLocks noChangeArrowheads="1"/>
          </p:cNvSpPr>
          <p:nvPr/>
        </p:nvSpPr>
        <p:spPr bwMode="auto">
          <a:xfrm>
            <a:off x="-26775" y="2276872"/>
            <a:ext cx="9036050"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9750" indent="-539750" defTabSz="179388">
              <a:defRPr>
                <a:solidFill>
                  <a:schemeClr val="tx1"/>
                </a:solidFill>
                <a:latin typeface="Arial" panose="020B0604020202020204" pitchFamily="34" charset="0"/>
              </a:defRPr>
            </a:lvl1pPr>
            <a:lvl2pPr marL="742950" indent="-285750" defTabSz="179388">
              <a:defRPr>
                <a:solidFill>
                  <a:schemeClr val="tx1"/>
                </a:solidFill>
                <a:latin typeface="Arial" panose="020B0604020202020204" pitchFamily="34" charset="0"/>
              </a:defRPr>
            </a:lvl2pPr>
            <a:lvl3pPr marL="1143000" indent="-228600" defTabSz="179388">
              <a:defRPr>
                <a:solidFill>
                  <a:schemeClr val="tx1"/>
                </a:solidFill>
                <a:latin typeface="Arial" panose="020B0604020202020204" pitchFamily="34" charset="0"/>
              </a:defRPr>
            </a:lvl3pPr>
            <a:lvl4pPr marL="1600200" indent="-228600" defTabSz="179388">
              <a:defRPr>
                <a:solidFill>
                  <a:schemeClr val="tx1"/>
                </a:solidFill>
                <a:latin typeface="Arial" panose="020B0604020202020204" pitchFamily="34" charset="0"/>
              </a:defRPr>
            </a:lvl4pPr>
            <a:lvl5pPr marL="2057400" indent="-228600" defTabSz="179388">
              <a:defRPr>
                <a:solidFill>
                  <a:schemeClr val="tx1"/>
                </a:solidFill>
                <a:latin typeface="Arial" panose="020B0604020202020204" pitchFamily="34" charset="0"/>
              </a:defRPr>
            </a:lvl5pPr>
            <a:lvl6pPr marL="2514600" indent="-228600" defTabSz="179388" eaLnBrk="0" fontAlgn="base" hangingPunct="0">
              <a:spcBef>
                <a:spcPct val="0"/>
              </a:spcBef>
              <a:spcAft>
                <a:spcPct val="0"/>
              </a:spcAft>
              <a:defRPr>
                <a:solidFill>
                  <a:schemeClr val="tx1"/>
                </a:solidFill>
                <a:latin typeface="Arial" panose="020B0604020202020204" pitchFamily="34" charset="0"/>
              </a:defRPr>
            </a:lvl6pPr>
            <a:lvl7pPr marL="2971800" indent="-228600" defTabSz="179388" eaLnBrk="0" fontAlgn="base" hangingPunct="0">
              <a:spcBef>
                <a:spcPct val="0"/>
              </a:spcBef>
              <a:spcAft>
                <a:spcPct val="0"/>
              </a:spcAft>
              <a:defRPr>
                <a:solidFill>
                  <a:schemeClr val="tx1"/>
                </a:solidFill>
                <a:latin typeface="Arial" panose="020B0604020202020204" pitchFamily="34" charset="0"/>
              </a:defRPr>
            </a:lvl7pPr>
            <a:lvl8pPr marL="3429000" indent="-228600" defTabSz="179388" eaLnBrk="0" fontAlgn="base" hangingPunct="0">
              <a:spcBef>
                <a:spcPct val="0"/>
              </a:spcBef>
              <a:spcAft>
                <a:spcPct val="0"/>
              </a:spcAft>
              <a:defRPr>
                <a:solidFill>
                  <a:schemeClr val="tx1"/>
                </a:solidFill>
                <a:latin typeface="Arial" panose="020B0604020202020204" pitchFamily="34" charset="0"/>
              </a:defRPr>
            </a:lvl8pPr>
            <a:lvl9pPr marL="3886200" indent="-228600" defTabSz="179388"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3600" b="1" dirty="0" smtClean="0">
                <a:latin typeface="Times New Roman" panose="02020603050405020304" pitchFamily="18" charset="0"/>
                <a:cs typeface="Times New Roman" panose="02020603050405020304" pitchFamily="18" charset="0"/>
              </a:rPr>
              <a:t>Вихідні </a:t>
            </a:r>
            <a:r>
              <a:rPr lang="uk-UA" altLang="uk-UA" sz="3600" b="1" dirty="0">
                <a:latin typeface="Times New Roman" panose="02020603050405020304" pitchFamily="18" charset="0"/>
                <a:cs typeface="Times New Roman" panose="02020603050405020304" pitchFamily="18" charset="0"/>
              </a:rPr>
              <a:t>положення для розробки системної концепції забезпечення безпеки об'єктів </a:t>
            </a:r>
            <a:r>
              <a:rPr lang="uk-UA" altLang="uk-UA" sz="3600" b="1" dirty="0" smtClean="0">
                <a:latin typeface="Times New Roman" panose="02020603050405020304" pitchFamily="18" charset="0"/>
                <a:cs typeface="Times New Roman" panose="02020603050405020304" pitchFamily="18" charset="0"/>
              </a:rPr>
              <a:t>охорони</a:t>
            </a:r>
            <a:endParaRPr lang="uk-UA" altLang="uk-UA" sz="3600" b="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Прямоугольник 2"/>
          <p:cNvSpPr>
            <a:spLocks noChangeArrowheads="1"/>
          </p:cNvSpPr>
          <p:nvPr/>
        </p:nvSpPr>
        <p:spPr bwMode="auto">
          <a:xfrm>
            <a:off x="0" y="2276872"/>
            <a:ext cx="903605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9750" indent="-539750" defTabSz="179388">
              <a:defRPr>
                <a:solidFill>
                  <a:schemeClr val="tx1"/>
                </a:solidFill>
                <a:latin typeface="Arial" panose="020B0604020202020204" pitchFamily="34" charset="0"/>
              </a:defRPr>
            </a:lvl1pPr>
            <a:lvl2pPr marL="742950" indent="-285750" defTabSz="179388">
              <a:defRPr>
                <a:solidFill>
                  <a:schemeClr val="tx1"/>
                </a:solidFill>
                <a:latin typeface="Arial" panose="020B0604020202020204" pitchFamily="34" charset="0"/>
              </a:defRPr>
            </a:lvl2pPr>
            <a:lvl3pPr marL="1143000" indent="-228600" defTabSz="179388">
              <a:defRPr>
                <a:solidFill>
                  <a:schemeClr val="tx1"/>
                </a:solidFill>
                <a:latin typeface="Arial" panose="020B0604020202020204" pitchFamily="34" charset="0"/>
              </a:defRPr>
            </a:lvl3pPr>
            <a:lvl4pPr marL="1600200" indent="-228600" defTabSz="179388">
              <a:defRPr>
                <a:solidFill>
                  <a:schemeClr val="tx1"/>
                </a:solidFill>
                <a:latin typeface="Arial" panose="020B0604020202020204" pitchFamily="34" charset="0"/>
              </a:defRPr>
            </a:lvl4pPr>
            <a:lvl5pPr marL="2057400" indent="-228600" defTabSz="179388">
              <a:defRPr>
                <a:solidFill>
                  <a:schemeClr val="tx1"/>
                </a:solidFill>
                <a:latin typeface="Arial" panose="020B0604020202020204" pitchFamily="34" charset="0"/>
              </a:defRPr>
            </a:lvl5pPr>
            <a:lvl6pPr marL="2514600" indent="-228600" defTabSz="179388" eaLnBrk="0" fontAlgn="base" hangingPunct="0">
              <a:spcBef>
                <a:spcPct val="0"/>
              </a:spcBef>
              <a:spcAft>
                <a:spcPct val="0"/>
              </a:spcAft>
              <a:defRPr>
                <a:solidFill>
                  <a:schemeClr val="tx1"/>
                </a:solidFill>
                <a:latin typeface="Arial" panose="020B0604020202020204" pitchFamily="34" charset="0"/>
              </a:defRPr>
            </a:lvl6pPr>
            <a:lvl7pPr marL="2971800" indent="-228600" defTabSz="179388" eaLnBrk="0" fontAlgn="base" hangingPunct="0">
              <a:spcBef>
                <a:spcPct val="0"/>
              </a:spcBef>
              <a:spcAft>
                <a:spcPct val="0"/>
              </a:spcAft>
              <a:defRPr>
                <a:solidFill>
                  <a:schemeClr val="tx1"/>
                </a:solidFill>
                <a:latin typeface="Arial" panose="020B0604020202020204" pitchFamily="34" charset="0"/>
              </a:defRPr>
            </a:lvl7pPr>
            <a:lvl8pPr marL="3429000" indent="-228600" defTabSz="179388" eaLnBrk="0" fontAlgn="base" hangingPunct="0">
              <a:spcBef>
                <a:spcPct val="0"/>
              </a:spcBef>
              <a:spcAft>
                <a:spcPct val="0"/>
              </a:spcAft>
              <a:defRPr>
                <a:solidFill>
                  <a:schemeClr val="tx1"/>
                </a:solidFill>
                <a:latin typeface="Arial" panose="020B0604020202020204" pitchFamily="34" charset="0"/>
              </a:defRPr>
            </a:lvl8pPr>
            <a:lvl9pPr marL="3886200" indent="-228600" defTabSz="179388"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3600" b="1" dirty="0" smtClean="0">
                <a:latin typeface="Times New Roman" panose="02020603050405020304" pitchFamily="18" charset="0"/>
                <a:cs typeface="Times New Roman" panose="02020603050405020304" pitchFamily="18" charset="0"/>
              </a:rPr>
              <a:t>Системний </a:t>
            </a:r>
            <a:r>
              <a:rPr lang="uk-UA" altLang="uk-UA" sz="3600" b="1" dirty="0">
                <a:latin typeface="Times New Roman" panose="02020603050405020304" pitchFamily="18" charset="0"/>
                <a:cs typeface="Times New Roman" panose="02020603050405020304" pitchFamily="18" charset="0"/>
              </a:rPr>
              <a:t>підхід - основа методології розробки концепції комплексного забезпечення безпеки об'єктів охорони</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Прямоугольник 1"/>
          <p:cNvSpPr>
            <a:spLocks noChangeArrowheads="1"/>
          </p:cNvSpPr>
          <p:nvPr/>
        </p:nvSpPr>
        <p:spPr bwMode="auto">
          <a:xfrm>
            <a:off x="0" y="260648"/>
            <a:ext cx="9144000" cy="652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200" b="1" u="sng" dirty="0">
                <a:latin typeface="Times New Roman" panose="02020603050405020304" pitchFamily="18" charset="0"/>
                <a:ea typeface="Calibri" panose="020F0502020204030204" pitchFamily="34" charset="0"/>
                <a:cs typeface="Calibri" panose="020F0502020204030204" pitchFamily="34" charset="0"/>
              </a:rPr>
              <a:t>Завдання щодо створення систем захисту об'єктів </a:t>
            </a:r>
          </a:p>
          <a:p>
            <a:pPr algn="just"/>
            <a:r>
              <a:rPr lang="uk-UA" altLang="uk-UA" sz="2200" dirty="0">
                <a:latin typeface="Times New Roman" panose="02020603050405020304" pitchFamily="18" charset="0"/>
                <a:cs typeface="Times New Roman" panose="02020603050405020304" pitchFamily="18" charset="0"/>
              </a:rPr>
              <a:t>	1. </a:t>
            </a:r>
            <a:r>
              <a:rPr lang="uk-UA" altLang="uk-UA" sz="2200" b="1" dirty="0">
                <a:latin typeface="Times New Roman" panose="02020603050405020304" pitchFamily="18" charset="0"/>
                <a:cs typeface="Times New Roman" panose="02020603050405020304" pitchFamily="18" charset="0"/>
              </a:rPr>
              <a:t>Визначення стратегії комплексної безпеки.</a:t>
            </a:r>
          </a:p>
          <a:p>
            <a:pPr algn="just"/>
            <a:r>
              <a:rPr lang="uk-UA" altLang="uk-UA" sz="2200" dirty="0">
                <a:latin typeface="Times New Roman" panose="02020603050405020304" pitchFamily="18" charset="0"/>
                <a:cs typeface="Times New Roman" panose="02020603050405020304" pitchFamily="18" charset="0"/>
              </a:rPr>
              <a:t>	Тут вирішуються проблеми класифікації, систематизації і диференціації загроз; визначаються структура і завдання служб безпеки; розробляються (визначаються) нормативно-правові документи, що регламентують з позицій юриспруденції діяльність служб безпеки (СБ); на основі аналізу ресурсів, техніко-економічних показників і соціальних аспектів безпеки розробляються плани заходів щодо забезпечення безпеки об'єктів.</a:t>
            </a:r>
          </a:p>
          <a:p>
            <a:pPr algn="just"/>
            <a:r>
              <a:rPr lang="uk-UA" altLang="uk-UA" sz="2200" dirty="0"/>
              <a:t>	</a:t>
            </a:r>
            <a:r>
              <a:rPr lang="uk-UA" altLang="uk-UA" sz="2200" dirty="0">
                <a:latin typeface="Times New Roman" panose="02020603050405020304" pitchFamily="18" charset="0"/>
                <a:cs typeface="Times New Roman" panose="02020603050405020304" pitchFamily="18" charset="0"/>
              </a:rPr>
              <a:t>2. </a:t>
            </a:r>
            <a:r>
              <a:rPr lang="uk-UA" altLang="uk-UA" sz="2200" b="1" dirty="0">
                <a:latin typeface="Times New Roman" panose="02020603050405020304" pitchFamily="18" charset="0"/>
                <a:cs typeface="Times New Roman" panose="02020603050405020304" pitchFamily="18" charset="0"/>
              </a:rPr>
              <a:t>Забезпечення безпеки від фізичного проникнення на територію і в приміщення об'єкта.</a:t>
            </a:r>
          </a:p>
          <a:p>
            <a:pPr algn="just"/>
            <a:r>
              <a:rPr lang="uk-UA" altLang="uk-UA" sz="2200" dirty="0">
                <a:latin typeface="Times New Roman" panose="02020603050405020304" pitchFamily="18" charset="0"/>
                <a:cs typeface="Times New Roman" panose="02020603050405020304" pitchFamily="18" charset="0"/>
              </a:rPr>
              <a:t>	На основі аналізу доступності об'єкту моделюються стратегія і тактика поведінки потенційного порушника (по всіх можливих моделях порушників); диференціюються зони безпеки; на основі визначення ключових </a:t>
            </a:r>
            <a:r>
              <a:rPr lang="uk-UA" altLang="uk-UA" sz="2200" dirty="0" err="1">
                <a:latin typeface="Times New Roman" panose="02020603050405020304" pitchFamily="18" charset="0"/>
                <a:cs typeface="Times New Roman" panose="02020603050405020304" pitchFamily="18" charset="0"/>
              </a:rPr>
              <a:t>життєво</a:t>
            </a:r>
            <a:r>
              <a:rPr lang="uk-UA" altLang="uk-UA" sz="2200" dirty="0">
                <a:latin typeface="Times New Roman" panose="02020603050405020304" pitchFamily="18" charset="0"/>
                <a:cs typeface="Times New Roman" panose="02020603050405020304" pitchFamily="18" charset="0"/>
              </a:rPr>
              <a:t> важливих центрів об'єктів розробляються принципи та схеми обладнання технічними засобами охоронної сигналізації та телевізійного спостереження. Відповідно, на основі розрахунку тактико-технічних вимог вибирається склад і номенклатура технічних засобів.</a:t>
            </a:r>
          </a:p>
          <a:p>
            <a:pPr algn="just"/>
            <a:endParaRPr lang="uk-UA" altLang="uk-UA" sz="22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Прямоугольник 2"/>
          <p:cNvSpPr>
            <a:spLocks noChangeArrowheads="1"/>
          </p:cNvSpPr>
          <p:nvPr/>
        </p:nvSpPr>
        <p:spPr bwMode="auto">
          <a:xfrm>
            <a:off x="0" y="798513"/>
            <a:ext cx="9144000" cy="5129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3. </a:t>
            </a:r>
            <a:r>
              <a:rPr lang="uk-UA" altLang="uk-UA" sz="2200" b="1" dirty="0">
                <a:latin typeface="Times New Roman" panose="02020603050405020304" pitchFamily="18" charset="0"/>
                <a:ea typeface="Calibri" panose="020F0502020204030204" pitchFamily="34" charset="0"/>
                <a:cs typeface="Times New Roman" panose="02020603050405020304" pitchFamily="18" charset="0"/>
              </a:rPr>
              <a:t>Захист інформації.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Рішення завдань цього блоку забезпечується спеціальними методами захисту. На основі розробки принципів перевірки, класифікації джерел інформації і каналів її витоку розробляються концептуальні моделі захисту від витоку інформації, проводяться їх оцінки на предмет ефективності пропонованих цими моделями рішень. Тут вирішується широка гамма задач розробки методів захисту по всіх можливих каналах витоку (</a:t>
            </a:r>
            <a:r>
              <a:rPr lang="uk-UA" altLang="uk-UA" sz="2200" dirty="0" err="1">
                <a:latin typeface="Times New Roman" panose="02020603050405020304" pitchFamily="18" charset="0"/>
                <a:ea typeface="Calibri" panose="020F0502020204030204" pitchFamily="34" charset="0"/>
                <a:cs typeface="Times New Roman" panose="02020603050405020304" pitchFamily="18" charset="0"/>
              </a:rPr>
              <a:t>мовний</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візуальний, </a:t>
            </a:r>
            <a:r>
              <a:rPr lang="uk-UA" altLang="uk-UA" sz="2200" dirty="0" err="1">
                <a:latin typeface="Times New Roman" panose="02020603050405020304" pitchFamily="18" charset="0"/>
                <a:ea typeface="Calibri" panose="020F0502020204030204" pitchFamily="34" charset="0"/>
                <a:cs typeface="Times New Roman" panose="02020603050405020304" pitchFamily="18" charset="0"/>
              </a:rPr>
              <a:t>вібро</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-акустичний, електромагнітний, провідний, за рахунок паразитних </a:t>
            </a:r>
            <a:r>
              <a:rPr lang="uk-UA" altLang="uk-UA" sz="2200" dirty="0" err="1">
                <a:latin typeface="Times New Roman" panose="02020603050405020304" pitchFamily="18" charset="0"/>
                <a:ea typeface="Calibri" panose="020F0502020204030204" pitchFamily="34" charset="0"/>
                <a:cs typeface="Times New Roman" panose="02020603050405020304" pitchFamily="18" charset="0"/>
              </a:rPr>
              <a:t>зв'язків</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та наведень та ін.) Розробляється нормативна база щодо захисту від витоку інформації. На основі моделювання можливих способів прийому інформації потенційним порушником за межами приміщень за допомогою застосування спрямованих мікрофонів, лазерних засобів і </a:t>
            </a:r>
            <a:r>
              <a:rPr lang="uk-UA" altLang="uk-UA" sz="2200" dirty="0" err="1">
                <a:latin typeface="Times New Roman" panose="02020603050405020304" pitchFamily="18" charset="0"/>
                <a:ea typeface="Calibri" panose="020F0502020204030204" pitchFamily="34" charset="0"/>
                <a:cs typeface="Times New Roman" panose="02020603050405020304" pitchFamily="18" charset="0"/>
              </a:rPr>
              <a:t>т.п</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виробляються методи пасивного та активного захисту.</a:t>
            </a:r>
            <a:endParaRPr lang="uk-UA" altLang="uk-UA" sz="2200" dirty="0">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Прямоугольник 1"/>
          <p:cNvSpPr>
            <a:spLocks noChangeArrowheads="1"/>
          </p:cNvSpPr>
          <p:nvPr/>
        </p:nvSpPr>
        <p:spPr bwMode="auto">
          <a:xfrm>
            <a:off x="107950" y="685800"/>
            <a:ext cx="8964613" cy="474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4. </a:t>
            </a:r>
            <a:r>
              <a:rPr lang="uk-UA" altLang="uk-UA" sz="2200" b="1" dirty="0">
                <a:latin typeface="Times New Roman" panose="02020603050405020304" pitchFamily="18" charset="0"/>
                <a:ea typeface="Calibri" panose="020F0502020204030204" pitchFamily="34" charset="0"/>
                <a:cs typeface="Times New Roman" panose="02020603050405020304" pitchFamily="18" charset="0"/>
              </a:rPr>
              <a:t>Захист від прогнозованих до застосування засобів негласного контролю.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Ці завдання орієнтовані на модель порушника - співробітника установи, або на проведення контррозвідувальних заходів, якщо за оперативними каналами отримано інформацію про зацікавленість, яку проявили організовані злочинні формування до даного об'єкта. Тут вирішується ряд специфічних завдань від вибору і установки засобів негласного контролю до вибору організаційно-режимних заходів захисту від негласного контролю з боку потенційного порушника. Велика увага тут приділяється технічним засобам дефектоскопії, автоматизації засобів контролю трактів передачі інформації, аналізу системи демаскуючих ознак і ряду інших.</a:t>
            </a:r>
            <a:endParaRPr lang="uk-UA" altLang="uk-UA" sz="2200" dirty="0">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Прямоугольник 2"/>
          <p:cNvSpPr>
            <a:spLocks noChangeArrowheads="1"/>
          </p:cNvSpPr>
          <p:nvPr/>
        </p:nvSpPr>
        <p:spPr bwMode="auto">
          <a:xfrm>
            <a:off x="0" y="788988"/>
            <a:ext cx="9144000" cy="396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a:latin typeface="Times New Roman" panose="02020603050405020304" pitchFamily="18" charset="0"/>
                <a:ea typeface="Calibri" panose="020F0502020204030204" pitchFamily="34" charset="0"/>
                <a:cs typeface="Times New Roman" panose="02020603050405020304" pitchFamily="18" charset="0"/>
              </a:rPr>
              <a:t>	5. </a:t>
            </a:r>
            <a:r>
              <a:rPr lang="uk-UA" altLang="uk-UA" sz="2200" b="1">
                <a:latin typeface="Times New Roman" panose="02020603050405020304" pitchFamily="18" charset="0"/>
                <a:ea typeface="Calibri" panose="020F0502020204030204" pitchFamily="34" charset="0"/>
                <a:cs typeface="Times New Roman" panose="02020603050405020304" pitchFamily="18" charset="0"/>
              </a:rPr>
              <a:t>Захист від диверсійно-терористичних засобів (ДТЗ). </a:t>
            </a:r>
          </a:p>
          <a:p>
            <a:pPr algn="just">
              <a:lnSpc>
                <a:spcPct val="115000"/>
              </a:lnSpc>
            </a:pPr>
            <a:r>
              <a:rPr lang="uk-UA" altLang="uk-UA" sz="2200">
                <a:latin typeface="Times New Roman" panose="02020603050405020304" pitchFamily="18" charset="0"/>
                <a:ea typeface="Calibri" panose="020F0502020204030204" pitchFamily="34" charset="0"/>
                <a:cs typeface="Times New Roman" panose="02020603050405020304" pitchFamily="18" charset="0"/>
              </a:rPr>
              <a:t>	Завдання даної предметної області також вирішуються спеціальними методами захисту. На основі дослідження, класифікації та моделювання варіантів активних дій терористів, прогнозування можливих способів доставки ДТЗ на територію об'єкта, вивчення каналів управління диверсіями і технічних засобів їх здійснення (наприклад, з використанням радіо-детонаторів) вибирається апаратура виявлення ДТЗ, розробляються організаційно-технічні заходи щодо створення контрольних пунктів, постів перевірки, використання міточної техніки та ряд інших. Розробляються рекомендації по вибору техніки виявлення.</a:t>
            </a:r>
            <a:endParaRPr lang="uk-UA" altLang="uk-UA" sz="2200">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Прямоугольник 1"/>
          <p:cNvSpPr>
            <a:spLocks noChangeArrowheads="1"/>
          </p:cNvSpPr>
          <p:nvPr/>
        </p:nvSpPr>
        <p:spPr bwMode="auto">
          <a:xfrm>
            <a:off x="97199" y="692696"/>
            <a:ext cx="9036050" cy="551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6. </a:t>
            </a:r>
            <a:r>
              <a:rPr lang="uk-UA" altLang="uk-UA" sz="2200" b="1" dirty="0">
                <a:latin typeface="Times New Roman" panose="02020603050405020304" pitchFamily="18" charset="0"/>
                <a:ea typeface="Calibri" panose="020F0502020204030204" pitchFamily="34" charset="0"/>
                <a:cs typeface="Times New Roman" panose="02020603050405020304" pitchFamily="18" charset="0"/>
              </a:rPr>
              <a:t>Забезпечення безпеки (захист інформації) в локальних обчислювальних мережах (ЛОМ) та ПЕОМ, тобто в автоматизованих системах обробки інформації (АСОІ).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Тут на основі аналізу моделей порушників, класифікації видів загроз та видів компрометації інформації розробляється комплексний підхід до захисту інформації в автоматизованих інформаційних системах, ЛОМ, серверах і ПЕОМ, відповідна нормативно-правова база захисту, регламентуючі документи; розробляються методи і способи програмно-апаратного захисту від несанкціонованого доступу і копіювання (НСД, НСК). Особливе місце займають розробка та впровадження спеціальних математичних і програмних методів захисту операційних систем, баз даних і серверів, методів ідентифікації користувачів і ЕОМ, паролів, ключів та антивірусних програм. На основі визначення і аналізу завдань СБ розробляються організаційні заходи захисту.</a:t>
            </a:r>
            <a:endParaRPr lang="uk-UA" altLang="uk-UA" sz="2200" dirty="0">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Прямоугольник 2"/>
          <p:cNvSpPr>
            <a:spLocks noChangeArrowheads="1"/>
          </p:cNvSpPr>
          <p:nvPr/>
        </p:nvSpPr>
        <p:spPr bwMode="auto">
          <a:xfrm>
            <a:off x="179512" y="476672"/>
            <a:ext cx="8856662" cy="654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7. </a:t>
            </a:r>
            <a:r>
              <a:rPr lang="uk-UA" altLang="uk-UA" sz="2200" b="1" dirty="0">
                <a:latin typeface="Times New Roman" panose="02020603050405020304" pitchFamily="18" charset="0"/>
                <a:ea typeface="Calibri" panose="020F0502020204030204" pitchFamily="34" charset="0"/>
                <a:cs typeface="Times New Roman" panose="02020603050405020304" pitchFamily="18" charset="0"/>
              </a:rPr>
              <a:t>Захист систем зв'язку.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На основі класифікації мереж зв'язку розробляються методи оптимізації зв'язку, криптографічного захисту, захисту телефонних мереж зв'язку. Поряд з вирішенням проблем стандартизації захисту, створюються спеціальні методи і способи, що забезпечують конфіденційний зв'язок.</a:t>
            </a:r>
          </a:p>
          <a:p>
            <a:pPr algn="just"/>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8. </a:t>
            </a:r>
            <a:r>
              <a:rPr lang="uk-UA" altLang="uk-UA" sz="2200" b="1" dirty="0">
                <a:latin typeface="Times New Roman" panose="02020603050405020304" pitchFamily="18" charset="0"/>
                <a:ea typeface="Calibri" panose="020F0502020204030204" pitchFamily="34" charset="0"/>
                <a:cs typeface="Times New Roman" panose="02020603050405020304" pitchFamily="18" charset="0"/>
              </a:rPr>
              <a:t>Людський фактор в системі забезпечення безпеки. </a:t>
            </a:r>
          </a:p>
          <a:p>
            <a:pPr algn="just"/>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Розглядається блок завдань, що вирішується детективною групою служби безпеки, як то: </a:t>
            </a:r>
          </a:p>
          <a:p>
            <a:pPr algn="just"/>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розробка та реалізація заходів з вивчення осіб з числа персоналу та інших осіб, в діях яких містяться погрози безпеки діяльності установи за допомогою впливу на його співробітників, їх близьких і родичів; </a:t>
            </a:r>
          </a:p>
          <a:p>
            <a:pPr algn="just"/>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перевірка кандидатів для прийому на роботу; </a:t>
            </a:r>
          </a:p>
          <a:p>
            <a:pPr algn="just"/>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розробка та реалізація заходів щодо забезпечення "чистоти рук"; </a:t>
            </a:r>
          </a:p>
          <a:p>
            <a:pPr algn="just"/>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організація взаємодії та підтримання контактів з силами підтримки та / або правоохоронними органами з питань забезпечення безпеки та багато іншого. </a:t>
            </a:r>
          </a:p>
          <a:p>
            <a:pPr algn="just">
              <a:lnSpc>
                <a:spcPct val="115000"/>
              </a:lnSpc>
            </a:pPr>
            <a:endParaRPr lang="uk-UA" altLang="uk-UA" sz="2200" dirty="0">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Прямоугольник 1"/>
          <p:cNvSpPr>
            <a:spLocks noChangeArrowheads="1"/>
          </p:cNvSpPr>
          <p:nvPr/>
        </p:nvSpPr>
        <p:spPr bwMode="auto">
          <a:xfrm>
            <a:off x="0" y="830263"/>
            <a:ext cx="903605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9. </a:t>
            </a:r>
            <a:r>
              <a:rPr lang="uk-UA" altLang="uk-UA" sz="2200" b="1" dirty="0">
                <a:latin typeface="Times New Roman" panose="02020603050405020304" pitchFamily="18" charset="0"/>
                <a:ea typeface="Calibri" panose="020F0502020204030204" pitchFamily="34" charset="0"/>
                <a:cs typeface="Times New Roman" panose="02020603050405020304" pitchFamily="18" charset="0"/>
              </a:rPr>
              <a:t>Дослідження засобів вітчизняного та зарубіжного озброєння, які можуть застосовуватися для ураження об'єктів. </a:t>
            </a:r>
          </a:p>
          <a:p>
            <a:pPr algn="just">
              <a:lnSpc>
                <a:spcPct val="115000"/>
              </a:lnSpc>
            </a:pPr>
            <a:r>
              <a:rPr lang="uk-UA" altLang="uk-UA" sz="2200" b="1" dirty="0">
                <a:latin typeface="Times New Roman" panose="02020603050405020304" pitchFamily="18" charset="0"/>
                <a:ea typeface="Calibri" panose="020F0502020204030204" pitchFamily="34" charset="0"/>
                <a:cs typeface="Times New Roman" panose="02020603050405020304" pitchFamily="18" charset="0"/>
              </a:rPr>
              <a:t>	</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В даному блоці завдань мають бути розглянуті можливі способи і застосовувані організованими злочинними формуваннями (або виконавцями - одинаками) види озброєння, вибухових або інших вражаючих речовин для здійснення збройної акції. </a:t>
            </a:r>
            <a:endParaRPr lang="uk-UA" altLang="uk-UA" sz="2200"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a:t>
            </a:r>
            <a:r>
              <a:rPr lang="uk-UA" altLang="uk-UA" sz="2200" dirty="0" smtClean="0">
                <a:latin typeface="Times New Roman" panose="02020603050405020304" pitchFamily="18" charset="0"/>
                <a:ea typeface="Calibri" panose="020F0502020204030204" pitchFamily="34" charset="0"/>
                <a:cs typeface="Times New Roman" panose="02020603050405020304" pitchFamily="18" charset="0"/>
              </a:rPr>
              <a:t>Тут </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на основі аналізу тактико-технічних характеристик традиційних і нетрадиційних засобів ураження об'єктів повинна бути дана класифікація цих засобів, описані характерні ознаки їх вражаючої дії, методи і способи їх виявлення, локалізації, знешкодження або знищення, а також проведена оцінка ефективності систем охорони і оборони об'єктів .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Прямоугольник 2"/>
          <p:cNvSpPr>
            <a:spLocks noChangeArrowheads="1"/>
          </p:cNvSpPr>
          <p:nvPr/>
        </p:nvSpPr>
        <p:spPr bwMode="auto">
          <a:xfrm>
            <a:off x="-17463" y="708025"/>
            <a:ext cx="9144001" cy="517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uk-UA" altLang="uk-UA" sz="2200">
                <a:latin typeface="Times New Roman" panose="02020603050405020304" pitchFamily="18" charset="0"/>
                <a:ea typeface="Calibri" panose="020F0502020204030204" pitchFamily="34" charset="0"/>
                <a:cs typeface="Calibri" panose="020F0502020204030204" pitchFamily="34" charset="0"/>
              </a:rPr>
              <a:t>	10. </a:t>
            </a:r>
            <a:r>
              <a:rPr lang="uk-UA" altLang="uk-UA" sz="2200" b="1">
                <a:latin typeface="Times New Roman" panose="02020603050405020304" pitchFamily="18" charset="0"/>
                <a:ea typeface="Calibri" panose="020F0502020204030204" pitchFamily="34" charset="0"/>
                <a:cs typeface="Calibri" panose="020F0502020204030204" pitchFamily="34" charset="0"/>
              </a:rPr>
              <a:t>Організація системи контролю доступу. </a:t>
            </a:r>
          </a:p>
          <a:p>
            <a:pPr algn="just"/>
            <a:r>
              <a:rPr lang="uk-UA" altLang="uk-UA" sz="2200" b="1">
                <a:latin typeface="Times New Roman" panose="02020603050405020304" pitchFamily="18" charset="0"/>
                <a:ea typeface="Calibri" panose="020F0502020204030204" pitchFamily="34" charset="0"/>
                <a:cs typeface="Calibri" panose="020F0502020204030204" pitchFamily="34" charset="0"/>
              </a:rPr>
              <a:t>	</a:t>
            </a:r>
            <a:r>
              <a:rPr lang="uk-UA" altLang="uk-UA" sz="2200">
                <a:latin typeface="Times New Roman" panose="02020603050405020304" pitchFamily="18" charset="0"/>
                <a:ea typeface="Calibri" panose="020F0502020204030204" pitchFamily="34" charset="0"/>
                <a:cs typeface="Calibri" panose="020F0502020204030204" pitchFamily="34" charset="0"/>
              </a:rPr>
              <a:t>Цей блок завдань спрямований на ефективну реалізацію процедур перевірки людини, що намагається відкрито ("законним чином") проникнути на територію об'єкта, в окремі його приміщення і режимні зони. Тут вирішуються завдання ідентифікації - це встановлення тотожності (впізнання особистості) за сукупністю загальних і приватних ознак і аутентифікації - це встановлення автентичності особистості </a:t>
            </a:r>
          </a:p>
          <a:p>
            <a:pPr algn="just"/>
            <a:endParaRPr lang="uk-UA" altLang="uk-UA" sz="2200">
              <a:latin typeface="Times New Roman" panose="02020603050405020304" pitchFamily="18" charset="0"/>
            </a:endParaRPr>
          </a:p>
          <a:p>
            <a:pPr algn="just"/>
            <a:r>
              <a:rPr lang="uk-UA" altLang="uk-UA" sz="2200">
                <a:latin typeface="Times New Roman" panose="02020603050405020304" pitchFamily="18" charset="0"/>
                <a:cs typeface="Times New Roman" panose="02020603050405020304" pitchFamily="18" charset="0"/>
              </a:rPr>
              <a:t>	</a:t>
            </a:r>
            <a:r>
              <a:rPr lang="uk-UA" altLang="uk-UA" sz="2200" b="1">
                <a:latin typeface="Times New Roman" panose="02020603050405020304" pitchFamily="18" charset="0"/>
                <a:cs typeface="Times New Roman" panose="02020603050405020304" pitchFamily="18" charset="0"/>
              </a:rPr>
              <a:t>Взаємопов'язане </a:t>
            </a:r>
            <a:r>
              <a:rPr lang="uk-UA" altLang="uk-UA" sz="2200">
                <a:latin typeface="Times New Roman" panose="02020603050405020304" pitchFamily="18" charset="0"/>
                <a:cs typeface="Times New Roman" panose="02020603050405020304" pitchFamily="18" charset="0"/>
              </a:rPr>
              <a:t>рішення перерахованих блоків завдань системної концепції забезпечення безпеки об'єкта, в кожному з яких існують свої підходи, методи і способи вирішення, повинна забезпечити несуперечність і повноту вжитих заходів захисту. Тільки в цьому випадку можна говорити про виконання необхідних і достатніх умов у справі захисту об'єкту від підготовлених і технічно оснащених порушників. </a:t>
            </a:r>
          </a:p>
          <a:p>
            <a:pPr algn="just"/>
            <a:endParaRPr lang="uk-UA" altLang="uk-UA" sz="220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Прямоугольник 1"/>
          <p:cNvSpPr>
            <a:spLocks noChangeArrowheads="1"/>
          </p:cNvSpPr>
          <p:nvPr/>
        </p:nvSpPr>
        <p:spPr bwMode="auto">
          <a:xfrm>
            <a:off x="107950" y="1152525"/>
            <a:ext cx="9036050" cy="395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У світовій практиці вже давно використовується таке поняття як </a:t>
            </a:r>
            <a:r>
              <a:rPr lang="uk-UA" altLang="uk-UA" sz="2200" b="1" dirty="0">
                <a:latin typeface="Times New Roman" panose="02020603050405020304" pitchFamily="18" charset="0"/>
                <a:ea typeface="Calibri" panose="020F0502020204030204" pitchFamily="34" charset="0"/>
                <a:cs typeface="Times New Roman" panose="02020603050405020304" pitchFamily="18" charset="0"/>
              </a:rPr>
              <a:t>система захисту</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під якою мається на увазі комплекс організаційних і технічних заходів, спрямованих на виявлення та протидію різним видам загроз діяльності об'єкта.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Розгляд можливих загроз проводиться за такими основними напрямками: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 безпека персоналу: неефективний захист може призвести до шкоди здоров'ю або навіть загрози життю працівників;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 загрози матеріальним цінностям, майну і встаткування;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 безпека інформації.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Прямоугольник 1"/>
          <p:cNvSpPr>
            <a:spLocks noChangeArrowheads="1"/>
          </p:cNvSpPr>
          <p:nvPr/>
        </p:nvSpPr>
        <p:spPr bwMode="auto">
          <a:xfrm>
            <a:off x="0" y="841375"/>
            <a:ext cx="9036050" cy="473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a:latin typeface="Times New Roman" panose="02020603050405020304" pitchFamily="18" charset="0"/>
                <a:ea typeface="Calibri" panose="020F0502020204030204" pitchFamily="34" charset="0"/>
                <a:cs typeface="Times New Roman" panose="02020603050405020304" pitchFamily="18" charset="0"/>
              </a:rPr>
              <a:t>	Основні напрямки діяльності щодо забезпечення безпеки </a:t>
            </a:r>
            <a:r>
              <a:rPr lang="uk-UA" altLang="uk-UA" sz="2200" b="1">
                <a:latin typeface="Times New Roman" panose="02020603050405020304" pitchFamily="18" charset="0"/>
                <a:ea typeface="Calibri" panose="020F0502020204030204" pitchFamily="34" charset="0"/>
                <a:cs typeface="Times New Roman" panose="02020603050405020304" pitchFamily="18" charset="0"/>
              </a:rPr>
              <a:t>об'єктів охорони</a:t>
            </a:r>
            <a:r>
              <a:rPr lang="uk-UA" altLang="uk-UA" sz="2200">
                <a:latin typeface="Times New Roman" panose="02020603050405020304" pitchFamily="18" charset="0"/>
                <a:ea typeface="Calibri" panose="020F0502020204030204" pitchFamily="34" charset="0"/>
                <a:cs typeface="Times New Roman" panose="02020603050405020304" pitchFamily="18" charset="0"/>
              </a:rPr>
              <a:t> (ОО), привабливих для злочинців з різних точок зору.</a:t>
            </a:r>
          </a:p>
          <a:p>
            <a:pPr algn="just">
              <a:lnSpc>
                <a:spcPct val="115000"/>
              </a:lnSpc>
            </a:pPr>
            <a:r>
              <a:rPr lang="uk-UA" altLang="uk-UA" sz="2200">
                <a:latin typeface="Times New Roman" panose="02020603050405020304" pitchFamily="18" charset="0"/>
                <a:ea typeface="Calibri" panose="020F0502020204030204" pitchFamily="34" charset="0"/>
                <a:cs typeface="Times New Roman" panose="02020603050405020304" pitchFamily="18" charset="0"/>
              </a:rPr>
              <a:t>	</a:t>
            </a:r>
            <a:r>
              <a:rPr lang="uk-UA" altLang="uk-UA" sz="2200" b="1">
                <a:latin typeface="Times New Roman" panose="02020603050405020304" pitchFamily="18" charset="0"/>
                <a:ea typeface="Calibri" panose="020F0502020204030204" pitchFamily="34" charset="0"/>
                <a:cs typeface="Times New Roman" panose="02020603050405020304" pitchFamily="18" charset="0"/>
              </a:rPr>
              <a:t>Цілі злочинних посягань:</a:t>
            </a:r>
          </a:p>
          <a:p>
            <a:pPr algn="just">
              <a:lnSpc>
                <a:spcPct val="115000"/>
              </a:lnSpc>
            </a:pPr>
            <a:r>
              <a:rPr lang="uk-UA" altLang="uk-UA" sz="2200">
                <a:latin typeface="Times New Roman" panose="02020603050405020304" pitchFamily="18" charset="0"/>
                <a:ea typeface="Calibri" panose="020F0502020204030204" pitchFamily="34" charset="0"/>
                <a:cs typeface="Times New Roman" panose="02020603050405020304" pitchFamily="18" charset="0"/>
              </a:rPr>
              <a:t>-  крадіжки матеріальних та / або інформаційних цінностей; </a:t>
            </a:r>
          </a:p>
          <a:p>
            <a:pPr algn="just">
              <a:lnSpc>
                <a:spcPct val="115000"/>
              </a:lnSpc>
            </a:pPr>
            <a:r>
              <a:rPr lang="uk-UA" altLang="uk-UA" sz="2200">
                <a:latin typeface="Times New Roman" panose="02020603050405020304" pitchFamily="18" charset="0"/>
                <a:ea typeface="Calibri" panose="020F0502020204030204" pitchFamily="34" charset="0"/>
                <a:cs typeface="Times New Roman" panose="02020603050405020304" pitchFamily="18" charset="0"/>
              </a:rPr>
              <a:t>- посягання, що мають у своїй основі терористичні дії, направлені на вирішення політичних або грабіжницьких завдань, як то: руйнування об'єкта (виведення його з ладу); захоплення управління функціонуванням об'єкта (наприклад, якщо це об'єкти радіомовлення, телебачення, зв'язку, то захоплення здійснюється для вирішення завдань дезінформації, пропаганди, інформаційної блокади населення); інформаційна розвідка; пограбування; впровадження членів організованих злочинних формувань (ОЗФ) або груп (ОЗГ) в управлінські структури і т.д.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Прямоугольник 2"/>
          <p:cNvSpPr>
            <a:spLocks noChangeArrowheads="1"/>
          </p:cNvSpPr>
          <p:nvPr/>
        </p:nvSpPr>
        <p:spPr bwMode="auto">
          <a:xfrm>
            <a:off x="0" y="476672"/>
            <a:ext cx="9144000" cy="593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В </a:t>
            </a:r>
            <a:r>
              <a:rPr lang="uk-UA" altLang="uk-UA" sz="2200" b="1" dirty="0">
                <a:latin typeface="Times New Roman" panose="02020603050405020304" pitchFamily="18" charset="0"/>
                <a:ea typeface="Calibri" panose="020F0502020204030204" pitchFamily="34" charset="0"/>
                <a:cs typeface="Times New Roman" panose="02020603050405020304" pitchFamily="18" charset="0"/>
              </a:rPr>
              <a:t>основі</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розробки системи захисту об'єкта та організації її функціонування лежить </a:t>
            </a:r>
            <a:r>
              <a:rPr lang="uk-UA" altLang="uk-UA" sz="2200" b="1" dirty="0">
                <a:latin typeface="Times New Roman" panose="02020603050405020304" pitchFamily="18" charset="0"/>
                <a:ea typeface="Calibri" panose="020F0502020204030204" pitchFamily="34" charset="0"/>
                <a:cs typeface="Times New Roman" panose="02020603050405020304" pitchFamily="18" charset="0"/>
              </a:rPr>
              <a:t>принцип створення послідовних </a:t>
            </a:r>
            <a:r>
              <a:rPr lang="uk-UA" altLang="uk-UA" sz="2200" b="1" dirty="0" err="1">
                <a:latin typeface="Times New Roman" panose="02020603050405020304" pitchFamily="18" charset="0"/>
                <a:ea typeface="Calibri" panose="020F0502020204030204" pitchFamily="34" charset="0"/>
                <a:cs typeface="Times New Roman" panose="02020603050405020304" pitchFamily="18" charset="0"/>
              </a:rPr>
              <a:t>рубіжів</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в яких загрози повинні бути своєчасно виявлені, а їх поширенню будуть перешкоджати надійні перепони. Такі </a:t>
            </a:r>
            <a:r>
              <a:rPr lang="uk-UA" altLang="uk-UA" sz="2200" dirty="0" err="1">
                <a:latin typeface="Times New Roman" panose="02020603050405020304" pitchFamily="18" charset="0"/>
                <a:ea typeface="Calibri" panose="020F0502020204030204" pitchFamily="34" charset="0"/>
                <a:cs typeface="Times New Roman" panose="02020603050405020304" pitchFamily="18" charset="0"/>
              </a:rPr>
              <a:t>рубіжі</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(зони безпеки) повинні розташовуватися послідовно від огорожі навколо території об'єкта до головного, особливо важливого приміщення, такого як сховище матеріальних і інформаційних цінностей.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Захист об'єкта повинен складатися з різного роду огороджень його периметра і спеціально обладнаних в'їздів і проходів, грат на вікнах і в дверних отворах, резервних виходів з будівлі, охоронної сигналізації, охоронного освітлення та охоронного телеспостереження.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Елементи захисту всіх ділянок об'єкта повинні взаємодоповнювати один одного. Ефективність всієї системи захисту від несанкціонованого проникнення буде оцінюватися по максимуму часу, який зловмисник витратить на подолання всіх зон безпеки.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3" name="Рисунок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650" y="765175"/>
            <a:ext cx="8137525" cy="511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4" name="Прямоугольник 3"/>
          <p:cNvSpPr>
            <a:spLocks noChangeArrowheads="1"/>
          </p:cNvSpPr>
          <p:nvPr/>
        </p:nvSpPr>
        <p:spPr bwMode="auto">
          <a:xfrm>
            <a:off x="539750" y="5934075"/>
            <a:ext cx="82089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uk-UA" altLang="uk-UA" sz="2400" dirty="0" smtClean="0">
                <a:latin typeface="Times New Roman" panose="02020603050405020304" pitchFamily="18" charset="0"/>
                <a:ea typeface="Calibri" panose="020F0502020204030204" pitchFamily="34" charset="0"/>
                <a:cs typeface="Calibri" panose="020F0502020204030204" pitchFamily="34" charset="0"/>
              </a:rPr>
              <a:t>Узагальнена </a:t>
            </a:r>
            <a:r>
              <a:rPr lang="uk-UA" altLang="uk-UA" sz="2400" dirty="0">
                <a:latin typeface="Times New Roman" panose="02020603050405020304" pitchFamily="18" charset="0"/>
                <a:ea typeface="Calibri" panose="020F0502020204030204" pitchFamily="34" charset="0"/>
                <a:cs typeface="Calibri" panose="020F0502020204030204" pitchFamily="34" charset="0"/>
              </a:rPr>
              <a:t>структурна схема забезпечення безпеки об’єкту</a:t>
            </a:r>
            <a:endParaRPr lang="uk-UA" altLang="uk-UA" sz="24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Прямоугольник 2"/>
          <p:cNvSpPr>
            <a:spLocks noChangeArrowheads="1"/>
          </p:cNvSpPr>
          <p:nvPr/>
        </p:nvSpPr>
        <p:spPr bwMode="auto">
          <a:xfrm>
            <a:off x="539552" y="908720"/>
            <a:ext cx="6858000" cy="5122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1 - фізичний захист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1.1 - об'єктова та / або міська пожежна команда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1.2 - служба охорони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1.3 - наряд міліції та / або сили підтримки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1.4 - працівники контрольно-пропускного поста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1.5 - оператори технічних засобів охорони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1.6 - тривожна група і рухливі пости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2 - інженерний захист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2.1 - посилені огороджувальні конструкції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2.2 - посилені двері і дверні коробки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2.3 - металеві решітки та жалюзі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2.4 - </a:t>
            </a:r>
            <a:r>
              <a:rPr lang="uk-UA" altLang="uk-UA" sz="2200" dirty="0" err="1">
                <a:latin typeface="Times New Roman" panose="02020603050405020304" pitchFamily="18" charset="0"/>
                <a:ea typeface="Calibri" panose="020F0502020204030204" pitchFamily="34" charset="0"/>
                <a:cs typeface="Times New Roman" panose="02020603050405020304" pitchFamily="18" charset="0"/>
              </a:rPr>
              <a:t>спецзамки</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посилені запори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2.5 - сейфи підвищеної стійкості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Прямоугольник 1"/>
          <p:cNvSpPr>
            <a:spLocks noChangeArrowheads="1"/>
          </p:cNvSpPr>
          <p:nvPr/>
        </p:nvSpPr>
        <p:spPr bwMode="auto">
          <a:xfrm>
            <a:off x="179388" y="44625"/>
            <a:ext cx="8785100" cy="67110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3 - технічний захист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3.1 - засоби виявлення радіоактивних засобів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3.2 - засоби виявлення зброї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3.3 - система пожежної сигналізації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3.4 - система тривожного сповіщення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3.5 - система контролю доступу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3.6 - охоронне освітлення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3.7 - переговорні пристрої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3.8 - система охоронної сигналізації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3.9 - джерело резервного електроживлення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3.10 - система телевізійного спостереження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3.11 - засоби зв'язку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3.12 - засоби перевірки поштової кореспонденції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3.13 - засоби виявлення вибухових речовин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3.14 - система захисту коштів ЗТ і ЛВС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3.15 - засоби виявлення та захисту від технічних засобів проникнення через інженерні комунікації, отвори і </a:t>
            </a:r>
            <a:r>
              <a:rPr lang="uk-UA" altLang="uk-UA" sz="2200" dirty="0" err="1">
                <a:latin typeface="Times New Roman" panose="02020603050405020304" pitchFamily="18" charset="0"/>
                <a:ea typeface="Calibri" panose="020F0502020204030204" pitchFamily="34" charset="0"/>
                <a:cs typeface="Times New Roman" panose="02020603050405020304" pitchFamily="18" charset="0"/>
              </a:rPr>
              <a:t>т.д</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Прямоугольник 2"/>
          <p:cNvSpPr>
            <a:spLocks noChangeArrowheads="1"/>
          </p:cNvSpPr>
          <p:nvPr/>
        </p:nvSpPr>
        <p:spPr bwMode="auto">
          <a:xfrm>
            <a:off x="179512" y="1471613"/>
            <a:ext cx="8856984" cy="320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4 - спеціальний захист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4.1 - забезпечення вимог безпеки на етапі будівництва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4.2 - проведення обстеження приміщень на наявність пристроїв знімання інформації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4.3 - </a:t>
            </a:r>
            <a:r>
              <a:rPr lang="uk-UA" altLang="uk-UA" sz="2200" dirty="0" err="1">
                <a:latin typeface="Times New Roman" panose="02020603050405020304" pitchFamily="18" charset="0"/>
                <a:ea typeface="Calibri" panose="020F0502020204030204" pitchFamily="34" charset="0"/>
                <a:cs typeface="Times New Roman" panose="02020603050405020304" pitchFamily="18" charset="0"/>
              </a:rPr>
              <a:t>спецперевірка</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технічних засобів передачі, обробки, накопичення і зберігання інформації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4.4 - спеціальні захищені приміщення для переговорів </a:t>
            </a:r>
          </a:p>
          <a:p>
            <a:pPr algn="just">
              <a:lnSpc>
                <a:spcPct val="115000"/>
              </a:lnSpc>
              <a:spcAft>
                <a:spcPts val="1000"/>
              </a:spcAft>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4.5 - засоби </a:t>
            </a:r>
            <a:r>
              <a:rPr lang="uk-UA" altLang="uk-UA" sz="2200" dirty="0" err="1">
                <a:latin typeface="Times New Roman" panose="02020603050405020304" pitchFamily="18" charset="0"/>
                <a:ea typeface="Calibri" panose="020F0502020204030204" pitchFamily="34" charset="0"/>
                <a:cs typeface="Times New Roman" panose="02020603050405020304" pitchFamily="18" charset="0"/>
              </a:rPr>
              <a:t>спецзахисту</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мереж комунікації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Прямоугольник 1"/>
          <p:cNvSpPr>
            <a:spLocks noChangeArrowheads="1"/>
          </p:cNvSpPr>
          <p:nvPr/>
        </p:nvSpPr>
        <p:spPr bwMode="auto">
          <a:xfrm>
            <a:off x="107950" y="1471613"/>
            <a:ext cx="9036050" cy="398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a:t>
            </a:r>
            <a:r>
              <a:rPr lang="uk-UA" altLang="uk-UA" sz="2200" b="1" dirty="0" smtClean="0">
                <a:latin typeface="Times New Roman" panose="02020603050405020304" pitchFamily="18" charset="0"/>
                <a:ea typeface="Calibri" panose="020F0502020204030204" pitchFamily="34" charset="0"/>
                <a:cs typeface="Times New Roman" panose="02020603050405020304" pitchFamily="18" charset="0"/>
              </a:rPr>
              <a:t>ВИСНОВКИ</a:t>
            </a:r>
            <a:endParaRPr lang="uk-UA" altLang="uk-UA" sz="2200" b="1"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Таким чином, </a:t>
            </a:r>
            <a:r>
              <a:rPr lang="uk-UA" altLang="uk-UA" sz="2200" b="1" dirty="0">
                <a:latin typeface="Times New Roman" panose="02020603050405020304" pitchFamily="18" charset="0"/>
                <a:ea typeface="Calibri" panose="020F0502020204030204" pitchFamily="34" charset="0"/>
                <a:cs typeface="Times New Roman" panose="02020603050405020304" pitchFamily="18" charset="0"/>
              </a:rPr>
              <a:t>ефективність системи захисту</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оцінюється величиною часу з моменту виникнення загрози до початку протидії чи ліквідації її. Чим складніша і розгалужена система захисту, тим більше часу буде потрібно на її подолання і тим більше вірогідність того, що загроза буде вчасно виявлена, визначена і відображена.</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Сучасні системи безпеки ґрунтуються на реалізації комплексу заходів з організації </a:t>
            </a:r>
            <a:r>
              <a:rPr lang="uk-UA" altLang="uk-UA" sz="2200" b="1" dirty="0">
                <a:latin typeface="Times New Roman" panose="02020603050405020304" pitchFamily="18" charset="0"/>
                <a:ea typeface="Calibri" panose="020F0502020204030204" pitchFamily="34" charset="0"/>
                <a:cs typeface="Times New Roman" panose="02020603050405020304" pitchFamily="18" charset="0"/>
              </a:rPr>
              <a:t>фізичного, інженерного, технічного та спеціального</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захисту.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1437" y="2720687"/>
            <a:ext cx="7765321" cy="994741"/>
          </a:xfrm>
        </p:spPr>
        <p:txBody>
          <a:bodyPr/>
          <a:lstStyle/>
          <a:p>
            <a:pPr algn="ctr" fontAlgn="auto">
              <a:spcAft>
                <a:spcPts val="0"/>
              </a:spcAft>
              <a:defRPr/>
            </a:pPr>
            <a:r>
              <a:rPr lang="uk-UA" dirty="0">
                <a:latin typeface="Times New Roman" panose="02020603050405020304" pitchFamily="18" charset="0"/>
                <a:cs typeface="Times New Roman" panose="02020603050405020304" pitchFamily="18" charset="0"/>
              </a:rPr>
              <a:t>Дякую за увагу!</a:t>
            </a:r>
          </a:p>
        </p:txBody>
      </p:sp>
    </p:spTree>
    <p:extLst>
      <p:ext uri="{BB962C8B-B14F-4D97-AF65-F5344CB8AC3E}">
        <p14:creationId xmlns:p14="http://schemas.microsoft.com/office/powerpoint/2010/main" val="21901452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Прямоугольник 1"/>
          <p:cNvSpPr>
            <a:spLocks noChangeArrowheads="1"/>
          </p:cNvSpPr>
          <p:nvPr/>
        </p:nvSpPr>
        <p:spPr bwMode="auto">
          <a:xfrm>
            <a:off x="-46186" y="437870"/>
            <a:ext cx="9144000" cy="12603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Актуальність </a:t>
            </a:r>
            <a:r>
              <a:rPr lang="uk-UA" altLang="uk-UA" sz="2200" b="1" dirty="0">
                <a:latin typeface="Times New Roman" panose="02020603050405020304" pitchFamily="18" charset="0"/>
                <a:ea typeface="Calibri" panose="020F0502020204030204" pitchFamily="34" charset="0"/>
                <a:cs typeface="Times New Roman" panose="02020603050405020304" pitchFamily="18" charset="0"/>
              </a:rPr>
              <a:t>системного </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вирішення проблем і завдань охоронної діяльності особливо зросла в останні роки, що диктується багатьма </a:t>
            </a:r>
            <a:r>
              <a:rPr lang="uk-UA" altLang="uk-UA" sz="2200" b="1" dirty="0">
                <a:latin typeface="Times New Roman" panose="02020603050405020304" pitchFamily="18" charset="0"/>
                <a:ea typeface="Calibri" panose="020F0502020204030204" pitchFamily="34" charset="0"/>
                <a:cs typeface="Times New Roman" panose="02020603050405020304" pitchFamily="18" charset="0"/>
              </a:rPr>
              <a:t>факторами</a:t>
            </a:r>
            <a:r>
              <a:rPr lang="uk-UA" altLang="uk-UA" sz="2200" dirty="0" smtClean="0">
                <a:latin typeface="Times New Roman" panose="02020603050405020304" pitchFamily="18" charset="0"/>
                <a:ea typeface="Calibri" panose="020F0502020204030204" pitchFamily="34" charset="0"/>
                <a:cs typeface="Times New Roman" panose="02020603050405020304" pitchFamily="18" charset="0"/>
              </a:rPr>
              <a:t>:</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a:t>
            </a:r>
          </a:p>
        </p:txBody>
      </p:sp>
      <p:sp>
        <p:nvSpPr>
          <p:cNvPr id="4" name="TextBox 3"/>
          <p:cNvSpPr txBox="1"/>
          <p:nvPr/>
        </p:nvSpPr>
        <p:spPr>
          <a:xfrm>
            <a:off x="107504" y="2204864"/>
            <a:ext cx="2880320" cy="4552015"/>
          </a:xfrm>
          <a:prstGeom prst="rect">
            <a:avLst/>
          </a:prstGeom>
          <a:noFill/>
          <a:ln>
            <a:solidFill>
              <a:srgbClr val="002060"/>
            </a:solidFill>
          </a:ln>
        </p:spPr>
        <p:txBody>
          <a:bodyPr wrap="square" rtlCol="0">
            <a:spAutoFit/>
          </a:bodyPr>
          <a:lstStyle/>
          <a:p>
            <a:pPr algn="just">
              <a:lnSpc>
                <a:spcPct val="115000"/>
              </a:lnSpc>
            </a:pPr>
            <a:r>
              <a:rPr lang="uk-UA" altLang="uk-UA" sz="1400" dirty="0" smtClean="0">
                <a:latin typeface="Times New Roman" panose="02020603050405020304" pitchFamily="18" charset="0"/>
                <a:ea typeface="Calibri" panose="020F0502020204030204" pitchFamily="34" charset="0"/>
                <a:cs typeface="Times New Roman" panose="02020603050405020304" pitchFamily="18" charset="0"/>
              </a:rPr>
              <a:t>- відбувається закономірний вибух криміногенної обстановки в сучасних умовах становлення нових суспільних, економічних, політичних, виробничих та інших відносин при нестачі механізмів їх правового регулювання. Різко активізується діяльність організованих злочинних структур, відбувається їхній кількісний ріст, якісна технічна та методична оснащеність, проникнення в комерційні, державні, в тому числі і в правоохоронні органи. По інформаційно-аналітичним оглядам спеціалістів (експертів) рівень злочинності в найближчі роки буде зберігатися; </a:t>
            </a:r>
            <a:endParaRPr lang="uk-UA" altLang="uk-UA" sz="14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TextBox 6"/>
          <p:cNvSpPr txBox="1"/>
          <p:nvPr/>
        </p:nvSpPr>
        <p:spPr>
          <a:xfrm>
            <a:off x="3059832" y="2204864"/>
            <a:ext cx="2952328" cy="2797882"/>
          </a:xfrm>
          <a:prstGeom prst="rect">
            <a:avLst/>
          </a:prstGeom>
          <a:noFill/>
          <a:ln>
            <a:solidFill>
              <a:srgbClr val="002060"/>
            </a:solidFill>
          </a:ln>
        </p:spPr>
        <p:txBody>
          <a:bodyPr wrap="square" rtlCol="0">
            <a:spAutoFit/>
          </a:bodyPr>
          <a:lstStyle/>
          <a:p>
            <a:pPr algn="just">
              <a:lnSpc>
                <a:spcPct val="115000"/>
              </a:lnSpc>
            </a:pPr>
            <a:r>
              <a:rPr lang="uk-UA" altLang="uk-UA" sz="1400" dirty="0" smtClean="0">
                <a:latin typeface="Times New Roman" panose="02020603050405020304" pitchFamily="18" charset="0"/>
                <a:ea typeface="Calibri" panose="020F0502020204030204" pitchFamily="34" charset="0"/>
                <a:cs typeface="Times New Roman" panose="02020603050405020304" pitchFamily="18" charset="0"/>
              </a:rPr>
              <a:t>- злочинні дії організованих структур, спрямовані на захоплення і пограбування установ, на отримання конфіденційної (секретної) інформації про діяльність підприємств і </a:t>
            </a:r>
            <a:r>
              <a:rPr lang="uk-UA" altLang="uk-UA" sz="1400" dirty="0" err="1" smtClean="0">
                <a:latin typeface="Times New Roman" panose="02020603050405020304" pitchFamily="18" charset="0"/>
                <a:ea typeface="Calibri" panose="020F0502020204030204" pitchFamily="34" charset="0"/>
                <a:cs typeface="Times New Roman" panose="02020603050405020304" pitchFamily="18" charset="0"/>
              </a:rPr>
              <a:t>т.д</a:t>
            </a:r>
            <a:r>
              <a:rPr lang="uk-UA" altLang="uk-UA" sz="1400" dirty="0" smtClean="0">
                <a:latin typeface="Times New Roman" panose="02020603050405020304" pitchFamily="18" charset="0"/>
                <a:ea typeface="Calibri" panose="020F0502020204030204" pitchFamily="34" charset="0"/>
                <a:cs typeface="Times New Roman" panose="02020603050405020304" pitchFamily="18" charset="0"/>
              </a:rPr>
              <a:t>., все більшою мірою готуються як глибоко продумані, технічно добре оснащені, змодельовані на досить високому інтелектуальному і психологічному рівні акції; </a:t>
            </a:r>
            <a:endParaRPr lang="uk-UA" altLang="uk-UA" sz="14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8" name="TextBox 7"/>
          <p:cNvSpPr txBox="1"/>
          <p:nvPr/>
        </p:nvSpPr>
        <p:spPr>
          <a:xfrm>
            <a:off x="6084168" y="2204864"/>
            <a:ext cx="2952328" cy="1826654"/>
          </a:xfrm>
          <a:prstGeom prst="rect">
            <a:avLst/>
          </a:prstGeom>
          <a:noFill/>
          <a:ln>
            <a:solidFill>
              <a:srgbClr val="002060"/>
            </a:solidFill>
          </a:ln>
        </p:spPr>
        <p:txBody>
          <a:bodyPr wrap="square" rtlCol="0">
            <a:spAutoFit/>
          </a:bodyPr>
          <a:lstStyle/>
          <a:p>
            <a:pPr algn="just">
              <a:lnSpc>
                <a:spcPct val="115000"/>
              </a:lnSpc>
            </a:pPr>
            <a:r>
              <a:rPr lang="uk-UA" altLang="uk-UA" sz="1400" dirty="0" smtClean="0">
                <a:latin typeface="Times New Roman" panose="02020603050405020304" pitchFamily="18" charset="0"/>
                <a:ea typeface="Calibri" panose="020F0502020204030204" pitchFamily="34" charset="0"/>
                <a:cs typeface="Times New Roman" panose="02020603050405020304" pitchFamily="18" charset="0"/>
              </a:rPr>
              <a:t>- високий професійний рівень підготовки і проведення злочинних акцій, що характеризуються системним рішенням (у тому числі і в плані приховування слідів) і часто відрізняються жорстокістю виконання. </a:t>
            </a:r>
            <a:endParaRPr lang="uk-UA" altLang="uk-UA" sz="14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Прямоугольник 4"/>
          <p:cNvSpPr/>
          <p:nvPr/>
        </p:nvSpPr>
        <p:spPr>
          <a:xfrm>
            <a:off x="3059832" y="5044815"/>
            <a:ext cx="6050203" cy="1791260"/>
          </a:xfrm>
          <a:prstGeom prst="rect">
            <a:avLst/>
          </a:prstGeom>
        </p:spPr>
        <p:txBody>
          <a:bodyPr wrap="square">
            <a:spAutoFit/>
          </a:bodyPr>
          <a:lstStyle/>
          <a:p>
            <a:pPr algn="just">
              <a:lnSpc>
                <a:spcPct val="115000"/>
              </a:lnSpc>
            </a:pPr>
            <a:r>
              <a:rPr lang="uk-UA" altLang="uk-UA" sz="1600" dirty="0" smtClean="0">
                <a:latin typeface="Times New Roman" panose="02020603050405020304" pitchFamily="18" charset="0"/>
                <a:ea typeface="Calibri" panose="020F0502020204030204" pitchFamily="34" charset="0"/>
                <a:cs typeface="Times New Roman" panose="02020603050405020304" pitchFamily="18" charset="0"/>
              </a:rPr>
              <a:t>Практика охоронної діяльності показує, що необхідний науково обґрунтований підхід до вирішення проблем і завдань охорони об'єктів, особливо, якщо це особливо важливі, особливо небезпечні об'єкти, об'єкти особливого ризику або об'єкти, що містять великі матеріальні цінності (наприклад, банки, сховища дорогоцінних каменів та металів і </a:t>
            </a:r>
            <a:r>
              <a:rPr lang="uk-UA" altLang="uk-UA" sz="1600" dirty="0" err="1" smtClean="0">
                <a:latin typeface="Times New Roman" panose="02020603050405020304" pitchFamily="18" charset="0"/>
                <a:ea typeface="Calibri" panose="020F0502020204030204" pitchFamily="34" charset="0"/>
                <a:cs typeface="Times New Roman" panose="02020603050405020304" pitchFamily="18" charset="0"/>
              </a:rPr>
              <a:t>т.д</a:t>
            </a:r>
            <a:r>
              <a:rPr lang="uk-UA" altLang="uk-UA" sz="1600" dirty="0" smtClean="0">
                <a:latin typeface="Times New Roman" panose="02020603050405020304" pitchFamily="18" charset="0"/>
                <a:ea typeface="Calibri" panose="020F0502020204030204" pitchFamily="34" charset="0"/>
                <a:cs typeface="Times New Roman" panose="02020603050405020304" pitchFamily="18" charset="0"/>
              </a:rPr>
              <a:t>.). </a:t>
            </a:r>
            <a:endParaRPr lang="uk-UA" altLang="uk-UA" sz="1600" dirty="0">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Прямоугольник 1"/>
          <p:cNvSpPr>
            <a:spLocks noChangeArrowheads="1"/>
          </p:cNvSpPr>
          <p:nvPr/>
        </p:nvSpPr>
        <p:spPr bwMode="auto">
          <a:xfrm>
            <a:off x="0" y="912813"/>
            <a:ext cx="9144000" cy="551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b="1" dirty="0">
                <a:latin typeface="Times New Roman" panose="02020603050405020304" pitchFamily="18" charset="0"/>
                <a:ea typeface="Calibri" panose="020F0502020204030204" pitchFamily="34" charset="0"/>
                <a:cs typeface="Times New Roman" panose="02020603050405020304" pitchFamily="18" charset="0"/>
              </a:rPr>
              <a:t>	Необхідність розробки системної концепції із запобігання безпеки об’єктів.</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Очевидно, якщо дії злочинців часто носять не просто хитрий, а системно продуманий професіоналами характер, їм слід протиставити організацію та оснащення, виконані на більш високому рівні професіоналізму. Цим і пояснюється необхідність розробки узагальненої системної концепції із забезпечення безпеки об'єктів, яка в кожному випадку повинна бути адаптована до конкретного об'єкту, виходячи з умов його функціонування, розташування, характеру діяльності, географічного положення, особливостей навколишнього середовища і обстановки і </a:t>
            </a:r>
            <a:r>
              <a:rPr lang="uk-UA" altLang="uk-UA" sz="2200" dirty="0" err="1">
                <a:latin typeface="Times New Roman" panose="02020603050405020304" pitchFamily="18" charset="0"/>
                <a:ea typeface="Calibri" panose="020F0502020204030204" pitchFamily="34" charset="0"/>
                <a:cs typeface="Times New Roman" panose="02020603050405020304" pitchFamily="18" charset="0"/>
              </a:rPr>
              <a:t>т.д</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Таким чином, для кожного конкретного об'єкта повинна розроблятися на основі загальної своя власна концепція безпеки, виходячи з положень якої розробляється </a:t>
            </a:r>
            <a:r>
              <a:rPr lang="uk-UA" altLang="uk-UA" sz="2200" dirty="0" err="1" smtClean="0">
                <a:latin typeface="Times New Roman" panose="02020603050405020304" pitchFamily="18" charset="0"/>
                <a:ea typeface="Calibri" panose="020F0502020204030204" pitchFamily="34" charset="0"/>
                <a:cs typeface="Times New Roman" panose="02020603050405020304" pitchFamily="18" charset="0"/>
              </a:rPr>
              <a:t>проєкт</a:t>
            </a:r>
            <a:r>
              <a:rPr lang="uk-UA" altLang="uk-UA" sz="2200" dirty="0" smtClean="0">
                <a:latin typeface="Times New Roman" panose="02020603050405020304" pitchFamily="18" charset="0"/>
                <a:ea typeface="Calibri" panose="020F0502020204030204" pitchFamily="34" charset="0"/>
                <a:cs typeface="Times New Roman" panose="02020603050405020304" pitchFamily="18" charset="0"/>
              </a:rPr>
              <a:t> </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оснащення об'єкта інженерно-технічними, спеціальними та програмно-апаратними засобами захисту. </a:t>
            </a:r>
            <a:endParaRPr lang="uk-UA" altLang="uk-UA" sz="2200" dirty="0">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Прямоугольник 2"/>
          <p:cNvSpPr>
            <a:spLocks noChangeArrowheads="1"/>
          </p:cNvSpPr>
          <p:nvPr/>
        </p:nvSpPr>
        <p:spPr bwMode="auto">
          <a:xfrm>
            <a:off x="0" y="260648"/>
            <a:ext cx="9144000" cy="639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a:t>
            </a:r>
            <a:r>
              <a:rPr lang="uk-UA" altLang="uk-UA" sz="2100" dirty="0">
                <a:latin typeface="Times New Roman" panose="02020603050405020304" pitchFamily="18" charset="0"/>
                <a:ea typeface="Calibri" panose="020F0502020204030204" pitchFamily="34" charset="0"/>
                <a:cs typeface="Times New Roman" panose="02020603050405020304" pitchFamily="18" charset="0"/>
              </a:rPr>
              <a:t>Технічні засоби охорони (</a:t>
            </a:r>
            <a:r>
              <a:rPr lang="uk-UA" altLang="uk-UA" sz="2100" b="1" dirty="0">
                <a:latin typeface="Times New Roman" panose="02020603050405020304" pitchFamily="18" charset="0"/>
                <a:ea typeface="Calibri" panose="020F0502020204030204" pitchFamily="34" charset="0"/>
                <a:cs typeface="Times New Roman" panose="02020603050405020304" pitchFamily="18" charset="0"/>
              </a:rPr>
              <a:t>ТЗО</a:t>
            </a:r>
            <a:r>
              <a:rPr lang="uk-UA" altLang="uk-UA" sz="2100" dirty="0">
                <a:latin typeface="Times New Roman" panose="02020603050405020304" pitchFamily="18" charset="0"/>
                <a:ea typeface="Calibri" panose="020F0502020204030204" pitchFamily="34" charset="0"/>
                <a:cs typeface="Times New Roman" panose="02020603050405020304" pitchFamily="18" charset="0"/>
              </a:rPr>
              <a:t>), встановлені на об'єктах охорони, повинні в комплексі з силами фізичної охорони і системою інженерних споруд задовольняти сучасним (виходячи з ситуації, криміногенної обстановки) вимогам з охорони від цілей потенційного порушника. </a:t>
            </a:r>
          </a:p>
          <a:p>
            <a:pPr algn="just">
              <a:lnSpc>
                <a:spcPct val="115000"/>
              </a:lnSpc>
            </a:pPr>
            <a:r>
              <a:rPr lang="uk-UA" altLang="uk-UA" sz="2100" dirty="0">
                <a:latin typeface="Times New Roman" panose="02020603050405020304" pitchFamily="18" charset="0"/>
                <a:ea typeface="Calibri" panose="020F0502020204030204" pitchFamily="34" charset="0"/>
                <a:cs typeface="Times New Roman" panose="02020603050405020304" pitchFamily="18" charset="0"/>
              </a:rPr>
              <a:t>	Враховуючи викладене, розробники технічних засобів охоронної сигналізації (</a:t>
            </a:r>
            <a:r>
              <a:rPr lang="uk-UA" altLang="uk-UA" sz="2100" b="1" dirty="0">
                <a:latin typeface="Times New Roman" panose="02020603050405020304" pitchFamily="18" charset="0"/>
                <a:ea typeface="Calibri" panose="020F0502020204030204" pitchFamily="34" charset="0"/>
                <a:cs typeface="Times New Roman" panose="02020603050405020304" pitchFamily="18" charset="0"/>
              </a:rPr>
              <a:t>ТЗОС</a:t>
            </a:r>
            <a:r>
              <a:rPr lang="uk-UA" altLang="uk-UA" sz="2100" dirty="0">
                <a:latin typeface="Times New Roman" panose="02020603050405020304" pitchFamily="18" charset="0"/>
                <a:ea typeface="Calibri" panose="020F0502020204030204" pitchFamily="34" charset="0"/>
                <a:cs typeface="Times New Roman" panose="02020603050405020304" pitchFamily="18" charset="0"/>
              </a:rPr>
              <a:t>) і комплексів технічних засобів охорони (</a:t>
            </a:r>
            <a:r>
              <a:rPr lang="uk-UA" altLang="uk-UA" sz="2100" b="1" dirty="0">
                <a:latin typeface="Times New Roman" panose="02020603050405020304" pitchFamily="18" charset="0"/>
                <a:ea typeface="Calibri" panose="020F0502020204030204" pitchFamily="34" charset="0"/>
                <a:cs typeface="Times New Roman" panose="02020603050405020304" pitchFamily="18" charset="0"/>
              </a:rPr>
              <a:t>КТЗО</a:t>
            </a:r>
            <a:r>
              <a:rPr lang="uk-UA" altLang="uk-UA" sz="2100" dirty="0">
                <a:latin typeface="Times New Roman" panose="02020603050405020304" pitchFamily="18" charset="0"/>
                <a:ea typeface="Calibri" panose="020F0502020204030204" pitchFamily="34" charset="0"/>
                <a:cs typeface="Times New Roman" panose="02020603050405020304" pitchFamily="18" charset="0"/>
              </a:rPr>
              <a:t>) при аналізі вихідних положень для визначення "моделей порушників" повинні розглядати і такі фактори, характерні для сучасного життя, як: </a:t>
            </a:r>
          </a:p>
          <a:p>
            <a:pPr algn="just">
              <a:lnSpc>
                <a:spcPct val="115000"/>
              </a:lnSpc>
            </a:pPr>
            <a:r>
              <a:rPr lang="uk-UA" altLang="uk-UA" sz="2100" dirty="0">
                <a:latin typeface="Times New Roman" panose="02020603050405020304" pitchFamily="18" charset="0"/>
                <a:ea typeface="Calibri" panose="020F0502020204030204" pitchFamily="34" charset="0"/>
                <a:cs typeface="Times New Roman" panose="02020603050405020304" pitchFamily="18" charset="0"/>
              </a:rPr>
              <a:t>	- наявність у вільному продажу зарубіжних і вітчизняних виробів спецтехніки; </a:t>
            </a:r>
          </a:p>
          <a:p>
            <a:pPr algn="just">
              <a:lnSpc>
                <a:spcPct val="115000"/>
              </a:lnSpc>
            </a:pPr>
            <a:r>
              <a:rPr lang="uk-UA" altLang="uk-UA" sz="2100" dirty="0">
                <a:latin typeface="Times New Roman" panose="02020603050405020304" pitchFamily="18" charset="0"/>
                <a:ea typeface="Calibri" panose="020F0502020204030204" pitchFamily="34" charset="0"/>
                <a:cs typeface="Times New Roman" panose="02020603050405020304" pitchFamily="18" charset="0"/>
              </a:rPr>
              <a:t>	- можливість придбання сучасного озброєння; </a:t>
            </a:r>
          </a:p>
          <a:p>
            <a:pPr algn="just">
              <a:lnSpc>
                <a:spcPct val="115000"/>
              </a:lnSpc>
            </a:pPr>
            <a:r>
              <a:rPr lang="uk-UA" altLang="uk-UA" sz="2100" dirty="0">
                <a:latin typeface="Times New Roman" panose="02020603050405020304" pitchFamily="18" charset="0"/>
                <a:ea typeface="Calibri" panose="020F0502020204030204" pitchFamily="34" charset="0"/>
                <a:cs typeface="Times New Roman" panose="02020603050405020304" pitchFamily="18" charset="0"/>
              </a:rPr>
              <a:t>	- можливість рекрутування організованими злочинними формуваннями підготовлених в силових структурах людей; </a:t>
            </a:r>
          </a:p>
          <a:p>
            <a:pPr algn="just">
              <a:lnSpc>
                <a:spcPct val="115000"/>
              </a:lnSpc>
            </a:pPr>
            <a:r>
              <a:rPr lang="uk-UA" altLang="uk-UA" sz="2100" dirty="0">
                <a:latin typeface="Times New Roman" panose="02020603050405020304" pitchFamily="18" charset="0"/>
                <a:ea typeface="Calibri" panose="020F0502020204030204" pitchFamily="34" charset="0"/>
                <a:cs typeface="Times New Roman" panose="02020603050405020304" pitchFamily="18" charset="0"/>
              </a:rPr>
              <a:t>	- наявність значних фінансових ресурсів у кримінальних структурах і </a:t>
            </a:r>
            <a:r>
              <a:rPr lang="uk-UA" altLang="uk-UA" sz="2100" dirty="0" err="1">
                <a:latin typeface="Times New Roman" panose="02020603050405020304" pitchFamily="18" charset="0"/>
                <a:ea typeface="Calibri" panose="020F0502020204030204" pitchFamily="34" charset="0"/>
                <a:cs typeface="Times New Roman" panose="02020603050405020304" pitchFamily="18" charset="0"/>
              </a:rPr>
              <a:t>т.д</a:t>
            </a:r>
            <a:r>
              <a:rPr lang="uk-UA" altLang="uk-UA" sz="2100" dirty="0">
                <a:latin typeface="Times New Roman" panose="02020603050405020304" pitchFamily="18" charset="0"/>
                <a:ea typeface="Calibri" panose="020F0502020204030204" pitchFamily="34" charset="0"/>
                <a:cs typeface="Times New Roman" panose="02020603050405020304" pitchFamily="18" charset="0"/>
              </a:rPr>
              <a:t>., тобто факторів, що розширюють можливості злочинних формувань організовувати проти об'єктів охорони злочинні дії з високим рівнем їх попередньої підготовки.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Прямоугольник 1"/>
          <p:cNvSpPr>
            <a:spLocks noChangeArrowheads="1"/>
          </p:cNvSpPr>
          <p:nvPr/>
        </p:nvSpPr>
        <p:spPr bwMode="auto">
          <a:xfrm>
            <a:off x="0" y="993775"/>
            <a:ext cx="9144000" cy="3954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Однією з центральних підсистем в системі забезпечення безпеки є автоматизована </a:t>
            </a:r>
            <a:r>
              <a:rPr lang="uk-UA" altLang="uk-UA" sz="2200" dirty="0" smtClean="0">
                <a:latin typeface="Times New Roman" panose="02020603050405020304" pitchFamily="18" charset="0"/>
                <a:ea typeface="Calibri" panose="020F0502020204030204" pitchFamily="34" charset="0"/>
                <a:cs typeface="Times New Roman" panose="02020603050405020304" pitchFamily="18" charset="0"/>
              </a:rPr>
              <a:t> (або інтегрована) система </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охорони (</a:t>
            </a:r>
            <a:r>
              <a:rPr lang="uk-UA" altLang="uk-UA" sz="2200" b="1" dirty="0">
                <a:latin typeface="Times New Roman" panose="02020603050405020304" pitchFamily="18" charset="0"/>
                <a:ea typeface="Calibri" panose="020F0502020204030204" pitchFamily="34" charset="0"/>
                <a:cs typeface="Times New Roman" panose="02020603050405020304" pitchFamily="18" charset="0"/>
              </a:rPr>
              <a:t>АСО</a:t>
            </a:r>
            <a:r>
              <a:rPr lang="uk-UA" altLang="uk-UA" sz="2200" dirty="0" smtClean="0">
                <a:latin typeface="Times New Roman" panose="02020603050405020304" pitchFamily="18" charset="0"/>
                <a:ea typeface="Calibri" panose="020F0502020204030204" pitchFamily="34" charset="0"/>
                <a:cs typeface="Times New Roman" panose="02020603050405020304" pitchFamily="18" charset="0"/>
              </a:rPr>
              <a:t>), </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за допомогою якої реалізуються практичні заходи по попередженню недозволеного доступу до техніки, обладнання, матеріалів, документів і охорони їх від шпигунства на користь конкурентів, диверсій, пошкоджень, розкрадань та інших незаконних або злочинних дій.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На практиці дії </a:t>
            </a:r>
            <a:r>
              <a:rPr lang="uk-UA" altLang="uk-UA" sz="2200" b="1" dirty="0">
                <a:latin typeface="Times New Roman" panose="02020603050405020304" pitchFamily="18" charset="0"/>
                <a:ea typeface="Calibri" panose="020F0502020204030204" pitchFamily="34" charset="0"/>
                <a:cs typeface="Times New Roman" panose="02020603050405020304" pitchFamily="18" charset="0"/>
              </a:rPr>
              <a:t>АСО</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(див. </a:t>
            </a:r>
            <a:r>
              <a:rPr lang="uk-UA" altLang="uk-UA" sz="2200" dirty="0" err="1" smtClean="0">
                <a:latin typeface="Times New Roman" panose="02020603050405020304" pitchFamily="18" charset="0"/>
                <a:ea typeface="Calibri" panose="020F0502020204030204" pitchFamily="34" charset="0"/>
                <a:cs typeface="Times New Roman" panose="02020603050405020304" pitchFamily="18" charset="0"/>
              </a:rPr>
              <a:t>Мал</a:t>
            </a:r>
            <a:r>
              <a:rPr lang="uk-UA" altLang="uk-UA" sz="2200" dirty="0" smtClean="0">
                <a:latin typeface="Times New Roman" panose="02020603050405020304" pitchFamily="18" charset="0"/>
                <a:ea typeface="Calibri" panose="020F0502020204030204" pitchFamily="34" charset="0"/>
                <a:cs typeface="Times New Roman" panose="02020603050405020304" pitchFamily="18" charset="0"/>
              </a:rPr>
              <a:t>.) </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складаються з двох основних фаз: </a:t>
            </a:r>
            <a:endParaRPr lang="uk-UA" altLang="uk-UA" sz="2200"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pPr>
            <a:r>
              <a:rPr lang="uk-UA" altLang="uk-UA" sz="2200" dirty="0" smtClean="0">
                <a:latin typeface="Times New Roman" panose="02020603050405020304" pitchFamily="18" charset="0"/>
                <a:ea typeface="Calibri" panose="020F0502020204030204" pitchFamily="34" charset="0"/>
                <a:cs typeface="Times New Roman" panose="02020603050405020304" pitchFamily="18" charset="0"/>
              </a:rPr>
              <a:t>- </a:t>
            </a:r>
            <a:r>
              <a:rPr lang="uk-UA" altLang="uk-UA" sz="2200" dirty="0" smtClean="0">
                <a:latin typeface="Times New Roman" panose="02020603050405020304" pitchFamily="18" charset="0"/>
                <a:ea typeface="Calibri" panose="020F0502020204030204" pitchFamily="34" charset="0"/>
                <a:cs typeface="Times New Roman" panose="02020603050405020304" pitchFamily="18" charset="0"/>
              </a:rPr>
              <a:t>виявлення </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порушника (у можливо короткий період часу з моменту його появи в охоронюваній </a:t>
            </a:r>
            <a:r>
              <a:rPr lang="uk-UA" altLang="uk-UA" sz="2200" dirty="0" smtClean="0">
                <a:latin typeface="Times New Roman" panose="02020603050405020304" pitchFamily="18" charset="0"/>
                <a:ea typeface="Calibri" panose="020F0502020204030204" pitchFamily="34" charset="0"/>
                <a:cs typeface="Times New Roman" panose="02020603050405020304" pitchFamily="18" charset="0"/>
              </a:rPr>
              <a:t>зоні);</a:t>
            </a:r>
          </a:p>
          <a:p>
            <a:pPr algn="just">
              <a:lnSpc>
                <a:spcPct val="115000"/>
              </a:lnSpc>
            </a:pPr>
            <a:r>
              <a:rPr lang="uk-UA" altLang="uk-UA" sz="2200" dirty="0" smtClean="0">
                <a:latin typeface="Times New Roman" panose="02020603050405020304" pitchFamily="18" charset="0"/>
                <a:ea typeface="Calibri" panose="020F0502020204030204" pitchFamily="34" charset="0"/>
                <a:cs typeface="Times New Roman" panose="02020603050405020304" pitchFamily="18" charset="0"/>
              </a:rPr>
              <a:t>- його </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затримання.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1" name="Группа 3"/>
          <p:cNvGrpSpPr>
            <a:grpSpLocks/>
          </p:cNvGrpSpPr>
          <p:nvPr/>
        </p:nvGrpSpPr>
        <p:grpSpPr bwMode="auto">
          <a:xfrm>
            <a:off x="683568" y="476672"/>
            <a:ext cx="7993063" cy="5961063"/>
            <a:chOff x="0" y="0"/>
            <a:chExt cx="5646420" cy="4975860"/>
          </a:xfrm>
        </p:grpSpPr>
        <p:sp>
          <p:nvSpPr>
            <p:cNvPr id="17412" name="Надпись 2"/>
            <p:cNvSpPr txBox="1">
              <a:spLocks noChangeArrowheads="1"/>
            </p:cNvSpPr>
            <p:nvPr/>
          </p:nvSpPr>
          <p:spPr bwMode="auto">
            <a:xfrm>
              <a:off x="1668780" y="0"/>
              <a:ext cx="1950720" cy="49530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Автоматизована система охорони (АСО)</a:t>
              </a:r>
            </a:p>
          </p:txBody>
        </p:sp>
        <p:cxnSp>
          <p:nvCxnSpPr>
            <p:cNvPr id="6" name="Прямая со стрелкой 5"/>
            <p:cNvCxnSpPr/>
            <p:nvPr/>
          </p:nvCxnSpPr>
          <p:spPr>
            <a:xfrm>
              <a:off x="2507526" y="503549"/>
              <a:ext cx="0" cy="28092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7414" name="Надпись 4"/>
            <p:cNvSpPr txBox="1">
              <a:spLocks noChangeArrowheads="1"/>
            </p:cNvSpPr>
            <p:nvPr/>
          </p:nvSpPr>
          <p:spPr bwMode="auto">
            <a:xfrm>
              <a:off x="3413760" y="1005840"/>
              <a:ext cx="1950720" cy="49530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400">
                  <a:solidFill>
                    <a:schemeClr val="bg1"/>
                  </a:solidFill>
                  <a:latin typeface="Times New Roman" panose="02020603050405020304" pitchFamily="18" charset="0"/>
                  <a:ea typeface="Calibri" panose="020F0502020204030204" pitchFamily="34" charset="0"/>
                  <a:cs typeface="Times New Roman" panose="02020603050405020304" pitchFamily="18" charset="0"/>
                </a:rPr>
                <a:t>Особовий склад</a:t>
              </a:r>
            </a:p>
          </p:txBody>
        </p:sp>
        <p:sp>
          <p:nvSpPr>
            <p:cNvPr id="17415" name="Надпись 5"/>
            <p:cNvSpPr txBox="1">
              <a:spLocks noChangeArrowheads="1"/>
            </p:cNvSpPr>
            <p:nvPr/>
          </p:nvSpPr>
          <p:spPr bwMode="auto">
            <a:xfrm>
              <a:off x="152400" y="1043940"/>
              <a:ext cx="2461260" cy="49530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400">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Комплекс інженерних технічних засобів охорони (КІТЗО)</a:t>
              </a:r>
            </a:p>
          </p:txBody>
        </p:sp>
        <p:cxnSp>
          <p:nvCxnSpPr>
            <p:cNvPr id="9" name="Прямая соединительная линия 8"/>
            <p:cNvCxnSpPr/>
            <p:nvPr/>
          </p:nvCxnSpPr>
          <p:spPr>
            <a:xfrm flipV="1">
              <a:off x="1104613" y="753999"/>
              <a:ext cx="3208422" cy="0"/>
            </a:xfrm>
            <a:prstGeom prst="line">
              <a:avLst/>
            </a:prstGeom>
          </p:spPr>
          <p:style>
            <a:lnRef idx="1">
              <a:schemeClr val="dk1"/>
            </a:lnRef>
            <a:fillRef idx="0">
              <a:schemeClr val="dk1"/>
            </a:fillRef>
            <a:effectRef idx="0">
              <a:schemeClr val="dk1"/>
            </a:effectRef>
            <a:fontRef idx="minor">
              <a:schemeClr val="tx1"/>
            </a:fontRef>
          </p:style>
        </p:cxnSp>
        <p:sp>
          <p:nvSpPr>
            <p:cNvPr id="17417" name="Надпись 7"/>
            <p:cNvSpPr txBox="1">
              <a:spLocks noChangeArrowheads="1"/>
            </p:cNvSpPr>
            <p:nvPr/>
          </p:nvSpPr>
          <p:spPr bwMode="auto">
            <a:xfrm>
              <a:off x="3413760" y="1828800"/>
              <a:ext cx="1950720" cy="49530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400">
                  <a:solidFill>
                    <a:schemeClr val="bg1"/>
                  </a:solidFill>
                  <a:latin typeface="Times New Roman" panose="02020603050405020304" pitchFamily="18" charset="0"/>
                  <a:ea typeface="Calibri" panose="020F0502020204030204" pitchFamily="34" charset="0"/>
                  <a:cs typeface="Times New Roman" panose="02020603050405020304" pitchFamily="18" charset="0"/>
                </a:rPr>
                <a:t>Інженерні засоби охорони (ІЗО)</a:t>
              </a:r>
            </a:p>
          </p:txBody>
        </p:sp>
        <p:sp>
          <p:nvSpPr>
            <p:cNvPr id="17418" name="Надпись 8"/>
            <p:cNvSpPr txBox="1">
              <a:spLocks noChangeArrowheads="1"/>
            </p:cNvSpPr>
            <p:nvPr/>
          </p:nvSpPr>
          <p:spPr bwMode="auto">
            <a:xfrm>
              <a:off x="152400" y="1866900"/>
              <a:ext cx="2468880" cy="49530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400">
                  <a:solidFill>
                    <a:schemeClr val="bg1"/>
                  </a:solidFill>
                  <a:latin typeface="Times New Roman" panose="02020603050405020304" pitchFamily="18" charset="0"/>
                  <a:ea typeface="Calibri" panose="020F0502020204030204" pitchFamily="34" charset="0"/>
                  <a:cs typeface="Times New Roman" panose="02020603050405020304" pitchFamily="18" charset="0"/>
                </a:rPr>
                <a:t>Комплекс технічних засобів охорони (КТЗО)</a:t>
              </a:r>
            </a:p>
            <a:p>
              <a:pPr algn="ctr">
                <a:lnSpc>
                  <a:spcPct val="115000"/>
                </a:lnSpc>
                <a:spcAft>
                  <a:spcPts val="1000"/>
                </a:spcAft>
              </a:pPr>
              <a:r>
                <a:rPr lang="uk-UA" altLang="uk-UA" sz="140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p>
          </p:txBody>
        </p:sp>
        <p:sp>
          <p:nvSpPr>
            <p:cNvPr id="17419" name="Надпись 9"/>
            <p:cNvSpPr txBox="1">
              <a:spLocks noChangeArrowheads="1"/>
            </p:cNvSpPr>
            <p:nvPr/>
          </p:nvSpPr>
          <p:spPr bwMode="auto">
            <a:xfrm>
              <a:off x="152400" y="2712720"/>
              <a:ext cx="1318260" cy="86868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400">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Технічні засоби охоронної сигналізації (ТЗОС)</a:t>
              </a:r>
            </a:p>
          </p:txBody>
        </p:sp>
        <p:sp>
          <p:nvSpPr>
            <p:cNvPr id="17420" name="Надпись 10"/>
            <p:cNvSpPr txBox="1">
              <a:spLocks noChangeArrowheads="1"/>
            </p:cNvSpPr>
            <p:nvPr/>
          </p:nvSpPr>
          <p:spPr bwMode="auto">
            <a:xfrm>
              <a:off x="1653540" y="2712720"/>
              <a:ext cx="1074420" cy="88392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400">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Технічні засоби спостереження (ТЗС)</a:t>
              </a:r>
            </a:p>
          </p:txBody>
        </p:sp>
        <p:sp>
          <p:nvSpPr>
            <p:cNvPr id="17421" name="Надпись 11"/>
            <p:cNvSpPr txBox="1">
              <a:spLocks noChangeArrowheads="1"/>
            </p:cNvSpPr>
            <p:nvPr/>
          </p:nvSpPr>
          <p:spPr bwMode="auto">
            <a:xfrm>
              <a:off x="2941320" y="2720340"/>
              <a:ext cx="1066800" cy="86106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400">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Система контролю доступу (СКД)</a:t>
              </a:r>
            </a:p>
          </p:txBody>
        </p:sp>
        <p:sp>
          <p:nvSpPr>
            <p:cNvPr id="17422" name="Надпись 12"/>
            <p:cNvSpPr txBox="1">
              <a:spLocks noChangeArrowheads="1"/>
            </p:cNvSpPr>
            <p:nvPr/>
          </p:nvSpPr>
          <p:spPr bwMode="auto">
            <a:xfrm>
              <a:off x="4236720" y="2735580"/>
              <a:ext cx="1181100" cy="83820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400">
                  <a:solidFill>
                    <a:schemeClr val="bg1"/>
                  </a:solidFill>
                  <a:latin typeface="Times New Roman" panose="02020603050405020304" pitchFamily="18" charset="0"/>
                  <a:ea typeface="Calibri" panose="020F0502020204030204" pitchFamily="34" charset="0"/>
                  <a:cs typeface="Times New Roman" panose="02020603050405020304" pitchFamily="18" charset="0"/>
                </a:rPr>
                <a:t>Допоміжні пристрої (ДП)</a:t>
              </a:r>
            </a:p>
          </p:txBody>
        </p:sp>
        <p:sp>
          <p:nvSpPr>
            <p:cNvPr id="17423" name="Надпись 13"/>
            <p:cNvSpPr txBox="1">
              <a:spLocks noChangeArrowheads="1"/>
            </p:cNvSpPr>
            <p:nvPr/>
          </p:nvSpPr>
          <p:spPr bwMode="auto">
            <a:xfrm>
              <a:off x="182880" y="3962400"/>
              <a:ext cx="922020" cy="64008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400">
                  <a:solidFill>
                    <a:schemeClr val="bg1"/>
                  </a:solidFill>
                  <a:latin typeface="Times New Roman" panose="02020603050405020304" pitchFamily="18" charset="0"/>
                  <a:ea typeface="Calibri" panose="020F0502020204030204" pitchFamily="34" charset="0"/>
                  <a:cs typeface="Times New Roman" panose="02020603050405020304" pitchFamily="18" charset="0"/>
                </a:rPr>
                <a:t>Засоби виявлення (ЗВ)</a:t>
              </a:r>
            </a:p>
          </p:txBody>
        </p:sp>
        <p:sp>
          <p:nvSpPr>
            <p:cNvPr id="17424" name="Надпись 17"/>
            <p:cNvSpPr txBox="1">
              <a:spLocks noChangeArrowheads="1"/>
            </p:cNvSpPr>
            <p:nvPr/>
          </p:nvSpPr>
          <p:spPr bwMode="auto">
            <a:xfrm>
              <a:off x="1470660" y="3970020"/>
              <a:ext cx="2423160" cy="62484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400">
                  <a:solidFill>
                    <a:schemeClr val="bg1"/>
                  </a:solidFill>
                  <a:latin typeface="Times New Roman" panose="02020603050405020304" pitchFamily="18" charset="0"/>
                  <a:ea typeface="Calibri" panose="020F0502020204030204" pitchFamily="34" charset="0"/>
                  <a:cs typeface="Times New Roman" panose="02020603050405020304" pitchFamily="18" charset="0"/>
                </a:rPr>
                <a:t>Система збору, обробки, відображення та документування інформації (СЗОІ)</a:t>
              </a:r>
            </a:p>
          </p:txBody>
        </p:sp>
        <p:sp>
          <p:nvSpPr>
            <p:cNvPr id="17425" name="Надпись 18"/>
            <p:cNvSpPr txBox="1">
              <a:spLocks noChangeArrowheads="1"/>
            </p:cNvSpPr>
            <p:nvPr/>
          </p:nvSpPr>
          <p:spPr bwMode="auto">
            <a:xfrm>
              <a:off x="4236720" y="3947160"/>
              <a:ext cx="1181100" cy="472440"/>
            </a:xfrm>
            <a:prstGeom prst="rect">
              <a:avLst/>
            </a:prstGeom>
            <a:solidFill>
              <a:schemeClr val="tx1"/>
            </a:solidFill>
            <a:ln w="6350">
              <a:solidFill>
                <a:srgbClr val="000000"/>
              </a:solidFill>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400">
                  <a:solidFill>
                    <a:schemeClr val="bg1"/>
                  </a:solidFill>
                  <a:latin typeface="Times New Roman" panose="02020603050405020304" pitchFamily="18" charset="0"/>
                  <a:ea typeface="Calibri" panose="020F0502020204030204" pitchFamily="34" charset="0"/>
                  <a:cs typeface="Times New Roman" panose="02020603050405020304" pitchFamily="18" charset="0"/>
                </a:rPr>
                <a:t>Допоміжні пристрої (ДП)</a:t>
              </a:r>
            </a:p>
          </p:txBody>
        </p:sp>
        <p:cxnSp>
          <p:nvCxnSpPr>
            <p:cNvPr id="19" name="Прямая со стрелкой 18"/>
            <p:cNvCxnSpPr/>
            <p:nvPr/>
          </p:nvCxnSpPr>
          <p:spPr>
            <a:xfrm>
              <a:off x="1096762" y="753999"/>
              <a:ext cx="0" cy="28225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 name="Прямая со стрелкой 19"/>
            <p:cNvCxnSpPr/>
            <p:nvPr/>
          </p:nvCxnSpPr>
          <p:spPr>
            <a:xfrm>
              <a:off x="4320885" y="747373"/>
              <a:ext cx="0" cy="28092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 name="Прямая соединительная линия 20"/>
            <p:cNvCxnSpPr/>
            <p:nvPr/>
          </p:nvCxnSpPr>
          <p:spPr>
            <a:xfrm flipV="1">
              <a:off x="1280678" y="1576904"/>
              <a:ext cx="3207301" cy="0"/>
            </a:xfrm>
            <a:prstGeom prst="line">
              <a:avLst/>
            </a:prstGeom>
          </p:spPr>
          <p:style>
            <a:lnRef idx="1">
              <a:schemeClr val="dk1"/>
            </a:lnRef>
            <a:fillRef idx="0">
              <a:schemeClr val="dk1"/>
            </a:fillRef>
            <a:effectRef idx="0">
              <a:schemeClr val="dk1"/>
            </a:effectRef>
            <a:fontRef idx="minor">
              <a:schemeClr val="tx1"/>
            </a:fontRef>
          </p:style>
        </p:cxnSp>
        <p:cxnSp>
          <p:nvCxnSpPr>
            <p:cNvPr id="22" name="Прямая со стрелкой 21"/>
            <p:cNvCxnSpPr/>
            <p:nvPr/>
          </p:nvCxnSpPr>
          <p:spPr>
            <a:xfrm flipH="1">
              <a:off x="1272828" y="1539800"/>
              <a:ext cx="0" cy="32333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3" name="Прямая со стрелкой 22"/>
            <p:cNvCxnSpPr/>
            <p:nvPr/>
          </p:nvCxnSpPr>
          <p:spPr>
            <a:xfrm>
              <a:off x="4495829" y="1570278"/>
              <a:ext cx="0" cy="28092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4" name="Прямая соединительная линия 23"/>
            <p:cNvCxnSpPr/>
            <p:nvPr/>
          </p:nvCxnSpPr>
          <p:spPr>
            <a:xfrm flipV="1">
              <a:off x="761454" y="2385232"/>
              <a:ext cx="4039405" cy="30478"/>
            </a:xfrm>
            <a:prstGeom prst="line">
              <a:avLst/>
            </a:prstGeom>
          </p:spPr>
          <p:style>
            <a:lnRef idx="1">
              <a:schemeClr val="dk1"/>
            </a:lnRef>
            <a:fillRef idx="0">
              <a:schemeClr val="dk1"/>
            </a:fillRef>
            <a:effectRef idx="0">
              <a:schemeClr val="dk1"/>
            </a:effectRef>
            <a:fontRef idx="minor">
              <a:schemeClr val="tx1"/>
            </a:fontRef>
          </p:style>
        </p:cxnSp>
        <p:cxnSp>
          <p:nvCxnSpPr>
            <p:cNvPr id="25" name="Прямая со стрелкой 24"/>
            <p:cNvCxnSpPr/>
            <p:nvPr/>
          </p:nvCxnSpPr>
          <p:spPr>
            <a:xfrm flipH="1">
              <a:off x="2172218" y="2369331"/>
              <a:ext cx="0" cy="32465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6" name="Прямая со стрелкой 25"/>
            <p:cNvCxnSpPr/>
            <p:nvPr/>
          </p:nvCxnSpPr>
          <p:spPr>
            <a:xfrm flipH="1">
              <a:off x="4785159" y="2393183"/>
              <a:ext cx="0" cy="32333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7" name="Прямая со стрелкой 26"/>
            <p:cNvCxnSpPr/>
            <p:nvPr/>
          </p:nvCxnSpPr>
          <p:spPr>
            <a:xfrm flipH="1">
              <a:off x="769304" y="2415711"/>
              <a:ext cx="0" cy="32333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8" name="Прямая со стрелкой 27"/>
            <p:cNvCxnSpPr/>
            <p:nvPr/>
          </p:nvCxnSpPr>
          <p:spPr>
            <a:xfrm flipH="1">
              <a:off x="3459624" y="2399809"/>
              <a:ext cx="0" cy="32465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9" name="Прямая соединительная линия 28"/>
            <p:cNvCxnSpPr/>
            <p:nvPr/>
          </p:nvCxnSpPr>
          <p:spPr>
            <a:xfrm flipV="1">
              <a:off x="777154" y="3612302"/>
              <a:ext cx="4038283" cy="30478"/>
            </a:xfrm>
            <a:prstGeom prst="line">
              <a:avLst/>
            </a:prstGeom>
          </p:spPr>
          <p:style>
            <a:lnRef idx="1">
              <a:schemeClr val="dk1"/>
            </a:lnRef>
            <a:fillRef idx="0">
              <a:schemeClr val="dk1"/>
            </a:fillRef>
            <a:effectRef idx="0">
              <a:schemeClr val="dk1"/>
            </a:effectRef>
            <a:fontRef idx="minor">
              <a:schemeClr val="tx1"/>
            </a:fontRef>
          </p:style>
        </p:cxnSp>
        <p:cxnSp>
          <p:nvCxnSpPr>
            <p:cNvPr id="30" name="Прямая со стрелкой 29"/>
            <p:cNvCxnSpPr/>
            <p:nvPr/>
          </p:nvCxnSpPr>
          <p:spPr>
            <a:xfrm flipH="1">
              <a:off x="2697049" y="3634829"/>
              <a:ext cx="0" cy="32333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1" name="Прямая со стрелкой 30"/>
            <p:cNvCxnSpPr/>
            <p:nvPr/>
          </p:nvCxnSpPr>
          <p:spPr>
            <a:xfrm flipH="1">
              <a:off x="4800859" y="3618928"/>
              <a:ext cx="0" cy="32465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2" name="Прямая со стрелкой 31"/>
            <p:cNvCxnSpPr/>
            <p:nvPr/>
          </p:nvCxnSpPr>
          <p:spPr>
            <a:xfrm flipH="1">
              <a:off x="777154" y="3581824"/>
              <a:ext cx="0" cy="35911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3" name="Прямоугольник 32"/>
            <p:cNvSpPr/>
            <p:nvPr/>
          </p:nvSpPr>
          <p:spPr>
            <a:xfrm>
              <a:off x="98686" y="3740840"/>
              <a:ext cx="5403068" cy="1082630"/>
            </a:xfrm>
            <a:prstGeom prst="rect">
              <a:avLst/>
            </a:prstGeom>
            <a:no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uk-UA" sz="1400" dirty="0">
                <a:solidFill>
                  <a:schemeClr val="bg1"/>
                </a:solidFill>
                <a:latin typeface="Times New Roman" panose="02020603050405020304" pitchFamily="18" charset="0"/>
                <a:cs typeface="Times New Roman" panose="02020603050405020304" pitchFamily="18" charset="0"/>
              </a:endParaRPr>
            </a:p>
          </p:txBody>
        </p:sp>
        <p:sp>
          <p:nvSpPr>
            <p:cNvPr id="34" name="Прямоугольник 33"/>
            <p:cNvSpPr/>
            <p:nvPr/>
          </p:nvSpPr>
          <p:spPr>
            <a:xfrm>
              <a:off x="0" y="2552199"/>
              <a:ext cx="5646420" cy="2423661"/>
            </a:xfrm>
            <a:prstGeom prst="rect">
              <a:avLst/>
            </a:prstGeom>
            <a:no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uk-UA" sz="1400">
                <a:solidFill>
                  <a:schemeClr val="bg1"/>
                </a:solidFill>
                <a:latin typeface="Times New Roman" panose="02020603050405020304" pitchFamily="18" charset="0"/>
                <a:cs typeface="Times New Roman" panose="02020603050405020304" pitchFamily="18" charset="0"/>
              </a:endParaRPr>
            </a:p>
          </p:txBody>
        </p:sp>
        <p:sp>
          <p:nvSpPr>
            <p:cNvPr id="35" name="Прямоугольник 34"/>
            <p:cNvSpPr/>
            <p:nvPr/>
          </p:nvSpPr>
          <p:spPr>
            <a:xfrm>
              <a:off x="0" y="1637860"/>
              <a:ext cx="3070486" cy="914339"/>
            </a:xfrm>
            <a:prstGeom prst="rect">
              <a:avLst/>
            </a:prstGeom>
            <a:noFill/>
            <a:ln>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uk-UA" sz="1400">
                <a:solidFill>
                  <a:schemeClr val="bg1"/>
                </a:solidFill>
                <a:latin typeface="Times New Roman" panose="02020603050405020304" pitchFamily="18" charset="0"/>
                <a:cs typeface="Times New Roman" panose="02020603050405020304" pitchFamily="18" charset="0"/>
              </a:endParaRPr>
            </a:p>
          </p:txBody>
        </p:sp>
        <p:sp>
          <p:nvSpPr>
            <p:cNvPr id="17443" name="Надпись 36"/>
            <p:cNvSpPr txBox="1">
              <a:spLocks noChangeArrowheads="1"/>
            </p:cNvSpPr>
            <p:nvPr/>
          </p:nvSpPr>
          <p:spPr bwMode="auto">
            <a:xfrm>
              <a:off x="152400" y="1623060"/>
              <a:ext cx="967740" cy="243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lnSpc>
                  <a:spcPct val="115000"/>
                </a:lnSpc>
                <a:spcAft>
                  <a:spcPts val="1000"/>
                </a:spcAft>
              </a:pPr>
              <a:r>
                <a:rPr lang="uk-UA" altLang="uk-UA" sz="1400" b="1">
                  <a:solidFill>
                    <a:schemeClr val="bg1"/>
                  </a:solidFill>
                  <a:latin typeface="Times New Roman" panose="02020603050405020304" pitchFamily="18" charset="0"/>
                  <a:ea typeface="Calibri" panose="020F0502020204030204" pitchFamily="34" charset="0"/>
                  <a:cs typeface="Times New Roman" panose="02020603050405020304" pitchFamily="18" charset="0"/>
                </a:rPr>
                <a:t>ТЗО</a:t>
              </a:r>
              <a:endParaRPr lang="uk-UA" altLang="uk-UA" sz="140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p:txBody>
        </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Прямоугольник 1"/>
          <p:cNvSpPr>
            <a:spLocks noChangeArrowheads="1"/>
          </p:cNvSpPr>
          <p:nvPr/>
        </p:nvSpPr>
        <p:spPr bwMode="auto">
          <a:xfrm>
            <a:off x="0" y="1285875"/>
            <a:ext cx="9144000" cy="437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У загальному випадку до </a:t>
            </a:r>
            <a:r>
              <a:rPr lang="uk-UA" altLang="uk-UA" sz="2200" b="1" dirty="0">
                <a:latin typeface="Times New Roman" panose="02020603050405020304" pitchFamily="18" charset="0"/>
                <a:ea typeface="Calibri" panose="020F0502020204030204" pitchFamily="34" charset="0"/>
                <a:cs typeface="Times New Roman" panose="02020603050405020304" pitchFamily="18" charset="0"/>
              </a:rPr>
              <a:t>складу комплексу технічних засобів забезпечення безпеки об'єкта</a:t>
            </a: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входять:</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 технічні засоби охоронної сигналізації (ТЗОС);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 технічні засоби спостереження (ТЗС);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 система контролю доступу (СКД), в літературі застосовуються також поняття-синоніми - система управління доступом (СУД) і система контролю і управління доступом (СКУД);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 технічні засоби пожежної сигналізації (питання пожежної безпеки тут не розглядаються); </a:t>
            </a:r>
          </a:p>
          <a:p>
            <a:pPr algn="just">
              <a:lnSpc>
                <a:spcPct val="115000"/>
              </a:lnSpc>
            </a:pPr>
            <a:r>
              <a:rPr lang="uk-UA" altLang="uk-UA" sz="2200" dirty="0">
                <a:latin typeface="Times New Roman" panose="02020603050405020304" pitchFamily="18" charset="0"/>
                <a:ea typeface="Calibri" panose="020F0502020204030204" pitchFamily="34" charset="0"/>
                <a:cs typeface="Times New Roman" panose="02020603050405020304" pitchFamily="18" charset="0"/>
              </a:rPr>
              <a:t>	- технічні засоби виявлення диверсійно-терористичних засобів та технічні засоби виявлення (запобігання) витоку інформації. </a:t>
            </a:r>
            <a:endParaRPr lang="uk-UA" altLang="uk-UA" sz="2200" dirty="0">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Глубина">
  <a:themeElements>
    <a:clrScheme name="Глубина">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Глубина">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лубина">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Глубина</Template>
  <TotalTime>2626</TotalTime>
  <Words>614</Words>
  <Application>Microsoft Office PowerPoint</Application>
  <PresentationFormat>Экран (4:3)</PresentationFormat>
  <Paragraphs>180</Paragraphs>
  <Slides>36</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36</vt:i4>
      </vt:variant>
    </vt:vector>
  </HeadingPairs>
  <TitlesOfParts>
    <vt:vector size="42" baseType="lpstr">
      <vt:lpstr>Arial</vt:lpstr>
      <vt:lpstr>Calibri</vt:lpstr>
      <vt:lpstr>Constantia</vt:lpstr>
      <vt:lpstr>Corbel</vt:lpstr>
      <vt:lpstr>Times New Roman</vt:lpstr>
      <vt:lpstr>Глубина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Дякую за увагу!</vt:lpstr>
    </vt:vector>
  </TitlesOfParts>
  <Company>Reanimator Extreme Edition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SamLab.ws</dc:creator>
  <cp:lastModifiedBy>Ольга</cp:lastModifiedBy>
  <cp:revision>133</cp:revision>
  <dcterms:created xsi:type="dcterms:W3CDTF">2009-06-25T05:22:34Z</dcterms:created>
  <dcterms:modified xsi:type="dcterms:W3CDTF">2025-08-24T07:56:17Z</dcterms:modified>
</cp:coreProperties>
</file>