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Текстове поле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" sz="800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Текстове поле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" sz="800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Місце для вертикального тексту 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Місце для вертикального тексту 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0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55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86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00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47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760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428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6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66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0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Місце для вмісту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12" name="Місце для вмісту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13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10/28/2022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8A87A34-81AB-432B-8DAE-1953F412C126}" type="datetimeFigureOut">
              <a:rPr lang="en-US" dirty="0"/>
              <a:pPr rtl="0"/>
              <a:t>10/28/2022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FCCDF47-63F7-4C03-A447-0F72DB660C1B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 defTabSz="914400"/>
              <a:t>28.10.2022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574E5CA-F706-4EDD-A06A-4296E04AA671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defTabSz="914400"/>
              <a:t>‹№›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структура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світогляду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Предмет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Специфіка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філософського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Структура та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філософського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743919"/>
            <a:ext cx="10364452" cy="2092271"/>
          </a:xfrm>
        </p:spPr>
        <p:txBody>
          <a:bodyPr/>
          <a:lstStyle/>
          <a:p>
            <a:r>
              <a:rPr lang="uk-UA" dirty="0"/>
              <a:t>Специфіка філософського знання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>
          <a:xfrm>
            <a:off x="913775" y="3549112"/>
            <a:ext cx="10364452" cy="2253867"/>
          </a:xfrm>
        </p:spPr>
        <p:txBody>
          <a:bodyPr>
            <a:normAutofit/>
          </a:bodyPr>
          <a:lstStyle/>
          <a:p>
            <a:r>
              <a:rPr lang="uk-UA" sz="2000" dirty="0"/>
              <a:t>для філософії світ завжди є проблемою. Вона завжди перебуває в пошуках істини, націлена на пізнання невідомого. Філософське знання спрямоване на подолання проблем, для нього притаманне усвідомлення незавершеності процесу пізнання.</a:t>
            </a:r>
          </a:p>
        </p:txBody>
      </p:sp>
    </p:spTree>
    <p:extLst>
      <p:ext uri="{BB962C8B-B14F-4D97-AF65-F5344CB8AC3E}">
        <p14:creationId xmlns:p14="http://schemas.microsoft.com/office/powerpoint/2010/main" val="337780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філософського знання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i="1" dirty="0"/>
              <a:t>Онтологія</a:t>
            </a:r>
            <a:r>
              <a:rPr lang="uk-UA" dirty="0"/>
              <a:t> (гр. </a:t>
            </a:r>
            <a:r>
              <a:rPr lang="uk-UA" dirty="0" err="1"/>
              <a:t>ontos</a:t>
            </a:r>
            <a:r>
              <a:rPr lang="uk-UA" dirty="0"/>
              <a:t> – єство і </a:t>
            </a:r>
            <a:r>
              <a:rPr lang="uk-UA" dirty="0" err="1"/>
              <a:t>logos</a:t>
            </a:r>
            <a:r>
              <a:rPr lang="uk-UA" dirty="0"/>
              <a:t> – слово, вчення</a:t>
            </a:r>
            <a:r>
              <a:rPr lang="uk-UA" dirty="0" smtClean="0"/>
              <a:t>)</a:t>
            </a:r>
          </a:p>
          <a:p>
            <a:endParaRPr lang="uk-UA" dirty="0"/>
          </a:p>
          <a:p>
            <a:r>
              <a:rPr lang="uk-UA" b="1" i="1" dirty="0"/>
              <a:t>Філософська антропологія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b="1" i="1" dirty="0"/>
              <a:t>Гносеологія</a:t>
            </a:r>
            <a:r>
              <a:rPr lang="uk-UA" dirty="0"/>
              <a:t> (від гр. </a:t>
            </a:r>
            <a:r>
              <a:rPr lang="en-US" dirty="0"/>
              <a:t>gnosis</a:t>
            </a:r>
            <a:r>
              <a:rPr lang="uk-UA" dirty="0"/>
              <a:t> – пізнання і </a:t>
            </a:r>
            <a:r>
              <a:rPr lang="en-US" dirty="0"/>
              <a:t>logos</a:t>
            </a:r>
            <a:r>
              <a:rPr lang="uk-UA" dirty="0"/>
              <a:t> – слово, вчення)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b="1" i="1" dirty="0" smtClean="0"/>
              <a:t>Матеріалізм</a:t>
            </a:r>
          </a:p>
          <a:p>
            <a:r>
              <a:rPr lang="uk-UA" b="1" i="1" dirty="0"/>
              <a:t>Ідеалізм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6614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Функції філософії: </a:t>
            </a:r>
            <a:endParaRPr lang="uk-UA" dirty="0"/>
          </a:p>
        </p:txBody>
      </p:sp>
      <p:sp>
        <p:nvSpPr>
          <p:cNvPr id="3" name="Прямокутник 2"/>
          <p:cNvSpPr/>
          <p:nvPr/>
        </p:nvSpPr>
        <p:spPr>
          <a:xfrm>
            <a:off x="568271" y="1809879"/>
            <a:ext cx="11272433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Світоглядна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Загальнометодологічна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Пізнавальна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Прогностична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Критична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Аксіологічна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Гуманістична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34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Структура філософського знання</a:t>
            </a:r>
            <a:endParaRPr lang="uk-UA" b="1" dirty="0"/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1490390"/>
          <a:ext cx="10515602" cy="4950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623"/>
                <a:gridCol w="1872343"/>
                <a:gridCol w="2778034"/>
                <a:gridCol w="4038602"/>
              </a:tblGrid>
              <a:tr h="846019">
                <a:tc rowSpan="4">
                  <a:txBody>
                    <a:bodyPr/>
                    <a:lstStyle/>
                    <a:p>
                      <a:r>
                        <a:rPr lang="uk-UA" b="1" dirty="0" smtClean="0"/>
                        <a:t>Онтологія </a:t>
                      </a:r>
                      <a:endParaRPr lang="uk-UA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uk-UA" sz="1600" dirty="0" smtClean="0"/>
                        <a:t>(</a:t>
                      </a:r>
                      <a:r>
                        <a:rPr lang="uk-UA" sz="1800" dirty="0" smtClean="0"/>
                        <a:t>гр. </a:t>
                      </a:r>
                      <a:r>
                        <a:rPr lang="en-US" sz="1800" dirty="0" err="1" smtClean="0"/>
                        <a:t>ontos</a:t>
                      </a:r>
                      <a:r>
                        <a:rPr lang="en-US" sz="1800" dirty="0" smtClean="0"/>
                        <a:t> </a:t>
                      </a:r>
                      <a:r>
                        <a:rPr lang="uk-UA" sz="1800" dirty="0" smtClean="0"/>
                        <a:t>– єство, </a:t>
                      </a:r>
                      <a:r>
                        <a:rPr lang="en-US" sz="1800" dirty="0" smtClean="0"/>
                        <a:t> logos</a:t>
                      </a:r>
                      <a:r>
                        <a:rPr lang="uk-UA" sz="1800" dirty="0" smtClean="0"/>
                        <a:t> – слово, вчення)</a:t>
                      </a:r>
                      <a:r>
                        <a:rPr lang="en-US" sz="1800" dirty="0" smtClean="0"/>
                        <a:t> </a:t>
                      </a:r>
                      <a:r>
                        <a:rPr lang="uk-UA" sz="1800" dirty="0" smtClean="0"/>
                        <a:t>– вчення про першооснови буття, сфери буття і категорії</a:t>
                      </a:r>
                      <a:r>
                        <a:rPr lang="uk-UA" sz="1600" dirty="0" smtClean="0"/>
                        <a:t>.</a:t>
                      </a:r>
                      <a:endParaRPr lang="uk-UA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600" b="1" dirty="0" smtClean="0"/>
                        <a:t>Матеріалізм</a:t>
                      </a:r>
                      <a:r>
                        <a:rPr lang="uk-UA" sz="1600" dirty="0" smtClean="0"/>
                        <a:t> - </a:t>
                      </a:r>
                      <a:r>
                        <a:rPr lang="ru-RU" sz="1600" dirty="0" err="1" smtClean="0"/>
                        <a:t>напрям</a:t>
                      </a:r>
                      <a:r>
                        <a:rPr lang="ru-RU" sz="1600" dirty="0" smtClean="0"/>
                        <a:t> у </a:t>
                      </a:r>
                      <a:r>
                        <a:rPr lang="ru-RU" sz="1600" dirty="0" err="1" smtClean="0"/>
                        <a:t>філософії</a:t>
                      </a:r>
                      <a:r>
                        <a:rPr lang="ru-RU" sz="1600" dirty="0" smtClean="0"/>
                        <a:t>, в межах </a:t>
                      </a:r>
                      <a:r>
                        <a:rPr lang="ru-RU" sz="1600" dirty="0" err="1" smtClean="0"/>
                        <a:t>якого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першоосновою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всього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сущого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вважається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матерія</a:t>
                      </a:r>
                      <a:r>
                        <a:rPr lang="ru-RU" sz="1600" dirty="0" smtClean="0"/>
                        <a:t>.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713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b="1" i="0" dirty="0" err="1" smtClean="0"/>
                        <a:t>Ідеалізм</a:t>
                      </a:r>
                      <a:r>
                        <a:rPr lang="ru-RU" sz="1600" dirty="0" smtClean="0"/>
                        <a:t> – </a:t>
                      </a:r>
                      <a:r>
                        <a:rPr lang="ru-RU" sz="1600" dirty="0" err="1" smtClean="0"/>
                        <a:t>напрям</a:t>
                      </a:r>
                      <a:r>
                        <a:rPr lang="ru-RU" sz="1600" dirty="0" smtClean="0"/>
                        <a:t> у </a:t>
                      </a:r>
                      <a:r>
                        <a:rPr lang="ru-RU" sz="1600" dirty="0" err="1" smtClean="0"/>
                        <a:t>філософії</a:t>
                      </a:r>
                      <a:r>
                        <a:rPr lang="ru-RU" sz="1600" dirty="0" smtClean="0"/>
                        <a:t>, в межах </a:t>
                      </a:r>
                      <a:r>
                        <a:rPr lang="ru-RU" sz="1600" dirty="0" err="1" smtClean="0"/>
                        <a:t>якого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першоосновою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світу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вважається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ідеальне</a:t>
                      </a:r>
                      <a:r>
                        <a:rPr lang="ru-RU" sz="1600" dirty="0" smtClean="0"/>
                        <a:t> начало – Бог, </a:t>
                      </a:r>
                      <a:r>
                        <a:rPr lang="ru-RU" sz="1600" dirty="0" err="1" smtClean="0"/>
                        <a:t>ідея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розум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тощо</a:t>
                      </a:r>
                      <a:r>
                        <a:rPr lang="ru-RU" sz="1600" dirty="0" smtClean="0"/>
                        <a:t>.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dirty="0" smtClean="0"/>
                        <a:t>Об'єктивний ідеалізм</a:t>
                      </a:r>
                      <a:r>
                        <a:rPr lang="uk-UA" sz="1400" dirty="0" smtClean="0"/>
                        <a:t> – філософська система, згідно з якою першоосновою світу є духовна субстанція.</a:t>
                      </a:r>
                      <a:r>
                        <a:rPr lang="uk-UA" sz="1400" baseline="0" dirty="0" smtClean="0"/>
                        <a:t> </a:t>
                      </a:r>
                    </a:p>
                    <a:p>
                      <a:endParaRPr lang="uk-UA" sz="1400" dirty="0"/>
                    </a:p>
                  </a:txBody>
                  <a:tcPr/>
                </a:tc>
              </a:tr>
              <a:tr h="9713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Суб'єктивний ідеалізм – </a:t>
                      </a:r>
                      <a:r>
                        <a:rPr lang="uk-UA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напрям у філософії, згідно з яким свідомість людини є творцем об'єктивного</a:t>
                      </a:r>
                      <a:r>
                        <a:rPr lang="uk-UA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світу.</a:t>
                      </a:r>
                    </a:p>
                    <a:p>
                      <a:endParaRPr lang="uk-UA" sz="1400" b="1" dirty="0"/>
                    </a:p>
                  </a:txBody>
                  <a:tcPr/>
                </a:tc>
              </a:tr>
              <a:tr h="8460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600" b="1" dirty="0" smtClean="0"/>
                        <a:t>Дуалізм</a:t>
                      </a:r>
                      <a:r>
                        <a:rPr lang="uk-UA" sz="1600" dirty="0" smtClean="0"/>
                        <a:t> (лат.</a:t>
                      </a:r>
                      <a:r>
                        <a:rPr lang="uk-UA" sz="1600" baseline="0" dirty="0" smtClean="0"/>
                        <a:t> </a:t>
                      </a:r>
                      <a:r>
                        <a:rPr lang="en-US" sz="1600" baseline="0" dirty="0" err="1" smtClean="0"/>
                        <a:t>dualis</a:t>
                      </a:r>
                      <a:r>
                        <a:rPr lang="en-US" sz="1600" baseline="0" dirty="0" smtClean="0"/>
                        <a:t> - </a:t>
                      </a:r>
                      <a:r>
                        <a:rPr lang="uk-UA" sz="1600" baseline="0" dirty="0" smtClean="0"/>
                        <a:t>двоякий</a:t>
                      </a:r>
                      <a:r>
                        <a:rPr lang="uk-UA" sz="1600" dirty="0" smtClean="0"/>
                        <a:t>) – світогляд, який вихідними вважає два рівноправні та протилежні начала – матеріальне і духовне. 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65801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Філософська антропологія </a:t>
                      </a:r>
                      <a:endParaRPr lang="uk-UA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вчення про сутність людини, про співвідношення в людині природи і культури.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5801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Гносеологія </a:t>
                      </a:r>
                      <a:endParaRPr lang="uk-UA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(від гр.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gnosis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пізнання і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logos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слово, вчення) – теорія пізнання, одна з головних філософських дисциплін, яка досліджує закономірності процесу пізнання.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2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система </a:t>
            </a:r>
            <a:r>
              <a:rPr lang="uk-UA" dirty="0" smtClean="0"/>
              <a:t>найзагальніших</a:t>
            </a:r>
          </a:p>
          <a:p>
            <a:pPr algn="ctr"/>
            <a:r>
              <a:rPr lang="uk-UA" dirty="0" smtClean="0"/>
              <a:t>знань</a:t>
            </a:r>
            <a:r>
              <a:rPr lang="uk-UA" dirty="0"/>
              <a:t>, </a:t>
            </a:r>
            <a:endParaRPr lang="uk-UA" dirty="0" smtClean="0"/>
          </a:p>
          <a:p>
            <a:pPr algn="ctr"/>
            <a:r>
              <a:rPr lang="uk-UA" dirty="0" smtClean="0"/>
              <a:t>цінностей</a:t>
            </a:r>
            <a:r>
              <a:rPr lang="uk-UA" dirty="0"/>
              <a:t>, </a:t>
            </a:r>
            <a:endParaRPr lang="uk-UA" dirty="0" smtClean="0"/>
          </a:p>
          <a:p>
            <a:pPr algn="ctr"/>
            <a:r>
              <a:rPr lang="uk-UA" dirty="0" smtClean="0"/>
              <a:t>переконань</a:t>
            </a:r>
            <a:r>
              <a:rPr lang="uk-UA" dirty="0"/>
              <a:t>, </a:t>
            </a:r>
            <a:endParaRPr lang="uk-UA" dirty="0" smtClean="0"/>
          </a:p>
          <a:p>
            <a:pPr algn="ctr"/>
            <a:r>
              <a:rPr lang="uk-UA" dirty="0" smtClean="0"/>
              <a:t>практичних </a:t>
            </a:r>
            <a:r>
              <a:rPr lang="uk-UA" dirty="0"/>
              <a:t>настанов</a:t>
            </a:r>
            <a:r>
              <a:rPr lang="uk-UA" dirty="0" smtClean="0"/>
              <a:t>,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які регулюють ставлення людини до світу і самовизначення у ньому. </a:t>
            </a:r>
          </a:p>
          <a:p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Центральна проблема світогляду – відношення людини до світу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На відміну від тварин, людина виокремлює себе із світу, усвідомлює світ як щось зовнішнє.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067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світогляду: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рівнева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світовідчуття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світосприйняття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світорозуміння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компонентна: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знання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цінності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норми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настанови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принципи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5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історичні типи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Міфологічний.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Носій – рід чи інша спільнота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Релігійний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Носій - особа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Філософський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Носій - особа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2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Функції світогляду</a:t>
            </a:r>
            <a:r>
              <a:rPr lang="uk-UA" dirty="0"/>
              <a:t>: 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44355" cy="204209"/>
          </a:xfrm>
          <a:prstGeom prst="rect">
            <a:avLst/>
          </a:prstGeom>
        </p:spPr>
      </p:pic>
      <p:sp>
        <p:nvSpPr>
          <p:cNvPr id="4" name="Місце для тексту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тлумачення, розуміння світу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аксіологічна (оцінювальна) функція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lvl="0"/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праксеологічна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684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phileo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Sophia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мудрість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мудрості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 світогляд, вчення, в межах якого відбувається осмислення всезагального у світі, в людині і суспільстві.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Піфагор (бл. 570-497 р. </a:t>
            </a: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 вжив термін «філософія»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Платон (429-347 р. до н.е.). </a:t>
            </a: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 як назву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специфічної галузі знань </a:t>
            </a:r>
          </a:p>
        </p:txBody>
      </p:sp>
    </p:spTree>
    <p:extLst>
      <p:ext uri="{BB962C8B-B14F-4D97-AF65-F5344CB8AC3E}">
        <p14:creationId xmlns:p14="http://schemas.microsoft.com/office/powerpoint/2010/main" val="39596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err="1" smtClean="0"/>
              <a:t>Міфогенна</a:t>
            </a:r>
            <a:endParaRPr lang="ru-RU" b="1" i="1" dirty="0" smtClean="0"/>
          </a:p>
          <a:p>
            <a:r>
              <a:rPr lang="ru-RU" dirty="0"/>
              <a:t>(</a:t>
            </a:r>
            <a:r>
              <a:rPr lang="ru-RU" dirty="0" err="1"/>
              <a:t>філософія</a:t>
            </a:r>
            <a:r>
              <a:rPr lang="ru-RU" dirty="0"/>
              <a:t> </a:t>
            </a:r>
            <a:r>
              <a:rPr lang="ru-RU" dirty="0" err="1"/>
              <a:t>сягає</a:t>
            </a:r>
            <a:r>
              <a:rPr lang="ru-RU" dirty="0"/>
              <a:t> </a:t>
            </a:r>
            <a:r>
              <a:rPr lang="ru-RU" dirty="0" err="1"/>
              <a:t>корінням</a:t>
            </a:r>
            <a:r>
              <a:rPr lang="ru-RU" dirty="0"/>
              <a:t> </a:t>
            </a:r>
            <a:r>
              <a:rPr lang="ru-RU" dirty="0" err="1"/>
              <a:t>найдавніших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успадковує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міфології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стрижневі</a:t>
            </a:r>
            <a:r>
              <a:rPr lang="ru-RU" dirty="0"/>
              <a:t> </a:t>
            </a:r>
            <a:r>
              <a:rPr lang="ru-RU" dirty="0" err="1"/>
              <a:t>світоглядні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піддавши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спеціальній</a:t>
            </a:r>
            <a:r>
              <a:rPr lang="ru-RU" dirty="0"/>
              <a:t> </a:t>
            </a:r>
            <a:r>
              <a:rPr lang="ru-RU" dirty="0" err="1"/>
              <a:t>раціональній</a:t>
            </a:r>
            <a:r>
              <a:rPr lang="ru-RU" dirty="0"/>
              <a:t> </a:t>
            </a:r>
            <a:r>
              <a:rPr lang="ru-RU" dirty="0" err="1"/>
              <a:t>обробці</a:t>
            </a:r>
            <a:r>
              <a:rPr lang="ru-RU" dirty="0"/>
              <a:t>)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i="1" dirty="0" err="1"/>
              <a:t>гносеогенна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uk-UA" dirty="0"/>
              <a:t>(підґрунтям філософії є раціональне знання, несумісне з міфологічними моделями світу).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738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два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 smtClean="0"/>
              <a:t>філософування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(</a:t>
            </a:r>
            <a:r>
              <a:rPr lang="ru-RU" sz="2000" dirty="0"/>
              <a:t>на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діалогу</a:t>
            </a:r>
            <a:r>
              <a:rPr lang="ru-RU" sz="2000" dirty="0"/>
              <a:t> </a:t>
            </a:r>
            <a:r>
              <a:rPr lang="ru-RU" sz="2000" dirty="0" err="1"/>
              <a:t>об'єктивного</a:t>
            </a:r>
            <a:r>
              <a:rPr lang="ru-RU" sz="2000" dirty="0"/>
              <a:t> закону, </a:t>
            </a:r>
            <a:r>
              <a:rPr lang="ru-RU" sz="2000" dirty="0" err="1"/>
              <a:t>логічного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(Логосу) і </a:t>
            </a:r>
            <a:r>
              <a:rPr lang="ru-RU" sz="2000" dirty="0" err="1"/>
              <a:t>міфу</a:t>
            </a:r>
            <a:r>
              <a:rPr lang="ru-RU" sz="2000" dirty="0" smtClean="0"/>
              <a:t>)</a:t>
            </a: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err="1"/>
              <a:t>епістемний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гр. "</a:t>
            </a:r>
            <a:r>
              <a:rPr lang="ru-RU" dirty="0" err="1"/>
              <a:t>знання</a:t>
            </a:r>
            <a:r>
              <a:rPr lang="ru-RU" dirty="0"/>
              <a:t>", </a:t>
            </a:r>
            <a:r>
              <a:rPr lang="ru-RU" dirty="0" err="1"/>
              <a:t>філософія</a:t>
            </a:r>
            <a:r>
              <a:rPr lang="ru-RU" dirty="0"/>
              <a:t> </a:t>
            </a:r>
            <a:r>
              <a:rPr lang="ru-RU" dirty="0" err="1"/>
              <a:t>орієнтується</a:t>
            </a:r>
            <a:r>
              <a:rPr lang="ru-RU" dirty="0"/>
              <a:t> на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типу : </a:t>
            </a:r>
            <a:r>
              <a:rPr lang="ru-RU" dirty="0" err="1"/>
              <a:t>вчення</a:t>
            </a:r>
            <a:r>
              <a:rPr lang="ru-RU" dirty="0"/>
              <a:t> Аристотеля, Канта, Гегеля)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b="1" i="1" dirty="0" err="1"/>
              <a:t>софійний</a:t>
            </a:r>
            <a:r>
              <a:rPr lang="uk-UA" dirty="0"/>
              <a:t> (орієнтація філософії на форми повноти життя, вияв стихійно-творчих потенцій світу і людини : Платон, Паскаль, Ніцше).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963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предмет філософії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найбільш загальні засади сущого (буття – небуття, простір – час, причинність, сенс людського існування, істина, добро, свобода тощо), з яких "конструюється" світ.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На основі всезагального (ідей, принципів) філософія намагається пізнати і пояснити світ. </a:t>
            </a:r>
          </a:p>
        </p:txBody>
      </p:sp>
    </p:spTree>
    <p:extLst>
      <p:ext uri="{BB962C8B-B14F-4D97-AF65-F5344CB8AC3E}">
        <p14:creationId xmlns:p14="http://schemas.microsoft.com/office/powerpoint/2010/main" val="3035092488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180</TotalTime>
  <Words>548</Words>
  <Application>Microsoft Office PowerPoint</Application>
  <PresentationFormat>Широкий екран</PresentationFormat>
  <Paragraphs>88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Tw Cen MT</vt:lpstr>
      <vt:lpstr>Краплинка</vt:lpstr>
      <vt:lpstr>Тема Office</vt:lpstr>
      <vt:lpstr>Філософія та її місце в системі культури</vt:lpstr>
      <vt:lpstr>світогляд</vt:lpstr>
      <vt:lpstr>Структура світогляду: </vt:lpstr>
      <vt:lpstr>історичні типи світогляду</vt:lpstr>
      <vt:lpstr>Функції світогляду: </vt:lpstr>
      <vt:lpstr>Філософія </vt:lpstr>
      <vt:lpstr>теорії виникнення філософії</vt:lpstr>
      <vt:lpstr>два способи філософування (на основі діалогу об'єктивного закону, логічного знання (Логосу) і міфу)</vt:lpstr>
      <vt:lpstr>предмет філософії </vt:lpstr>
      <vt:lpstr>Специфіка філософського знання</vt:lpstr>
      <vt:lpstr>Структура філософського знання</vt:lpstr>
      <vt:lpstr>Функції філософії: </vt:lpstr>
      <vt:lpstr>Структура філософського знання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15</cp:revision>
  <dcterms:created xsi:type="dcterms:W3CDTF">2022-09-01T19:59:16Z</dcterms:created>
  <dcterms:modified xsi:type="dcterms:W3CDTF">2022-10-28T10:31:53Z</dcterms:modified>
</cp:coreProperties>
</file>