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4" r:id="rId1"/>
  </p:sldMasterIdLst>
  <p:notesMasterIdLst>
    <p:notesMasterId r:id="rId25"/>
  </p:notesMasterIdLst>
  <p:sldIdLst>
    <p:sldId id="256" r:id="rId2"/>
    <p:sldId id="291" r:id="rId3"/>
    <p:sldId id="292" r:id="rId4"/>
    <p:sldId id="304" r:id="rId5"/>
    <p:sldId id="305" r:id="rId6"/>
    <p:sldId id="275" r:id="rId7"/>
    <p:sldId id="306" r:id="rId8"/>
    <p:sldId id="301" r:id="rId9"/>
    <p:sldId id="302" r:id="rId10"/>
    <p:sldId id="276" r:id="rId11"/>
    <p:sldId id="288" r:id="rId12"/>
    <p:sldId id="289" r:id="rId13"/>
    <p:sldId id="290" r:id="rId14"/>
    <p:sldId id="293" r:id="rId15"/>
    <p:sldId id="294" r:id="rId16"/>
    <p:sldId id="295" r:id="rId17"/>
    <p:sldId id="296" r:id="rId18"/>
    <p:sldId id="297" r:id="rId19"/>
    <p:sldId id="298" r:id="rId20"/>
    <p:sldId id="299" r:id="rId21"/>
    <p:sldId id="303" r:id="rId22"/>
    <p:sldId id="300" r:id="rId23"/>
    <p:sldId id="277"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54" autoAdjust="0"/>
    <p:restoredTop sz="94637" autoAdjust="0"/>
  </p:normalViewPr>
  <p:slideViewPr>
    <p:cSldViewPr>
      <p:cViewPr varScale="1">
        <p:scale>
          <a:sx n="62" d="100"/>
          <a:sy n="62" d="100"/>
        </p:scale>
        <p:origin x="360" y="-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dirty="0"/>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3AB387-94A0-4F8A-9240-7E201398472C}" type="datetimeFigureOut">
              <a:rPr lang="uk-UA" smtClean="0"/>
              <a:t>17.10.2023</a:t>
            </a:fld>
            <a:endParaRPr lang="uk-UA" dirty="0"/>
          </a:p>
        </p:txBody>
      </p:sp>
      <p:sp>
        <p:nvSpPr>
          <p:cNvPr id="4" name="Місце для зображення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uk-UA" dirty="0"/>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dirty="0"/>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3F4738-5AD3-43E3-9566-03B4E037ED8F}" type="slidenum">
              <a:rPr lang="uk-UA" smtClean="0"/>
              <a:t>‹№›</a:t>
            </a:fld>
            <a:endParaRPr lang="uk-UA" dirty="0"/>
          </a:p>
        </p:txBody>
      </p:sp>
    </p:spTree>
    <p:extLst>
      <p:ext uri="{BB962C8B-B14F-4D97-AF65-F5344CB8AC3E}">
        <p14:creationId xmlns:p14="http://schemas.microsoft.com/office/powerpoint/2010/main" val="3290634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DB3F4738-5AD3-43E3-9566-03B4E037ED8F}" type="slidenum">
              <a:rPr lang="uk-UA" smtClean="0"/>
              <a:t>8</a:t>
            </a:fld>
            <a:endParaRPr lang="uk-UA" dirty="0"/>
          </a:p>
        </p:txBody>
      </p:sp>
    </p:spTree>
    <p:extLst>
      <p:ext uri="{BB962C8B-B14F-4D97-AF65-F5344CB8AC3E}">
        <p14:creationId xmlns:p14="http://schemas.microsoft.com/office/powerpoint/2010/main" val="1648954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DB3F4738-5AD3-43E3-9566-03B4E037ED8F}" type="slidenum">
              <a:rPr lang="uk-UA" smtClean="0"/>
              <a:t>15</a:t>
            </a:fld>
            <a:endParaRPr lang="uk-UA"/>
          </a:p>
        </p:txBody>
      </p:sp>
    </p:spTree>
    <p:extLst>
      <p:ext uri="{BB962C8B-B14F-4D97-AF65-F5344CB8AC3E}">
        <p14:creationId xmlns:p14="http://schemas.microsoft.com/office/powerpoint/2010/main" val="4167156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DB3F4738-5AD3-43E3-9566-03B4E037ED8F}" type="slidenum">
              <a:rPr lang="uk-UA" smtClean="0"/>
              <a:t>16</a:t>
            </a:fld>
            <a:endParaRPr lang="uk-UA"/>
          </a:p>
        </p:txBody>
      </p:sp>
    </p:spTree>
    <p:extLst>
      <p:ext uri="{BB962C8B-B14F-4D97-AF65-F5344CB8AC3E}">
        <p14:creationId xmlns:p14="http://schemas.microsoft.com/office/powerpoint/2010/main" val="498231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DB3F4738-5AD3-43E3-9566-03B4E037ED8F}" type="slidenum">
              <a:rPr lang="uk-UA" smtClean="0"/>
              <a:t>17</a:t>
            </a:fld>
            <a:endParaRPr lang="uk-UA"/>
          </a:p>
        </p:txBody>
      </p:sp>
    </p:spTree>
    <p:extLst>
      <p:ext uri="{BB962C8B-B14F-4D97-AF65-F5344CB8AC3E}">
        <p14:creationId xmlns:p14="http://schemas.microsoft.com/office/powerpoint/2010/main" val="3413690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DB3F4738-5AD3-43E3-9566-03B4E037ED8F}" type="slidenum">
              <a:rPr lang="uk-UA" smtClean="0"/>
              <a:t>18</a:t>
            </a:fld>
            <a:endParaRPr lang="uk-UA"/>
          </a:p>
        </p:txBody>
      </p:sp>
    </p:spTree>
    <p:extLst>
      <p:ext uri="{BB962C8B-B14F-4D97-AF65-F5344CB8AC3E}">
        <p14:creationId xmlns:p14="http://schemas.microsoft.com/office/powerpoint/2010/main" val="4187586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DB3F4738-5AD3-43E3-9566-03B4E037ED8F}" type="slidenum">
              <a:rPr lang="uk-UA" smtClean="0"/>
              <a:t>19</a:t>
            </a:fld>
            <a:endParaRPr lang="uk-UA"/>
          </a:p>
        </p:txBody>
      </p:sp>
    </p:spTree>
    <p:extLst>
      <p:ext uri="{BB962C8B-B14F-4D97-AF65-F5344CB8AC3E}">
        <p14:creationId xmlns:p14="http://schemas.microsoft.com/office/powerpoint/2010/main" val="29469182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DB3F4738-5AD3-43E3-9566-03B4E037ED8F}" type="slidenum">
              <a:rPr lang="uk-UA" smtClean="0"/>
              <a:t>20</a:t>
            </a:fld>
            <a:endParaRPr lang="uk-UA"/>
          </a:p>
        </p:txBody>
      </p:sp>
    </p:spTree>
    <p:extLst>
      <p:ext uri="{BB962C8B-B14F-4D97-AF65-F5344CB8AC3E}">
        <p14:creationId xmlns:p14="http://schemas.microsoft.com/office/powerpoint/2010/main" val="38820479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DB3F4738-5AD3-43E3-9566-03B4E037ED8F}" type="slidenum">
              <a:rPr lang="uk-UA" smtClean="0"/>
              <a:t>21</a:t>
            </a:fld>
            <a:endParaRPr lang="uk-UA"/>
          </a:p>
        </p:txBody>
      </p:sp>
    </p:spTree>
    <p:extLst>
      <p:ext uri="{BB962C8B-B14F-4D97-AF65-F5344CB8AC3E}">
        <p14:creationId xmlns:p14="http://schemas.microsoft.com/office/powerpoint/2010/main" val="39573486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DB3F4738-5AD3-43E3-9566-03B4E037ED8F}" type="slidenum">
              <a:rPr lang="uk-UA" smtClean="0"/>
              <a:t>22</a:t>
            </a:fld>
            <a:endParaRPr lang="uk-UA" dirty="0"/>
          </a:p>
        </p:txBody>
      </p:sp>
    </p:spTree>
    <p:extLst>
      <p:ext uri="{BB962C8B-B14F-4D97-AF65-F5344CB8AC3E}">
        <p14:creationId xmlns:p14="http://schemas.microsoft.com/office/powerpoint/2010/main" val="1988470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uk-UA"/>
              <a:t>Зразок заголовка</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p:txBody>
          <a:bodyPr/>
          <a:lstStyle/>
          <a:p>
            <a:fld id="{7EAF463A-BC7C-46EE-9F1E-7F377CCA4891}" type="datetimeFigureOut">
              <a:rPr lang="en-US" smtClean="0"/>
              <a:pPr/>
              <a:t>10/17/2023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dirty="0"/>
          </a:p>
        </p:txBody>
      </p:sp>
    </p:spTree>
    <p:extLst>
      <p:ext uri="{BB962C8B-B14F-4D97-AF65-F5344CB8AC3E}">
        <p14:creationId xmlns:p14="http://schemas.microsoft.com/office/powerpoint/2010/main" val="3736610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 фотографія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uk-UA"/>
              <a:t>Зразок заголовка</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dirty="0"/>
              <a:t>Клацніть піктограму, щоб додати зображення</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Редагувати стиль зразка тексту</a:t>
            </a:r>
          </a:p>
        </p:txBody>
      </p:sp>
      <p:sp>
        <p:nvSpPr>
          <p:cNvPr id="5" name="Date Placeholder 4"/>
          <p:cNvSpPr>
            <a:spLocks noGrp="1"/>
          </p:cNvSpPr>
          <p:nvPr>
            <p:ph type="dt" sz="half" idx="10"/>
          </p:nvPr>
        </p:nvSpPr>
        <p:spPr/>
        <p:txBody>
          <a:bodyPr/>
          <a:lstStyle/>
          <a:p>
            <a:fld id="{7EAF463A-BC7C-46EE-9F1E-7F377CCA4891}" type="datetimeFigureOut">
              <a:rPr lang="en-US" smtClean="0"/>
              <a:pPr/>
              <a:t>10/17/2023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dirty="0"/>
          </a:p>
        </p:txBody>
      </p:sp>
    </p:spTree>
    <p:extLst>
      <p:ext uri="{BB962C8B-B14F-4D97-AF65-F5344CB8AC3E}">
        <p14:creationId xmlns:p14="http://schemas.microsoft.com/office/powerpoint/2010/main" val="1346396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Назва та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uk-UA"/>
              <a:t>Зразок заголовка</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Редагувати стиль зразка тексту</a:t>
            </a:r>
          </a:p>
        </p:txBody>
      </p:sp>
      <p:sp>
        <p:nvSpPr>
          <p:cNvPr id="4" name="Date Placeholder 3"/>
          <p:cNvSpPr>
            <a:spLocks noGrp="1"/>
          </p:cNvSpPr>
          <p:nvPr>
            <p:ph type="dt" sz="half" idx="10"/>
          </p:nvPr>
        </p:nvSpPr>
        <p:spPr/>
        <p:txBody>
          <a:bodyPr/>
          <a:lstStyle/>
          <a:p>
            <a:fld id="{7EAF463A-BC7C-46EE-9F1E-7F377CCA4891}" type="datetimeFigureOut">
              <a:rPr lang="en-US" smtClean="0"/>
              <a:pPr/>
              <a:t>10/17/2023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dirty="0"/>
          </a:p>
        </p:txBody>
      </p:sp>
    </p:spTree>
    <p:extLst>
      <p:ext uri="{BB962C8B-B14F-4D97-AF65-F5344CB8AC3E}">
        <p14:creationId xmlns:p14="http://schemas.microsoft.com/office/powerpoint/2010/main" val="1607805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uk-UA"/>
              <a:t>Зразок заголовка</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uk-UA"/>
              <a:t>Редагувати стиль зразка тексту</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Редагувати стиль зразка тексту</a:t>
            </a:r>
          </a:p>
        </p:txBody>
      </p:sp>
      <p:sp>
        <p:nvSpPr>
          <p:cNvPr id="4" name="Date Placeholder 3"/>
          <p:cNvSpPr>
            <a:spLocks noGrp="1"/>
          </p:cNvSpPr>
          <p:nvPr>
            <p:ph type="dt" sz="half" idx="10"/>
          </p:nvPr>
        </p:nvSpPr>
        <p:spPr/>
        <p:txBody>
          <a:bodyPr/>
          <a:lstStyle/>
          <a:p>
            <a:fld id="{7EAF463A-BC7C-46EE-9F1E-7F377CCA4891}" type="datetimeFigureOut">
              <a:rPr lang="en-US" smtClean="0"/>
              <a:pPr/>
              <a:t>10/17/2023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dirty="0"/>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1614575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ка назви">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uk-UA"/>
              <a:t>Зразок заголовка</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Редагувати стиль зразка тексту</a:t>
            </a:r>
          </a:p>
        </p:txBody>
      </p:sp>
      <p:sp>
        <p:nvSpPr>
          <p:cNvPr id="4" name="Date Placeholder 3"/>
          <p:cNvSpPr>
            <a:spLocks noGrp="1"/>
          </p:cNvSpPr>
          <p:nvPr>
            <p:ph type="dt" sz="half" idx="10"/>
          </p:nvPr>
        </p:nvSpPr>
        <p:spPr/>
        <p:txBody>
          <a:bodyPr/>
          <a:lstStyle/>
          <a:p>
            <a:fld id="{7EAF463A-BC7C-46EE-9F1E-7F377CCA4891}" type="datetimeFigureOut">
              <a:rPr lang="en-US" smtClean="0"/>
              <a:pPr/>
              <a:t>10/17/2023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dirty="0"/>
          </a:p>
        </p:txBody>
      </p:sp>
    </p:spTree>
    <p:extLst>
      <p:ext uri="{BB962C8B-B14F-4D97-AF65-F5344CB8AC3E}">
        <p14:creationId xmlns:p14="http://schemas.microsoft.com/office/powerpoint/2010/main" val="40554968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uk-UA"/>
              <a:t>Зразок заголовка</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Редагувати стиль зразка тексту</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Редагувати стиль зразка тексту</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Редагувати стиль зразка тексту</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Редагувати стиль зразка тексту</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Редагувати стиль зразка тексту</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Редагувати стиль зразка тексту</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EAF463A-BC7C-46EE-9F1E-7F377CCA4891}" type="datetimeFigureOut">
              <a:rPr lang="en-US" smtClean="0"/>
              <a:pPr/>
              <a:t>10/17/2023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dirty="0"/>
          </a:p>
        </p:txBody>
      </p:sp>
    </p:spTree>
    <p:extLst>
      <p:ext uri="{BB962C8B-B14F-4D97-AF65-F5344CB8AC3E}">
        <p14:creationId xmlns:p14="http://schemas.microsoft.com/office/powerpoint/2010/main" val="19128540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колонки з малю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uk-UA"/>
              <a:t>Зразок заголовка</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Редагувати стиль зразка тексту</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dirty="0"/>
              <a:t>Клацніть піктограму, щоб додати зображення</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Редагувати стиль зразка тексту</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Редагувати стиль зразка тексту</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dirty="0"/>
              <a:t>Клацніть піктограму, щоб додати зображення</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Редагувати стиль зразка тексту</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Редагувати стиль зразка тексту</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dirty="0"/>
              <a:t>Клацніть піктограму, щоб додати зображення</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Редагувати стиль зразка тексту</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EAF463A-BC7C-46EE-9F1E-7F377CCA4891}" type="datetimeFigureOut">
              <a:rPr lang="en-US" smtClean="0"/>
              <a:pPr/>
              <a:t>10/17/2023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dirty="0"/>
          </a:p>
        </p:txBody>
      </p:sp>
    </p:spTree>
    <p:extLst>
      <p:ext uri="{BB962C8B-B14F-4D97-AF65-F5344CB8AC3E}">
        <p14:creationId xmlns:p14="http://schemas.microsoft.com/office/powerpoint/2010/main" val="18463757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Зразок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7EAF463A-BC7C-46EE-9F1E-7F377CCA4891}" type="datetimeFigureOut">
              <a:rPr lang="en-US" smtClean="0"/>
              <a:pPr/>
              <a:t>10/17/2023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dirty="0"/>
          </a:p>
        </p:txBody>
      </p:sp>
    </p:spTree>
    <p:extLst>
      <p:ext uri="{BB962C8B-B14F-4D97-AF65-F5344CB8AC3E}">
        <p14:creationId xmlns:p14="http://schemas.microsoft.com/office/powerpoint/2010/main" val="24055098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uk-UA"/>
              <a:t>Зразок заголовка</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7EAF463A-BC7C-46EE-9F1E-7F377CCA4891}" type="datetimeFigureOut">
              <a:rPr lang="en-US" smtClean="0"/>
              <a:pPr/>
              <a:t>10/17/2023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dirty="0"/>
          </a:p>
        </p:txBody>
      </p:sp>
    </p:spTree>
    <p:extLst>
      <p:ext uri="{BB962C8B-B14F-4D97-AF65-F5344CB8AC3E}">
        <p14:creationId xmlns:p14="http://schemas.microsoft.com/office/powerpoint/2010/main" val="2618475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Зразок заголовка</a:t>
            </a:r>
            <a:endParaRPr lang="en-US" dirty="0"/>
          </a:p>
        </p:txBody>
      </p:sp>
      <p:sp>
        <p:nvSpPr>
          <p:cNvPr id="3" name="Content Placeholder 2"/>
          <p:cNvSpPr>
            <a:spLocks noGrp="1"/>
          </p:cNvSpPr>
          <p:nvPr>
            <p:ph idx="1"/>
          </p:nvPr>
        </p:nvSpPr>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3"/>
          <p:cNvSpPr>
            <a:spLocks noGrp="1"/>
          </p:cNvSpPr>
          <p:nvPr>
            <p:ph type="dt" sz="half" idx="10"/>
          </p:nvPr>
        </p:nvSpPr>
        <p:spPr/>
        <p:txBody>
          <a:bodyPr/>
          <a:lstStyle/>
          <a:p>
            <a:fld id="{7EAF463A-BC7C-46EE-9F1E-7F377CCA4891}" type="datetimeFigureOut">
              <a:rPr lang="en-US" smtClean="0"/>
              <a:pPr/>
              <a:t>10/17/2023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dirty="0"/>
          </a:p>
        </p:txBody>
      </p:sp>
    </p:spTree>
    <p:extLst>
      <p:ext uri="{BB962C8B-B14F-4D97-AF65-F5344CB8AC3E}">
        <p14:creationId xmlns:p14="http://schemas.microsoft.com/office/powerpoint/2010/main" val="3224581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uk-UA"/>
              <a:t>Зразок заголовка</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Редагувати стиль зразка тексту</a:t>
            </a:r>
          </a:p>
        </p:txBody>
      </p:sp>
      <p:sp>
        <p:nvSpPr>
          <p:cNvPr id="4" name="Date Placeholder 3"/>
          <p:cNvSpPr>
            <a:spLocks noGrp="1"/>
          </p:cNvSpPr>
          <p:nvPr>
            <p:ph type="dt" sz="half" idx="10"/>
          </p:nvPr>
        </p:nvSpPr>
        <p:spPr/>
        <p:txBody>
          <a:bodyPr/>
          <a:lstStyle/>
          <a:p>
            <a:fld id="{7EAF463A-BC7C-46EE-9F1E-7F377CCA4891}" type="datetimeFigureOut">
              <a:rPr lang="en-US" smtClean="0"/>
              <a:pPr/>
              <a:t>10/17/2023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dirty="0"/>
          </a:p>
        </p:txBody>
      </p:sp>
    </p:spTree>
    <p:extLst>
      <p:ext uri="{BB962C8B-B14F-4D97-AF65-F5344CB8AC3E}">
        <p14:creationId xmlns:p14="http://schemas.microsoft.com/office/powerpoint/2010/main" val="1965934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Зразок заголовка</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7EAF463A-BC7C-46EE-9F1E-7F377CCA4891}" type="datetimeFigureOut">
              <a:rPr lang="en-US" smtClean="0"/>
              <a:pPr/>
              <a:t>10/17/2023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dirty="0"/>
          </a:p>
        </p:txBody>
      </p:sp>
    </p:spTree>
    <p:extLst>
      <p:ext uri="{BB962C8B-B14F-4D97-AF65-F5344CB8AC3E}">
        <p14:creationId xmlns:p14="http://schemas.microsoft.com/office/powerpoint/2010/main" val="3719496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uk-UA"/>
              <a:t>Зразок заголовка</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Редагувати стиль зразка тексту</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Редагувати стиль зразка тексту</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7EAF463A-BC7C-46EE-9F1E-7F377CCA4891}" type="datetimeFigureOut">
              <a:rPr lang="en-US" smtClean="0"/>
              <a:pPr/>
              <a:t>10/17/2023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483448D-3A78-4528-A469-B745A65DA480}" type="slidenum">
              <a:rPr lang="en-US" smtClean="0"/>
              <a:pPr/>
              <a:t>‹№›</a:t>
            </a:fld>
            <a:endParaRPr lang="en-US" dirty="0"/>
          </a:p>
        </p:txBody>
      </p:sp>
    </p:spTree>
    <p:extLst>
      <p:ext uri="{BB962C8B-B14F-4D97-AF65-F5344CB8AC3E}">
        <p14:creationId xmlns:p14="http://schemas.microsoft.com/office/powerpoint/2010/main" val="1228860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Зразок заголовка</a:t>
            </a:r>
            <a:endParaRPr lang="en-US" dirty="0"/>
          </a:p>
        </p:txBody>
      </p:sp>
      <p:sp>
        <p:nvSpPr>
          <p:cNvPr id="7" name="Date Placeholder 2"/>
          <p:cNvSpPr>
            <a:spLocks noGrp="1"/>
          </p:cNvSpPr>
          <p:nvPr>
            <p:ph type="dt" sz="half" idx="10"/>
          </p:nvPr>
        </p:nvSpPr>
        <p:spPr/>
        <p:txBody>
          <a:bodyPr/>
          <a:lstStyle/>
          <a:p>
            <a:fld id="{7EAF463A-BC7C-46EE-9F1E-7F377CCA4891}" type="datetimeFigureOut">
              <a:rPr lang="en-US" smtClean="0"/>
              <a:pPr/>
              <a:t>10/17/2023</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A483448D-3A78-4528-A469-B745A65DA480}" type="slidenum">
              <a:rPr lang="en-US" smtClean="0"/>
              <a:pPr/>
              <a:t>‹№›</a:t>
            </a:fld>
            <a:endParaRPr lang="en-US" dirty="0"/>
          </a:p>
        </p:txBody>
      </p:sp>
    </p:spTree>
    <p:extLst>
      <p:ext uri="{BB962C8B-B14F-4D97-AF65-F5344CB8AC3E}">
        <p14:creationId xmlns:p14="http://schemas.microsoft.com/office/powerpoint/2010/main" val="3167034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EAF463A-BC7C-46EE-9F1E-7F377CCA4891}" type="datetimeFigureOut">
              <a:rPr lang="en-US" smtClean="0"/>
              <a:pPr/>
              <a:t>10/17/2023</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A483448D-3A78-4528-A469-B745A65DA480}" type="slidenum">
              <a:rPr lang="en-US" smtClean="0"/>
              <a:pPr/>
              <a:t>‹№›</a:t>
            </a:fld>
            <a:endParaRPr lang="en-US" dirty="0"/>
          </a:p>
        </p:txBody>
      </p:sp>
    </p:spTree>
    <p:extLst>
      <p:ext uri="{BB962C8B-B14F-4D97-AF65-F5344CB8AC3E}">
        <p14:creationId xmlns:p14="http://schemas.microsoft.com/office/powerpoint/2010/main" val="3714905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uk-UA"/>
              <a:t>Зразок заголовка</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Редагувати стиль зразка тексту</a:t>
            </a:r>
          </a:p>
        </p:txBody>
      </p:sp>
      <p:sp>
        <p:nvSpPr>
          <p:cNvPr id="7" name="Date Placeholder 4"/>
          <p:cNvSpPr>
            <a:spLocks noGrp="1"/>
          </p:cNvSpPr>
          <p:nvPr>
            <p:ph type="dt" sz="half" idx="10"/>
          </p:nvPr>
        </p:nvSpPr>
        <p:spPr/>
        <p:txBody>
          <a:bodyPr/>
          <a:lstStyle/>
          <a:p>
            <a:fld id="{7EAF463A-BC7C-46EE-9F1E-7F377CCA4891}" type="datetimeFigureOut">
              <a:rPr lang="en-US" smtClean="0"/>
              <a:pPr/>
              <a:t>10/17/2023</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A483448D-3A78-4528-A469-B745A65DA480}" type="slidenum">
              <a:rPr lang="en-US" smtClean="0"/>
              <a:pPr/>
              <a:t>‹№›</a:t>
            </a:fld>
            <a:endParaRPr lang="en-US" dirty="0"/>
          </a:p>
        </p:txBody>
      </p:sp>
    </p:spTree>
    <p:extLst>
      <p:ext uri="{BB962C8B-B14F-4D97-AF65-F5344CB8AC3E}">
        <p14:creationId xmlns:p14="http://schemas.microsoft.com/office/powerpoint/2010/main" val="3321357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uk-UA"/>
              <a:t>Зразок заголовка</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dirty="0"/>
              <a:t>Клацніть піктограму, щоб додати зображення</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Редагувати стиль зразка тексту</a:t>
            </a:r>
          </a:p>
        </p:txBody>
      </p:sp>
      <p:sp>
        <p:nvSpPr>
          <p:cNvPr id="5" name="Date Placeholder 4"/>
          <p:cNvSpPr>
            <a:spLocks noGrp="1"/>
          </p:cNvSpPr>
          <p:nvPr>
            <p:ph type="dt" sz="half" idx="10"/>
          </p:nvPr>
        </p:nvSpPr>
        <p:spPr/>
        <p:txBody>
          <a:bodyPr/>
          <a:lstStyle/>
          <a:p>
            <a:fld id="{7EAF463A-BC7C-46EE-9F1E-7F377CCA4891}" type="datetimeFigureOut">
              <a:rPr lang="en-US" smtClean="0"/>
              <a:pPr/>
              <a:t>10/17/2023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dirty="0"/>
          </a:p>
        </p:txBody>
      </p:sp>
    </p:spTree>
    <p:extLst>
      <p:ext uri="{BB962C8B-B14F-4D97-AF65-F5344CB8AC3E}">
        <p14:creationId xmlns:p14="http://schemas.microsoft.com/office/powerpoint/2010/main" val="4105689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uk-UA"/>
              <a:t>Зразок заголовка</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EAF463A-BC7C-46EE-9F1E-7F377CCA4891}" type="datetimeFigureOut">
              <a:rPr lang="en-US" smtClean="0"/>
              <a:pPr/>
              <a:t>10/17/2023</a:t>
            </a:fld>
            <a:endParaRPr lang="en-US" dirty="0"/>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A483448D-3A78-4528-A469-B745A65DA480}" type="slidenum">
              <a:rPr lang="en-US" smtClean="0"/>
              <a:pPr/>
              <a:t>‹№›</a:t>
            </a:fld>
            <a:endParaRPr lang="en-US" dirty="0"/>
          </a:p>
        </p:txBody>
      </p:sp>
    </p:spTree>
    <p:extLst>
      <p:ext uri="{BB962C8B-B14F-4D97-AF65-F5344CB8AC3E}">
        <p14:creationId xmlns:p14="http://schemas.microsoft.com/office/powerpoint/2010/main" val="1509269583"/>
      </p:ext>
    </p:extLst>
  </p:cSld>
  <p:clrMap bg1="dk1" tx1="lt1" bg2="dk2" tx2="lt2" accent1="accent1" accent2="accent2" accent3="accent3" accent4="accent4" accent5="accent5" accent6="accent6" hlink="hlink" folHlink="folHlink"/>
  <p:sldLayoutIdLst>
    <p:sldLayoutId id="2147483995" r:id="rId1"/>
    <p:sldLayoutId id="2147483996" r:id="rId2"/>
    <p:sldLayoutId id="2147483997" r:id="rId3"/>
    <p:sldLayoutId id="2147483998" r:id="rId4"/>
    <p:sldLayoutId id="2147483999" r:id="rId5"/>
    <p:sldLayoutId id="2147484000" r:id="rId6"/>
    <p:sldLayoutId id="2147484001" r:id="rId7"/>
    <p:sldLayoutId id="2147484002" r:id="rId8"/>
    <p:sldLayoutId id="2147484003" r:id="rId9"/>
    <p:sldLayoutId id="2147484004" r:id="rId10"/>
    <p:sldLayoutId id="2147484005" r:id="rId11"/>
    <p:sldLayoutId id="2147484006" r:id="rId12"/>
    <p:sldLayoutId id="2147484007" r:id="rId13"/>
    <p:sldLayoutId id="2147484008" r:id="rId14"/>
    <p:sldLayoutId id="2147484009" r:id="rId15"/>
    <p:sldLayoutId id="2147484010" r:id="rId16"/>
    <p:sldLayoutId id="2147484011"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41000">
              <a:schemeClr val="bg2">
                <a:tint val="96000"/>
                <a:shade val="100000"/>
                <a:hueMod val="270000"/>
                <a:satMod val="200000"/>
                <a:lumMod val="128000"/>
              </a:schemeClr>
            </a:gs>
            <a:gs pos="17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04800"/>
            <a:ext cx="8229600" cy="6019800"/>
          </a:xfrm>
          <a:solidFill>
            <a:schemeClr val="accent4">
              <a:lumMod val="75000"/>
              <a:alpha val="0"/>
            </a:schemeClr>
          </a:solidFill>
        </p:spPr>
        <p:style>
          <a:lnRef idx="1">
            <a:schemeClr val="accent5"/>
          </a:lnRef>
          <a:fillRef idx="3">
            <a:schemeClr val="accent5"/>
          </a:fillRef>
          <a:effectRef idx="2">
            <a:schemeClr val="accent5"/>
          </a:effectRef>
          <a:fontRef idx="minor">
            <a:schemeClr val="lt1"/>
          </a:fontRef>
        </p:style>
        <p:txBody>
          <a:bodyPr anchor="t">
            <a:normAutofit/>
          </a:bodyPr>
          <a:lstStyle/>
          <a:p>
            <a:pPr algn="ctr"/>
            <a:br>
              <a:rPr lang="ru-RU" sz="2800" b="1" dirty="0">
                <a:solidFill>
                  <a:schemeClr val="bg1"/>
                </a:solidFill>
              </a:rPr>
            </a:br>
            <a:br>
              <a:rPr lang="ru-RU" sz="2800" b="1" dirty="0">
                <a:solidFill>
                  <a:schemeClr val="bg1"/>
                </a:solidFill>
              </a:rPr>
            </a:br>
            <a:r>
              <a:rPr lang="ru-RU" sz="2800" b="1" dirty="0">
                <a:solidFill>
                  <a:schemeClr val="bg1"/>
                </a:solidFill>
              </a:rPr>
              <a:t>Модуль:</a:t>
            </a:r>
            <a:br>
              <a:rPr lang="ru-RU" sz="2800" b="1" dirty="0">
                <a:solidFill>
                  <a:schemeClr val="bg1"/>
                </a:solidFill>
              </a:rPr>
            </a:br>
            <a:r>
              <a:rPr lang="ru-RU" sz="2800" b="1" dirty="0">
                <a:solidFill>
                  <a:schemeClr val="bg1"/>
                </a:solidFill>
              </a:rPr>
              <a:t> ОСНОВИ ЛОГ</a:t>
            </a:r>
            <a:r>
              <a:rPr lang="uk-UA" sz="2800" b="1" dirty="0">
                <a:solidFill>
                  <a:schemeClr val="bg1"/>
                </a:solidFill>
              </a:rPr>
              <a:t>ІСТИКИ</a:t>
            </a:r>
            <a:br>
              <a:rPr lang="uk-UA" sz="2800" b="1" dirty="0">
                <a:solidFill>
                  <a:schemeClr val="bg1"/>
                </a:solidFill>
              </a:rPr>
            </a:br>
            <a:br>
              <a:rPr lang="uk-UA" sz="2800" b="1" dirty="0">
                <a:solidFill>
                  <a:schemeClr val="bg1"/>
                </a:solidFill>
              </a:rPr>
            </a:br>
            <a:br>
              <a:rPr lang="uk-UA" sz="2800" b="1" dirty="0">
                <a:solidFill>
                  <a:schemeClr val="bg1"/>
                </a:solidFill>
              </a:rPr>
            </a:br>
            <a:br>
              <a:rPr lang="uk-UA" sz="2800" b="1" dirty="0">
                <a:solidFill>
                  <a:schemeClr val="bg1"/>
                </a:solidFill>
              </a:rPr>
            </a:br>
            <a:br>
              <a:rPr lang="uk-UA" sz="2800" b="1" dirty="0">
                <a:solidFill>
                  <a:schemeClr val="bg1"/>
                </a:solidFill>
              </a:rPr>
            </a:br>
            <a:br>
              <a:rPr lang="uk-UA" sz="2800" b="1" dirty="0">
                <a:solidFill>
                  <a:schemeClr val="bg1"/>
                </a:solidFill>
              </a:rPr>
            </a:br>
            <a:r>
              <a:rPr lang="uk-UA" sz="2800" b="1" dirty="0">
                <a:solidFill>
                  <a:schemeClr val="bg1"/>
                </a:solidFill>
              </a:rPr>
              <a:t>Викладач: Володимир Виговський</a:t>
            </a:r>
            <a:endParaRPr lang="ru-RU" sz="2800" b="1"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539" y="0"/>
            <a:ext cx="8354490" cy="842682"/>
          </a:xfrm>
        </p:spPr>
        <p:txBody>
          <a:bodyPr/>
          <a:lstStyle/>
          <a:p>
            <a:pPr algn="ctr"/>
            <a:r>
              <a:rPr lang="ru-RU" sz="2400" b="1" dirty="0">
                <a:solidFill>
                  <a:schemeClr val="bg1"/>
                </a:solidFill>
              </a:rPr>
              <a:t>Приклад 1. Визначення економічного розміру замовлення</a:t>
            </a:r>
            <a:br>
              <a:rPr lang="ru-RU" sz="2400" b="1" dirty="0">
                <a:solidFill>
                  <a:schemeClr val="bg1"/>
                </a:solidFill>
              </a:rPr>
            </a:br>
            <a:br>
              <a:rPr lang="ru-RU" sz="2400" b="1" dirty="0">
                <a:solidFill>
                  <a:schemeClr val="bg1"/>
                </a:solidFill>
              </a:rPr>
            </a:br>
            <a:endParaRPr lang="uk-UA" sz="2400" dirty="0"/>
          </a:p>
        </p:txBody>
      </p:sp>
      <p:sp>
        <p:nvSpPr>
          <p:cNvPr id="4" name="Заголовок 1"/>
          <p:cNvSpPr txBox="1">
            <a:spLocks/>
          </p:cNvSpPr>
          <p:nvPr/>
        </p:nvSpPr>
        <p:spPr>
          <a:xfrm>
            <a:off x="304800" y="685800"/>
            <a:ext cx="8354490" cy="6172200"/>
          </a:xfrm>
          <a:prstGeom prst="rect">
            <a:avLst/>
          </a:prstGeom>
        </p:spPr>
        <p:txBody>
          <a:bodyPr vert="horz" lIns="91440" tIns="45720" rIns="91440" bIns="45720" rtlCol="0" anchor="t">
            <a:noAutofit/>
          </a:bodyPr>
          <a:lst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endParaRPr lang="uk-UA" sz="2000" dirty="0">
              <a:solidFill>
                <a:schemeClr val="bg1"/>
              </a:solidFill>
            </a:endParaRPr>
          </a:p>
        </p:txBody>
      </p:sp>
      <p:pic>
        <p:nvPicPr>
          <p:cNvPr id="3" name="Рисунок 2"/>
          <p:cNvPicPr>
            <a:picLocks noChangeAspect="1"/>
          </p:cNvPicPr>
          <p:nvPr/>
        </p:nvPicPr>
        <p:blipFill>
          <a:blip r:embed="rId2"/>
          <a:stretch>
            <a:fillRect/>
          </a:stretch>
        </p:blipFill>
        <p:spPr>
          <a:xfrm>
            <a:off x="762000" y="896513"/>
            <a:ext cx="7315200" cy="4516191"/>
          </a:xfrm>
          <a:prstGeom prst="rect">
            <a:avLst/>
          </a:prstGeom>
        </p:spPr>
      </p:pic>
    </p:spTree>
    <p:extLst>
      <p:ext uri="{BB962C8B-B14F-4D97-AF65-F5344CB8AC3E}">
        <p14:creationId xmlns:p14="http://schemas.microsoft.com/office/powerpoint/2010/main" val="38592536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 y="7749"/>
            <a:ext cx="8991600" cy="1400530"/>
          </a:xfrm>
        </p:spPr>
        <p:txBody>
          <a:bodyPr/>
          <a:lstStyle/>
          <a:p>
            <a:pPr algn="ctr"/>
            <a:r>
              <a:rPr lang="ru-RU" sz="2800" b="1" dirty="0">
                <a:solidFill>
                  <a:schemeClr val="bg1"/>
                </a:solidFill>
              </a:rPr>
              <a:t>Приклад 2. Визначення економічного розміру замовлення за умови надання постачальником оптових знижок</a:t>
            </a:r>
            <a:endParaRPr lang="uk-UA" sz="2800" dirty="0"/>
          </a:p>
        </p:txBody>
      </p:sp>
      <p:sp>
        <p:nvSpPr>
          <p:cNvPr id="3" name="Прямокутник 2"/>
          <p:cNvSpPr/>
          <p:nvPr/>
        </p:nvSpPr>
        <p:spPr>
          <a:xfrm>
            <a:off x="0" y="1295400"/>
            <a:ext cx="9144000" cy="5940088"/>
          </a:xfrm>
          <a:prstGeom prst="rect">
            <a:avLst/>
          </a:prstGeom>
        </p:spPr>
        <p:txBody>
          <a:bodyPr wrap="square">
            <a:spAutoFit/>
          </a:bodyPr>
          <a:lstStyle/>
          <a:p>
            <a:r>
              <a:rPr lang="ru-RU" sz="1900" b="1" dirty="0">
                <a:solidFill>
                  <a:schemeClr val="bg1"/>
                </a:solidFill>
              </a:rPr>
              <a:t>У випадку закупівлі товару великими партіями постачальник надає знижки, що встановлюються у відсотках від його ціни. </a:t>
            </a:r>
            <a:br>
              <a:rPr lang="ru-RU" sz="1900" b="1" dirty="0">
                <a:solidFill>
                  <a:schemeClr val="bg1"/>
                </a:solidFill>
              </a:rPr>
            </a:br>
            <a:endParaRPr lang="ru-RU" sz="1900" b="1" dirty="0">
              <a:solidFill>
                <a:schemeClr val="bg1"/>
              </a:solidFill>
            </a:endParaRPr>
          </a:p>
          <a:p>
            <a:r>
              <a:rPr lang="ru-RU" sz="1900" b="1" dirty="0">
                <a:solidFill>
                  <a:schemeClr val="bg1"/>
                </a:solidFill>
              </a:rPr>
              <a:t>Економічний розмір замовлення визначається в такій послідовності:</a:t>
            </a:r>
          </a:p>
          <a:p>
            <a:r>
              <a:rPr lang="ru-RU" sz="1900" b="1" dirty="0">
                <a:solidFill>
                  <a:schemeClr val="bg1"/>
                </a:solidFill>
              </a:rPr>
              <a:t> </a:t>
            </a:r>
            <a:br>
              <a:rPr lang="ru-RU" sz="1900" b="1" dirty="0">
                <a:solidFill>
                  <a:schemeClr val="bg1"/>
                </a:solidFill>
              </a:rPr>
            </a:br>
            <a:r>
              <a:rPr lang="ru-RU" sz="1900" dirty="0">
                <a:solidFill>
                  <a:schemeClr val="bg1"/>
                </a:solidFill>
              </a:rPr>
              <a:t>1. Відповідно до вихідних даних розраховують ціни при різних розмірах партій і витрати на закупівлю. </a:t>
            </a:r>
            <a:br>
              <a:rPr lang="ru-RU" sz="1900" dirty="0">
                <a:solidFill>
                  <a:schemeClr val="bg1"/>
                </a:solidFill>
              </a:rPr>
            </a:br>
            <a:r>
              <a:rPr lang="ru-RU" sz="1900" dirty="0">
                <a:solidFill>
                  <a:schemeClr val="bg1"/>
                </a:solidFill>
              </a:rPr>
              <a:t>2. За формулою Уілсона обчислюють оптимальний розмір замовлення. </a:t>
            </a:r>
            <a:br>
              <a:rPr lang="ru-RU" sz="1900" dirty="0">
                <a:solidFill>
                  <a:schemeClr val="bg1"/>
                </a:solidFill>
              </a:rPr>
            </a:br>
            <a:r>
              <a:rPr lang="uk-UA" sz="1900" dirty="0">
                <a:solidFill>
                  <a:schemeClr val="bg1"/>
                </a:solidFill>
              </a:rPr>
              <a:t>3. Визначають розміру замовлення, який доцільно взяти з урахуванням цінових знижок. Рішення приймають у такий спосіб: якщо оптимальний розмір замовлення потрапляє в бажаний ціновий інтервал, то його беруть в розрахунок; якщо ж оптимальний розмір замовлення не потрапляє в інтервал зі зниженою ціною, беруть мінімальний розмір в інтервалі, що відповідає більш низькій ціні. </a:t>
            </a:r>
            <a:br>
              <a:rPr lang="uk-UA" sz="1900" dirty="0">
                <a:solidFill>
                  <a:schemeClr val="bg1"/>
                </a:solidFill>
              </a:rPr>
            </a:br>
            <a:r>
              <a:rPr lang="ru-RU" sz="1900" dirty="0">
                <a:solidFill>
                  <a:schemeClr val="bg1"/>
                </a:solidFill>
              </a:rPr>
              <a:t>4. З урахуванням прийнятого розміру замовлення обчислюють річні витрати на закупівлю, зберігання й оформлення замовлень, а також сумарні витрати. </a:t>
            </a:r>
            <a:br>
              <a:rPr lang="ru-RU" sz="1900" dirty="0">
                <a:solidFill>
                  <a:schemeClr val="bg1"/>
                </a:solidFill>
              </a:rPr>
            </a:br>
            <a:r>
              <a:rPr lang="ru-RU" sz="1900" dirty="0">
                <a:solidFill>
                  <a:schemeClr val="bg1"/>
                </a:solidFill>
              </a:rPr>
              <a:t>5. Вибирають економічний розмір замовлення, при якому сумарні витрати будуть мінімальними. </a:t>
            </a:r>
            <a:br>
              <a:rPr lang="ru-RU" sz="1900" b="1" dirty="0">
                <a:solidFill>
                  <a:schemeClr val="bg1"/>
                </a:solidFill>
              </a:rPr>
            </a:br>
            <a:endParaRPr lang="uk-UA" sz="1900" dirty="0"/>
          </a:p>
        </p:txBody>
      </p:sp>
    </p:spTree>
    <p:extLst>
      <p:ext uri="{BB962C8B-B14F-4D97-AF65-F5344CB8AC3E}">
        <p14:creationId xmlns:p14="http://schemas.microsoft.com/office/powerpoint/2010/main" val="4175318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 y="76200"/>
            <a:ext cx="8839200" cy="7010400"/>
          </a:xfrm>
        </p:spPr>
        <p:txBody>
          <a:bodyPr/>
          <a:lstStyle/>
          <a:p>
            <a:r>
              <a:rPr lang="uk-UA" sz="2200" b="1" dirty="0">
                <a:solidFill>
                  <a:schemeClr val="bg1"/>
                </a:solidFill>
                <a:cs typeface="Times New Roman" panose="02020603050405020304" pitchFamily="18" charset="0"/>
              </a:rPr>
              <a:t>Приклад. </a:t>
            </a:r>
            <a:r>
              <a:rPr lang="ru-RU" sz="2200" dirty="0">
                <a:solidFill>
                  <a:schemeClr val="bg1"/>
                </a:solidFill>
                <a:cs typeface="Times New Roman" panose="02020603050405020304" pitchFamily="18" charset="0"/>
              </a:rPr>
              <a:t>Підприємство «Контур» виготовляє ткані гобелени на замовлення. Річна потреба у пряжі становить 800 кг. Витрати на реалізацію замовлення — 18 ум.од. Витрати на збереження сировини на складі становлять 22 відсотки від їх вартості. </a:t>
            </a:r>
            <a:br>
              <a:rPr lang="ru-RU" sz="2200" dirty="0">
                <a:solidFill>
                  <a:schemeClr val="bg1"/>
                </a:solidFill>
                <a:cs typeface="Times New Roman" panose="02020603050405020304" pitchFamily="18" charset="0"/>
              </a:rPr>
            </a:br>
            <a:r>
              <a:rPr lang="ru-RU" sz="2200" dirty="0">
                <a:solidFill>
                  <a:schemeClr val="bg1"/>
                </a:solidFill>
                <a:cs typeface="Times New Roman" panose="02020603050405020304" pitchFamily="18" charset="0"/>
              </a:rPr>
              <a:t>Визначити оптимальний розмір замовлення, якщо постачальник для постійних замовників залежно від обсягу замовлення пропонує систему  </a:t>
            </a:r>
            <a:r>
              <a:rPr lang="uk-UA" sz="2200" dirty="0">
                <a:solidFill>
                  <a:schemeClr val="bg1"/>
                </a:solidFill>
                <a:cs typeface="Times New Roman" panose="02020603050405020304" pitchFamily="18" charset="0"/>
              </a:rPr>
              <a:t>знижок (див. таблицю). Яким би був оптимальний розмір замовлення за відсутності знижок і при ціні 1 кг пряжі 2 ум.од.? </a:t>
            </a:r>
          </a:p>
        </p:txBody>
      </p:sp>
      <p:pic>
        <p:nvPicPr>
          <p:cNvPr id="4" name="Рисунок 3"/>
          <p:cNvPicPr>
            <a:picLocks noChangeAspect="1"/>
          </p:cNvPicPr>
          <p:nvPr/>
        </p:nvPicPr>
        <p:blipFill>
          <a:blip r:embed="rId2"/>
          <a:stretch>
            <a:fillRect/>
          </a:stretch>
        </p:blipFill>
        <p:spPr>
          <a:xfrm>
            <a:off x="457200" y="3962400"/>
            <a:ext cx="8256270" cy="1676400"/>
          </a:xfrm>
          <a:prstGeom prst="rect">
            <a:avLst/>
          </a:prstGeom>
        </p:spPr>
      </p:pic>
    </p:spTree>
    <p:extLst>
      <p:ext uri="{BB962C8B-B14F-4D97-AF65-F5344CB8AC3E}">
        <p14:creationId xmlns:p14="http://schemas.microsoft.com/office/powerpoint/2010/main" val="19074751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295400" y="74386"/>
            <a:ext cx="6629400" cy="6174014"/>
          </a:xfrm>
          <a:prstGeom prst="rect">
            <a:avLst/>
          </a:prstGeom>
        </p:spPr>
      </p:pic>
    </p:spTree>
    <p:extLst>
      <p:ext uri="{BB962C8B-B14F-4D97-AF65-F5344CB8AC3E}">
        <p14:creationId xmlns:p14="http://schemas.microsoft.com/office/powerpoint/2010/main" val="35078005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 y="0"/>
            <a:ext cx="8839200" cy="457200"/>
          </a:xfrm>
        </p:spPr>
        <p:txBody>
          <a:bodyPr/>
          <a:lstStyle/>
          <a:p>
            <a:pPr algn="ctr"/>
            <a:r>
              <a:rPr lang="uk-UA" sz="2400" b="1" dirty="0">
                <a:solidFill>
                  <a:schemeClr val="bg1"/>
                </a:solidFill>
              </a:rPr>
              <a:t>СИСТЕМИ УПРАВЛІННЯ ЗАПАСАМИ</a:t>
            </a:r>
            <a:endParaRPr lang="uk-UA" sz="2400" dirty="0">
              <a:solidFill>
                <a:schemeClr val="bg1"/>
              </a:solidFill>
            </a:endParaRPr>
          </a:p>
        </p:txBody>
      </p:sp>
      <p:sp>
        <p:nvSpPr>
          <p:cNvPr id="3" name="Заголовок 1"/>
          <p:cNvSpPr txBox="1">
            <a:spLocks/>
          </p:cNvSpPr>
          <p:nvPr/>
        </p:nvSpPr>
        <p:spPr>
          <a:xfrm>
            <a:off x="304800" y="457200"/>
            <a:ext cx="8839200" cy="5943601"/>
          </a:xfrm>
          <a:prstGeom prst="rect">
            <a:avLst/>
          </a:prstGeom>
        </p:spPr>
        <p:txBody>
          <a:bodyPr vert="horz" lIns="91440" tIns="45720" rIns="91440" bIns="45720" rtlCol="0" anchor="t">
            <a:noAutofit/>
          </a:bodyPr>
          <a:lst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uk-UA" sz="2400" b="1" dirty="0">
                <a:solidFill>
                  <a:schemeClr val="bg1"/>
                </a:solidFill>
              </a:rPr>
              <a:t>Система управління запасами </a:t>
            </a:r>
            <a:r>
              <a:rPr lang="uk-UA" sz="2400" dirty="0">
                <a:solidFill>
                  <a:schemeClr val="bg1"/>
                </a:solidFill>
              </a:rPr>
              <a:t>– </a:t>
            </a:r>
            <a:r>
              <a:rPr lang="ru-RU" sz="2400" dirty="0">
                <a:solidFill>
                  <a:schemeClr val="bg1"/>
                </a:solidFill>
              </a:rPr>
              <a:t>це сукупність правил і показників, які визначають час і обсяг закупівлі продукції для по</a:t>
            </a:r>
            <a:r>
              <a:rPr lang="uk-UA" sz="2400" dirty="0">
                <a:solidFill>
                  <a:schemeClr val="bg1"/>
                </a:solidFill>
              </a:rPr>
              <a:t>повнення запасів</a:t>
            </a:r>
          </a:p>
          <a:p>
            <a:endParaRPr lang="uk-UA" sz="2400" dirty="0">
              <a:solidFill>
                <a:schemeClr val="bg1"/>
              </a:solidFill>
            </a:endParaRPr>
          </a:p>
          <a:p>
            <a:r>
              <a:rPr lang="uk-UA" sz="2400" b="1" dirty="0">
                <a:solidFill>
                  <a:schemeClr val="bg1"/>
                </a:solidFill>
              </a:rPr>
              <a:t>У логістиці застосовуються такі технологічні системи управління запасами:</a:t>
            </a:r>
          </a:p>
          <a:p>
            <a:pPr marL="285750" indent="-285750">
              <a:buFontTx/>
              <a:buChar char="-"/>
            </a:pPr>
            <a:r>
              <a:rPr lang="uk-UA" sz="2400" dirty="0">
                <a:solidFill>
                  <a:schemeClr val="bg1"/>
                </a:solidFill>
              </a:rPr>
              <a:t>Система управління запасами з фіксованим розміром замовлення;</a:t>
            </a:r>
          </a:p>
          <a:p>
            <a:pPr marL="285750" indent="-285750">
              <a:buFontTx/>
              <a:buChar char="-"/>
            </a:pPr>
            <a:r>
              <a:rPr lang="ru-RU" sz="2400" dirty="0">
                <a:solidFill>
                  <a:schemeClr val="bg1"/>
                </a:solidFill>
              </a:rPr>
              <a:t>Система управління запасами з фіксованим </a:t>
            </a:r>
            <a:r>
              <a:rPr lang="ru-RU" sz="2400" dirty="0" err="1">
                <a:solidFill>
                  <a:schemeClr val="bg1"/>
                </a:solidFill>
              </a:rPr>
              <a:t>інтервалом</a:t>
            </a:r>
            <a:r>
              <a:rPr lang="ru-RU" sz="2400" dirty="0">
                <a:solidFill>
                  <a:schemeClr val="bg1"/>
                </a:solidFill>
              </a:rPr>
              <a:t> часу </a:t>
            </a:r>
            <a:r>
              <a:rPr lang="uk-UA" sz="2400" dirty="0">
                <a:solidFill>
                  <a:schemeClr val="bg1"/>
                </a:solidFill>
              </a:rPr>
              <a:t>між замовленнями;</a:t>
            </a:r>
          </a:p>
          <a:p>
            <a:r>
              <a:rPr lang="uk-UA" sz="2400" dirty="0">
                <a:solidFill>
                  <a:schemeClr val="bg1"/>
                </a:solidFill>
              </a:rPr>
              <a:t>-   Система управління запасами зі встановленою періодичністю поповнення запасів до постійного рівня.</a:t>
            </a:r>
          </a:p>
        </p:txBody>
      </p:sp>
    </p:spTree>
    <p:extLst>
      <p:ext uri="{BB962C8B-B14F-4D97-AF65-F5344CB8AC3E}">
        <p14:creationId xmlns:p14="http://schemas.microsoft.com/office/powerpoint/2010/main" val="34772799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 y="0"/>
            <a:ext cx="8839200" cy="457200"/>
          </a:xfrm>
        </p:spPr>
        <p:txBody>
          <a:bodyPr/>
          <a:lstStyle/>
          <a:p>
            <a:pPr algn="ctr"/>
            <a:r>
              <a:rPr lang="uk-UA" sz="2400" b="1" dirty="0">
                <a:solidFill>
                  <a:schemeClr val="bg1"/>
                </a:solidFill>
              </a:rPr>
              <a:t>ПРИКЛАД РОЗРАХУНКУ ПАРАМЕТРІВ РІЗНИХ СИСТЕМ УПРАВЛІННЯ ЗАПАСАМИ</a:t>
            </a:r>
            <a:endParaRPr lang="uk-UA" sz="2400" dirty="0">
              <a:solidFill>
                <a:schemeClr val="bg1"/>
              </a:solidFill>
            </a:endParaRPr>
          </a:p>
        </p:txBody>
      </p:sp>
      <p:sp>
        <p:nvSpPr>
          <p:cNvPr id="3" name="Заголовок 1"/>
          <p:cNvSpPr txBox="1">
            <a:spLocks/>
          </p:cNvSpPr>
          <p:nvPr/>
        </p:nvSpPr>
        <p:spPr>
          <a:xfrm>
            <a:off x="152400" y="1219200"/>
            <a:ext cx="8839200" cy="5943601"/>
          </a:xfrm>
          <a:prstGeom prst="rect">
            <a:avLst/>
          </a:prstGeom>
        </p:spPr>
        <p:txBody>
          <a:bodyPr vert="horz" lIns="91440" tIns="45720" rIns="91440" bIns="45720" rtlCol="0" anchor="t">
            <a:noAutofit/>
          </a:bodyPr>
          <a:lst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sz="2400" b="1" dirty="0" err="1">
                <a:solidFill>
                  <a:schemeClr val="bg1"/>
                </a:solidFill>
                <a:latin typeface="+mn-lt"/>
                <a:cs typeface="Times New Roman" panose="02020603050405020304" pitchFamily="18" charset="0"/>
              </a:rPr>
              <a:t>Вихідні</a:t>
            </a:r>
            <a:r>
              <a:rPr lang="ru-RU" sz="2400" b="1" dirty="0">
                <a:solidFill>
                  <a:schemeClr val="bg1"/>
                </a:solidFill>
                <a:latin typeface="+mn-lt"/>
                <a:cs typeface="Times New Roman" panose="02020603050405020304" pitchFamily="18" charset="0"/>
              </a:rPr>
              <a:t> </a:t>
            </a:r>
            <a:r>
              <a:rPr lang="ru-RU" sz="2400" b="1" dirty="0" err="1">
                <a:solidFill>
                  <a:schemeClr val="bg1"/>
                </a:solidFill>
                <a:latin typeface="+mn-lt"/>
                <a:cs typeface="Times New Roman" panose="02020603050405020304" pitchFamily="18" charset="0"/>
              </a:rPr>
              <a:t>дані</a:t>
            </a:r>
            <a:r>
              <a:rPr lang="ru-RU" sz="2400" b="1" dirty="0">
                <a:solidFill>
                  <a:schemeClr val="bg1"/>
                </a:solidFill>
                <a:latin typeface="+mn-lt"/>
                <a:cs typeface="Times New Roman" panose="02020603050405020304" pitchFamily="18" charset="0"/>
              </a:rPr>
              <a:t>:</a:t>
            </a:r>
          </a:p>
          <a:p>
            <a:r>
              <a:rPr lang="ru-RU" sz="2400" dirty="0">
                <a:solidFill>
                  <a:schemeClr val="bg1"/>
                </a:solidFill>
                <a:latin typeface="+mn-lt"/>
                <a:cs typeface="Times New Roman" panose="02020603050405020304" pitchFamily="18" charset="0"/>
              </a:rPr>
              <a:t>Річна потреба в </a:t>
            </a:r>
            <a:r>
              <a:rPr lang="ru-RU" sz="2400" dirty="0" err="1">
                <a:solidFill>
                  <a:schemeClr val="bg1"/>
                </a:solidFill>
                <a:latin typeface="+mn-lt"/>
                <a:cs typeface="Times New Roman" panose="02020603050405020304" pitchFamily="18" charset="0"/>
              </a:rPr>
              <a:t>матеріалах</a:t>
            </a:r>
            <a:r>
              <a:rPr lang="ru-RU" sz="2400" dirty="0">
                <a:solidFill>
                  <a:schemeClr val="bg1"/>
                </a:solidFill>
                <a:latin typeface="+mn-lt"/>
                <a:cs typeface="Times New Roman" panose="02020603050405020304" pitchFamily="18" charset="0"/>
              </a:rPr>
              <a:t> 1550 шт., </a:t>
            </a:r>
            <a:r>
              <a:rPr lang="ru-RU" sz="2400" dirty="0" err="1">
                <a:solidFill>
                  <a:schemeClr val="bg1"/>
                </a:solidFill>
                <a:latin typeface="+mn-lt"/>
                <a:cs typeface="Times New Roman" panose="02020603050405020304" pitchFamily="18" charset="0"/>
              </a:rPr>
              <a:t>кількість</a:t>
            </a:r>
            <a:r>
              <a:rPr lang="ru-RU" sz="2400" dirty="0">
                <a:solidFill>
                  <a:schemeClr val="bg1"/>
                </a:solidFill>
                <a:latin typeface="+mn-lt"/>
                <a:cs typeface="Times New Roman" panose="02020603050405020304" pitchFamily="18" charset="0"/>
              </a:rPr>
              <a:t> </a:t>
            </a:r>
            <a:r>
              <a:rPr lang="ru-RU" sz="2400" dirty="0" err="1">
                <a:solidFill>
                  <a:schemeClr val="bg1"/>
                </a:solidFill>
                <a:latin typeface="+mn-lt"/>
                <a:cs typeface="Times New Roman" panose="02020603050405020304" pitchFamily="18" charset="0"/>
              </a:rPr>
              <a:t>робочих</a:t>
            </a:r>
            <a:r>
              <a:rPr lang="ru-RU" sz="2400" dirty="0">
                <a:solidFill>
                  <a:schemeClr val="bg1"/>
                </a:solidFill>
                <a:latin typeface="+mn-lt"/>
                <a:cs typeface="Times New Roman" panose="02020603050405020304" pitchFamily="18" charset="0"/>
              </a:rPr>
              <a:t> </a:t>
            </a:r>
            <a:r>
              <a:rPr lang="ru-RU" sz="2400" dirty="0" err="1">
                <a:solidFill>
                  <a:schemeClr val="bg1"/>
                </a:solidFill>
                <a:latin typeface="+mn-lt"/>
                <a:cs typeface="Times New Roman" panose="02020603050405020304" pitchFamily="18" charset="0"/>
              </a:rPr>
              <a:t>днів</a:t>
            </a:r>
            <a:r>
              <a:rPr lang="ru-RU" sz="2400" dirty="0">
                <a:solidFill>
                  <a:schemeClr val="bg1"/>
                </a:solidFill>
                <a:latin typeface="+mn-lt"/>
                <a:cs typeface="Times New Roman" panose="02020603050405020304" pitchFamily="18" charset="0"/>
              </a:rPr>
              <a:t> у </a:t>
            </a:r>
            <a:r>
              <a:rPr lang="ru-RU" sz="2400" dirty="0" err="1">
                <a:solidFill>
                  <a:schemeClr val="bg1"/>
                </a:solidFill>
                <a:latin typeface="+mn-lt"/>
                <a:cs typeface="Times New Roman" panose="02020603050405020304" pitchFamily="18" charset="0"/>
              </a:rPr>
              <a:t>році</a:t>
            </a:r>
            <a:r>
              <a:rPr lang="ru-RU" sz="2400" dirty="0">
                <a:solidFill>
                  <a:schemeClr val="bg1"/>
                </a:solidFill>
                <a:latin typeface="+mn-lt"/>
                <a:cs typeface="Times New Roman" panose="02020603050405020304" pitchFamily="18" charset="0"/>
              </a:rPr>
              <a:t> – 226 </a:t>
            </a:r>
            <a:r>
              <a:rPr lang="ru-RU" sz="2400" dirty="0" err="1">
                <a:solidFill>
                  <a:schemeClr val="bg1"/>
                </a:solidFill>
                <a:latin typeface="+mn-lt"/>
                <a:cs typeface="Times New Roman" panose="02020603050405020304" pitchFamily="18" charset="0"/>
              </a:rPr>
              <a:t>днів</a:t>
            </a:r>
            <a:r>
              <a:rPr lang="ru-RU" sz="2400" dirty="0">
                <a:solidFill>
                  <a:schemeClr val="bg1"/>
                </a:solidFill>
                <a:latin typeface="+mn-lt"/>
                <a:cs typeface="Times New Roman" panose="02020603050405020304" pitchFamily="18" charset="0"/>
              </a:rPr>
              <a:t>, оптимальний розмір замовлення – 75 шт., час поставки – 10 </a:t>
            </a:r>
            <a:r>
              <a:rPr lang="ru-RU" sz="2400" dirty="0" err="1">
                <a:solidFill>
                  <a:schemeClr val="bg1"/>
                </a:solidFill>
                <a:latin typeface="+mn-lt"/>
                <a:cs typeface="Times New Roman" panose="02020603050405020304" pitchFamily="18" charset="0"/>
              </a:rPr>
              <a:t>днів</a:t>
            </a:r>
            <a:r>
              <a:rPr lang="ru-RU" sz="2400" dirty="0">
                <a:solidFill>
                  <a:schemeClr val="bg1"/>
                </a:solidFill>
                <a:latin typeface="+mn-lt"/>
                <a:cs typeface="Times New Roman" panose="02020603050405020304" pitchFamily="18" charset="0"/>
              </a:rPr>
              <a:t>, </a:t>
            </a:r>
            <a:r>
              <a:rPr lang="ru-RU" sz="2400" dirty="0" err="1">
                <a:solidFill>
                  <a:schemeClr val="bg1"/>
                </a:solidFill>
                <a:latin typeface="+mn-lt"/>
                <a:cs typeface="Times New Roman" panose="02020603050405020304" pitchFamily="18" charset="0"/>
              </a:rPr>
              <a:t>можлива</a:t>
            </a:r>
            <a:r>
              <a:rPr lang="ru-RU" sz="2400" dirty="0">
                <a:solidFill>
                  <a:schemeClr val="bg1"/>
                </a:solidFill>
                <a:latin typeface="+mn-lt"/>
                <a:cs typeface="Times New Roman" panose="02020603050405020304" pitchFamily="18" charset="0"/>
              </a:rPr>
              <a:t> </a:t>
            </a:r>
            <a:r>
              <a:rPr lang="ru-RU" sz="2400" dirty="0" err="1">
                <a:solidFill>
                  <a:schemeClr val="bg1"/>
                </a:solidFill>
                <a:latin typeface="+mn-lt"/>
                <a:cs typeface="Times New Roman" panose="02020603050405020304" pitchFamily="18" charset="0"/>
              </a:rPr>
              <a:t>затримка</a:t>
            </a:r>
            <a:r>
              <a:rPr lang="ru-RU" sz="2400" dirty="0">
                <a:solidFill>
                  <a:schemeClr val="bg1"/>
                </a:solidFill>
                <a:latin typeface="+mn-lt"/>
                <a:cs typeface="Times New Roman" panose="02020603050405020304" pitchFamily="18" charset="0"/>
              </a:rPr>
              <a:t> у поставках – 2 </a:t>
            </a:r>
            <a:r>
              <a:rPr lang="ru-RU" sz="2400" dirty="0" err="1">
                <a:solidFill>
                  <a:schemeClr val="bg1"/>
                </a:solidFill>
                <a:latin typeface="+mn-lt"/>
                <a:cs typeface="Times New Roman" panose="02020603050405020304" pitchFamily="18" charset="0"/>
              </a:rPr>
              <a:t>дні</a:t>
            </a:r>
            <a:r>
              <a:rPr lang="ru-RU" sz="2400" dirty="0">
                <a:solidFill>
                  <a:schemeClr val="bg1"/>
                </a:solidFill>
                <a:latin typeface="+mn-lt"/>
                <a:cs typeface="Times New Roman" panose="02020603050405020304" pitchFamily="18" charset="0"/>
              </a:rPr>
              <a:t>. </a:t>
            </a:r>
          </a:p>
          <a:p>
            <a:r>
              <a:rPr lang="ru-RU" sz="2400" dirty="0">
                <a:solidFill>
                  <a:schemeClr val="bg1"/>
                </a:solidFill>
                <a:latin typeface="+mn-lt"/>
                <a:cs typeface="Times New Roman" panose="02020603050405020304" pitchFamily="18" charset="0"/>
              </a:rPr>
              <a:t>Визначити </a:t>
            </a:r>
            <a:r>
              <a:rPr lang="ru-RU" sz="2400" dirty="0" err="1">
                <a:solidFill>
                  <a:schemeClr val="bg1"/>
                </a:solidFill>
                <a:latin typeface="+mn-lt"/>
                <a:cs typeface="Times New Roman" panose="02020603050405020304" pitchFamily="18" charset="0"/>
              </a:rPr>
              <a:t>параметри</a:t>
            </a:r>
            <a:r>
              <a:rPr lang="ru-RU" sz="2400" dirty="0">
                <a:solidFill>
                  <a:schemeClr val="bg1"/>
                </a:solidFill>
                <a:latin typeface="+mn-lt"/>
                <a:cs typeface="Times New Roman" panose="02020603050405020304" pitchFamily="18" charset="0"/>
              </a:rPr>
              <a:t> систем управління запасами </a:t>
            </a:r>
            <a:r>
              <a:rPr lang="ru-RU" sz="2400" dirty="0" err="1">
                <a:solidFill>
                  <a:schemeClr val="bg1"/>
                </a:solidFill>
                <a:latin typeface="+mn-lt"/>
                <a:cs typeface="Times New Roman" panose="02020603050405020304" pitchFamily="18" charset="0"/>
              </a:rPr>
              <a:t>трьох</a:t>
            </a:r>
            <a:r>
              <a:rPr lang="ru-RU" sz="2400" dirty="0">
                <a:solidFill>
                  <a:schemeClr val="bg1"/>
                </a:solidFill>
                <a:latin typeface="+mn-lt"/>
                <a:cs typeface="Times New Roman" panose="02020603050405020304" pitchFamily="18" charset="0"/>
              </a:rPr>
              <a:t> </a:t>
            </a:r>
            <a:r>
              <a:rPr lang="ru-RU" sz="2400" dirty="0" err="1">
                <a:solidFill>
                  <a:schemeClr val="bg1"/>
                </a:solidFill>
                <a:latin typeface="+mn-lt"/>
                <a:cs typeface="Times New Roman" panose="02020603050405020304" pitchFamily="18" charset="0"/>
              </a:rPr>
              <a:t>видів</a:t>
            </a:r>
            <a:r>
              <a:rPr lang="ru-RU" sz="2400" dirty="0">
                <a:solidFill>
                  <a:schemeClr val="bg1"/>
                </a:solidFill>
                <a:latin typeface="+mn-lt"/>
                <a:cs typeface="Times New Roman" panose="02020603050405020304" pitchFamily="18" charset="0"/>
              </a:rPr>
              <a:t>: </a:t>
            </a:r>
          </a:p>
          <a:p>
            <a:pPr marL="457200" indent="-457200">
              <a:buAutoNum type="arabicParenR"/>
            </a:pPr>
            <a:r>
              <a:rPr lang="ru-RU" sz="2400" dirty="0">
                <a:solidFill>
                  <a:schemeClr val="bg1"/>
                </a:solidFill>
                <a:latin typeface="+mn-lt"/>
                <a:cs typeface="Times New Roman" panose="02020603050405020304" pitchFamily="18" charset="0"/>
              </a:rPr>
              <a:t>з фіксованим </a:t>
            </a:r>
            <a:r>
              <a:rPr lang="ru-RU" sz="2400" dirty="0" err="1">
                <a:solidFill>
                  <a:schemeClr val="bg1"/>
                </a:solidFill>
                <a:latin typeface="+mn-lt"/>
                <a:cs typeface="Times New Roman" panose="02020603050405020304" pitchFamily="18" charset="0"/>
              </a:rPr>
              <a:t>розміром</a:t>
            </a:r>
            <a:r>
              <a:rPr lang="ru-RU" sz="2400" dirty="0">
                <a:solidFill>
                  <a:schemeClr val="bg1"/>
                </a:solidFill>
                <a:latin typeface="+mn-lt"/>
                <a:cs typeface="Times New Roman" panose="02020603050405020304" pitchFamily="18" charset="0"/>
              </a:rPr>
              <a:t> замовлення; </a:t>
            </a:r>
          </a:p>
          <a:p>
            <a:pPr marL="457200" indent="-457200">
              <a:buAutoNum type="arabicParenR"/>
            </a:pPr>
            <a:r>
              <a:rPr lang="ru-RU" sz="2400" dirty="0">
                <a:solidFill>
                  <a:schemeClr val="bg1"/>
                </a:solidFill>
                <a:latin typeface="+mn-lt"/>
                <a:cs typeface="Times New Roman" panose="02020603050405020304" pitchFamily="18" charset="0"/>
              </a:rPr>
              <a:t>з фіксованим </a:t>
            </a:r>
            <a:r>
              <a:rPr lang="ru-RU" sz="2400" dirty="0" err="1">
                <a:solidFill>
                  <a:schemeClr val="bg1"/>
                </a:solidFill>
                <a:latin typeface="+mn-lt"/>
                <a:cs typeface="Times New Roman" panose="02020603050405020304" pitchFamily="18" charset="0"/>
              </a:rPr>
              <a:t>інтервалом</a:t>
            </a:r>
            <a:r>
              <a:rPr lang="ru-RU" sz="2400" dirty="0">
                <a:solidFill>
                  <a:schemeClr val="bg1"/>
                </a:solidFill>
                <a:latin typeface="+mn-lt"/>
                <a:cs typeface="Times New Roman" panose="02020603050405020304" pitchFamily="18" charset="0"/>
              </a:rPr>
              <a:t> часу </a:t>
            </a:r>
            <a:r>
              <a:rPr lang="ru-RU" sz="2400" dirty="0" err="1">
                <a:solidFill>
                  <a:schemeClr val="bg1"/>
                </a:solidFill>
                <a:latin typeface="+mn-lt"/>
                <a:cs typeface="Times New Roman" panose="02020603050405020304" pitchFamily="18" charset="0"/>
              </a:rPr>
              <a:t>між</a:t>
            </a:r>
            <a:r>
              <a:rPr lang="ru-RU" sz="2400" dirty="0">
                <a:solidFill>
                  <a:schemeClr val="bg1"/>
                </a:solidFill>
                <a:latin typeface="+mn-lt"/>
                <a:cs typeface="Times New Roman" panose="02020603050405020304" pitchFamily="18" charset="0"/>
              </a:rPr>
              <a:t> </a:t>
            </a:r>
            <a:r>
              <a:rPr lang="ru-RU" sz="2400" dirty="0" err="1">
                <a:solidFill>
                  <a:schemeClr val="bg1"/>
                </a:solidFill>
                <a:latin typeface="+mn-lt"/>
                <a:cs typeface="Times New Roman" panose="02020603050405020304" pitchFamily="18" charset="0"/>
              </a:rPr>
              <a:t>замовленнями</a:t>
            </a:r>
            <a:r>
              <a:rPr lang="ru-RU" sz="2400" dirty="0">
                <a:solidFill>
                  <a:schemeClr val="bg1"/>
                </a:solidFill>
                <a:latin typeface="+mn-lt"/>
                <a:cs typeface="Times New Roman" panose="02020603050405020304" pitchFamily="18" charset="0"/>
              </a:rPr>
              <a:t>;</a:t>
            </a:r>
          </a:p>
          <a:p>
            <a:r>
              <a:rPr lang="ru-RU" sz="2400" dirty="0">
                <a:solidFill>
                  <a:schemeClr val="bg1"/>
                </a:solidFill>
                <a:latin typeface="+mn-lt"/>
                <a:cs typeface="Times New Roman" panose="02020603050405020304" pitchFamily="18" charset="0"/>
              </a:rPr>
              <a:t>3) </a:t>
            </a:r>
            <a:r>
              <a:rPr lang="ru-RU" sz="2400" dirty="0" err="1">
                <a:solidFill>
                  <a:schemeClr val="bg1"/>
                </a:solidFill>
                <a:latin typeface="+mn-lt"/>
                <a:cs typeface="Times New Roman" panose="02020603050405020304" pitchFamily="18" charset="0"/>
              </a:rPr>
              <a:t>зі</a:t>
            </a:r>
            <a:r>
              <a:rPr lang="ru-RU" sz="2400" dirty="0">
                <a:solidFill>
                  <a:schemeClr val="bg1"/>
                </a:solidFill>
                <a:latin typeface="+mn-lt"/>
                <a:cs typeface="Times New Roman" panose="02020603050405020304" pitchFamily="18" charset="0"/>
              </a:rPr>
              <a:t> </a:t>
            </a:r>
            <a:r>
              <a:rPr lang="ru-RU" sz="2400" dirty="0" err="1">
                <a:solidFill>
                  <a:schemeClr val="bg1"/>
                </a:solidFill>
                <a:latin typeface="+mn-lt"/>
                <a:cs typeface="Times New Roman" panose="02020603050405020304" pitchFamily="18" charset="0"/>
              </a:rPr>
              <a:t>встановленою</a:t>
            </a:r>
            <a:r>
              <a:rPr lang="ru-RU" sz="2400" dirty="0">
                <a:solidFill>
                  <a:schemeClr val="bg1"/>
                </a:solidFill>
                <a:latin typeface="+mn-lt"/>
                <a:cs typeface="Times New Roman" panose="02020603050405020304" pitchFamily="18" charset="0"/>
              </a:rPr>
              <a:t> </a:t>
            </a:r>
            <a:r>
              <a:rPr lang="ru-RU" sz="2400" dirty="0" err="1">
                <a:solidFill>
                  <a:schemeClr val="bg1"/>
                </a:solidFill>
                <a:latin typeface="+mn-lt"/>
                <a:cs typeface="Times New Roman" panose="02020603050405020304" pitchFamily="18" charset="0"/>
              </a:rPr>
              <a:t>періодичністю</a:t>
            </a:r>
            <a:r>
              <a:rPr lang="ru-RU" sz="2400" dirty="0">
                <a:solidFill>
                  <a:schemeClr val="bg1"/>
                </a:solidFill>
                <a:latin typeface="+mn-lt"/>
                <a:cs typeface="Times New Roman" panose="02020603050405020304" pitchFamily="18" charset="0"/>
              </a:rPr>
              <a:t> </a:t>
            </a:r>
            <a:r>
              <a:rPr lang="ru-RU" sz="2400" dirty="0" err="1">
                <a:solidFill>
                  <a:schemeClr val="bg1"/>
                </a:solidFill>
                <a:latin typeface="+mn-lt"/>
                <a:cs typeface="Times New Roman" panose="02020603050405020304" pitchFamily="18" charset="0"/>
              </a:rPr>
              <a:t>поповнення</a:t>
            </a:r>
            <a:r>
              <a:rPr lang="ru-RU" sz="2400" dirty="0">
                <a:solidFill>
                  <a:schemeClr val="bg1"/>
                </a:solidFill>
                <a:latin typeface="+mn-lt"/>
                <a:cs typeface="Times New Roman" panose="02020603050405020304" pitchFamily="18" charset="0"/>
              </a:rPr>
              <a:t> запасів до </a:t>
            </a:r>
            <a:r>
              <a:rPr lang="ru-RU" sz="2400" dirty="0" err="1">
                <a:solidFill>
                  <a:schemeClr val="bg1"/>
                </a:solidFill>
                <a:latin typeface="+mn-lt"/>
                <a:cs typeface="Times New Roman" panose="02020603050405020304" pitchFamily="18" charset="0"/>
              </a:rPr>
              <a:t>постійного</a:t>
            </a:r>
            <a:r>
              <a:rPr lang="ru-RU" sz="2400" dirty="0">
                <a:solidFill>
                  <a:schemeClr val="bg1"/>
                </a:solidFill>
                <a:latin typeface="+mn-lt"/>
                <a:cs typeface="Times New Roman" panose="02020603050405020304" pitchFamily="18" charset="0"/>
              </a:rPr>
              <a:t> </a:t>
            </a:r>
            <a:r>
              <a:rPr lang="ru-RU" sz="2400" dirty="0" err="1">
                <a:solidFill>
                  <a:schemeClr val="bg1"/>
                </a:solidFill>
                <a:latin typeface="+mn-lt"/>
                <a:cs typeface="Times New Roman" panose="02020603050405020304" pitchFamily="18" charset="0"/>
              </a:rPr>
              <a:t>рівня</a:t>
            </a:r>
            <a:r>
              <a:rPr lang="ru-RU" sz="2400" dirty="0">
                <a:solidFill>
                  <a:schemeClr val="bg1"/>
                </a:solidFill>
                <a:latin typeface="+mn-lt"/>
                <a:cs typeface="Times New Roman" panose="02020603050405020304" pitchFamily="18" charset="0"/>
              </a:rPr>
              <a:t>.</a:t>
            </a:r>
            <a:endParaRPr lang="uk-UA" sz="2400" dirty="0">
              <a:solidFill>
                <a:schemeClr val="bg1"/>
              </a:solidFill>
              <a:latin typeface="+mn-lt"/>
            </a:endParaRPr>
          </a:p>
        </p:txBody>
      </p:sp>
    </p:spTree>
    <p:extLst>
      <p:ext uri="{BB962C8B-B14F-4D97-AF65-F5344CB8AC3E}">
        <p14:creationId xmlns:p14="http://schemas.microsoft.com/office/powerpoint/2010/main" val="9205316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 y="0"/>
            <a:ext cx="8839200" cy="457200"/>
          </a:xfrm>
        </p:spPr>
        <p:txBody>
          <a:bodyPr/>
          <a:lstStyle/>
          <a:p>
            <a:r>
              <a:rPr lang="ru-RU" sz="2400" b="1" dirty="0">
                <a:solidFill>
                  <a:schemeClr val="bg1"/>
                </a:solidFill>
                <a:latin typeface="+mn-lt"/>
                <a:cs typeface="Times New Roman" panose="02020603050405020304" pitchFamily="18" charset="0"/>
              </a:rPr>
              <a:t>1. Система управління запасами з фіксованим </a:t>
            </a:r>
            <a:r>
              <a:rPr lang="ru-RU" sz="2400" b="1" dirty="0" err="1">
                <a:solidFill>
                  <a:schemeClr val="bg1"/>
                </a:solidFill>
                <a:latin typeface="+mn-lt"/>
                <a:cs typeface="Times New Roman" panose="02020603050405020304" pitchFamily="18" charset="0"/>
              </a:rPr>
              <a:t>розміром</a:t>
            </a:r>
            <a:r>
              <a:rPr lang="ru-RU" sz="2400" b="1" dirty="0">
                <a:solidFill>
                  <a:schemeClr val="bg1"/>
                </a:solidFill>
                <a:latin typeface="+mn-lt"/>
                <a:cs typeface="Times New Roman" panose="02020603050405020304" pitchFamily="18" charset="0"/>
              </a:rPr>
              <a:t> </a:t>
            </a:r>
            <a:r>
              <a:rPr lang="uk-UA" sz="2400" b="1" dirty="0">
                <a:solidFill>
                  <a:schemeClr val="bg1"/>
                </a:solidFill>
                <a:latin typeface="+mn-lt"/>
                <a:cs typeface="Times New Roman" panose="02020603050405020304" pitchFamily="18" charset="0"/>
              </a:rPr>
              <a:t>замовлення</a:t>
            </a:r>
            <a:br>
              <a:rPr lang="uk-UA" sz="2400" b="1" dirty="0">
                <a:solidFill>
                  <a:schemeClr val="bg1"/>
                </a:solidFill>
                <a:latin typeface="Times New Roman" panose="02020603050405020304" pitchFamily="18" charset="0"/>
                <a:cs typeface="Times New Roman" panose="02020603050405020304" pitchFamily="18" charset="0"/>
              </a:rPr>
            </a:br>
            <a:endParaRPr lang="uk-UA" sz="2400" dirty="0">
              <a:solidFill>
                <a:schemeClr val="bg1"/>
              </a:solidFill>
              <a:latin typeface="Times New Roman" panose="02020603050405020304" pitchFamily="18" charset="0"/>
              <a:cs typeface="Times New Roman" panose="02020603050405020304" pitchFamily="18" charset="0"/>
            </a:endParaRPr>
          </a:p>
        </p:txBody>
      </p:sp>
      <p:sp>
        <p:nvSpPr>
          <p:cNvPr id="3" name="Заголовок 1"/>
          <p:cNvSpPr txBox="1">
            <a:spLocks/>
          </p:cNvSpPr>
          <p:nvPr/>
        </p:nvSpPr>
        <p:spPr>
          <a:xfrm>
            <a:off x="304800" y="914399"/>
            <a:ext cx="8839200" cy="5943601"/>
          </a:xfrm>
          <a:prstGeom prst="rect">
            <a:avLst/>
          </a:prstGeom>
        </p:spPr>
        <p:txBody>
          <a:bodyPr vert="horz" lIns="91440" tIns="45720" rIns="91440" bIns="45720" rtlCol="0" anchor="t">
            <a:noAutofit/>
          </a:bodyPr>
          <a:lst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uk-UA" sz="2400" dirty="0">
              <a:solidFill>
                <a:schemeClr val="bg1"/>
              </a:solidFill>
              <a:latin typeface="+mn-lt"/>
            </a:endParaRPr>
          </a:p>
        </p:txBody>
      </p:sp>
      <p:pic>
        <p:nvPicPr>
          <p:cNvPr id="4" name="Рисунок 3"/>
          <p:cNvPicPr>
            <a:picLocks noChangeAspect="1"/>
          </p:cNvPicPr>
          <p:nvPr/>
        </p:nvPicPr>
        <p:blipFill>
          <a:blip r:embed="rId3"/>
          <a:stretch>
            <a:fillRect/>
          </a:stretch>
        </p:blipFill>
        <p:spPr>
          <a:xfrm>
            <a:off x="1295400" y="939799"/>
            <a:ext cx="6346825" cy="4697209"/>
          </a:xfrm>
          <a:prstGeom prst="rect">
            <a:avLst/>
          </a:prstGeom>
        </p:spPr>
      </p:pic>
    </p:spTree>
    <p:extLst>
      <p:ext uri="{BB962C8B-B14F-4D97-AF65-F5344CB8AC3E}">
        <p14:creationId xmlns:p14="http://schemas.microsoft.com/office/powerpoint/2010/main" val="5905257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 y="0"/>
            <a:ext cx="8839200" cy="457200"/>
          </a:xfrm>
        </p:spPr>
        <p:txBody>
          <a:bodyPr/>
          <a:lstStyle/>
          <a:p>
            <a:r>
              <a:rPr lang="ru-RU" sz="2400" b="1" dirty="0">
                <a:solidFill>
                  <a:schemeClr val="bg1"/>
                </a:solidFill>
                <a:latin typeface="+mn-lt"/>
              </a:rPr>
              <a:t>2. Система управління запасами з фіксованим </a:t>
            </a:r>
            <a:r>
              <a:rPr lang="ru-RU" sz="2400" b="1" dirty="0" err="1">
                <a:solidFill>
                  <a:schemeClr val="bg1"/>
                </a:solidFill>
                <a:latin typeface="+mn-lt"/>
              </a:rPr>
              <a:t>інтервалом</a:t>
            </a:r>
            <a:r>
              <a:rPr lang="ru-RU" sz="2400" b="1" dirty="0">
                <a:solidFill>
                  <a:schemeClr val="bg1"/>
                </a:solidFill>
                <a:latin typeface="+mn-lt"/>
              </a:rPr>
              <a:t> часу </a:t>
            </a:r>
            <a:r>
              <a:rPr lang="uk-UA" sz="2400" b="1" dirty="0">
                <a:solidFill>
                  <a:schemeClr val="bg1"/>
                </a:solidFill>
                <a:latin typeface="+mn-lt"/>
              </a:rPr>
              <a:t>між замовленнями</a:t>
            </a:r>
            <a:br>
              <a:rPr lang="uk-UA" sz="2400" b="1" dirty="0">
                <a:solidFill>
                  <a:schemeClr val="bg1"/>
                </a:solidFill>
                <a:latin typeface="Times New Roman" panose="02020603050405020304" pitchFamily="18" charset="0"/>
                <a:cs typeface="Times New Roman" panose="02020603050405020304" pitchFamily="18" charset="0"/>
              </a:rPr>
            </a:br>
            <a:endParaRPr lang="uk-UA" sz="2400" dirty="0">
              <a:solidFill>
                <a:schemeClr val="bg1"/>
              </a:solidFill>
              <a:latin typeface="Times New Roman" panose="02020603050405020304" pitchFamily="18" charset="0"/>
              <a:cs typeface="Times New Roman" panose="02020603050405020304" pitchFamily="18" charset="0"/>
            </a:endParaRPr>
          </a:p>
        </p:txBody>
      </p:sp>
      <p:sp>
        <p:nvSpPr>
          <p:cNvPr id="3" name="Заголовок 1"/>
          <p:cNvSpPr txBox="1">
            <a:spLocks/>
          </p:cNvSpPr>
          <p:nvPr/>
        </p:nvSpPr>
        <p:spPr>
          <a:xfrm>
            <a:off x="304800" y="914399"/>
            <a:ext cx="8839200" cy="5943601"/>
          </a:xfrm>
          <a:prstGeom prst="rect">
            <a:avLst/>
          </a:prstGeom>
        </p:spPr>
        <p:txBody>
          <a:bodyPr vert="horz" lIns="91440" tIns="45720" rIns="91440" bIns="45720" rtlCol="0" anchor="t">
            <a:noAutofit/>
          </a:bodyPr>
          <a:lst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uk-UA" sz="2400" dirty="0">
              <a:solidFill>
                <a:schemeClr val="bg1"/>
              </a:solidFill>
              <a:latin typeface="+mn-lt"/>
            </a:endParaRPr>
          </a:p>
        </p:txBody>
      </p:sp>
      <p:pic>
        <p:nvPicPr>
          <p:cNvPr id="5" name="Рисунок 4"/>
          <p:cNvPicPr>
            <a:picLocks noChangeAspect="1"/>
          </p:cNvPicPr>
          <p:nvPr/>
        </p:nvPicPr>
        <p:blipFill>
          <a:blip r:embed="rId3"/>
          <a:stretch>
            <a:fillRect/>
          </a:stretch>
        </p:blipFill>
        <p:spPr>
          <a:xfrm>
            <a:off x="1295400" y="1219200"/>
            <a:ext cx="6213814" cy="3733800"/>
          </a:xfrm>
          <a:prstGeom prst="rect">
            <a:avLst/>
          </a:prstGeom>
        </p:spPr>
      </p:pic>
    </p:spTree>
    <p:extLst>
      <p:ext uri="{BB962C8B-B14F-4D97-AF65-F5344CB8AC3E}">
        <p14:creationId xmlns:p14="http://schemas.microsoft.com/office/powerpoint/2010/main" val="16581503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 y="0"/>
            <a:ext cx="8839200" cy="457200"/>
          </a:xfrm>
        </p:spPr>
        <p:txBody>
          <a:bodyPr/>
          <a:lstStyle/>
          <a:p>
            <a:r>
              <a:rPr lang="ru-RU" sz="2400" b="1" dirty="0">
                <a:solidFill>
                  <a:schemeClr val="bg1"/>
                </a:solidFill>
                <a:latin typeface="+mn-lt"/>
              </a:rPr>
              <a:t>2. Система управління запасами з фіксованим </a:t>
            </a:r>
            <a:r>
              <a:rPr lang="ru-RU" sz="2400" b="1" dirty="0" err="1">
                <a:solidFill>
                  <a:schemeClr val="bg1"/>
                </a:solidFill>
                <a:latin typeface="+mn-lt"/>
              </a:rPr>
              <a:t>інтервалом</a:t>
            </a:r>
            <a:r>
              <a:rPr lang="ru-RU" sz="2400" b="1" dirty="0">
                <a:solidFill>
                  <a:schemeClr val="bg1"/>
                </a:solidFill>
                <a:latin typeface="+mn-lt"/>
              </a:rPr>
              <a:t> часу </a:t>
            </a:r>
            <a:r>
              <a:rPr lang="uk-UA" sz="2400" b="1" dirty="0">
                <a:solidFill>
                  <a:schemeClr val="bg1"/>
                </a:solidFill>
                <a:latin typeface="+mn-lt"/>
              </a:rPr>
              <a:t>між замовленнями</a:t>
            </a:r>
            <a:br>
              <a:rPr lang="uk-UA" sz="2400" b="1" dirty="0">
                <a:solidFill>
                  <a:schemeClr val="bg1"/>
                </a:solidFill>
                <a:latin typeface="Times New Roman" panose="02020603050405020304" pitchFamily="18" charset="0"/>
                <a:cs typeface="Times New Roman" panose="02020603050405020304" pitchFamily="18" charset="0"/>
              </a:rPr>
            </a:br>
            <a:endParaRPr lang="uk-UA" sz="2400" dirty="0">
              <a:solidFill>
                <a:schemeClr val="bg1"/>
              </a:solidFill>
              <a:latin typeface="Times New Roman" panose="02020603050405020304" pitchFamily="18" charset="0"/>
              <a:cs typeface="Times New Roman" panose="02020603050405020304" pitchFamily="18" charset="0"/>
            </a:endParaRPr>
          </a:p>
        </p:txBody>
      </p:sp>
      <p:sp>
        <p:nvSpPr>
          <p:cNvPr id="3" name="Заголовок 1"/>
          <p:cNvSpPr txBox="1">
            <a:spLocks/>
          </p:cNvSpPr>
          <p:nvPr/>
        </p:nvSpPr>
        <p:spPr>
          <a:xfrm>
            <a:off x="304800" y="914399"/>
            <a:ext cx="8839200" cy="5943601"/>
          </a:xfrm>
          <a:prstGeom prst="rect">
            <a:avLst/>
          </a:prstGeom>
        </p:spPr>
        <p:txBody>
          <a:bodyPr vert="horz" lIns="91440" tIns="45720" rIns="91440" bIns="45720" rtlCol="0" anchor="t">
            <a:noAutofit/>
          </a:bodyPr>
          <a:lst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uk-UA" sz="2400" dirty="0">
              <a:solidFill>
                <a:schemeClr val="bg1"/>
              </a:solidFill>
              <a:latin typeface="+mn-lt"/>
            </a:endParaRPr>
          </a:p>
        </p:txBody>
      </p:sp>
      <p:pic>
        <p:nvPicPr>
          <p:cNvPr id="4" name="Рисунок 3"/>
          <p:cNvPicPr>
            <a:picLocks noChangeAspect="1"/>
          </p:cNvPicPr>
          <p:nvPr/>
        </p:nvPicPr>
        <p:blipFill>
          <a:blip r:embed="rId3"/>
          <a:stretch>
            <a:fillRect/>
          </a:stretch>
        </p:blipFill>
        <p:spPr>
          <a:xfrm>
            <a:off x="1219200" y="1143000"/>
            <a:ext cx="6424836" cy="4217183"/>
          </a:xfrm>
          <a:prstGeom prst="rect">
            <a:avLst/>
          </a:prstGeom>
        </p:spPr>
      </p:pic>
    </p:spTree>
    <p:extLst>
      <p:ext uri="{BB962C8B-B14F-4D97-AF65-F5344CB8AC3E}">
        <p14:creationId xmlns:p14="http://schemas.microsoft.com/office/powerpoint/2010/main" val="1599421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 y="0"/>
            <a:ext cx="8839200" cy="457200"/>
          </a:xfrm>
        </p:spPr>
        <p:txBody>
          <a:bodyPr/>
          <a:lstStyle/>
          <a:p>
            <a:r>
              <a:rPr lang="ru-RU" sz="2400" b="1" dirty="0">
                <a:solidFill>
                  <a:schemeClr val="bg1"/>
                </a:solidFill>
                <a:latin typeface="+mn-lt"/>
              </a:rPr>
              <a:t>3. Система управління запасами </a:t>
            </a:r>
            <a:r>
              <a:rPr lang="ru-RU" sz="2400" b="1" dirty="0" err="1">
                <a:solidFill>
                  <a:schemeClr val="bg1"/>
                </a:solidFill>
                <a:latin typeface="+mn-lt"/>
              </a:rPr>
              <a:t>зі</a:t>
            </a:r>
            <a:r>
              <a:rPr lang="ru-RU" sz="2400" b="1" dirty="0">
                <a:solidFill>
                  <a:schemeClr val="bg1"/>
                </a:solidFill>
                <a:latin typeface="+mn-lt"/>
              </a:rPr>
              <a:t> </a:t>
            </a:r>
            <a:r>
              <a:rPr lang="ru-RU" sz="2400" b="1" dirty="0" err="1">
                <a:solidFill>
                  <a:schemeClr val="bg1"/>
                </a:solidFill>
                <a:latin typeface="+mn-lt"/>
              </a:rPr>
              <a:t>встановленою</a:t>
            </a:r>
            <a:r>
              <a:rPr lang="ru-RU" sz="2400" b="1" dirty="0">
                <a:solidFill>
                  <a:schemeClr val="bg1"/>
                </a:solidFill>
                <a:latin typeface="+mn-lt"/>
              </a:rPr>
              <a:t> </a:t>
            </a:r>
            <a:r>
              <a:rPr lang="ru-RU" sz="2400" b="1" dirty="0" err="1">
                <a:solidFill>
                  <a:schemeClr val="bg1"/>
                </a:solidFill>
                <a:latin typeface="+mn-lt"/>
              </a:rPr>
              <a:t>періодичністю</a:t>
            </a:r>
            <a:r>
              <a:rPr lang="ru-RU" sz="2400" b="1" dirty="0">
                <a:solidFill>
                  <a:schemeClr val="bg1"/>
                </a:solidFill>
                <a:latin typeface="+mn-lt"/>
              </a:rPr>
              <a:t> </a:t>
            </a:r>
            <a:r>
              <a:rPr lang="ru-RU" sz="2400" b="1" dirty="0" err="1">
                <a:solidFill>
                  <a:schemeClr val="bg1"/>
                </a:solidFill>
                <a:latin typeface="+mn-lt"/>
              </a:rPr>
              <a:t>поповнення</a:t>
            </a:r>
            <a:r>
              <a:rPr lang="ru-RU" sz="2400" b="1" dirty="0">
                <a:solidFill>
                  <a:schemeClr val="bg1"/>
                </a:solidFill>
                <a:latin typeface="+mn-lt"/>
              </a:rPr>
              <a:t> запасів до </a:t>
            </a:r>
            <a:r>
              <a:rPr lang="ru-RU" sz="2400" b="1" dirty="0" err="1">
                <a:solidFill>
                  <a:schemeClr val="bg1"/>
                </a:solidFill>
                <a:latin typeface="+mn-lt"/>
              </a:rPr>
              <a:t>постійного</a:t>
            </a:r>
            <a:r>
              <a:rPr lang="ru-RU" sz="2400" b="1" dirty="0">
                <a:solidFill>
                  <a:schemeClr val="bg1"/>
                </a:solidFill>
                <a:latin typeface="+mn-lt"/>
              </a:rPr>
              <a:t> </a:t>
            </a:r>
            <a:r>
              <a:rPr lang="ru-RU" sz="2400" b="1" dirty="0" err="1">
                <a:solidFill>
                  <a:schemeClr val="bg1"/>
                </a:solidFill>
                <a:latin typeface="+mn-lt"/>
              </a:rPr>
              <a:t>рівня</a:t>
            </a:r>
            <a:br>
              <a:rPr lang="uk-UA" sz="2400" b="1" dirty="0">
                <a:solidFill>
                  <a:schemeClr val="bg1"/>
                </a:solidFill>
                <a:latin typeface="Times New Roman" panose="02020603050405020304" pitchFamily="18" charset="0"/>
                <a:cs typeface="Times New Roman" panose="02020603050405020304" pitchFamily="18" charset="0"/>
              </a:rPr>
            </a:br>
            <a:endParaRPr lang="uk-UA" sz="2400" dirty="0">
              <a:solidFill>
                <a:schemeClr val="bg1"/>
              </a:solidFill>
              <a:latin typeface="Times New Roman" panose="02020603050405020304" pitchFamily="18" charset="0"/>
              <a:cs typeface="Times New Roman" panose="02020603050405020304" pitchFamily="18" charset="0"/>
            </a:endParaRPr>
          </a:p>
        </p:txBody>
      </p:sp>
      <p:sp>
        <p:nvSpPr>
          <p:cNvPr id="3" name="Заголовок 1"/>
          <p:cNvSpPr txBox="1">
            <a:spLocks/>
          </p:cNvSpPr>
          <p:nvPr/>
        </p:nvSpPr>
        <p:spPr>
          <a:xfrm>
            <a:off x="304800" y="914399"/>
            <a:ext cx="8839200" cy="5943601"/>
          </a:xfrm>
          <a:prstGeom prst="rect">
            <a:avLst/>
          </a:prstGeom>
        </p:spPr>
        <p:txBody>
          <a:bodyPr vert="horz" lIns="91440" tIns="45720" rIns="91440" bIns="45720" rtlCol="0" anchor="t">
            <a:noAutofit/>
          </a:bodyPr>
          <a:lst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uk-UA" sz="2400" dirty="0">
              <a:solidFill>
                <a:schemeClr val="bg1"/>
              </a:solidFill>
              <a:latin typeface="+mn-lt"/>
            </a:endParaRPr>
          </a:p>
        </p:txBody>
      </p:sp>
      <p:pic>
        <p:nvPicPr>
          <p:cNvPr id="5" name="Рисунок 4"/>
          <p:cNvPicPr>
            <a:picLocks noChangeAspect="1"/>
          </p:cNvPicPr>
          <p:nvPr/>
        </p:nvPicPr>
        <p:blipFill>
          <a:blip r:embed="rId3"/>
          <a:stretch>
            <a:fillRect/>
          </a:stretch>
        </p:blipFill>
        <p:spPr>
          <a:xfrm>
            <a:off x="1091466" y="1523999"/>
            <a:ext cx="6833334" cy="2692863"/>
          </a:xfrm>
          <a:prstGeom prst="rect">
            <a:avLst/>
          </a:prstGeom>
        </p:spPr>
      </p:pic>
    </p:spTree>
    <p:extLst>
      <p:ext uri="{BB962C8B-B14F-4D97-AF65-F5344CB8AC3E}">
        <p14:creationId xmlns:p14="http://schemas.microsoft.com/office/powerpoint/2010/main" val="680315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 y="0"/>
            <a:ext cx="8839200" cy="914400"/>
          </a:xfrm>
        </p:spPr>
        <p:txBody>
          <a:bodyPr/>
          <a:lstStyle/>
          <a:p>
            <a:pPr algn="ctr"/>
            <a:r>
              <a:rPr lang="uk-UA" sz="2800" b="1" dirty="0">
                <a:solidFill>
                  <a:schemeClr val="bg1"/>
                </a:solidFill>
              </a:rPr>
              <a:t>УПРАВЛІННЯ ЗАПАСАМИ</a:t>
            </a:r>
            <a:br>
              <a:rPr lang="uk-UA" sz="2800" b="1" dirty="0">
                <a:solidFill>
                  <a:schemeClr val="bg1"/>
                </a:solidFill>
              </a:rPr>
            </a:br>
            <a:r>
              <a:rPr lang="uk-UA" sz="2800" b="1" dirty="0">
                <a:solidFill>
                  <a:schemeClr val="bg1"/>
                </a:solidFill>
              </a:rPr>
              <a:t>В ЛОГІСТИЦІ</a:t>
            </a:r>
            <a:endParaRPr lang="uk-UA" sz="2800" dirty="0">
              <a:solidFill>
                <a:schemeClr val="bg1"/>
              </a:solidFill>
            </a:endParaRPr>
          </a:p>
        </p:txBody>
      </p:sp>
      <p:sp>
        <p:nvSpPr>
          <p:cNvPr id="3" name="Заголовок 1"/>
          <p:cNvSpPr txBox="1">
            <a:spLocks/>
          </p:cNvSpPr>
          <p:nvPr/>
        </p:nvSpPr>
        <p:spPr>
          <a:xfrm>
            <a:off x="-228600" y="914400"/>
            <a:ext cx="8839200" cy="1400530"/>
          </a:xfrm>
          <a:prstGeom prst="rect">
            <a:avLst/>
          </a:prstGeom>
        </p:spPr>
        <p:txBody>
          <a:bodyPr vert="horz" lIns="91440" tIns="45720" rIns="91440" bIns="45720" rtlCol="0" anchor="t">
            <a:noAutofit/>
          </a:bodyPr>
          <a:lst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endParaRPr lang="uk-UA" dirty="0">
              <a:solidFill>
                <a:schemeClr val="bg1"/>
              </a:solidFill>
            </a:endParaRPr>
          </a:p>
        </p:txBody>
      </p:sp>
      <p:sp>
        <p:nvSpPr>
          <p:cNvPr id="5" name="Прямокутник 4"/>
          <p:cNvSpPr/>
          <p:nvPr/>
        </p:nvSpPr>
        <p:spPr>
          <a:xfrm>
            <a:off x="266700" y="896257"/>
            <a:ext cx="8534400" cy="6093976"/>
          </a:xfrm>
          <a:prstGeom prst="rect">
            <a:avLst/>
          </a:prstGeom>
        </p:spPr>
        <p:txBody>
          <a:bodyPr wrap="square">
            <a:spAutoFit/>
          </a:bodyPr>
          <a:lstStyle/>
          <a:p>
            <a:r>
              <a:rPr lang="uk-UA" sz="2000" b="1" i="1" dirty="0">
                <a:solidFill>
                  <a:srgbClr val="000000"/>
                </a:solidFill>
                <a:latin typeface="Times New Roman" panose="02020603050405020304" pitchFamily="18" charset="0"/>
              </a:rPr>
              <a:t>Матеріальні запаси </a:t>
            </a:r>
            <a:r>
              <a:rPr lang="uk-UA" sz="2000" i="1" dirty="0">
                <a:solidFill>
                  <a:srgbClr val="000000"/>
                </a:solidFill>
                <a:latin typeface="Times New Roman" panose="02020603050405020304" pitchFamily="18" charset="0"/>
              </a:rPr>
              <a:t>– це продукція виробничо-технічного призначення, що перебуває на стадіях виробництва та обігу, а також вироби народного вжитку та інші товари, які очікують виробничого чи особистого споживання.</a:t>
            </a:r>
          </a:p>
          <a:p>
            <a:endParaRPr lang="uk-UA" sz="2000" i="1" dirty="0">
              <a:solidFill>
                <a:srgbClr val="000000"/>
              </a:solidFill>
              <a:latin typeface="Times New Roman" panose="02020603050405020304" pitchFamily="18" charset="0"/>
            </a:endParaRPr>
          </a:p>
          <a:p>
            <a:r>
              <a:rPr lang="ru-RU" sz="2000" b="1" i="1" dirty="0">
                <a:solidFill>
                  <a:schemeClr val="bg1"/>
                </a:solidFill>
              </a:rPr>
              <a:t>До основних мотивів (причин), створення запасів належать: </a:t>
            </a:r>
            <a:endParaRPr lang="ru-RU" sz="2000" dirty="0">
              <a:solidFill>
                <a:schemeClr val="bg1"/>
              </a:solidFill>
            </a:endParaRPr>
          </a:p>
          <a:p>
            <a:r>
              <a:rPr lang="uk-UA" i="1" dirty="0">
                <a:solidFill>
                  <a:schemeClr val="bg1"/>
                </a:solidFill>
              </a:rPr>
              <a:t>1.Ймовірність порушення установленого графіка постачань; </a:t>
            </a:r>
            <a:endParaRPr lang="uk-UA" dirty="0">
              <a:solidFill>
                <a:schemeClr val="bg1"/>
              </a:solidFill>
            </a:endParaRPr>
          </a:p>
          <a:p>
            <a:r>
              <a:rPr lang="ru-RU" i="1" dirty="0">
                <a:solidFill>
                  <a:schemeClr val="bg1"/>
                </a:solidFill>
              </a:rPr>
              <a:t>2.</a:t>
            </a:r>
            <a:r>
              <a:rPr lang="uk-UA" i="1" dirty="0">
                <a:solidFill>
                  <a:schemeClr val="bg1"/>
                </a:solidFill>
              </a:rPr>
              <a:t> Можливе коливання попиту</a:t>
            </a:r>
            <a:r>
              <a:rPr lang="ru-RU" i="1" dirty="0">
                <a:solidFill>
                  <a:schemeClr val="bg1"/>
                </a:solidFill>
              </a:rPr>
              <a:t>; </a:t>
            </a:r>
            <a:endParaRPr lang="ru-RU" dirty="0">
              <a:solidFill>
                <a:schemeClr val="bg1"/>
              </a:solidFill>
            </a:endParaRPr>
          </a:p>
          <a:p>
            <a:r>
              <a:rPr lang="ru-RU" i="1" dirty="0">
                <a:solidFill>
                  <a:schemeClr val="bg1"/>
                </a:solidFill>
              </a:rPr>
              <a:t>3. Сезонні коливання виробництва деяких товарів; </a:t>
            </a:r>
            <a:endParaRPr lang="ru-RU" dirty="0">
              <a:solidFill>
                <a:schemeClr val="bg1"/>
              </a:solidFill>
            </a:endParaRPr>
          </a:p>
          <a:p>
            <a:r>
              <a:rPr lang="ru-RU" i="1" dirty="0">
                <a:solidFill>
                  <a:schemeClr val="bg1"/>
                </a:solidFill>
              </a:rPr>
              <a:t>4. Можливість зекономити на транспортуванні та адміністративному оформленні вантажу; </a:t>
            </a:r>
            <a:endParaRPr lang="ru-RU" dirty="0">
              <a:solidFill>
                <a:schemeClr val="bg1"/>
              </a:solidFill>
            </a:endParaRPr>
          </a:p>
          <a:p>
            <a:r>
              <a:rPr lang="ru-RU" i="1" dirty="0">
                <a:solidFill>
                  <a:schemeClr val="bg1"/>
                </a:solidFill>
              </a:rPr>
              <a:t>5. Спекуляція; </a:t>
            </a:r>
          </a:p>
          <a:p>
            <a:r>
              <a:rPr lang="ru-RU" i="1" dirty="0">
                <a:solidFill>
                  <a:schemeClr val="bg1"/>
                </a:solidFill>
              </a:rPr>
              <a:t>6. Витрати пов’язані з оформленням замовлення; </a:t>
            </a:r>
            <a:endParaRPr lang="ru-RU" dirty="0">
              <a:solidFill>
                <a:schemeClr val="bg1"/>
              </a:solidFill>
            </a:endParaRPr>
          </a:p>
          <a:p>
            <a:r>
              <a:rPr lang="uk-UA" i="1" dirty="0">
                <a:solidFill>
                  <a:schemeClr val="bg1"/>
                </a:solidFill>
              </a:rPr>
              <a:t>7. Можливість рівномірно здійснювати операції по розподілу продукції незалежно від коливань виробничого графіку і навпаки; </a:t>
            </a:r>
            <a:endParaRPr lang="uk-UA" dirty="0">
              <a:solidFill>
                <a:schemeClr val="bg1"/>
              </a:solidFill>
            </a:endParaRPr>
          </a:p>
          <a:p>
            <a:r>
              <a:rPr lang="ru-RU" i="1" dirty="0">
                <a:solidFill>
                  <a:schemeClr val="bg1"/>
                </a:solidFill>
              </a:rPr>
              <a:t>8. Ефект від негайного задоволення потреби покупця. </a:t>
            </a:r>
            <a:endParaRPr lang="ru-RU" dirty="0">
              <a:solidFill>
                <a:schemeClr val="bg1"/>
              </a:solidFill>
            </a:endParaRPr>
          </a:p>
          <a:p>
            <a:r>
              <a:rPr lang="ru-RU" i="1" dirty="0">
                <a:solidFill>
                  <a:schemeClr val="bg1"/>
                </a:solidFill>
              </a:rPr>
              <a:t>9. Загроза простоювання виробничої системи через відсутність комплектуючих; </a:t>
            </a:r>
            <a:endParaRPr lang="ru-RU" dirty="0">
              <a:solidFill>
                <a:schemeClr val="bg1"/>
              </a:solidFill>
            </a:endParaRPr>
          </a:p>
          <a:p>
            <a:r>
              <a:rPr lang="ru-RU" i="1" dirty="0">
                <a:solidFill>
                  <a:schemeClr val="bg1"/>
                </a:solidFill>
              </a:rPr>
              <a:t>10. Спрощення процесу управління виробництвом. </a:t>
            </a:r>
            <a:endParaRPr lang="ru-RU" dirty="0">
              <a:solidFill>
                <a:schemeClr val="bg1"/>
              </a:solidFill>
            </a:endParaRPr>
          </a:p>
          <a:p>
            <a:endParaRPr lang="ru-RU" dirty="0"/>
          </a:p>
          <a:p>
            <a:r>
              <a:rPr lang="uk-UA" sz="2000" i="1" dirty="0">
                <a:solidFill>
                  <a:srgbClr val="000000"/>
                </a:solidFill>
                <a:latin typeface="Times New Roman" panose="02020603050405020304" pitchFamily="18" charset="0"/>
              </a:rPr>
              <a:t> </a:t>
            </a:r>
            <a:r>
              <a:rPr lang="uk-UA" sz="2000" dirty="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37854972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 y="0"/>
            <a:ext cx="8839200" cy="457200"/>
          </a:xfrm>
        </p:spPr>
        <p:txBody>
          <a:bodyPr/>
          <a:lstStyle/>
          <a:p>
            <a:r>
              <a:rPr lang="ru-RU" sz="2400" b="1" dirty="0">
                <a:solidFill>
                  <a:schemeClr val="bg1"/>
                </a:solidFill>
                <a:latin typeface="+mn-lt"/>
              </a:rPr>
              <a:t>3. Система управління запасами </a:t>
            </a:r>
            <a:r>
              <a:rPr lang="ru-RU" sz="2400" b="1" dirty="0" err="1">
                <a:solidFill>
                  <a:schemeClr val="bg1"/>
                </a:solidFill>
                <a:latin typeface="+mn-lt"/>
              </a:rPr>
              <a:t>зі</a:t>
            </a:r>
            <a:r>
              <a:rPr lang="ru-RU" sz="2400" b="1" dirty="0">
                <a:solidFill>
                  <a:schemeClr val="bg1"/>
                </a:solidFill>
                <a:latin typeface="+mn-lt"/>
              </a:rPr>
              <a:t> </a:t>
            </a:r>
            <a:r>
              <a:rPr lang="ru-RU" sz="2400" b="1" dirty="0" err="1">
                <a:solidFill>
                  <a:schemeClr val="bg1"/>
                </a:solidFill>
                <a:latin typeface="+mn-lt"/>
              </a:rPr>
              <a:t>встановленою</a:t>
            </a:r>
            <a:r>
              <a:rPr lang="ru-RU" sz="2400" b="1" dirty="0">
                <a:solidFill>
                  <a:schemeClr val="bg1"/>
                </a:solidFill>
                <a:latin typeface="+mn-lt"/>
              </a:rPr>
              <a:t> </a:t>
            </a:r>
            <a:r>
              <a:rPr lang="ru-RU" sz="2400" b="1" dirty="0" err="1">
                <a:solidFill>
                  <a:schemeClr val="bg1"/>
                </a:solidFill>
                <a:latin typeface="+mn-lt"/>
              </a:rPr>
              <a:t>періодичністю</a:t>
            </a:r>
            <a:r>
              <a:rPr lang="ru-RU" sz="2400" b="1" dirty="0">
                <a:solidFill>
                  <a:schemeClr val="bg1"/>
                </a:solidFill>
                <a:latin typeface="+mn-lt"/>
              </a:rPr>
              <a:t> </a:t>
            </a:r>
            <a:r>
              <a:rPr lang="ru-RU" sz="2400" b="1" dirty="0" err="1">
                <a:solidFill>
                  <a:schemeClr val="bg1"/>
                </a:solidFill>
                <a:latin typeface="+mn-lt"/>
              </a:rPr>
              <a:t>поповнення</a:t>
            </a:r>
            <a:r>
              <a:rPr lang="ru-RU" sz="2400" b="1" dirty="0">
                <a:solidFill>
                  <a:schemeClr val="bg1"/>
                </a:solidFill>
                <a:latin typeface="+mn-lt"/>
              </a:rPr>
              <a:t> запасів до </a:t>
            </a:r>
            <a:r>
              <a:rPr lang="ru-RU" sz="2400" b="1" dirty="0" err="1">
                <a:solidFill>
                  <a:schemeClr val="bg1"/>
                </a:solidFill>
                <a:latin typeface="+mn-lt"/>
              </a:rPr>
              <a:t>постійного</a:t>
            </a:r>
            <a:r>
              <a:rPr lang="ru-RU" sz="2400" b="1" dirty="0">
                <a:solidFill>
                  <a:schemeClr val="bg1"/>
                </a:solidFill>
                <a:latin typeface="+mn-lt"/>
              </a:rPr>
              <a:t> </a:t>
            </a:r>
            <a:r>
              <a:rPr lang="ru-RU" sz="2400" b="1" dirty="0" err="1">
                <a:solidFill>
                  <a:schemeClr val="bg1"/>
                </a:solidFill>
                <a:latin typeface="+mn-lt"/>
              </a:rPr>
              <a:t>рівня</a:t>
            </a:r>
            <a:br>
              <a:rPr lang="uk-UA" sz="2400" b="1" dirty="0">
                <a:solidFill>
                  <a:schemeClr val="bg1"/>
                </a:solidFill>
                <a:latin typeface="Times New Roman" panose="02020603050405020304" pitchFamily="18" charset="0"/>
                <a:cs typeface="Times New Roman" panose="02020603050405020304" pitchFamily="18" charset="0"/>
              </a:rPr>
            </a:br>
            <a:endParaRPr lang="uk-UA" sz="2400" dirty="0">
              <a:solidFill>
                <a:schemeClr val="bg1"/>
              </a:solidFill>
              <a:latin typeface="Times New Roman" panose="02020603050405020304" pitchFamily="18" charset="0"/>
              <a:cs typeface="Times New Roman" panose="02020603050405020304" pitchFamily="18" charset="0"/>
            </a:endParaRPr>
          </a:p>
        </p:txBody>
      </p:sp>
      <p:sp>
        <p:nvSpPr>
          <p:cNvPr id="3" name="Заголовок 1"/>
          <p:cNvSpPr txBox="1">
            <a:spLocks/>
          </p:cNvSpPr>
          <p:nvPr/>
        </p:nvSpPr>
        <p:spPr>
          <a:xfrm>
            <a:off x="304800" y="914399"/>
            <a:ext cx="8839200" cy="5943601"/>
          </a:xfrm>
          <a:prstGeom prst="rect">
            <a:avLst/>
          </a:prstGeom>
        </p:spPr>
        <p:txBody>
          <a:bodyPr vert="horz" lIns="91440" tIns="45720" rIns="91440" bIns="45720" rtlCol="0" anchor="t">
            <a:noAutofit/>
          </a:bodyPr>
          <a:lst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uk-UA" sz="2400" dirty="0">
              <a:solidFill>
                <a:schemeClr val="bg1"/>
              </a:solidFill>
              <a:latin typeface="+mn-lt"/>
            </a:endParaRPr>
          </a:p>
        </p:txBody>
      </p:sp>
      <p:pic>
        <p:nvPicPr>
          <p:cNvPr id="4" name="Рисунок 3"/>
          <p:cNvPicPr>
            <a:picLocks noChangeAspect="1"/>
          </p:cNvPicPr>
          <p:nvPr/>
        </p:nvPicPr>
        <p:blipFill>
          <a:blip r:embed="rId3"/>
          <a:stretch>
            <a:fillRect/>
          </a:stretch>
        </p:blipFill>
        <p:spPr>
          <a:xfrm>
            <a:off x="1447800" y="1094433"/>
            <a:ext cx="6019800" cy="4498312"/>
          </a:xfrm>
          <a:prstGeom prst="rect">
            <a:avLst/>
          </a:prstGeom>
        </p:spPr>
      </p:pic>
    </p:spTree>
    <p:extLst>
      <p:ext uri="{BB962C8B-B14F-4D97-AF65-F5344CB8AC3E}">
        <p14:creationId xmlns:p14="http://schemas.microsoft.com/office/powerpoint/2010/main" val="11322148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 y="0"/>
            <a:ext cx="8839200" cy="457200"/>
          </a:xfrm>
        </p:spPr>
        <p:txBody>
          <a:bodyPr/>
          <a:lstStyle/>
          <a:p>
            <a:pPr indent="450215">
              <a:lnSpc>
                <a:spcPct val="150000"/>
              </a:lnSpc>
              <a:spcAft>
                <a:spcPts val="800"/>
              </a:spcAft>
              <a:tabLst>
                <a:tab pos="630555" algn="l"/>
              </a:tabLst>
            </a:pPr>
            <a:r>
              <a:rPr lang="uk-UA"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Виконати задачу (допуск до іспиту):</a:t>
            </a:r>
            <a:br>
              <a:rPr lang="uk-UA"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uk-UA"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Розрахувати параметри </a:t>
            </a:r>
            <a:r>
              <a:rPr lang="ru-RU"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систем </a:t>
            </a:r>
            <a:r>
              <a:rPr lang="ru-RU"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управління</a:t>
            </a:r>
            <a:r>
              <a:rPr lang="ru-RU"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запасами </a:t>
            </a:r>
            <a:r>
              <a:rPr lang="ru-RU"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трьох</a:t>
            </a:r>
            <a:r>
              <a:rPr lang="ru-RU"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видів</a:t>
            </a:r>
            <a:r>
              <a:rPr lang="ru-RU"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br>
              <a:rPr lang="uk-UA"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ru-RU"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з </a:t>
            </a:r>
            <a:r>
              <a:rPr lang="ru-RU"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фіксованим</a:t>
            </a:r>
            <a:r>
              <a:rPr lang="ru-RU"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розміром</a:t>
            </a:r>
            <a:r>
              <a:rPr lang="ru-RU"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замовлення</a:t>
            </a:r>
            <a:r>
              <a:rPr lang="ru-RU"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br>
              <a:rPr lang="uk-UA"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ru-RU"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з </a:t>
            </a:r>
            <a:r>
              <a:rPr lang="ru-RU"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фіксованим</a:t>
            </a:r>
            <a:r>
              <a:rPr lang="ru-RU"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інтервалом</a:t>
            </a:r>
            <a:r>
              <a:rPr lang="ru-RU"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часу </a:t>
            </a:r>
            <a:r>
              <a:rPr lang="ru-RU"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між</a:t>
            </a:r>
            <a:r>
              <a:rPr lang="ru-RU"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замовленнями</a:t>
            </a:r>
            <a:r>
              <a:rPr lang="ru-RU"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br>
              <a:rPr lang="uk-UA"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ru-RU"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зі</a:t>
            </a:r>
            <a:r>
              <a:rPr lang="ru-RU"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встановленою</a:t>
            </a:r>
            <a:r>
              <a:rPr lang="ru-RU"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періодичністю</a:t>
            </a:r>
            <a:r>
              <a:rPr lang="ru-RU"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поповнення</a:t>
            </a:r>
            <a:r>
              <a:rPr lang="ru-RU"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запасів</a:t>
            </a:r>
            <a:r>
              <a:rPr lang="ru-RU"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до </a:t>
            </a:r>
            <a:r>
              <a:rPr lang="ru-RU"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постійного</a:t>
            </a:r>
            <a:r>
              <a:rPr lang="ru-RU"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рівня</a:t>
            </a:r>
            <a:r>
              <a:rPr lang="ru-RU"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r>
              <a:rPr lang="uk-UA"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br>
              <a:rPr lang="uk-UA"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uk-UA"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якщо річна потреба в матеріалах (S) –2555+10*</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a:t>
            </a:r>
            <a:r>
              <a:rPr lang="uk-UA"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од., число робочих днів у році (N) – 225</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a:t>
            </a:r>
            <a:r>
              <a:rPr lang="uk-UA"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днів, оптимальний розмір замовлення (ОРЗ)– 255</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+5*n</a:t>
            </a:r>
            <a:r>
              <a:rPr lang="uk-UA"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од., час постачання (Т) – 15</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a:t>
            </a:r>
            <a:r>
              <a:rPr lang="uk-UA"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днів, можлива затримка постачання –3 дні.</a:t>
            </a:r>
            <a:b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 – </a:t>
            </a:r>
            <a:r>
              <a:rPr lang="uk-UA"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порядковий номер у списку групи</a:t>
            </a:r>
            <a:br>
              <a:rPr lang="uk-UA"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uk-UA"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Приклад розрахунку задачі див. у презентації</a:t>
            </a:r>
            <a:br>
              <a:rPr lang="uk-UA" sz="1800" dirty="0">
                <a:effectLst/>
                <a:latin typeface="Calibri" panose="020F0502020204030204" pitchFamily="34" charset="0"/>
                <a:ea typeface="Calibri" panose="020F0502020204030204" pitchFamily="34" charset="0"/>
                <a:cs typeface="Times New Roman" panose="02020603050405020304" pitchFamily="18" charset="0"/>
              </a:rPr>
            </a:br>
            <a:br>
              <a:rPr lang="uk-UA" sz="2400" b="1" dirty="0">
                <a:solidFill>
                  <a:schemeClr val="bg1"/>
                </a:solidFill>
                <a:latin typeface="Times New Roman" panose="02020603050405020304" pitchFamily="18" charset="0"/>
                <a:cs typeface="Times New Roman" panose="02020603050405020304" pitchFamily="18" charset="0"/>
              </a:rPr>
            </a:br>
            <a:endParaRPr lang="uk-UA" sz="2400" dirty="0">
              <a:solidFill>
                <a:schemeClr val="bg1"/>
              </a:solidFill>
              <a:latin typeface="Times New Roman" panose="02020603050405020304" pitchFamily="18" charset="0"/>
              <a:cs typeface="Times New Roman" panose="02020603050405020304" pitchFamily="18" charset="0"/>
            </a:endParaRPr>
          </a:p>
        </p:txBody>
      </p:sp>
      <p:sp>
        <p:nvSpPr>
          <p:cNvPr id="3" name="Заголовок 1"/>
          <p:cNvSpPr txBox="1">
            <a:spLocks/>
          </p:cNvSpPr>
          <p:nvPr/>
        </p:nvSpPr>
        <p:spPr>
          <a:xfrm>
            <a:off x="304800" y="914399"/>
            <a:ext cx="8839200" cy="5943601"/>
          </a:xfrm>
          <a:prstGeom prst="rect">
            <a:avLst/>
          </a:prstGeom>
        </p:spPr>
        <p:txBody>
          <a:bodyPr vert="horz" lIns="91440" tIns="45720" rIns="91440" bIns="45720" rtlCol="0" anchor="t">
            <a:noAutofit/>
          </a:bodyPr>
          <a:lst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uk-UA" sz="2400" dirty="0">
              <a:solidFill>
                <a:schemeClr val="bg1"/>
              </a:solidFill>
              <a:latin typeface="+mn-lt"/>
            </a:endParaRPr>
          </a:p>
        </p:txBody>
      </p:sp>
    </p:spTree>
    <p:extLst>
      <p:ext uri="{BB962C8B-B14F-4D97-AF65-F5344CB8AC3E}">
        <p14:creationId xmlns:p14="http://schemas.microsoft.com/office/powerpoint/2010/main" val="23219383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 y="0"/>
            <a:ext cx="8839200" cy="457200"/>
          </a:xfrm>
        </p:spPr>
        <p:txBody>
          <a:bodyPr/>
          <a:lstStyle/>
          <a:p>
            <a:pPr algn="ctr"/>
            <a:r>
              <a:rPr lang="ru-RU" sz="2800" b="1" dirty="0">
                <a:solidFill>
                  <a:schemeClr val="bg1"/>
                </a:solidFill>
              </a:rPr>
              <a:t>ЗАСТОСУВАННЯ МЕТОДІВ ABC- І XYZ-АНАЛІЗУ В УПРАВЛІННІ ЗАПАСАМИ </a:t>
            </a:r>
            <a:br>
              <a:rPr lang="ru-RU" sz="2800" b="1" dirty="0">
                <a:solidFill>
                  <a:schemeClr val="bg1"/>
                </a:solidFill>
              </a:rPr>
            </a:br>
            <a:br>
              <a:rPr lang="ru-RU" sz="2800" b="1" dirty="0">
                <a:solidFill>
                  <a:schemeClr val="bg1"/>
                </a:solidFill>
              </a:rPr>
            </a:br>
            <a:r>
              <a:rPr lang="ru-RU" sz="2000" b="1" dirty="0">
                <a:solidFill>
                  <a:schemeClr val="bg1"/>
                </a:solidFill>
              </a:rPr>
              <a:t>метод АВС </a:t>
            </a:r>
            <a:r>
              <a:rPr lang="ru-RU" sz="2000" dirty="0">
                <a:solidFill>
                  <a:schemeClr val="bg1"/>
                </a:solidFill>
              </a:rPr>
              <a:t>— спосіб нормування і контролю за станом запасів, який полягає в розподілі номенклатури N, реалізованих товарно-матеріальних цінностей на три нерівнопотужних підмножини А, В і С на основі деякого формального алгоритму.</a:t>
            </a:r>
            <a:br>
              <a:rPr lang="ru-RU" sz="2000" dirty="0">
                <a:solidFill>
                  <a:schemeClr val="bg1"/>
                </a:solidFill>
              </a:rPr>
            </a:br>
            <a:br>
              <a:rPr lang="ru-RU" sz="2000" dirty="0">
                <a:solidFill>
                  <a:schemeClr val="bg1"/>
                </a:solidFill>
              </a:rPr>
            </a:br>
            <a:r>
              <a:rPr lang="ru-RU" sz="2000" dirty="0">
                <a:solidFill>
                  <a:schemeClr val="bg1"/>
                </a:solidFill>
              </a:rPr>
              <a:t>Принцип диференціації асортименту у процесі </a:t>
            </a:r>
            <a:r>
              <a:rPr lang="ru-RU" sz="2000" b="1" dirty="0">
                <a:solidFill>
                  <a:schemeClr val="bg1"/>
                </a:solidFill>
              </a:rPr>
              <a:t>аналізу ХYZ </a:t>
            </a:r>
            <a:r>
              <a:rPr lang="ru-RU" sz="2000" dirty="0">
                <a:solidFill>
                  <a:schemeClr val="bg1"/>
                </a:solidFill>
              </a:rPr>
              <a:t>інший — тут весь асортимент поділяють на три групи залежно від рівномірності попиту і точності </a:t>
            </a:r>
            <a:r>
              <a:rPr lang="ru-RU" sz="2000" dirty="0" err="1">
                <a:solidFill>
                  <a:schemeClr val="bg1"/>
                </a:solidFill>
              </a:rPr>
              <a:t>прогнозування</a:t>
            </a:r>
            <a:r>
              <a:rPr lang="ru-RU" sz="2000" dirty="0">
                <a:solidFill>
                  <a:schemeClr val="bg1"/>
                </a:solidFill>
              </a:rPr>
              <a:t>.</a:t>
            </a:r>
            <a:br>
              <a:rPr lang="ru-RU" sz="2000" dirty="0">
                <a:solidFill>
                  <a:schemeClr val="bg1"/>
                </a:solidFill>
              </a:rPr>
            </a:br>
            <a:br>
              <a:rPr lang="ru-RU" sz="2000" dirty="0">
                <a:solidFill>
                  <a:schemeClr val="bg1"/>
                </a:solidFill>
              </a:rPr>
            </a:br>
            <a:br>
              <a:rPr lang="uk-UA" sz="2000" b="1" dirty="0">
                <a:solidFill>
                  <a:schemeClr val="bg1"/>
                </a:solidFill>
                <a:latin typeface="Times New Roman" panose="02020603050405020304" pitchFamily="18" charset="0"/>
                <a:cs typeface="Times New Roman" panose="02020603050405020304" pitchFamily="18" charset="0"/>
              </a:rPr>
            </a:br>
            <a:endParaRPr lang="uk-UA" sz="2000" dirty="0">
              <a:solidFill>
                <a:schemeClr val="bg1"/>
              </a:solidFill>
              <a:latin typeface="Times New Roman" panose="02020603050405020304" pitchFamily="18" charset="0"/>
              <a:cs typeface="Times New Roman" panose="02020603050405020304" pitchFamily="18" charset="0"/>
            </a:endParaRPr>
          </a:p>
        </p:txBody>
      </p:sp>
      <p:sp>
        <p:nvSpPr>
          <p:cNvPr id="3" name="Заголовок 1"/>
          <p:cNvSpPr txBox="1">
            <a:spLocks/>
          </p:cNvSpPr>
          <p:nvPr/>
        </p:nvSpPr>
        <p:spPr>
          <a:xfrm>
            <a:off x="304800" y="914399"/>
            <a:ext cx="8839200" cy="5943601"/>
          </a:xfrm>
          <a:prstGeom prst="rect">
            <a:avLst/>
          </a:prstGeom>
        </p:spPr>
        <p:txBody>
          <a:bodyPr vert="horz" lIns="91440" tIns="45720" rIns="91440" bIns="45720" rtlCol="0" anchor="t">
            <a:noAutofit/>
          </a:bodyPr>
          <a:lst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uk-UA" sz="2000" dirty="0">
              <a:solidFill>
                <a:schemeClr val="bg1"/>
              </a:solidFill>
              <a:latin typeface="+mn-lt"/>
            </a:endParaRPr>
          </a:p>
        </p:txBody>
      </p:sp>
      <p:pic>
        <p:nvPicPr>
          <p:cNvPr id="6" name="Рисунок 5"/>
          <p:cNvPicPr>
            <a:picLocks noChangeAspect="1"/>
          </p:cNvPicPr>
          <p:nvPr/>
        </p:nvPicPr>
        <p:blipFill>
          <a:blip r:embed="rId3"/>
          <a:stretch>
            <a:fillRect/>
          </a:stretch>
        </p:blipFill>
        <p:spPr>
          <a:xfrm>
            <a:off x="762000" y="3962400"/>
            <a:ext cx="7981530" cy="2362200"/>
          </a:xfrm>
          <a:prstGeom prst="rect">
            <a:avLst/>
          </a:prstGeom>
        </p:spPr>
      </p:pic>
    </p:spTree>
    <p:extLst>
      <p:ext uri="{BB962C8B-B14F-4D97-AF65-F5344CB8AC3E}">
        <p14:creationId xmlns:p14="http://schemas.microsoft.com/office/powerpoint/2010/main" val="5789161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9200" y="2971800"/>
            <a:ext cx="7055380" cy="1400530"/>
          </a:xfrm>
        </p:spPr>
        <p:txBody>
          <a:bodyPr/>
          <a:lstStyle/>
          <a:p>
            <a:pPr algn="ctr"/>
            <a:r>
              <a:rPr lang="uk-UA" b="1" dirty="0">
                <a:solidFill>
                  <a:schemeClr val="bg1"/>
                </a:solidFill>
              </a:rPr>
              <a:t>ДЯКУЮ ЗА УВАГУ!</a:t>
            </a:r>
            <a:br>
              <a:rPr lang="uk-UA" b="1" dirty="0">
                <a:solidFill>
                  <a:schemeClr val="bg1"/>
                </a:solidFill>
              </a:rPr>
            </a:br>
            <a:endParaRPr lang="uk-UA" b="1" dirty="0">
              <a:solidFill>
                <a:schemeClr val="bg1"/>
              </a:solidFill>
            </a:endParaRPr>
          </a:p>
        </p:txBody>
      </p:sp>
    </p:spTree>
    <p:extLst>
      <p:ext uri="{BB962C8B-B14F-4D97-AF65-F5344CB8AC3E}">
        <p14:creationId xmlns:p14="http://schemas.microsoft.com/office/powerpoint/2010/main" val="1602532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 y="0"/>
            <a:ext cx="8839200" cy="457200"/>
          </a:xfrm>
        </p:spPr>
        <p:txBody>
          <a:bodyPr/>
          <a:lstStyle/>
          <a:p>
            <a:pPr algn="ctr"/>
            <a:r>
              <a:rPr lang="uk-UA" sz="2400" b="1" dirty="0">
                <a:solidFill>
                  <a:schemeClr val="bg1"/>
                </a:solidFill>
              </a:rPr>
              <a:t>ВИДИ ЗАПАСІВ </a:t>
            </a:r>
            <a:endParaRPr lang="uk-UA" sz="2400" dirty="0">
              <a:solidFill>
                <a:schemeClr val="bg1"/>
              </a:solidFill>
            </a:endParaRPr>
          </a:p>
        </p:txBody>
      </p:sp>
      <p:sp>
        <p:nvSpPr>
          <p:cNvPr id="3" name="Заголовок 1"/>
          <p:cNvSpPr txBox="1">
            <a:spLocks/>
          </p:cNvSpPr>
          <p:nvPr/>
        </p:nvSpPr>
        <p:spPr>
          <a:xfrm>
            <a:off x="326571" y="-243066"/>
            <a:ext cx="8839200" cy="7101065"/>
          </a:xfrm>
          <a:prstGeom prst="rect">
            <a:avLst/>
          </a:prstGeom>
        </p:spPr>
        <p:txBody>
          <a:bodyPr vert="horz" lIns="91440" tIns="45720" rIns="91440" bIns="45720" rtlCol="0" anchor="t">
            <a:noAutofit/>
          </a:bodyPr>
          <a:lst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uk-UA" dirty="0"/>
          </a:p>
          <a:p>
            <a:r>
              <a:rPr lang="ru-RU" sz="1700" b="1" i="1" dirty="0">
                <a:solidFill>
                  <a:schemeClr val="bg1"/>
                </a:solidFill>
              </a:rPr>
              <a:t>1. По місцю продукції в логістичному ланцюгу: </a:t>
            </a:r>
            <a:endParaRPr lang="ru-RU" sz="1700" b="1" dirty="0">
              <a:solidFill>
                <a:schemeClr val="bg1"/>
              </a:solidFill>
            </a:endParaRPr>
          </a:p>
          <a:p>
            <a:r>
              <a:rPr lang="uk-UA" sz="1700" dirty="0">
                <a:solidFill>
                  <a:schemeClr val="bg1"/>
                </a:solidFill>
              </a:rPr>
              <a:t>• </a:t>
            </a:r>
            <a:r>
              <a:rPr lang="uk-UA" sz="1700" i="1" dirty="0">
                <a:solidFill>
                  <a:schemeClr val="bg1"/>
                </a:solidFill>
              </a:rPr>
              <a:t>матеріальні ресурси; </a:t>
            </a:r>
            <a:endParaRPr lang="uk-UA" sz="1700" dirty="0">
              <a:solidFill>
                <a:schemeClr val="bg1"/>
              </a:solidFill>
            </a:endParaRPr>
          </a:p>
          <a:p>
            <a:r>
              <a:rPr lang="uk-UA" sz="1700" dirty="0">
                <a:solidFill>
                  <a:schemeClr val="bg1"/>
                </a:solidFill>
              </a:rPr>
              <a:t>• </a:t>
            </a:r>
            <a:r>
              <a:rPr lang="uk-UA" sz="1700" i="1" dirty="0">
                <a:solidFill>
                  <a:schemeClr val="bg1"/>
                </a:solidFill>
              </a:rPr>
              <a:t>незавершене виробництво; </a:t>
            </a:r>
            <a:endParaRPr lang="uk-UA" sz="1700" dirty="0">
              <a:solidFill>
                <a:schemeClr val="bg1"/>
              </a:solidFill>
            </a:endParaRPr>
          </a:p>
          <a:p>
            <a:r>
              <a:rPr lang="uk-UA" sz="1700" dirty="0">
                <a:solidFill>
                  <a:schemeClr val="bg1"/>
                </a:solidFill>
              </a:rPr>
              <a:t>• </a:t>
            </a:r>
            <a:r>
              <a:rPr lang="uk-UA" sz="1700" i="1" dirty="0">
                <a:solidFill>
                  <a:schemeClr val="bg1"/>
                </a:solidFill>
              </a:rPr>
              <a:t>готова продукція; </a:t>
            </a:r>
            <a:endParaRPr lang="uk-UA" sz="1700" dirty="0">
              <a:solidFill>
                <a:schemeClr val="bg1"/>
              </a:solidFill>
            </a:endParaRPr>
          </a:p>
          <a:p>
            <a:r>
              <a:rPr lang="uk-UA" sz="1700" dirty="0">
                <a:solidFill>
                  <a:schemeClr val="bg1"/>
                </a:solidFill>
              </a:rPr>
              <a:t>• </a:t>
            </a:r>
            <a:r>
              <a:rPr lang="uk-UA" sz="1700" i="1" dirty="0">
                <a:solidFill>
                  <a:schemeClr val="bg1"/>
                </a:solidFill>
              </a:rPr>
              <a:t>тара; </a:t>
            </a:r>
            <a:endParaRPr lang="uk-UA" sz="1700" dirty="0">
              <a:solidFill>
                <a:schemeClr val="bg1"/>
              </a:solidFill>
            </a:endParaRPr>
          </a:p>
          <a:p>
            <a:r>
              <a:rPr lang="uk-UA" sz="1700" dirty="0">
                <a:solidFill>
                  <a:schemeClr val="bg1"/>
                </a:solidFill>
              </a:rPr>
              <a:t>• </a:t>
            </a:r>
            <a:r>
              <a:rPr lang="uk-UA" sz="1700" i="1" dirty="0">
                <a:solidFill>
                  <a:schemeClr val="bg1"/>
                </a:solidFill>
              </a:rPr>
              <a:t>відходи. </a:t>
            </a:r>
            <a:endParaRPr lang="uk-UA" sz="1700" dirty="0">
              <a:solidFill>
                <a:schemeClr val="bg1"/>
              </a:solidFill>
            </a:endParaRPr>
          </a:p>
          <a:p>
            <a:r>
              <a:rPr lang="ru-RU" sz="1700" b="1" i="1" dirty="0">
                <a:solidFill>
                  <a:schemeClr val="bg1"/>
                </a:solidFill>
              </a:rPr>
              <a:t>2. По відношенню до етапів логістичної діяльності: </a:t>
            </a:r>
            <a:endParaRPr lang="ru-RU" sz="1700" b="1" dirty="0">
              <a:solidFill>
                <a:schemeClr val="bg1"/>
              </a:solidFill>
            </a:endParaRPr>
          </a:p>
          <a:p>
            <a:r>
              <a:rPr lang="uk-UA" sz="1700" dirty="0">
                <a:solidFill>
                  <a:schemeClr val="bg1"/>
                </a:solidFill>
              </a:rPr>
              <a:t>• </a:t>
            </a:r>
            <a:r>
              <a:rPr lang="uk-UA" sz="1700" i="1" dirty="0">
                <a:solidFill>
                  <a:schemeClr val="bg1"/>
                </a:solidFill>
              </a:rPr>
              <a:t>запаси в постачанні; </a:t>
            </a:r>
            <a:endParaRPr lang="uk-UA" sz="1700" dirty="0">
              <a:solidFill>
                <a:schemeClr val="bg1"/>
              </a:solidFill>
            </a:endParaRPr>
          </a:p>
          <a:p>
            <a:r>
              <a:rPr lang="uk-UA" sz="1700" dirty="0">
                <a:solidFill>
                  <a:schemeClr val="bg1"/>
                </a:solidFill>
              </a:rPr>
              <a:t>• </a:t>
            </a:r>
            <a:r>
              <a:rPr lang="uk-UA" sz="1700" i="1" dirty="0">
                <a:solidFill>
                  <a:schemeClr val="bg1"/>
                </a:solidFill>
              </a:rPr>
              <a:t>виробничі запаси; </a:t>
            </a:r>
            <a:endParaRPr lang="uk-UA" sz="1700" dirty="0">
              <a:solidFill>
                <a:schemeClr val="bg1"/>
              </a:solidFill>
            </a:endParaRPr>
          </a:p>
          <a:p>
            <a:r>
              <a:rPr lang="uk-UA" sz="1700" dirty="0">
                <a:solidFill>
                  <a:schemeClr val="bg1"/>
                </a:solidFill>
              </a:rPr>
              <a:t>• </a:t>
            </a:r>
            <a:r>
              <a:rPr lang="uk-UA" sz="1700" i="1" dirty="0">
                <a:solidFill>
                  <a:schemeClr val="bg1"/>
                </a:solidFill>
              </a:rPr>
              <a:t>збутові (товарні) запаси; </a:t>
            </a:r>
            <a:endParaRPr lang="uk-UA" sz="1700" dirty="0">
              <a:solidFill>
                <a:schemeClr val="bg1"/>
              </a:solidFill>
            </a:endParaRPr>
          </a:p>
          <a:p>
            <a:r>
              <a:rPr lang="uk-UA" sz="1700" dirty="0">
                <a:solidFill>
                  <a:schemeClr val="bg1"/>
                </a:solidFill>
              </a:rPr>
              <a:t>• </a:t>
            </a:r>
            <a:r>
              <a:rPr lang="uk-UA" sz="1700" i="1" dirty="0">
                <a:solidFill>
                  <a:schemeClr val="bg1"/>
                </a:solidFill>
              </a:rPr>
              <a:t>складські запаси; </a:t>
            </a:r>
            <a:endParaRPr lang="uk-UA" sz="1700" dirty="0">
              <a:solidFill>
                <a:schemeClr val="bg1"/>
              </a:solidFill>
            </a:endParaRPr>
          </a:p>
          <a:p>
            <a:r>
              <a:rPr lang="ru-RU" sz="1700" dirty="0">
                <a:solidFill>
                  <a:schemeClr val="bg1"/>
                </a:solidFill>
              </a:rPr>
              <a:t>• </a:t>
            </a:r>
            <a:r>
              <a:rPr lang="ru-RU" sz="1700" i="1" dirty="0" err="1">
                <a:solidFill>
                  <a:schemeClr val="bg1"/>
                </a:solidFill>
              </a:rPr>
              <a:t>транспортні</a:t>
            </a:r>
            <a:r>
              <a:rPr lang="ru-RU" sz="1700" i="1" dirty="0">
                <a:solidFill>
                  <a:schemeClr val="bg1"/>
                </a:solidFill>
              </a:rPr>
              <a:t> (в </a:t>
            </a:r>
            <a:r>
              <a:rPr lang="ru-RU" sz="1700" i="1" dirty="0" err="1">
                <a:solidFill>
                  <a:schemeClr val="bg1"/>
                </a:solidFill>
              </a:rPr>
              <a:t>дорозі</a:t>
            </a:r>
            <a:r>
              <a:rPr lang="ru-RU" sz="1700" i="1" dirty="0">
                <a:solidFill>
                  <a:schemeClr val="bg1"/>
                </a:solidFill>
              </a:rPr>
              <a:t>, </a:t>
            </a:r>
            <a:r>
              <a:rPr lang="ru-RU" sz="1700" i="1" dirty="0" err="1">
                <a:solidFill>
                  <a:schemeClr val="bg1"/>
                </a:solidFill>
              </a:rPr>
              <a:t>транзитні</a:t>
            </a:r>
            <a:r>
              <a:rPr lang="ru-RU" sz="1700" i="1" dirty="0">
                <a:solidFill>
                  <a:schemeClr val="bg1"/>
                </a:solidFill>
              </a:rPr>
              <a:t>) запаси; </a:t>
            </a:r>
            <a:endParaRPr lang="ru-RU" sz="1700" dirty="0">
              <a:solidFill>
                <a:schemeClr val="bg1"/>
              </a:solidFill>
            </a:endParaRPr>
          </a:p>
          <a:p>
            <a:r>
              <a:rPr lang="uk-UA" sz="1700" dirty="0">
                <a:solidFill>
                  <a:schemeClr val="bg1"/>
                </a:solidFill>
              </a:rPr>
              <a:t>• </a:t>
            </a:r>
            <a:r>
              <a:rPr lang="uk-UA" sz="1700" i="1" dirty="0">
                <a:solidFill>
                  <a:schemeClr val="bg1"/>
                </a:solidFill>
              </a:rPr>
              <a:t>запаси вантажопереробки; </a:t>
            </a:r>
            <a:endParaRPr lang="uk-UA" sz="1700" dirty="0">
              <a:solidFill>
                <a:schemeClr val="bg1"/>
              </a:solidFill>
            </a:endParaRPr>
          </a:p>
          <a:p>
            <a:r>
              <a:rPr lang="uk-UA" sz="1700" dirty="0">
                <a:solidFill>
                  <a:schemeClr val="bg1"/>
                </a:solidFill>
              </a:rPr>
              <a:t>• </a:t>
            </a:r>
            <a:r>
              <a:rPr lang="uk-UA" sz="1700" i="1" dirty="0">
                <a:solidFill>
                  <a:schemeClr val="bg1"/>
                </a:solidFill>
              </a:rPr>
              <a:t>сукупні запаси. </a:t>
            </a:r>
            <a:endParaRPr lang="uk-UA" sz="1700" dirty="0">
              <a:solidFill>
                <a:schemeClr val="bg1"/>
              </a:solidFill>
            </a:endParaRPr>
          </a:p>
          <a:p>
            <a:r>
              <a:rPr lang="uk-UA" sz="1700" b="1" i="1" dirty="0">
                <a:solidFill>
                  <a:schemeClr val="bg1"/>
                </a:solidFill>
              </a:rPr>
              <a:t>3. По функціональному призначенню: </a:t>
            </a:r>
            <a:endParaRPr lang="uk-UA" sz="1700" b="1" dirty="0">
              <a:solidFill>
                <a:schemeClr val="bg1"/>
              </a:solidFill>
            </a:endParaRPr>
          </a:p>
          <a:p>
            <a:r>
              <a:rPr lang="uk-UA" sz="1700" dirty="0">
                <a:solidFill>
                  <a:schemeClr val="bg1"/>
                </a:solidFill>
              </a:rPr>
              <a:t>• </a:t>
            </a:r>
            <a:r>
              <a:rPr lang="uk-UA" sz="1700" i="1" dirty="0">
                <a:solidFill>
                  <a:schemeClr val="bg1"/>
                </a:solidFill>
              </a:rPr>
              <a:t>поточні (регулярні); </a:t>
            </a:r>
            <a:endParaRPr lang="uk-UA" sz="1700" dirty="0">
              <a:solidFill>
                <a:schemeClr val="bg1"/>
              </a:solidFill>
            </a:endParaRPr>
          </a:p>
          <a:p>
            <a:r>
              <a:rPr lang="uk-UA" sz="1700" dirty="0">
                <a:solidFill>
                  <a:schemeClr val="bg1"/>
                </a:solidFill>
              </a:rPr>
              <a:t>• </a:t>
            </a:r>
            <a:r>
              <a:rPr lang="uk-UA" sz="1700" i="1" dirty="0">
                <a:solidFill>
                  <a:schemeClr val="bg1"/>
                </a:solidFill>
              </a:rPr>
              <a:t>страхові; </a:t>
            </a:r>
            <a:endParaRPr lang="uk-UA" sz="1700" dirty="0">
              <a:solidFill>
                <a:schemeClr val="bg1"/>
              </a:solidFill>
            </a:endParaRPr>
          </a:p>
          <a:p>
            <a:r>
              <a:rPr lang="uk-UA" sz="1700" dirty="0">
                <a:solidFill>
                  <a:schemeClr val="bg1"/>
                </a:solidFill>
              </a:rPr>
              <a:t>• </a:t>
            </a:r>
            <a:r>
              <a:rPr lang="uk-UA" sz="1700" i="1" dirty="0">
                <a:solidFill>
                  <a:schemeClr val="bg1"/>
                </a:solidFill>
              </a:rPr>
              <a:t>підготовчі; </a:t>
            </a:r>
            <a:endParaRPr lang="uk-UA" sz="1700" dirty="0">
              <a:solidFill>
                <a:schemeClr val="bg1"/>
              </a:solidFill>
            </a:endParaRPr>
          </a:p>
          <a:p>
            <a:r>
              <a:rPr lang="uk-UA" sz="1700" dirty="0">
                <a:solidFill>
                  <a:schemeClr val="bg1"/>
                </a:solidFill>
              </a:rPr>
              <a:t>• </a:t>
            </a:r>
            <a:r>
              <a:rPr lang="uk-UA" sz="1700" i="1" dirty="0">
                <a:solidFill>
                  <a:schemeClr val="bg1"/>
                </a:solidFill>
              </a:rPr>
              <a:t>сезонні; </a:t>
            </a:r>
            <a:endParaRPr lang="uk-UA" sz="1700" dirty="0">
              <a:solidFill>
                <a:schemeClr val="bg1"/>
              </a:solidFill>
            </a:endParaRPr>
          </a:p>
          <a:p>
            <a:r>
              <a:rPr lang="uk-UA" sz="1700" dirty="0">
                <a:solidFill>
                  <a:schemeClr val="bg1"/>
                </a:solidFill>
              </a:rPr>
              <a:t>• </a:t>
            </a:r>
            <a:r>
              <a:rPr lang="uk-UA" sz="1700" i="1" dirty="0">
                <a:solidFill>
                  <a:schemeClr val="bg1"/>
                </a:solidFill>
              </a:rPr>
              <a:t>неліквідні запаси; </a:t>
            </a:r>
            <a:endParaRPr lang="uk-UA" sz="1700" dirty="0">
              <a:solidFill>
                <a:schemeClr val="bg1"/>
              </a:solidFill>
            </a:endParaRPr>
          </a:p>
          <a:p>
            <a:r>
              <a:rPr lang="ru-RU" sz="1700" b="1" i="1" dirty="0">
                <a:solidFill>
                  <a:schemeClr val="bg1"/>
                </a:solidFill>
              </a:rPr>
              <a:t>4. По відношенні до посередників: </a:t>
            </a:r>
            <a:endParaRPr lang="ru-RU" sz="1700" b="1" dirty="0">
              <a:solidFill>
                <a:schemeClr val="bg1"/>
              </a:solidFill>
            </a:endParaRPr>
          </a:p>
          <a:p>
            <a:r>
              <a:rPr lang="uk-UA" sz="1700" dirty="0">
                <a:solidFill>
                  <a:schemeClr val="bg1"/>
                </a:solidFill>
              </a:rPr>
              <a:t>• </a:t>
            </a:r>
            <a:r>
              <a:rPr lang="uk-UA" sz="1700" i="1" dirty="0">
                <a:solidFill>
                  <a:schemeClr val="bg1"/>
                </a:solidFill>
              </a:rPr>
              <a:t>запаси у постачальників; </a:t>
            </a:r>
            <a:endParaRPr lang="uk-UA" sz="1700" dirty="0">
              <a:solidFill>
                <a:schemeClr val="bg1"/>
              </a:solidFill>
            </a:endParaRPr>
          </a:p>
          <a:p>
            <a:r>
              <a:rPr lang="uk-UA" sz="1700" dirty="0">
                <a:solidFill>
                  <a:schemeClr val="bg1"/>
                </a:solidFill>
              </a:rPr>
              <a:t>• </a:t>
            </a:r>
            <a:r>
              <a:rPr lang="uk-UA" sz="1700" i="1" dirty="0">
                <a:solidFill>
                  <a:schemeClr val="bg1"/>
                </a:solidFill>
              </a:rPr>
              <a:t>запаси у споживачів; </a:t>
            </a:r>
            <a:endParaRPr lang="uk-UA" sz="1700" dirty="0">
              <a:solidFill>
                <a:schemeClr val="bg1"/>
              </a:solidFill>
            </a:endParaRPr>
          </a:p>
          <a:p>
            <a:r>
              <a:rPr lang="uk-UA" sz="1700" dirty="0">
                <a:solidFill>
                  <a:schemeClr val="bg1"/>
                </a:solidFill>
              </a:rPr>
              <a:t>• </a:t>
            </a:r>
            <a:r>
              <a:rPr lang="uk-UA" sz="1700" i="1" dirty="0">
                <a:solidFill>
                  <a:schemeClr val="bg1"/>
                </a:solidFill>
              </a:rPr>
              <a:t>запаси у торгівельних посередників. </a:t>
            </a:r>
            <a:endParaRPr lang="uk-UA" sz="1700" dirty="0">
              <a:solidFill>
                <a:schemeClr val="bg1"/>
              </a:solidFill>
            </a:endParaRPr>
          </a:p>
        </p:txBody>
      </p:sp>
      <p:sp>
        <p:nvSpPr>
          <p:cNvPr id="5" name="Прямокутник 4"/>
          <p:cNvSpPr/>
          <p:nvPr/>
        </p:nvSpPr>
        <p:spPr>
          <a:xfrm>
            <a:off x="152400" y="575846"/>
            <a:ext cx="8534400" cy="677108"/>
          </a:xfrm>
          <a:prstGeom prst="rect">
            <a:avLst/>
          </a:prstGeom>
        </p:spPr>
        <p:txBody>
          <a:bodyPr wrap="square">
            <a:spAutoFit/>
          </a:bodyPr>
          <a:lstStyle/>
          <a:p>
            <a:endParaRPr lang="ru-RU" dirty="0"/>
          </a:p>
          <a:p>
            <a:r>
              <a:rPr lang="uk-UA" sz="2000" i="1" dirty="0">
                <a:solidFill>
                  <a:srgbClr val="000000"/>
                </a:solidFill>
                <a:latin typeface="Times New Roman" panose="02020603050405020304" pitchFamily="18" charset="0"/>
              </a:rPr>
              <a:t> </a:t>
            </a:r>
            <a:r>
              <a:rPr lang="uk-UA" sz="2000" dirty="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177633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D5AFEF42-B766-80CD-BCA6-895C5BAD24AD}"/>
              </a:ext>
            </a:extLst>
          </p:cNvPr>
          <p:cNvPicPr>
            <a:picLocks noChangeAspect="1"/>
          </p:cNvPicPr>
          <p:nvPr/>
        </p:nvPicPr>
        <p:blipFill>
          <a:blip r:embed="rId2"/>
          <a:stretch>
            <a:fillRect/>
          </a:stretch>
        </p:blipFill>
        <p:spPr>
          <a:xfrm>
            <a:off x="762000" y="304800"/>
            <a:ext cx="7620000" cy="5061857"/>
          </a:xfrm>
          <a:prstGeom prst="rect">
            <a:avLst/>
          </a:prstGeom>
        </p:spPr>
      </p:pic>
    </p:spTree>
    <p:extLst>
      <p:ext uri="{BB962C8B-B14F-4D97-AF65-F5344CB8AC3E}">
        <p14:creationId xmlns:p14="http://schemas.microsoft.com/office/powerpoint/2010/main" val="1342373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66652C17-C680-EA02-2E7C-048FB9C7B633}"/>
              </a:ext>
            </a:extLst>
          </p:cNvPr>
          <p:cNvPicPr>
            <a:picLocks noChangeAspect="1"/>
          </p:cNvPicPr>
          <p:nvPr/>
        </p:nvPicPr>
        <p:blipFill>
          <a:blip r:embed="rId2"/>
          <a:stretch>
            <a:fillRect/>
          </a:stretch>
        </p:blipFill>
        <p:spPr>
          <a:xfrm>
            <a:off x="380999" y="533400"/>
            <a:ext cx="8305801" cy="2570387"/>
          </a:xfrm>
          <a:prstGeom prst="rect">
            <a:avLst/>
          </a:prstGeom>
        </p:spPr>
      </p:pic>
    </p:spTree>
    <p:extLst>
      <p:ext uri="{BB962C8B-B14F-4D97-AF65-F5344CB8AC3E}">
        <p14:creationId xmlns:p14="http://schemas.microsoft.com/office/powerpoint/2010/main" val="2700608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539" y="0"/>
            <a:ext cx="8354490" cy="842682"/>
          </a:xfrm>
        </p:spPr>
        <p:txBody>
          <a:bodyPr/>
          <a:lstStyle/>
          <a:p>
            <a:pPr algn="ctr"/>
            <a:r>
              <a:rPr lang="ru-RU" sz="2400" b="1" dirty="0">
                <a:solidFill>
                  <a:schemeClr val="bg1"/>
                </a:solidFill>
              </a:rPr>
              <a:t>Визначення економічного розміру замовлення</a:t>
            </a:r>
            <a:endParaRPr lang="uk-UA" sz="2400" dirty="0"/>
          </a:p>
        </p:txBody>
      </p:sp>
      <p:sp>
        <p:nvSpPr>
          <p:cNvPr id="4" name="Заголовок 1"/>
          <p:cNvSpPr txBox="1">
            <a:spLocks/>
          </p:cNvSpPr>
          <p:nvPr/>
        </p:nvSpPr>
        <p:spPr>
          <a:xfrm>
            <a:off x="304800" y="685800"/>
            <a:ext cx="8354490" cy="6172200"/>
          </a:xfrm>
          <a:prstGeom prst="rect">
            <a:avLst/>
          </a:prstGeom>
        </p:spPr>
        <p:txBody>
          <a:bodyPr vert="horz" lIns="91440" tIns="45720" rIns="91440" bIns="45720" rtlCol="0" anchor="t">
            <a:noAutofit/>
          </a:bodyPr>
          <a:lst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ru-RU" sz="2000" dirty="0">
                <a:solidFill>
                  <a:schemeClr val="bg1"/>
                </a:solidFill>
              </a:rPr>
              <a:t>В основі визначення партії постачання в закупівельній логістиці використовують показник </a:t>
            </a:r>
            <a:r>
              <a:rPr lang="ru-RU" sz="2000" b="1" dirty="0">
                <a:solidFill>
                  <a:schemeClr val="bg1"/>
                </a:solidFill>
              </a:rPr>
              <a:t>оптимального (економічного) розміру замовлення. </a:t>
            </a:r>
            <a:r>
              <a:rPr lang="ru-RU" sz="2000" dirty="0">
                <a:solidFill>
                  <a:schemeClr val="bg1"/>
                </a:solidFill>
              </a:rPr>
              <a:t>Цей показник виражає потужність матеріального пото­ку, спрямованого постачальником за замовленням споживача і який забезпечує для останнього мінімальне значення суми двох логістичних складових: транспортно-заготівельних витрат і витрат на форму­вання і збереження запасів.</a:t>
            </a:r>
          </a:p>
          <a:p>
            <a:pPr algn="just"/>
            <a:r>
              <a:rPr lang="uk-UA" sz="2000" dirty="0">
                <a:solidFill>
                  <a:schemeClr val="bg1"/>
                </a:solidFill>
              </a:rPr>
              <a:t>Економічний розмір замовлення (</a:t>
            </a:r>
            <a:r>
              <a:rPr lang="en-US" sz="2000" dirty="0">
                <a:solidFill>
                  <a:schemeClr val="bg1"/>
                </a:solidFill>
              </a:rPr>
              <a:t>economic order quantity — </a:t>
            </a:r>
            <a:r>
              <a:rPr lang="uk-UA" sz="2000" dirty="0">
                <a:solidFill>
                  <a:schemeClr val="bg1"/>
                </a:solidFill>
              </a:rPr>
              <a:t>ЕО</a:t>
            </a:r>
            <a:r>
              <a:rPr lang="en-US" sz="2000" dirty="0">
                <a:solidFill>
                  <a:schemeClr val="bg1"/>
                </a:solidFill>
              </a:rPr>
              <a:t>Q) </a:t>
            </a:r>
            <a:r>
              <a:rPr lang="uk-UA" sz="2000" dirty="0">
                <a:solidFill>
                  <a:schemeClr val="bg1"/>
                </a:solidFill>
              </a:rPr>
              <a:t>визначається за формулою, отриманою Ф. У. Харрісом. Однак у те­орії управління запасами вона більш відома як формула Вілсона:</a:t>
            </a:r>
          </a:p>
          <a:p>
            <a:pPr algn="just"/>
            <a:endParaRPr lang="uk-UA" sz="2000" dirty="0">
              <a:solidFill>
                <a:schemeClr val="bg1"/>
              </a:solidFill>
            </a:endParaRPr>
          </a:p>
          <a:p>
            <a:pPr algn="just"/>
            <a:endParaRPr lang="uk-UA" sz="2000" dirty="0">
              <a:solidFill>
                <a:schemeClr val="bg1"/>
              </a:solidFill>
            </a:endParaRPr>
          </a:p>
          <a:p>
            <a:pPr algn="just"/>
            <a:endParaRPr lang="uk-UA" sz="2000" dirty="0">
              <a:solidFill>
                <a:schemeClr val="bg1"/>
              </a:solidFill>
            </a:endParaRPr>
          </a:p>
          <a:p>
            <a:pPr algn="just"/>
            <a:endParaRPr lang="uk-UA" sz="2000" dirty="0">
              <a:solidFill>
                <a:schemeClr val="bg1"/>
              </a:solidFill>
            </a:endParaRPr>
          </a:p>
        </p:txBody>
      </p:sp>
      <p:pic>
        <p:nvPicPr>
          <p:cNvPr id="5" name="Рисунок 4"/>
          <p:cNvPicPr>
            <a:picLocks noChangeAspect="1"/>
          </p:cNvPicPr>
          <p:nvPr/>
        </p:nvPicPr>
        <p:blipFill>
          <a:blip r:embed="rId2"/>
          <a:stretch>
            <a:fillRect/>
          </a:stretch>
        </p:blipFill>
        <p:spPr>
          <a:xfrm>
            <a:off x="685800" y="4571999"/>
            <a:ext cx="7951307" cy="2102069"/>
          </a:xfrm>
          <a:prstGeom prst="rect">
            <a:avLst/>
          </a:prstGeom>
        </p:spPr>
      </p:pic>
    </p:spTree>
    <p:extLst>
      <p:ext uri="{BB962C8B-B14F-4D97-AF65-F5344CB8AC3E}">
        <p14:creationId xmlns:p14="http://schemas.microsoft.com/office/powerpoint/2010/main" val="3258193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E150C6-C09F-D215-A5ED-C78BCDF1C3F2}"/>
              </a:ext>
            </a:extLst>
          </p:cNvPr>
          <p:cNvSpPr txBox="1"/>
          <p:nvPr/>
        </p:nvSpPr>
        <p:spPr>
          <a:xfrm>
            <a:off x="381000" y="457200"/>
            <a:ext cx="8382000" cy="5401479"/>
          </a:xfrm>
          <a:prstGeom prst="rect">
            <a:avLst/>
          </a:prstGeom>
          <a:noFill/>
        </p:spPr>
        <p:txBody>
          <a:bodyPr wrap="square">
            <a:spAutoFit/>
          </a:bodyPr>
          <a:lstStyle/>
          <a:p>
            <a:pPr algn="just" fontAlgn="auto">
              <a:lnSpc>
                <a:spcPts val="1800"/>
              </a:lnSpc>
            </a:pPr>
            <a:r>
              <a:rPr lang="uk-UA" sz="2000" dirty="0">
                <a:solidFill>
                  <a:srgbClr val="000000"/>
                </a:solidFill>
                <a:effectLst/>
                <a:latin typeface="Times New Roman" panose="02020603050405020304" pitchFamily="18" charset="0"/>
                <a:ea typeface="Times New Roman" panose="02020603050405020304" pitchFamily="18" charset="0"/>
              </a:rPr>
              <a:t>На практиці у процесі визначення економічного розміру замовлення доводиться враховувати більшу кількість факторів, ніж у базовій формулі. Найчастіше це пов’язано з особливими умовами постачань і характеристиками продукції, з яких можна отримати певний зиск, якщо взяти до уваги такі фактори: знижки на транспортні тарифи залежно від обсягу вантажоперевезень, знижки з ціни продукції залежно від обсягу </a:t>
            </a:r>
            <a:r>
              <a:rPr lang="uk-UA" sz="2000" dirty="0" err="1">
                <a:solidFill>
                  <a:srgbClr val="000000"/>
                </a:solidFill>
                <a:effectLst/>
                <a:latin typeface="Times New Roman" panose="02020603050405020304" pitchFamily="18" charset="0"/>
                <a:ea typeface="Times New Roman" panose="02020603050405020304" pitchFamily="18" charset="0"/>
              </a:rPr>
              <a:t>закупівель</a:t>
            </a:r>
            <a:r>
              <a:rPr lang="uk-UA" sz="2000" dirty="0">
                <a:solidFill>
                  <a:srgbClr val="000000"/>
                </a:solidFill>
                <a:effectLst/>
                <a:latin typeface="Times New Roman" panose="02020603050405020304" pitchFamily="18" charset="0"/>
                <a:ea typeface="Times New Roman" panose="02020603050405020304" pitchFamily="18" charset="0"/>
              </a:rPr>
              <a:t>, інші уточнення.</a:t>
            </a:r>
            <a:endParaRPr lang="uk-UA" sz="2000" dirty="0">
              <a:effectLst/>
              <a:latin typeface="Times New Roman" panose="02020603050405020304" pitchFamily="18" charset="0"/>
              <a:ea typeface="Times New Roman" panose="02020603050405020304" pitchFamily="18" charset="0"/>
            </a:endParaRPr>
          </a:p>
          <a:p>
            <a:pPr algn="just"/>
            <a:r>
              <a:rPr lang="uk-UA"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Транспортні тарифи та обсяг вантажоперевезень. </a:t>
            </a:r>
            <a:r>
              <a:rPr lang="uk-UA"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Якщо транспортні витрати несе покупець, під час визначення розміру замовлення потрібно враховувати і транспортні витрати. Як правило, чим більша партія постачання, тим нижчі витрати на транспортування одиниці вантажу. Тому за інших рівних умов підприємствам вигідні такі розміри постачань, що забезпечують економію транспортних витрат. Однак ці розміри можуть перевищувати економічний розмір замовлення, розрахований за формулою </a:t>
            </a:r>
            <a:r>
              <a:rPr lang="uk-UA"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Вілсона</a:t>
            </a:r>
            <a:r>
              <a:rPr lang="uk-UA"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При цьому, якщо збільшується розмір замовлення, збільшується обсяг запасів, а отже, і витрати на їх утримання.</a:t>
            </a:r>
            <a:endParaRPr lang="uk-UA" sz="2000" dirty="0">
              <a:effectLst/>
              <a:latin typeface="SchoolBookAC"/>
              <a:ea typeface="Times New Roman" panose="02020603050405020304" pitchFamily="18" charset="0"/>
              <a:cs typeface="Times New Roman" panose="02020603050405020304" pitchFamily="18" charset="0"/>
            </a:endParaRPr>
          </a:p>
          <a:p>
            <a:pPr algn="just"/>
            <a:r>
              <a:rPr lang="uk-UA"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Для прийняття обґрунтованого рішення потрібно розрахувати сумарні витрати – з урахуванням і без урахування економії транспортних витрат – і порівняти результати.</a:t>
            </a:r>
            <a:endParaRPr lang="uk-UA" sz="2000" dirty="0">
              <a:effectLst/>
              <a:latin typeface="SchoolBookAC"/>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8100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Заголовок 1">
                <a:extLst>
                  <a:ext uri="{FF2B5EF4-FFF2-40B4-BE49-F238E27FC236}">
                    <a16:creationId xmlns:a16="http://schemas.microsoft.com/office/drawing/2014/main" id="{320AFCAE-DDF2-0C58-0ECF-341B461B4291}"/>
                  </a:ext>
                </a:extLst>
              </p:cNvPr>
              <p:cNvSpPr>
                <a:spLocks noGrp="1"/>
              </p:cNvSpPr>
              <p:nvPr>
                <p:ph type="title"/>
              </p:nvPr>
            </p:nvSpPr>
            <p:spPr>
              <a:xfrm>
                <a:off x="484710" y="452718"/>
                <a:ext cx="8354490" cy="1400530"/>
              </a:xfrm>
            </p:spPr>
            <p:txBody>
              <a:bodyPr/>
              <a:lstStyle/>
              <a:p>
                <a:pPr fontAlgn="auto">
                  <a:lnSpc>
                    <a:spcPts val="1800"/>
                  </a:lnSpc>
                </a:pPr>
                <a:r>
                  <a:rPr lang="uk-UA"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Розрахуємо вплив транспортних витрат на економічний обсяг замовлення на основі попереднього прикладу з додатковою умовою, що тариф на транспортування дрібної партії становитиме 1 грн за одиницю вантажу, а тариф на транспортування великої партії  – 0,7 грн за одиницю вантажу, великою партією вважається 85 одиниць (табл. 4).</a:t>
                </a:r>
                <a:br>
                  <a:rPr lang="uk-UA"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uk-UA" sz="1800" dirty="0">
                    <a:solidFill>
                      <a:srgbClr val="000000"/>
                    </a:solidFill>
                    <a:effectLst/>
                    <a:latin typeface="Times New Roman" panose="02020603050405020304" pitchFamily="18" charset="0"/>
                    <a:ea typeface="Times New Roman" panose="02020603050405020304" pitchFamily="18" charset="0"/>
                  </a:rPr>
                  <a:t>Знайдемо економічний розмір замовлення за таких умов: згідно з даними обліку вартість подання одного замовлення становить 200 грн, річна потреба в комплектуючому виробі – 1550 шт., ціна одиниці комплектуючого виробу – 560 грн, вартість зберігання комплектуючого виробу на складі дорівнює 20 % його ціни. Визначити оптимальний розмір замовлення на комплектуючий виріб.</a:t>
                </a:r>
                <a:br>
                  <a:rPr lang="uk-UA" sz="1800" dirty="0">
                    <a:effectLst/>
                    <a:latin typeface="Times New Roman" panose="02020603050405020304" pitchFamily="18" charset="0"/>
                    <a:ea typeface="Times New Roman" panose="02020603050405020304" pitchFamily="18" charset="0"/>
                  </a:rPr>
                </a:br>
                <a:r>
                  <a:rPr lang="uk-UA" sz="1800" dirty="0">
                    <a:solidFill>
                      <a:srgbClr val="000000"/>
                    </a:solidFill>
                    <a:effectLst/>
                    <a:latin typeface="Times New Roman" panose="02020603050405020304" pitchFamily="18" charset="0"/>
                    <a:ea typeface="Times New Roman" panose="02020603050405020304" pitchFamily="18" charset="0"/>
                  </a:rPr>
                  <a:t>Тоді економічний розмір замовлення дорівнюватиме:</a:t>
                </a:r>
                <a:br>
                  <a:rPr lang="uk-UA" sz="1800" dirty="0">
                    <a:effectLst/>
                    <a:latin typeface="Times New Roman" panose="02020603050405020304" pitchFamily="18" charset="0"/>
                    <a:ea typeface="Times New Roman" panose="02020603050405020304" pitchFamily="18" charset="0"/>
                  </a:rPr>
                </a:br>
                <a:br>
                  <a:rPr lang="uk-UA" sz="1800" i="1" dirty="0">
                    <a:effectLst/>
                    <a:latin typeface="Cambria Math" panose="02040503050406030204" pitchFamily="18" charset="0"/>
                    <a:ea typeface="Times New Roman" panose="02020603050405020304" pitchFamily="18" charset="0"/>
                  </a:rPr>
                </a:br>
                <a:br>
                  <a:rPr lang="uk-UA" sz="1800" i="1" dirty="0">
                    <a:effectLst/>
                    <a:latin typeface="Cambria Math" panose="02040503050406030204" pitchFamily="18" charset="0"/>
                    <a:ea typeface="Times New Roman" panose="02020603050405020304" pitchFamily="18" charset="0"/>
                  </a:rPr>
                </a:br>
                <a14:m>
                  <m:oMath xmlns:m="http://schemas.openxmlformats.org/officeDocument/2006/math">
                    <m:r>
                      <a:rPr lang="ru-RU" sz="1800" i="1">
                        <a:effectLst/>
                        <a:latin typeface="Cambria Math" panose="02040503050406030204" pitchFamily="18" charset="0"/>
                        <a:ea typeface="Times New Roman" panose="02020603050405020304" pitchFamily="18" charset="0"/>
                      </a:rPr>
                      <m:t>𝐸𝑂𝑄</m:t>
                    </m:r>
                    <m:r>
                      <a:rPr lang="ru-RU" sz="1800" i="1">
                        <a:effectLst/>
                        <a:latin typeface="Cambria Math" panose="02040503050406030204" pitchFamily="18" charset="0"/>
                        <a:ea typeface="Times New Roman" panose="02020603050405020304" pitchFamily="18" charset="0"/>
                      </a:rPr>
                      <m:t>=</m:t>
                    </m:r>
                    <m:rad>
                      <m:radPr>
                        <m:degHide m:val="on"/>
                        <m:ctrlPr>
                          <a:rPr lang="uk-UA" sz="1800" i="1">
                            <a:effectLst/>
                            <a:latin typeface="Cambria Math" panose="02040503050406030204" pitchFamily="18" charset="0"/>
                            <a:ea typeface="Calibri" panose="020F0502020204030204" pitchFamily="34" charset="0"/>
                          </a:rPr>
                        </m:ctrlPr>
                      </m:radPr>
                      <m:deg/>
                      <m:e>
                        <m:f>
                          <m:fPr>
                            <m:ctrlPr>
                              <a:rPr lang="uk-UA" sz="1800" i="1">
                                <a:effectLst/>
                                <a:latin typeface="Cambria Math" panose="02040503050406030204" pitchFamily="18" charset="0"/>
                                <a:ea typeface="Calibri" panose="020F0502020204030204" pitchFamily="34" charset="0"/>
                              </a:rPr>
                            </m:ctrlPr>
                          </m:fPr>
                          <m:num>
                            <m:r>
                              <a:rPr lang="ru-RU" sz="1800" i="1">
                                <a:effectLst/>
                                <a:latin typeface="Cambria Math" panose="02040503050406030204" pitchFamily="18" charset="0"/>
                                <a:ea typeface="Times New Roman" panose="02020603050405020304" pitchFamily="18" charset="0"/>
                              </a:rPr>
                              <m:t>2</m:t>
                            </m:r>
                            <m:r>
                              <a:rPr lang="uk-UA" sz="1800" i="1">
                                <a:effectLst/>
                                <a:latin typeface="Cambria Math" panose="02040503050406030204" pitchFamily="18" charset="0"/>
                                <a:ea typeface="Calibri" panose="020F0502020204030204" pitchFamily="34" charset="0"/>
                              </a:rPr>
                              <m:t>∗200∗1550</m:t>
                            </m:r>
                          </m:num>
                          <m:den>
                            <m:r>
                              <a:rPr lang="uk-UA" sz="1800" i="1">
                                <a:effectLst/>
                                <a:latin typeface="Cambria Math" panose="02040503050406030204" pitchFamily="18" charset="0"/>
                                <a:ea typeface="Calibri" panose="020F0502020204030204" pitchFamily="34" charset="0"/>
                              </a:rPr>
                              <m:t>0,2∗560</m:t>
                            </m:r>
                          </m:den>
                        </m:f>
                      </m:e>
                    </m:rad>
                    <m:r>
                      <a:rPr lang="uk-UA" sz="1800" i="1">
                        <a:effectLst/>
                        <a:latin typeface="Cambria Math" panose="02040503050406030204" pitchFamily="18" charset="0"/>
                        <a:ea typeface="Calibri" panose="020F0502020204030204" pitchFamily="34" charset="0"/>
                      </a:rPr>
                      <m:t>=74,4≈75</m:t>
                    </m:r>
                  </m:oMath>
                </a14:m>
                <a:r>
                  <a:rPr lang="uk-UA" sz="1800" dirty="0">
                    <a:effectLst/>
                    <a:latin typeface="Times New Roman" panose="02020603050405020304" pitchFamily="18" charset="0"/>
                    <a:ea typeface="Times New Roman" panose="02020603050405020304" pitchFamily="18" charset="0"/>
                  </a:rPr>
                  <a:t> о</a:t>
                </a:r>
                <a:r>
                  <a:rPr lang="ru-RU" sz="1800" dirty="0">
                    <a:effectLst/>
                    <a:latin typeface="Times New Roman" panose="02020603050405020304" pitchFamily="18" charset="0"/>
                    <a:ea typeface="Times New Roman" panose="02020603050405020304" pitchFamily="18" charset="0"/>
                  </a:rPr>
                  <a:t>д.</a:t>
                </a:r>
                <a:br>
                  <a:rPr lang="ru-RU" sz="1800" dirty="0">
                    <a:effectLst/>
                    <a:latin typeface="Times New Roman" panose="02020603050405020304" pitchFamily="18" charset="0"/>
                    <a:ea typeface="Times New Roman" panose="02020603050405020304" pitchFamily="18" charset="0"/>
                  </a:rPr>
                </a:br>
                <a:r>
                  <a:rPr lang="ru-RU" sz="1800" dirty="0">
                    <a:latin typeface="Times New Roman" panose="02020603050405020304" pitchFamily="18" charset="0"/>
                    <a:ea typeface="Times New Roman" panose="02020603050405020304" pitchFamily="18" charset="0"/>
                  </a:rPr>
                  <a:t>1550/85=18зам.</a:t>
                </a:r>
                <a:br>
                  <a:rPr lang="ru-RU" sz="1800" dirty="0">
                    <a:latin typeface="Times New Roman" panose="02020603050405020304" pitchFamily="18" charset="0"/>
                    <a:ea typeface="Times New Roman" panose="02020603050405020304" pitchFamily="18" charset="0"/>
                  </a:rPr>
                </a:br>
                <a:br>
                  <a:rPr lang="uk-UA" sz="1800" dirty="0">
                    <a:effectLst/>
                    <a:latin typeface="Times New Roman" panose="02020603050405020304" pitchFamily="18" charset="0"/>
                    <a:ea typeface="Times New Roman" panose="02020603050405020304" pitchFamily="18" charset="0"/>
                  </a:rPr>
                </a:br>
                <a:br>
                  <a:rPr lang="uk-UA" sz="1800" dirty="0">
                    <a:effectLst/>
                    <a:latin typeface="Calibri" panose="020F0502020204030204" pitchFamily="34" charset="0"/>
                    <a:ea typeface="Calibri" panose="020F0502020204030204" pitchFamily="34" charset="0"/>
                    <a:cs typeface="Times New Roman" panose="02020603050405020304" pitchFamily="18" charset="0"/>
                  </a:rPr>
                </a:br>
                <a:endParaRPr lang="uk-UA" dirty="0"/>
              </a:p>
            </p:txBody>
          </p:sp>
        </mc:Choice>
        <mc:Fallback>
          <p:sp>
            <p:nvSpPr>
              <p:cNvPr id="2" name="Заголовок 1">
                <a:extLst>
                  <a:ext uri="{FF2B5EF4-FFF2-40B4-BE49-F238E27FC236}">
                    <a16:creationId xmlns:a16="http://schemas.microsoft.com/office/drawing/2014/main" id="{320AFCAE-DDF2-0C58-0ECF-341B461B4291}"/>
                  </a:ext>
                </a:extLst>
              </p:cNvPr>
              <p:cNvSpPr>
                <a:spLocks noGrp="1" noRot="1" noChangeAspect="1" noMove="1" noResize="1" noEditPoints="1" noAdjustHandles="1" noChangeArrowheads="1" noChangeShapeType="1" noTextEdit="1"/>
              </p:cNvSpPr>
              <p:nvPr>
                <p:ph type="title"/>
              </p:nvPr>
            </p:nvSpPr>
            <p:spPr>
              <a:xfrm>
                <a:off x="484710" y="452718"/>
                <a:ext cx="8354490" cy="1400530"/>
              </a:xfrm>
              <a:blipFill>
                <a:blip r:embed="rId3"/>
                <a:stretch>
                  <a:fillRect l="-657" t="-5217" r="-1241" b="-158261"/>
                </a:stretch>
              </a:blipFill>
            </p:spPr>
            <p:txBody>
              <a:bodyPr/>
              <a:lstStyle/>
              <a:p>
                <a:r>
                  <a:rPr lang="uk-UA">
                    <a:noFill/>
                  </a:rPr>
                  <a:t> </a:t>
                </a:r>
              </a:p>
            </p:txBody>
          </p:sp>
        </mc:Fallback>
      </mc:AlternateContent>
      <p:graphicFrame>
        <p:nvGraphicFramePr>
          <p:cNvPr id="3" name="Таблиця 2">
            <a:extLst>
              <a:ext uri="{FF2B5EF4-FFF2-40B4-BE49-F238E27FC236}">
                <a16:creationId xmlns:a16="http://schemas.microsoft.com/office/drawing/2014/main" id="{5650F060-1C45-490F-CF0D-E1BE1B6E37F0}"/>
              </a:ext>
            </a:extLst>
          </p:cNvPr>
          <p:cNvGraphicFramePr>
            <a:graphicFrameLocks noGrp="1"/>
          </p:cNvGraphicFramePr>
          <p:nvPr>
            <p:extLst>
              <p:ext uri="{D42A27DB-BD31-4B8C-83A1-F6EECF244321}">
                <p14:modId xmlns:p14="http://schemas.microsoft.com/office/powerpoint/2010/main" val="2206585404"/>
              </p:ext>
            </p:extLst>
          </p:nvPr>
        </p:nvGraphicFramePr>
        <p:xfrm>
          <a:off x="228600" y="4149968"/>
          <a:ext cx="8610600" cy="2502677"/>
        </p:xfrm>
        <a:graphic>
          <a:graphicData uri="http://schemas.openxmlformats.org/drawingml/2006/table">
            <a:tbl>
              <a:tblPr firstRow="1" firstCol="1" bandRow="1">
                <a:tableStyleId>{5C22544A-7EE6-4342-B048-85BDC9FD1C3A}</a:tableStyleId>
              </a:tblPr>
              <a:tblGrid>
                <a:gridCol w="2870200">
                  <a:extLst>
                    <a:ext uri="{9D8B030D-6E8A-4147-A177-3AD203B41FA5}">
                      <a16:colId xmlns:a16="http://schemas.microsoft.com/office/drawing/2014/main" val="689475057"/>
                    </a:ext>
                  </a:extLst>
                </a:gridCol>
                <a:gridCol w="2870200">
                  <a:extLst>
                    <a:ext uri="{9D8B030D-6E8A-4147-A177-3AD203B41FA5}">
                      <a16:colId xmlns:a16="http://schemas.microsoft.com/office/drawing/2014/main" val="444409699"/>
                    </a:ext>
                  </a:extLst>
                </a:gridCol>
                <a:gridCol w="2870200">
                  <a:extLst>
                    <a:ext uri="{9D8B030D-6E8A-4147-A177-3AD203B41FA5}">
                      <a16:colId xmlns:a16="http://schemas.microsoft.com/office/drawing/2014/main" val="2204221883"/>
                    </a:ext>
                  </a:extLst>
                </a:gridCol>
              </a:tblGrid>
              <a:tr h="400434">
                <a:tc rowSpan="2">
                  <a:txBody>
                    <a:bodyPr/>
                    <a:lstStyle/>
                    <a:p>
                      <a:pPr algn="ctr" fontAlgn="auto">
                        <a:lnSpc>
                          <a:spcPts val="1800"/>
                        </a:lnSpc>
                      </a:pPr>
                      <a:r>
                        <a:rPr lang="uk-UA" sz="1400" dirty="0">
                          <a:effectLst/>
                        </a:rPr>
                        <a:t>Витрати, грн</a:t>
                      </a:r>
                      <a:endParaRPr lang="uk-UA" sz="1400" dirty="0">
                        <a:effectLst/>
                        <a:latin typeface="Times New Roman" panose="02020603050405020304" pitchFamily="18" charset="0"/>
                        <a:ea typeface="Times New Roman" panose="02020603050405020304" pitchFamily="18" charset="0"/>
                      </a:endParaRPr>
                    </a:p>
                  </a:txBody>
                  <a:tcPr marL="68580" marR="68580" marT="0" marB="0"/>
                </a:tc>
                <a:tc gridSpan="2">
                  <a:txBody>
                    <a:bodyPr/>
                    <a:lstStyle/>
                    <a:p>
                      <a:pPr algn="ctr" fontAlgn="auto">
                        <a:lnSpc>
                          <a:spcPts val="1800"/>
                        </a:lnSpc>
                      </a:pPr>
                      <a:r>
                        <a:rPr lang="uk-UA" sz="1400" dirty="0">
                          <a:effectLst/>
                        </a:rPr>
                        <a:t>Обсяг замовлення, од.</a:t>
                      </a:r>
                      <a:endParaRPr lang="uk-UA" sz="1400" dirty="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uk-UA"/>
                    </a:p>
                  </a:txBody>
                  <a:tcPr/>
                </a:tc>
                <a:extLst>
                  <a:ext uri="{0D108BD9-81ED-4DB2-BD59-A6C34878D82A}">
                    <a16:rowId xmlns:a16="http://schemas.microsoft.com/office/drawing/2014/main" val="1528465411"/>
                  </a:ext>
                </a:extLst>
              </a:tr>
              <a:tr h="400560">
                <a:tc vMerge="1">
                  <a:txBody>
                    <a:bodyPr/>
                    <a:lstStyle/>
                    <a:p>
                      <a:endParaRPr lang="uk-UA"/>
                    </a:p>
                  </a:txBody>
                  <a:tcPr/>
                </a:tc>
                <a:tc>
                  <a:txBody>
                    <a:bodyPr/>
                    <a:lstStyle/>
                    <a:p>
                      <a:pPr algn="ctr" fontAlgn="auto">
                        <a:lnSpc>
                          <a:spcPts val="1800"/>
                        </a:lnSpc>
                      </a:pPr>
                      <a:r>
                        <a:rPr lang="uk-UA" sz="1400" dirty="0">
                          <a:effectLst/>
                        </a:rPr>
                        <a:t>75</a:t>
                      </a:r>
                      <a:endParaRPr lang="uk-UA"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fontAlgn="auto">
                        <a:lnSpc>
                          <a:spcPts val="1800"/>
                        </a:lnSpc>
                      </a:pPr>
                      <a:r>
                        <a:rPr lang="uk-UA" sz="1400" dirty="0">
                          <a:effectLst/>
                        </a:rPr>
                        <a:t>85</a:t>
                      </a:r>
                      <a:endParaRPr lang="uk-UA" sz="1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049692007"/>
                  </a:ext>
                </a:extLst>
              </a:tr>
              <a:tr h="459238">
                <a:tc>
                  <a:txBody>
                    <a:bodyPr/>
                    <a:lstStyle/>
                    <a:p>
                      <a:pPr algn="ctr" fontAlgn="auto">
                        <a:lnSpc>
                          <a:spcPts val="1800"/>
                        </a:lnSpc>
                      </a:pPr>
                      <a:r>
                        <a:rPr lang="uk-UA" sz="1400" dirty="0">
                          <a:effectLst/>
                        </a:rPr>
                        <a:t>На утримання запасів</a:t>
                      </a:r>
                      <a:endParaRPr lang="uk-UA"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fontAlgn="auto">
                        <a:lnSpc>
                          <a:spcPts val="1800"/>
                        </a:lnSpc>
                      </a:pPr>
                      <a:r>
                        <a:rPr lang="uk-UA" sz="1400" dirty="0">
                          <a:effectLst/>
                        </a:rPr>
                        <a:t>75/2*560*0,2=4200</a:t>
                      </a:r>
                      <a:endParaRPr lang="uk-UA"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fontAlgn="auto">
                        <a:lnSpc>
                          <a:spcPts val="1800"/>
                        </a:lnSpc>
                      </a:pPr>
                      <a:r>
                        <a:rPr lang="uk-UA" sz="1400" dirty="0">
                          <a:effectLst/>
                        </a:rPr>
                        <a:t>85/2*560*0,2=4760</a:t>
                      </a:r>
                      <a:endParaRPr lang="uk-UA" sz="1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642229477"/>
                  </a:ext>
                </a:extLst>
              </a:tr>
              <a:tr h="400560">
                <a:tc>
                  <a:txBody>
                    <a:bodyPr/>
                    <a:lstStyle/>
                    <a:p>
                      <a:pPr algn="ctr" fontAlgn="auto">
                        <a:lnSpc>
                          <a:spcPts val="1800"/>
                        </a:lnSpc>
                      </a:pPr>
                      <a:r>
                        <a:rPr lang="uk-UA" sz="1400" dirty="0">
                          <a:effectLst/>
                        </a:rPr>
                        <a:t>На подачу замовлення</a:t>
                      </a:r>
                      <a:endParaRPr lang="uk-UA"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fontAlgn="auto">
                        <a:lnSpc>
                          <a:spcPts val="1800"/>
                        </a:lnSpc>
                      </a:pPr>
                      <a:r>
                        <a:rPr lang="uk-UA" sz="1400" dirty="0">
                          <a:effectLst/>
                        </a:rPr>
                        <a:t>1550/75=21 зам</a:t>
                      </a:r>
                    </a:p>
                    <a:p>
                      <a:pPr algn="ctr" fontAlgn="auto">
                        <a:lnSpc>
                          <a:spcPts val="1800"/>
                        </a:lnSpc>
                      </a:pPr>
                      <a:r>
                        <a:rPr lang="uk-UA" sz="1400" dirty="0">
                          <a:effectLst/>
                        </a:rPr>
                        <a:t>21*200=4200</a:t>
                      </a:r>
                      <a:endParaRPr lang="uk-UA"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fontAlgn="auto">
                        <a:lnSpc>
                          <a:spcPts val="1800"/>
                        </a:lnSpc>
                      </a:pPr>
                      <a:r>
                        <a:rPr lang="uk-UA" sz="1400" dirty="0">
                          <a:effectLst/>
                        </a:rPr>
                        <a:t>1550/85=18 зам.</a:t>
                      </a:r>
                    </a:p>
                    <a:p>
                      <a:pPr algn="ctr" fontAlgn="auto">
                        <a:lnSpc>
                          <a:spcPts val="1800"/>
                        </a:lnSpc>
                      </a:pPr>
                      <a:r>
                        <a:rPr lang="uk-UA" sz="1400" dirty="0">
                          <a:effectLst/>
                        </a:rPr>
                        <a:t>18*200=3600</a:t>
                      </a:r>
                      <a:endParaRPr lang="uk-UA" sz="1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8327669"/>
                  </a:ext>
                </a:extLst>
              </a:tr>
              <a:tr h="400560">
                <a:tc>
                  <a:txBody>
                    <a:bodyPr/>
                    <a:lstStyle/>
                    <a:p>
                      <a:pPr algn="ctr" fontAlgn="auto">
                        <a:lnSpc>
                          <a:spcPts val="1800"/>
                        </a:lnSpc>
                      </a:pPr>
                      <a:r>
                        <a:rPr lang="uk-UA" sz="1400" dirty="0">
                          <a:effectLst/>
                        </a:rPr>
                        <a:t>Транспортні витрати</a:t>
                      </a:r>
                      <a:endParaRPr lang="uk-UA"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fontAlgn="auto">
                        <a:lnSpc>
                          <a:spcPts val="1800"/>
                        </a:lnSpc>
                      </a:pPr>
                      <a:r>
                        <a:rPr lang="uk-UA" sz="1400" dirty="0">
                          <a:effectLst/>
                        </a:rPr>
                        <a:t>75*1=75</a:t>
                      </a:r>
                      <a:endParaRPr lang="uk-UA"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fontAlgn="auto">
                        <a:lnSpc>
                          <a:spcPts val="1800"/>
                        </a:lnSpc>
                      </a:pPr>
                      <a:r>
                        <a:rPr lang="uk-UA" sz="1400" dirty="0">
                          <a:effectLst/>
                        </a:rPr>
                        <a:t>85*0,7=59,5</a:t>
                      </a:r>
                      <a:endParaRPr lang="uk-UA" sz="1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597763439"/>
                  </a:ext>
                </a:extLst>
              </a:tr>
              <a:tr h="400560">
                <a:tc>
                  <a:txBody>
                    <a:bodyPr/>
                    <a:lstStyle/>
                    <a:p>
                      <a:pPr algn="ctr" fontAlgn="auto">
                        <a:lnSpc>
                          <a:spcPts val="1800"/>
                        </a:lnSpc>
                      </a:pPr>
                      <a:r>
                        <a:rPr lang="uk-UA" sz="1400" dirty="0">
                          <a:effectLst/>
                        </a:rPr>
                        <a:t>Загальні витрати</a:t>
                      </a:r>
                      <a:endParaRPr lang="uk-UA"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fontAlgn="auto">
                        <a:lnSpc>
                          <a:spcPts val="1800"/>
                        </a:lnSpc>
                      </a:pPr>
                      <a:r>
                        <a:rPr lang="uk-UA" sz="1400" dirty="0">
                          <a:effectLst/>
                        </a:rPr>
                        <a:t>8475</a:t>
                      </a:r>
                      <a:endParaRPr lang="uk-UA"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fontAlgn="auto">
                        <a:lnSpc>
                          <a:spcPts val="1800"/>
                        </a:lnSpc>
                      </a:pPr>
                      <a:r>
                        <a:rPr lang="uk-UA" sz="1400" dirty="0">
                          <a:effectLst/>
                        </a:rPr>
                        <a:t>8419,5</a:t>
                      </a:r>
                      <a:endParaRPr lang="uk-UA" sz="1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884576295"/>
                  </a:ext>
                </a:extLst>
              </a:tr>
            </a:tbl>
          </a:graphicData>
        </a:graphic>
      </p:graphicFrame>
      <p:sp>
        <p:nvSpPr>
          <p:cNvPr id="4" name="Rectangle 1">
            <a:extLst>
              <a:ext uri="{FF2B5EF4-FFF2-40B4-BE49-F238E27FC236}">
                <a16:creationId xmlns:a16="http://schemas.microsoft.com/office/drawing/2014/main" id="{5A986621-C1A6-F610-C75C-4AB2D217C6D6}"/>
              </a:ext>
            </a:extLst>
          </p:cNvPr>
          <p:cNvSpPr>
            <a:spLocks noChangeArrowheads="1"/>
          </p:cNvSpPr>
          <p:nvPr/>
        </p:nvSpPr>
        <p:spPr bwMode="auto">
          <a:xfrm>
            <a:off x="2514600" y="3664097"/>
            <a:ext cx="6864409" cy="462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uk-UA" sz="12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Таблиця 4</a:t>
            </a:r>
            <a:endParaRPr kumimoji="0" lang="uk-UA" altLang="uk-UA" sz="600" b="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uk-UA" sz="12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Вплив транспортних витрат на економічний осяг замовлення</a:t>
            </a:r>
            <a:endParaRPr kumimoji="0" lang="uk-UA" altLang="uk-UA"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73450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B5EBC75-E6E5-C24E-9DC8-A507C2205471}"/>
              </a:ext>
            </a:extLst>
          </p:cNvPr>
          <p:cNvSpPr txBox="1"/>
          <p:nvPr/>
        </p:nvSpPr>
        <p:spPr>
          <a:xfrm>
            <a:off x="609600" y="152400"/>
            <a:ext cx="4994030" cy="369332"/>
          </a:xfrm>
          <a:prstGeom prst="rect">
            <a:avLst/>
          </a:prstGeom>
          <a:noFill/>
        </p:spPr>
        <p:txBody>
          <a:bodyPr wrap="square">
            <a:spAutoFit/>
          </a:bodyPr>
          <a:lstStyle/>
          <a:p>
            <a:r>
              <a:rPr lang="uk-UA" sz="1800" b="1" dirty="0">
                <a:solidFill>
                  <a:srgbClr val="000000"/>
                </a:solidFill>
                <a:effectLst/>
                <a:latin typeface="Times New Roman" panose="02020603050405020304" pitchFamily="18" charset="0"/>
                <a:ea typeface="Times New Roman" panose="02020603050405020304" pitchFamily="18" charset="0"/>
              </a:rPr>
              <a:t>Знижки з ціни залежно від обсягу </a:t>
            </a:r>
            <a:r>
              <a:rPr lang="uk-UA" sz="1800" b="1" dirty="0" err="1">
                <a:solidFill>
                  <a:srgbClr val="000000"/>
                </a:solidFill>
                <a:effectLst/>
                <a:latin typeface="Times New Roman" panose="02020603050405020304" pitchFamily="18" charset="0"/>
                <a:ea typeface="Times New Roman" panose="02020603050405020304" pitchFamily="18" charset="0"/>
              </a:rPr>
              <a:t>закупівель</a:t>
            </a:r>
            <a:r>
              <a:rPr lang="uk-UA" sz="1800" b="1" dirty="0">
                <a:solidFill>
                  <a:srgbClr val="000000"/>
                </a:solidFill>
                <a:effectLst/>
                <a:latin typeface="Times New Roman" panose="02020603050405020304" pitchFamily="18" charset="0"/>
                <a:ea typeface="Times New Roman" panose="02020603050405020304" pitchFamily="18" charset="0"/>
              </a:rPr>
              <a:t>. </a:t>
            </a:r>
            <a:endParaRPr lang="uk-UA" dirty="0"/>
          </a:p>
        </p:txBody>
      </p:sp>
      <p:sp>
        <p:nvSpPr>
          <p:cNvPr id="6" name="TextBox 5">
            <a:extLst>
              <a:ext uri="{FF2B5EF4-FFF2-40B4-BE49-F238E27FC236}">
                <a16:creationId xmlns:a16="http://schemas.microsoft.com/office/drawing/2014/main" id="{EE56F097-BBCC-A179-43AA-29548EFBD02B}"/>
              </a:ext>
            </a:extLst>
          </p:cNvPr>
          <p:cNvSpPr txBox="1"/>
          <p:nvPr/>
        </p:nvSpPr>
        <p:spPr>
          <a:xfrm>
            <a:off x="381000" y="556901"/>
            <a:ext cx="7696200" cy="1061829"/>
          </a:xfrm>
          <a:prstGeom prst="rect">
            <a:avLst/>
          </a:prstGeom>
          <a:noFill/>
        </p:spPr>
        <p:txBody>
          <a:bodyPr wrap="square">
            <a:spAutoFit/>
          </a:bodyPr>
          <a:lstStyle/>
          <a:p>
            <a:pPr algn="just"/>
            <a:r>
              <a:rPr lang="uk-UA"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Приклад</a:t>
            </a:r>
            <a:endParaRPr lang="uk-UA" sz="1800" dirty="0">
              <a:effectLst/>
              <a:latin typeface="SchoolBookAC"/>
              <a:ea typeface="Times New Roman" panose="02020603050405020304" pitchFamily="18" charset="0"/>
              <a:cs typeface="Times New Roman" panose="02020603050405020304" pitchFamily="18" charset="0"/>
            </a:endParaRPr>
          </a:p>
          <a:p>
            <a:pPr algn="just" fontAlgn="auto">
              <a:lnSpc>
                <a:spcPts val="1800"/>
              </a:lnSpc>
            </a:pPr>
            <a:r>
              <a:rPr lang="uk-UA" sz="1800" dirty="0">
                <a:solidFill>
                  <a:srgbClr val="000000"/>
                </a:solidFill>
                <a:effectLst/>
                <a:latin typeface="Times New Roman" panose="02020603050405020304" pitchFamily="18" charset="0"/>
                <a:ea typeface="Times New Roman" panose="02020603050405020304" pitchFamily="18" charset="0"/>
              </a:rPr>
              <a:t>Підприємство закуповує деталі за ціною 25 грн за одиницю, річна потреба в деталях </a:t>
            </a:r>
            <a:r>
              <a:rPr lang="uk-UA" sz="1200" dirty="0">
                <a:solidFill>
                  <a:srgbClr val="000000"/>
                </a:solidFill>
                <a:effectLst/>
                <a:latin typeface="Times New Roman" panose="02020603050405020304" pitchFamily="18" charset="0"/>
                <a:ea typeface="Times New Roman" panose="02020603050405020304" pitchFamily="18" charset="0"/>
              </a:rPr>
              <a:t>– </a:t>
            </a:r>
            <a:r>
              <a:rPr lang="uk-UA" sz="1800" dirty="0">
                <a:solidFill>
                  <a:srgbClr val="000000"/>
                </a:solidFill>
                <a:effectLst/>
                <a:latin typeface="Times New Roman" panose="02020603050405020304" pitchFamily="18" charset="0"/>
                <a:ea typeface="Times New Roman" panose="02020603050405020304" pitchFamily="18" charset="0"/>
              </a:rPr>
              <a:t>4800 шт., витрати на зберігання однієї деталі </a:t>
            </a:r>
            <a:r>
              <a:rPr lang="uk-UA" sz="1200" dirty="0">
                <a:solidFill>
                  <a:srgbClr val="000000"/>
                </a:solidFill>
                <a:effectLst/>
                <a:latin typeface="Times New Roman" panose="02020603050405020304" pitchFamily="18" charset="0"/>
                <a:ea typeface="Times New Roman" panose="02020603050405020304" pitchFamily="18" charset="0"/>
              </a:rPr>
              <a:t>– </a:t>
            </a:r>
            <a:r>
              <a:rPr lang="uk-UA" sz="1800" dirty="0">
                <a:solidFill>
                  <a:srgbClr val="000000"/>
                </a:solidFill>
                <a:effectLst/>
                <a:latin typeface="Times New Roman" panose="02020603050405020304" pitchFamily="18" charset="0"/>
                <a:ea typeface="Times New Roman" panose="02020603050405020304" pitchFamily="18" charset="0"/>
              </a:rPr>
              <a:t>5 грн, витрати на організацію одного замовлення </a:t>
            </a:r>
            <a:r>
              <a:rPr lang="uk-UA" sz="1200" dirty="0">
                <a:solidFill>
                  <a:srgbClr val="000000"/>
                </a:solidFill>
                <a:effectLst/>
                <a:latin typeface="Times New Roman" panose="02020603050405020304" pitchFamily="18" charset="0"/>
                <a:ea typeface="Times New Roman" panose="02020603050405020304" pitchFamily="18" charset="0"/>
              </a:rPr>
              <a:t>– </a:t>
            </a:r>
            <a:r>
              <a:rPr lang="uk-UA" sz="1800" dirty="0">
                <a:solidFill>
                  <a:srgbClr val="000000"/>
                </a:solidFill>
                <a:effectLst/>
                <a:latin typeface="Times New Roman" panose="02020603050405020304" pitchFamily="18" charset="0"/>
                <a:ea typeface="Times New Roman" panose="02020603050405020304" pitchFamily="18" charset="0"/>
              </a:rPr>
              <a:t>100 грн.</a:t>
            </a:r>
            <a:endParaRPr lang="uk-UA" sz="1200" dirty="0">
              <a:effectLst/>
              <a:latin typeface="Times New Roman" panose="02020603050405020304" pitchFamily="18" charset="0"/>
              <a:ea typeface="Times New Roman" panose="02020603050405020304" pitchFamily="18" charset="0"/>
            </a:endParaRPr>
          </a:p>
        </p:txBody>
      </p:sp>
      <p:pic>
        <p:nvPicPr>
          <p:cNvPr id="10" name="Рисунок 9">
            <a:extLst>
              <a:ext uri="{FF2B5EF4-FFF2-40B4-BE49-F238E27FC236}">
                <a16:creationId xmlns:a16="http://schemas.microsoft.com/office/drawing/2014/main" id="{5D82A2BB-CE2A-4C99-C6D2-26B05F9D460B}"/>
              </a:ext>
            </a:extLst>
          </p:cNvPr>
          <p:cNvPicPr>
            <a:picLocks noChangeAspect="1"/>
          </p:cNvPicPr>
          <p:nvPr/>
        </p:nvPicPr>
        <p:blipFill>
          <a:blip r:embed="rId2"/>
          <a:stretch>
            <a:fillRect/>
          </a:stretch>
        </p:blipFill>
        <p:spPr>
          <a:xfrm>
            <a:off x="838200" y="1653899"/>
            <a:ext cx="6858000" cy="1394101"/>
          </a:xfrm>
          <a:prstGeom prst="rect">
            <a:avLst/>
          </a:prstGeom>
        </p:spPr>
      </p:pic>
      <p:pic>
        <p:nvPicPr>
          <p:cNvPr id="12" name="Рисунок 11">
            <a:extLst>
              <a:ext uri="{FF2B5EF4-FFF2-40B4-BE49-F238E27FC236}">
                <a16:creationId xmlns:a16="http://schemas.microsoft.com/office/drawing/2014/main" id="{FD2CFC5D-26B0-E9BC-E81B-BEE8E67A4847}"/>
              </a:ext>
            </a:extLst>
          </p:cNvPr>
          <p:cNvPicPr>
            <a:picLocks noChangeAspect="1"/>
          </p:cNvPicPr>
          <p:nvPr/>
        </p:nvPicPr>
        <p:blipFill>
          <a:blip r:embed="rId3"/>
          <a:stretch>
            <a:fillRect/>
          </a:stretch>
        </p:blipFill>
        <p:spPr>
          <a:xfrm>
            <a:off x="1762478" y="3100754"/>
            <a:ext cx="4409722" cy="641846"/>
          </a:xfrm>
          <a:prstGeom prst="rect">
            <a:avLst/>
          </a:prstGeom>
        </p:spPr>
      </p:pic>
      <p:sp>
        <p:nvSpPr>
          <p:cNvPr id="13" name="TextBox 12">
            <a:extLst>
              <a:ext uri="{FF2B5EF4-FFF2-40B4-BE49-F238E27FC236}">
                <a16:creationId xmlns:a16="http://schemas.microsoft.com/office/drawing/2014/main" id="{B19A3009-2492-910A-2DC2-CE1BC18406A6}"/>
              </a:ext>
            </a:extLst>
          </p:cNvPr>
          <p:cNvSpPr txBox="1"/>
          <p:nvPr/>
        </p:nvSpPr>
        <p:spPr>
          <a:xfrm>
            <a:off x="6515100" y="3198167"/>
            <a:ext cx="2362200" cy="461665"/>
          </a:xfrm>
          <a:prstGeom prst="rect">
            <a:avLst/>
          </a:prstGeom>
          <a:noFill/>
        </p:spPr>
        <p:txBody>
          <a:bodyPr wrap="square">
            <a:spAutoFit/>
          </a:bodyPr>
          <a:lstStyle/>
          <a:p>
            <a:pPr algn="just"/>
            <a:r>
              <a:rPr lang="uk-UA" sz="1200" dirty="0">
                <a:effectLst/>
                <a:latin typeface="Times New Roman" panose="02020603050405020304" pitchFamily="18" charset="0"/>
                <a:ea typeface="Times New Roman" panose="02020603050405020304" pitchFamily="18" charset="0"/>
              </a:rPr>
              <a:t>Кількість замовлень=4800/439=11</a:t>
            </a:r>
          </a:p>
        </p:txBody>
      </p:sp>
      <p:pic>
        <p:nvPicPr>
          <p:cNvPr id="15" name="Рисунок 14">
            <a:extLst>
              <a:ext uri="{FF2B5EF4-FFF2-40B4-BE49-F238E27FC236}">
                <a16:creationId xmlns:a16="http://schemas.microsoft.com/office/drawing/2014/main" id="{B61EDEE9-89EA-10AF-C365-61241E15225F}"/>
              </a:ext>
            </a:extLst>
          </p:cNvPr>
          <p:cNvPicPr>
            <a:picLocks noChangeAspect="1"/>
          </p:cNvPicPr>
          <p:nvPr/>
        </p:nvPicPr>
        <p:blipFill>
          <a:blip r:embed="rId4"/>
          <a:stretch>
            <a:fillRect/>
          </a:stretch>
        </p:blipFill>
        <p:spPr>
          <a:xfrm>
            <a:off x="290512" y="4038600"/>
            <a:ext cx="7877175" cy="1962150"/>
          </a:xfrm>
          <a:prstGeom prst="rect">
            <a:avLst/>
          </a:prstGeom>
        </p:spPr>
      </p:pic>
    </p:spTree>
    <p:extLst>
      <p:ext uri="{BB962C8B-B14F-4D97-AF65-F5344CB8AC3E}">
        <p14:creationId xmlns:p14="http://schemas.microsoft.com/office/powerpoint/2010/main" val="303042852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Іон">
  <a:themeElements>
    <a:clrScheme name="Іо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Іо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І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3109</TotalTime>
  <Words>1459</Words>
  <Application>Microsoft Office PowerPoint</Application>
  <PresentationFormat>Екран (4:3)</PresentationFormat>
  <Paragraphs>115</Paragraphs>
  <Slides>23</Slides>
  <Notes>9</Notes>
  <HiddenSlides>0</HiddenSlides>
  <MMClips>0</MMClips>
  <ScaleCrop>false</ScaleCrop>
  <HeadingPairs>
    <vt:vector size="6" baseType="variant">
      <vt:variant>
        <vt:lpstr>Використані шрифти</vt:lpstr>
      </vt:variant>
      <vt:variant>
        <vt:i4>7</vt:i4>
      </vt:variant>
      <vt:variant>
        <vt:lpstr>Тема</vt:lpstr>
      </vt:variant>
      <vt:variant>
        <vt:i4>1</vt:i4>
      </vt:variant>
      <vt:variant>
        <vt:lpstr>Заголовки слайдів</vt:lpstr>
      </vt:variant>
      <vt:variant>
        <vt:i4>23</vt:i4>
      </vt:variant>
    </vt:vector>
  </HeadingPairs>
  <TitlesOfParts>
    <vt:vector size="31" baseType="lpstr">
      <vt:lpstr>Arial</vt:lpstr>
      <vt:lpstr>Calibri</vt:lpstr>
      <vt:lpstr>Cambria Math</vt:lpstr>
      <vt:lpstr>Century Gothic</vt:lpstr>
      <vt:lpstr>SchoolBookAC</vt:lpstr>
      <vt:lpstr>Times New Roman</vt:lpstr>
      <vt:lpstr>Wingdings 3</vt:lpstr>
      <vt:lpstr>Іон</vt:lpstr>
      <vt:lpstr>  Модуль:  ОСНОВИ ЛОГІСТИКИ      Викладач: Володимир Виговський</vt:lpstr>
      <vt:lpstr>УПРАВЛІННЯ ЗАПАСАМИ В ЛОГІСТИЦІ</vt:lpstr>
      <vt:lpstr>ВИДИ ЗАПАСІВ </vt:lpstr>
      <vt:lpstr>Презентація PowerPoint</vt:lpstr>
      <vt:lpstr>Презентація PowerPoint</vt:lpstr>
      <vt:lpstr>Визначення економічного розміру замовлення</vt:lpstr>
      <vt:lpstr>Презентація PowerPoint</vt:lpstr>
      <vt:lpstr>Розрахуємо вплив транспортних витрат на економічний обсяг замовлення на основі попереднього прикладу з додатковою умовою, що тариф на транспортування дрібної партії становитиме 1 грн за одиницю вантажу, а тариф на транспортування великої партії  – 0,7 грн за одиницю вантажу, великою партією вважається 85 одиниць (табл. 4). Знайдемо економічний розмір замовлення за таких умов: згідно з даними обліку вартість подання одного замовлення становить 200 грн, річна потреба в комплектуючому виробі – 1550 шт., ціна одиниці комплектуючого виробу – 560 грн, вартість зберігання комплектуючого виробу на складі дорівнює 20 % його ціни. Визначити оптимальний розмір замовлення на комплектуючий виріб. Тоді економічний розмір замовлення дорівнюватиме:   EOQ=√((2∗200∗1550)/(0,2∗560))=74,4≈75 од. 1550/85=18зам.   </vt:lpstr>
      <vt:lpstr>Презентація PowerPoint</vt:lpstr>
      <vt:lpstr>Приклад 1. Визначення економічного розміру замовлення  </vt:lpstr>
      <vt:lpstr>Приклад 2. Визначення економічного розміру замовлення за умови надання постачальником оптових знижок</vt:lpstr>
      <vt:lpstr>Приклад. Підприємство «Контур» виготовляє ткані гобелени на замовлення. Річна потреба у пряжі становить 800 кг. Витрати на реалізацію замовлення — 18 ум.од. Витрати на збереження сировини на складі становлять 22 відсотки від їх вартості.  Визначити оптимальний розмір замовлення, якщо постачальник для постійних замовників залежно від обсягу замовлення пропонує систему  знижок (див. таблицю). Яким би був оптимальний розмір замовлення за відсутності знижок і при ціні 1 кг пряжі 2 ум.од.? </vt:lpstr>
      <vt:lpstr>Презентація PowerPoint</vt:lpstr>
      <vt:lpstr>СИСТЕМИ УПРАВЛІННЯ ЗАПАСАМИ</vt:lpstr>
      <vt:lpstr>ПРИКЛАД РОЗРАХУНКУ ПАРАМЕТРІВ РІЗНИХ СИСТЕМ УПРАВЛІННЯ ЗАПАСАМИ</vt:lpstr>
      <vt:lpstr>1. Система управління запасами з фіксованим розміром замовлення </vt:lpstr>
      <vt:lpstr>2. Система управління запасами з фіксованим інтервалом часу між замовленнями </vt:lpstr>
      <vt:lpstr>2. Система управління запасами з фіксованим інтервалом часу між замовленнями </vt:lpstr>
      <vt:lpstr>3. Система управління запасами зі встановленою періодичністю поповнення запасів до постійного рівня </vt:lpstr>
      <vt:lpstr>3. Система управління запасами зі встановленою періодичністю поповнення запасів до постійного рівня </vt:lpstr>
      <vt:lpstr>Виконати задачу (допуск до іспиту): Розрахувати параметри систем управління запасами трьох видів:  з фіксованим розміром замовлення;  з фіксованим інтервалом часу між замовленнями; зі встановленою періодичністю поповнення запасів до постійного рівня.,  якщо річна потреба в матеріалах (S) –2555+10*n од., число робочих днів у році (N) – 225+n днів, оптимальний розмір замовлення (ОРЗ)– 255+5*n од., час постачання (Т) – 15+n днів, можлива затримка постачання –3 дні. n – порядковий номер у списку групи Приклад розрахунку задачі див. у презентації  </vt:lpstr>
      <vt:lpstr>ЗАСТОСУВАННЯ МЕТОДІВ ABC- І XYZ-АНАЛІЗУ В УПРАВЛІННІ ЗАПАСАМИ   метод АВС — спосіб нормування і контролю за станом запасів, який полягає в розподілі номенклатури N, реалізованих товарно-матеріальних цінностей на три нерівнопотужних підмножини А, В і С на основі деякого формального алгоритму.  Принцип диференціації асортименту у процесі аналізу ХYZ інший — тут весь асортимент поділяють на три групи залежно від рівномірності попиту і точності прогнозування.   </vt:lpstr>
      <vt:lpstr>ДЯКУЮ ЗА УВАГУ!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Виговський Володимир Георгійович</dc:creator>
  <cp:lastModifiedBy>Lenovo</cp:lastModifiedBy>
  <cp:revision>74</cp:revision>
  <dcterms:created xsi:type="dcterms:W3CDTF">2020-09-21T06:29:33Z</dcterms:created>
  <dcterms:modified xsi:type="dcterms:W3CDTF">2023-10-17T08:12:55Z</dcterms:modified>
</cp:coreProperties>
</file>