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DB58B-F896-E565-1007-D0B8A81EA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8348A6-1634-C32E-0B39-126D97FE2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310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E5F929-D62D-5D41-BCD2-7162A7078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412595"/>
            <a:ext cx="11262732" cy="5887844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сприйняття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"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Суб'єктивна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хвилина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Тест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методикою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Попросіть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кого-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небудь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ментатору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секундною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стрілкою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секундомір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За командою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подумки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відміряти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секунд.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інтуїтивно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почекайте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Коли, на вашу думку,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експериментатору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результат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23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44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15 секунд, 32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графу "Ваш результат".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часом,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графу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величина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мінус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величина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"плюс").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таблицею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вийшло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"плюс",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"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мінус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"+",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часу.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астенічні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і т. д.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82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09785-138B-2928-6F5E-C5F338E7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356839"/>
            <a:ext cx="10738624" cy="6010507"/>
          </a:xfrm>
        </p:spPr>
        <p:txBody>
          <a:bodyPr/>
          <a:lstStyle/>
          <a:p>
            <a:pPr algn="just"/>
            <a:r>
              <a:rPr lang="ru-RU" sz="1800" dirty="0" err="1">
                <a:effectLst/>
                <a:latin typeface="Arial" panose="020B0604020202020204" pitchFamily="34" charset="0"/>
              </a:rPr>
              <a:t>Якщо</a:t>
            </a:r>
            <a:r>
              <a:rPr lang="ru-RU" sz="1800" dirty="0">
                <a:effectLst/>
                <a:latin typeface="Arial" panose="020B0604020202020204" pitchFamily="34" charset="0"/>
              </a:rPr>
              <a:t> в 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відповідях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переважають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знаком "-",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вказує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внутрішню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тенденцію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прискорення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часу.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такоі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мобілізація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сил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стенічні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гарнии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Розглядаючи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даного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тесту,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пам'ятати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виявлені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тенденціі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̈ до "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прискорення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уповільнення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часу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довічним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вироком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(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стійкою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властивістю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психіки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Отримании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̆ результат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наслідок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актуального стану,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нестійким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ситуативним</a:t>
            </a:r>
            <a:r>
              <a:rPr lang="ru-RU" sz="1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(табл. 6) 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ru-UA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45EEF6-A20B-B714-3BD1-3EFC85BF8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17" y="2463799"/>
            <a:ext cx="8017333" cy="264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7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01B2E2-D417-A328-2D89-3A95C771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412595"/>
            <a:ext cx="10861288" cy="6110868"/>
          </a:xfrm>
        </p:spPr>
        <p:txBody>
          <a:bodyPr/>
          <a:lstStyle/>
          <a:p>
            <a:r>
              <a:rPr lang="ru-RU" sz="1800" b="1" dirty="0" err="1">
                <a:effectLst/>
                <a:latin typeface="Arial,Bold"/>
              </a:rPr>
              <a:t>Завдання</a:t>
            </a:r>
            <a:r>
              <a:rPr lang="ru-RU" sz="1800" b="1" dirty="0">
                <a:effectLst/>
                <a:latin typeface="Arial,Bold"/>
              </a:rPr>
              <a:t> 2</a:t>
            </a:r>
            <a:endParaRPr lang="ru-RU" b="1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Ви голова Ради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директорів</a:t>
            </a:r>
            <a:r>
              <a:rPr lang="ru-RU" sz="1800" dirty="0">
                <a:effectLst/>
                <a:latin typeface="Arial" panose="020B0604020202020204" pitchFamily="34" charset="0"/>
              </a:rPr>
              <a:t> банку. Перед вами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стоїть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завдання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сфор</a:t>
            </a:r>
            <a:r>
              <a:rPr lang="ru-RU" sz="1800" dirty="0">
                <a:effectLst/>
                <a:latin typeface="Arial" panose="020B0604020202020204" pitchFamily="34" charset="0"/>
              </a:rPr>
              <a:t>-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мувати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мотиваційну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політику</a:t>
            </a:r>
            <a:r>
              <a:rPr lang="ru-RU" sz="1800" dirty="0">
                <a:effectLst/>
                <a:latin typeface="Arial" panose="020B0604020202020204" pitchFamily="34" charset="0"/>
              </a:rPr>
              <a:t> установи. </a:t>
            </a:r>
            <a:endParaRPr lang="ru-RU" dirty="0"/>
          </a:p>
          <a:p>
            <a:r>
              <a:rPr lang="ru-RU" sz="1800" dirty="0" err="1">
                <a:effectLst/>
                <a:latin typeface="Arial,Italic"/>
              </a:rPr>
              <a:t>Завдання</a:t>
            </a:r>
            <a:r>
              <a:rPr lang="ru-RU" sz="1800" dirty="0">
                <a:effectLst/>
                <a:latin typeface="Arial,Italic"/>
              </a:rPr>
              <a:t> до </a:t>
            </a:r>
            <a:r>
              <a:rPr lang="ru-RU" sz="1800" dirty="0" err="1">
                <a:effectLst/>
                <a:latin typeface="Arial,Italic"/>
              </a:rPr>
              <a:t>задачі</a:t>
            </a:r>
            <a:r>
              <a:rPr lang="ru-RU" sz="1800" dirty="0">
                <a:effectLst/>
                <a:latin typeface="Arial,Italic"/>
              </a:rPr>
              <a:t>: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1.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Визначте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які</a:t>
            </a:r>
            <a:r>
              <a:rPr lang="ru-RU" sz="1800" dirty="0">
                <a:effectLst/>
                <a:latin typeface="Arial" panose="020B0604020202020204" pitchFamily="34" charset="0"/>
              </a:rPr>
              <a:t> з потреб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співробітників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необхідно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задовольнити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2.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Проранжуйте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першочерговість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завдань</a:t>
            </a:r>
            <a:r>
              <a:rPr lang="ru-RU" sz="1800" dirty="0">
                <a:effectLst/>
                <a:latin typeface="Arial" panose="020B0604020202020204" pitchFamily="34" charset="0"/>
              </a:rPr>
              <a:t>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3.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Визначте</a:t>
            </a:r>
            <a:r>
              <a:rPr lang="ru-RU" sz="1800" dirty="0">
                <a:effectLst/>
                <a:latin typeface="Arial" panose="020B0604020202020204" pitchFamily="34" charset="0"/>
              </a:rPr>
              <a:t> шляхи та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засоби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якими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будуть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задовольнятися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потреби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співробітників</a:t>
            </a:r>
            <a:r>
              <a:rPr lang="ru-RU" sz="1800" dirty="0">
                <a:effectLst/>
                <a:latin typeface="Arial" panose="020B0604020202020204" pitchFamily="34" charset="0"/>
              </a:rPr>
              <a:t> (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результати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відобразіть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у табл. 8).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4.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Класифікуйте</a:t>
            </a:r>
            <a:r>
              <a:rPr lang="ru-RU" sz="1800" dirty="0">
                <a:effectLst/>
                <a:latin typeface="Arial" panose="020B0604020202020204" pitchFamily="34" charset="0"/>
              </a:rPr>
              <a:t> потреби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співробітників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використовуючи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рівні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ієрархіі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за В. Маслоу. </a:t>
            </a:r>
            <a:endParaRPr lang="ru-RU" dirty="0"/>
          </a:p>
          <a:p>
            <a:r>
              <a:rPr lang="ru-RU" sz="1800" dirty="0" err="1">
                <a:effectLst/>
                <a:latin typeface="Arial,Italic"/>
              </a:rPr>
              <a:t>Рекомендаціі</a:t>
            </a:r>
            <a:r>
              <a:rPr lang="ru-RU" sz="1800" dirty="0">
                <a:effectLst/>
                <a:latin typeface="Arial,Italic"/>
              </a:rPr>
              <a:t>̈ до </a:t>
            </a:r>
            <a:r>
              <a:rPr lang="ru-RU" sz="1800" dirty="0" err="1">
                <a:effectLst/>
                <a:latin typeface="Arial,Italic"/>
              </a:rPr>
              <a:t>оформлення</a:t>
            </a:r>
            <a:r>
              <a:rPr lang="ru-RU" sz="1800" dirty="0">
                <a:effectLst/>
                <a:latin typeface="Arial,Italic"/>
              </a:rPr>
              <a:t> </a:t>
            </a:r>
            <a:r>
              <a:rPr lang="ru-RU" sz="1800" dirty="0" err="1">
                <a:effectLst/>
                <a:latin typeface="Arial,Italic"/>
              </a:rPr>
              <a:t>завдання</a:t>
            </a:r>
            <a:r>
              <a:rPr lang="ru-RU" sz="1800" dirty="0">
                <a:effectLst/>
                <a:latin typeface="Arial,Italic"/>
              </a:rPr>
              <a:t> </a:t>
            </a:r>
          </a:p>
          <a:p>
            <a:r>
              <a:rPr lang="ru-RU" sz="1800" dirty="0" err="1">
                <a:effectLst/>
                <a:latin typeface="Arial" panose="020B0604020202020204" pitchFamily="34" charset="0"/>
              </a:rPr>
              <a:t>Результати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аналізу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доцільно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оформити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вигляді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таблиці</a:t>
            </a:r>
            <a:r>
              <a:rPr lang="ru-RU" sz="1800" dirty="0">
                <a:effectLst/>
                <a:latin typeface="Arial" panose="020B0604020202020204" pitchFamily="34" charset="0"/>
              </a:rPr>
              <a:t> (табл. 8). </a:t>
            </a: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604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641FE12-15F7-80D6-82EA-AD9E470CC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554" y="610452"/>
            <a:ext cx="5943600" cy="3340100"/>
          </a:xfrm>
        </p:spPr>
      </p:pic>
    </p:spTree>
    <p:extLst>
      <p:ext uri="{BB962C8B-B14F-4D97-AF65-F5344CB8AC3E}">
        <p14:creationId xmlns:p14="http://schemas.microsoft.com/office/powerpoint/2010/main" val="179250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284116-9038-6C6D-582A-46FC0F72C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468351"/>
            <a:ext cx="10549054" cy="6010508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>
                <a:effectLst/>
                <a:latin typeface="Arial,Bold"/>
              </a:rPr>
              <a:t>Тест "</a:t>
            </a:r>
            <a:r>
              <a:rPr lang="ru-RU" sz="1800" b="1" dirty="0" err="1">
                <a:effectLst/>
                <a:latin typeface="Arial,Bold"/>
              </a:rPr>
              <a:t>Готовність</a:t>
            </a:r>
            <a:r>
              <a:rPr lang="ru-RU" sz="1800" b="1" dirty="0">
                <a:effectLst/>
                <a:latin typeface="Arial,Bold"/>
              </a:rPr>
              <a:t> до </a:t>
            </a:r>
            <a:r>
              <a:rPr lang="ru-RU" sz="1800" b="1" dirty="0" err="1">
                <a:effectLst/>
                <a:latin typeface="Arial,Bold"/>
              </a:rPr>
              <a:t>саморозвитку</a:t>
            </a:r>
            <a:r>
              <a:rPr lang="ru-RU" sz="1800" b="1" dirty="0">
                <a:effectLst/>
                <a:latin typeface="Arial,Bold"/>
              </a:rPr>
              <a:t>"</a:t>
            </a:r>
            <a:endParaRPr lang="ru-RU" b="1" dirty="0"/>
          </a:p>
          <a:p>
            <a:r>
              <a:rPr lang="ru-RU" sz="1800" dirty="0" err="1">
                <a:effectLst/>
                <a:latin typeface="Arial" panose="020B0604020202020204" pitchFamily="34" charset="0"/>
              </a:rPr>
              <a:t>Дайте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відповідь</a:t>
            </a:r>
            <a:r>
              <a:rPr lang="ru-RU" sz="1800" dirty="0">
                <a:effectLst/>
                <a:latin typeface="Arial" panose="020B0604020202020204" pitchFamily="34" charset="0"/>
              </a:rPr>
              <a:t> та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тестові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питання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"так"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або</a:t>
            </a:r>
            <a:r>
              <a:rPr lang="ru-RU" sz="1800" dirty="0">
                <a:effectLst/>
                <a:latin typeface="Arial" panose="020B0604020202020204" pitchFamily="34" charset="0"/>
              </a:rPr>
              <a:t> "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ні</a:t>
            </a:r>
            <a:r>
              <a:rPr lang="ru-RU" sz="1800" dirty="0">
                <a:effectLst/>
                <a:latin typeface="Arial" panose="020B0604020202020204" pitchFamily="34" charset="0"/>
              </a:rPr>
              <a:t>".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1. У мене часто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з'являється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бажання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більше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довідатися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про себе. </a:t>
            </a:r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2.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вважаю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що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мені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немає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необхідності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 в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чомусь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змінюватися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3.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впевнении</a:t>
            </a:r>
            <a:r>
              <a:rPr lang="ru-RU" sz="1800" dirty="0">
                <a:effectLst/>
                <a:latin typeface="Arial" panose="020B0604020202020204" pitchFamily="34" charset="0"/>
              </a:rPr>
              <a:t>̆ 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своїх</a:t>
            </a:r>
            <a:r>
              <a:rPr lang="ru-RU" sz="1800" dirty="0">
                <a:effectLst/>
                <a:latin typeface="Arial" panose="020B0604020202020204" pitchFamily="34" charset="0"/>
              </a:rPr>
              <a:t> силах.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4.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вірю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що</a:t>
            </a:r>
            <a:r>
              <a:rPr lang="ru-RU" sz="1800" dirty="0">
                <a:effectLst/>
                <a:latin typeface="Arial" panose="020B0604020202020204" pitchFamily="34" charset="0"/>
              </a:rPr>
              <a:t> все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задумане</a:t>
            </a:r>
            <a:r>
              <a:rPr lang="ru-RU" sz="1800" dirty="0">
                <a:effectLst/>
                <a:latin typeface="Arial" panose="020B0604020202020204" pitchFamily="34" charset="0"/>
              </a:rPr>
              <a:t> мною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здійсниться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5. У мене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немає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бажання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знати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своі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плюси</a:t>
            </a:r>
            <a:r>
              <a:rPr lang="ru-RU" sz="1800" dirty="0">
                <a:effectLst/>
                <a:latin typeface="Arial" panose="020B0604020202020204" pitchFamily="34" charset="0"/>
              </a:rPr>
              <a:t> й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мінуси</a:t>
            </a:r>
            <a:r>
              <a:rPr lang="ru-RU" sz="1800" dirty="0">
                <a:effectLst/>
                <a:latin typeface="Arial" panose="020B0604020202020204" pitchFamily="34" charset="0"/>
              </a:rPr>
              <a:t>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6. 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моїх</a:t>
            </a:r>
            <a:r>
              <a:rPr lang="ru-RU" sz="1800" dirty="0">
                <a:effectLst/>
                <a:latin typeface="Arial" panose="020B0604020202020204" pitchFamily="34" charset="0"/>
              </a:rPr>
              <a:t> планах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частіше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сподіваюся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на удачу,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ніж</a:t>
            </a:r>
            <a:r>
              <a:rPr lang="ru-RU" sz="1800" dirty="0">
                <a:effectLst/>
                <a:latin typeface="Arial" panose="020B0604020202020204" pitchFamily="34" charset="0"/>
              </a:rPr>
              <a:t> на себе. </a:t>
            </a:r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7. Я хочу знати, як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краще</a:t>
            </a:r>
            <a:r>
              <a:rPr lang="ru-RU" sz="1800" dirty="0">
                <a:effectLst/>
                <a:latin typeface="Arial" panose="020B0604020202020204" pitchFamily="34" charset="0"/>
              </a:rPr>
              <a:t> й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ефективніше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працювати</a:t>
            </a:r>
            <a:r>
              <a:rPr lang="ru-RU" sz="1800" dirty="0">
                <a:effectLst/>
                <a:latin typeface="Arial" panose="020B0604020202020204" pitchFamily="34" charset="0"/>
              </a:rPr>
              <a:t>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8.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вмію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примусити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й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змінити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себе, коли треба.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9.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невдачі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багато</a:t>
            </a:r>
            <a:r>
              <a:rPr lang="ru-RU" sz="1800" dirty="0">
                <a:effectLst/>
                <a:latin typeface="Arial" panose="020B0604020202020204" pitchFamily="34" charset="0"/>
              </a:rPr>
              <a:t> в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чому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пов'язані</a:t>
            </a:r>
            <a:r>
              <a:rPr lang="ru-RU" sz="1800" dirty="0">
                <a:effectLst/>
                <a:latin typeface="Arial" panose="020B0604020202020204" pitchFamily="34" charset="0"/>
              </a:rPr>
              <a:t> з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невмінням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це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робити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  <a:endParaRPr lang="ru-RU" dirty="0"/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10.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цікавлюся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думкою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інших</a:t>
            </a:r>
            <a:r>
              <a:rPr lang="ru-RU" sz="1800" dirty="0">
                <a:effectLst/>
                <a:latin typeface="Arial" panose="020B0604020202020204" pitchFamily="34" charset="0"/>
              </a:rPr>
              <a:t> про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 й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можливості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11.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Мені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важко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самостійно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домогтися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задуманого</a:t>
            </a:r>
            <a:r>
              <a:rPr lang="ru-RU" sz="1800" dirty="0">
                <a:effectLst/>
                <a:latin typeface="Arial" panose="020B0604020202020204" pitchFamily="34" charset="0"/>
              </a:rPr>
              <a:t> і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виховати</a:t>
            </a:r>
            <a:r>
              <a:rPr lang="ru-RU" sz="1800" dirty="0">
                <a:effectLst/>
                <a:latin typeface="Arial" panose="020B0604020202020204" pitchFamily="34" charset="0"/>
              </a:rPr>
              <a:t> себе.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12. У будь-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якіи</a:t>
            </a:r>
            <a:r>
              <a:rPr lang="ru-RU" sz="1800" dirty="0">
                <a:effectLst/>
                <a:latin typeface="Arial" panose="020B0604020202020204" pitchFamily="34" charset="0"/>
              </a:rPr>
              <a:t>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справі</a:t>
            </a:r>
            <a:r>
              <a:rPr lang="ru-RU" sz="1800" dirty="0">
                <a:effectLst/>
                <a:latin typeface="Arial" panose="020B0604020202020204" pitchFamily="34" charset="0"/>
              </a:rPr>
              <a:t> я не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боюся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помилок</a:t>
            </a:r>
            <a:r>
              <a:rPr lang="ru-RU" sz="1800" dirty="0">
                <a:effectLst/>
                <a:latin typeface="Arial" panose="020B0604020202020204" pitchFamily="34" charset="0"/>
              </a:rPr>
              <a:t> і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невдач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13.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 й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уміння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відповідають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вимогам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моєі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професіі</a:t>
            </a:r>
            <a:r>
              <a:rPr lang="ru-RU" sz="1800" dirty="0">
                <a:effectLst/>
                <a:latin typeface="Arial" panose="020B0604020202020204" pitchFamily="34" charset="0"/>
              </a:rPr>
              <a:t>̈.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</a:rPr>
              <a:t>14.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Обставини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сильніші</a:t>
            </a:r>
            <a:r>
              <a:rPr lang="ru-RU" sz="1800" dirty="0">
                <a:effectLst/>
                <a:latin typeface="Arial" panose="020B0604020202020204" pitchFamily="34" charset="0"/>
              </a:rPr>
              <a:t> за мене,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навіть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якщо</a:t>
            </a:r>
            <a:r>
              <a:rPr lang="ru-RU" sz="1800" dirty="0">
                <a:effectLst/>
                <a:latin typeface="Arial" panose="020B0604020202020204" pitchFamily="34" charset="0"/>
              </a:rPr>
              <a:t> я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дуже</a:t>
            </a:r>
            <a:r>
              <a:rPr lang="ru-RU" sz="1800" dirty="0">
                <a:effectLst/>
                <a:latin typeface="Arial" panose="020B0604020202020204" pitchFamily="34" charset="0"/>
              </a:rPr>
              <a:t> хочу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щось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зробити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Arial,Italic"/>
              </a:rPr>
              <a:t>Інструкція</a:t>
            </a:r>
            <a:br>
              <a:rPr lang="ru-RU" sz="1800" dirty="0">
                <a:effectLst/>
                <a:latin typeface="Arial,Italic"/>
              </a:rPr>
            </a:br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357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C984F6-70A0-529A-8672-61B1C58E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100361"/>
            <a:ext cx="10705171" cy="5941002"/>
          </a:xfrm>
        </p:spPr>
        <p:txBody>
          <a:bodyPr>
            <a:norm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збіглися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"+"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1, 3, 4, 7, 8, 9, 10, 12;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"-"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2, 5, 6, 11, 13, 14.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За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збіг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нарахуйте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1 балу.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буде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збігаються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1, 2, 5, 9, 10, 13.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збігаються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ключем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3, 4, 6, 8, 11, 12, 14. </a:t>
            </a:r>
            <a:endParaRPr lang="en-US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перенести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2).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386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0659B5-2DE6-E40B-8789-03EEC2FD3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20" y="412595"/>
            <a:ext cx="10939346" cy="6055112"/>
          </a:xfrm>
        </p:spPr>
        <p:txBody>
          <a:bodyPr/>
          <a:lstStyle/>
          <a:p>
            <a:r>
              <a:rPr lang="ru-RU" sz="1800" dirty="0">
                <a:effectLst/>
                <a:latin typeface="Arial" panose="020B0604020202020204" pitchFamily="34" charset="0"/>
              </a:rPr>
              <a:t>по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горизонталі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відкладають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величину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загальноі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готовності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само-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пізнання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(ЗГП);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по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вертикалі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відкладають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величину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загальноі</a:t>
            </a:r>
            <a:r>
              <a:rPr lang="ru-RU" sz="1800" dirty="0">
                <a:effectLst/>
                <a:latin typeface="Arial" panose="020B0604020202020204" pitchFamily="34" charset="0"/>
              </a:rPr>
              <a:t>̈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готовності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само-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вдосконалення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(ЗГУ).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по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двох</a:t>
            </a:r>
            <a:r>
              <a:rPr lang="ru-RU" sz="1800" dirty="0">
                <a:effectLst/>
                <a:latin typeface="Arial" panose="020B0604020202020204" pitchFamily="34" charset="0"/>
              </a:rPr>
              <a:t> координатах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відзначають</a:t>
            </a:r>
            <a:r>
              <a:rPr lang="ru-RU" sz="1800" dirty="0">
                <a:effectLst/>
                <a:latin typeface="Arial" panose="020B0604020202020204" pitchFamily="34" charset="0"/>
              </a:rPr>
              <a:t> на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графіку</a:t>
            </a:r>
            <a:r>
              <a:rPr lang="ru-RU" sz="1800" dirty="0">
                <a:effectLst/>
                <a:latin typeface="Arial" panose="020B0604020202020204" pitchFamily="34" charset="0"/>
              </a:rPr>
              <a:t> точку,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що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потрапляє</a:t>
            </a:r>
            <a:r>
              <a:rPr lang="ru-RU" sz="1800" dirty="0">
                <a:effectLst/>
                <a:latin typeface="Arial" panose="020B0604020202020204" pitchFamily="34" charset="0"/>
              </a:rPr>
              <a:t> в один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із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квадратів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  <a:endParaRPr lang="ru-R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А –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людина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здатна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самовдосконалення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проте</a:t>
            </a:r>
            <a:r>
              <a:rPr lang="ru-RU" sz="1800" dirty="0">
                <a:effectLst/>
                <a:latin typeface="Arial" panose="020B0604020202020204" pitchFamily="34" charset="0"/>
              </a:rPr>
              <a:t> не готова до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самопізнання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; </a:t>
            </a:r>
            <a:endParaRPr lang="ru-RU" dirty="0"/>
          </a:p>
          <a:p>
            <a:r>
              <a:rPr lang="ru-RU" sz="1800" dirty="0">
                <a:effectLst/>
                <a:latin typeface="Arial" panose="020B0604020202020204" pitchFamily="34" charset="0"/>
              </a:rPr>
              <a:t>Б –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людина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здатна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самопізнання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 і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може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змінитися</a:t>
            </a:r>
            <a:r>
              <a:rPr lang="ru-RU" sz="1800" dirty="0">
                <a:effectLst/>
                <a:latin typeface="Arial" panose="020B0604020202020204" pitchFamily="34" charset="0"/>
              </a:rPr>
              <a:t>;</a:t>
            </a:r>
            <a:br>
              <a:rPr lang="ru-RU" sz="1800" dirty="0">
                <a:effectLst/>
                <a:latin typeface="Arial" panose="020B0604020202020204" pitchFamily="34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</a:rPr>
              <a:t>В –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людина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здатна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самопізнання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, але не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хоче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змінюватись</a:t>
            </a:r>
            <a:r>
              <a:rPr lang="ru-RU" sz="1800" dirty="0">
                <a:effectLst/>
                <a:latin typeface="Arial" panose="020B0604020202020204" pitchFamily="34" charset="0"/>
              </a:rPr>
              <a:t>; 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r>
              <a:rPr lang="ru-RU" sz="1800">
                <a:effectLst/>
                <a:latin typeface="Arial" panose="020B0604020202020204" pitchFamily="34" charset="0"/>
              </a:rPr>
              <a:t>Г </a:t>
            </a:r>
            <a:r>
              <a:rPr lang="ru-RU" sz="1800" dirty="0">
                <a:effectLst/>
                <a:latin typeface="Arial" panose="020B0604020202020204" pitchFamily="34" charset="0"/>
              </a:rPr>
              <a:t>–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людина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здатна</a:t>
            </a:r>
            <a:r>
              <a:rPr lang="ru-RU" sz="1800" dirty="0">
                <a:effectLst/>
                <a:latin typeface="Arial" panose="020B0604020202020204" pitchFamily="34" charset="0"/>
              </a:rPr>
              <a:t> до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самопізнання</a:t>
            </a:r>
            <a:r>
              <a:rPr lang="ru-RU" sz="1800" dirty="0">
                <a:effectLst/>
                <a:latin typeface="Arial" panose="020B0604020202020204" pitchFamily="34" charset="0"/>
              </a:rPr>
              <a:t>, але не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може</a:t>
            </a:r>
            <a:r>
              <a:rPr lang="ru-RU" sz="1800" dirty="0">
                <a:effectLst/>
                <a:latin typeface="Arial" panose="020B0604020202020204" pitchFamily="34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</a:rPr>
              <a:t>змінитись</a:t>
            </a:r>
            <a:r>
              <a:rPr lang="ru-RU" sz="1800" dirty="0">
                <a:effectLst/>
                <a:latin typeface="Arial" panose="020B0604020202020204" pitchFamily="34" charset="0"/>
              </a:rPr>
              <a:t>. </a:t>
            </a:r>
            <a:endParaRPr lang="ru-RU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8E3E6F-FAED-C232-DB0D-553B048AB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832" y="1909802"/>
            <a:ext cx="52578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207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1027</Words>
  <Application>Microsoft Macintosh PowerPoint</Application>
  <PresentationFormat>Широкоэкранный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Arial,Bold</vt:lpstr>
      <vt:lpstr>Arial,Italic</vt:lpstr>
      <vt:lpstr>Times New Roman</vt:lpstr>
      <vt:lpstr>Trebuchet MS</vt:lpstr>
      <vt:lpstr>Wingdings 3</vt:lpstr>
      <vt:lpstr>Facet</vt:lpstr>
      <vt:lpstr>Практичне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</dc:title>
  <dc:creator>Александр Ткачук</dc:creator>
  <cp:lastModifiedBy>Александр Ткачук</cp:lastModifiedBy>
  <cp:revision>3</cp:revision>
  <dcterms:created xsi:type="dcterms:W3CDTF">2024-03-04T15:15:17Z</dcterms:created>
  <dcterms:modified xsi:type="dcterms:W3CDTF">2024-03-04T15:27:45Z</dcterms:modified>
</cp:coreProperties>
</file>