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embeddedFontLst>
    <p:embeddedFont>
      <p:font typeface="Roboto"/>
      <p:regular r:id="rId60"/>
      <p:bold r:id="rId61"/>
      <p:italic r:id="rId62"/>
      <p:boldItalic r:id="rId6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5.xml"/><Relationship Id="rId63" Type="http://schemas.openxmlformats.org/officeDocument/2006/relationships/font" Target="fonts/Roboto-bold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c8a9a69a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c8a9a69a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d06fae694b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d06fae694b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d06fae694b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2d06fae694b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d06fae694b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d06fae694b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d06fae694b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d06fae694b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d06fae694b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d06fae694b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d06fae694b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d06fae694b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d06fae694b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d06fae694b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d06fae694b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2d06fae694b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d06fae694b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2d06fae694b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2d06fae694b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2d06fae694b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2c8a9a69a3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2c8a9a69a3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d06fae694b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d06fae694b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d06fae694b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d06fae694b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d06fae694b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d06fae694b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2d06fae694b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2d06fae694b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d06fae694b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2d06fae694b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d06fae694b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d06fae694b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d06fae694b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2d06fae694b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d06fae694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d06fae694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d06fae694b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d06fae694b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d06fae694b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d06fae694b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c8a9a69a3b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c8a9a69a3b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d06fae694b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d06fae694b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d06fae694b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d06fae694b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d06fae694b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2d06fae694b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d06fae694b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2d06fae694b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d06fae694b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2d06fae694b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06fae694b_0_2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2d06fae694b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d06fae694b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d06fae694b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d06fae694b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d06fae694b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2d06fae694b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2d06fae694b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2d06fae694b_0_2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2d06fae694b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d06fae694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d06fae694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d06fae694b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2d06fae694b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06fae694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d06fae694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2d06fae694b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2d06fae694b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d06fae694b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d06fae694b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d06fae694b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d06fae694b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2d06fae694b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2d06fae694b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d06fae694b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2d06fae694b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d06fae694b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2d06fae694b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2d06fae694b_0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2d06fae694b_0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d06fae694b_0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2d06fae694b_0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d06fae694b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d06fae694b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2d06fae694b_0_3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2d06fae694b_0_3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d06fae694b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2d06fae694b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d06fae694b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0" name="Google Shape;360;g2d06fae694b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d06fae694b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d06fae694b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d06fae694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d06fae694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d06fae694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d06fae694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d06fae694b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d06fae694b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d06fae694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d06fae694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d06fae694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d06fae694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uk"/>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uk"/>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pmiukraine.org/pmbok7"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4.png"/><Relationship Id="rId4" Type="http://schemas.openxmlformats.org/officeDocument/2006/relationships/image" Target="../media/image10.png"/><Relationship Id="rId5"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scaledagileframework.com/product-owner/"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1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pmiukraine.org/pmbok7" TargetMode="External"/><Relationship Id="rId4" Type="http://schemas.openxmlformats.org/officeDocument/2006/relationships/hyperlink" Target="https://agilemanifesto.org/iso/uk/principles.html" TargetMode="External"/><Relationship Id="rId11" Type="http://schemas.openxmlformats.org/officeDocument/2006/relationships/hyperlink" Target="https://www.atlassian.com/devops" TargetMode="External"/><Relationship Id="rId10" Type="http://schemas.openxmlformats.org/officeDocument/2006/relationships/hyperlink" Target="https://www.altexsoft.com/whitepapers/quality-assurance-quality-control-and-testing-the-basics-of-software-quality-management/" TargetMode="External"/><Relationship Id="rId12" Type="http://schemas.openxmlformats.org/officeDocument/2006/relationships/hyperlink" Target="https://devops.com/" TargetMode="External"/><Relationship Id="rId9" Type="http://schemas.openxmlformats.org/officeDocument/2006/relationships/hyperlink" Target="https://scaledagileframework.com/product-owner/" TargetMode="External"/><Relationship Id="rId5" Type="http://schemas.openxmlformats.org/officeDocument/2006/relationships/hyperlink" Target="https://hbr.org/1963/09/the-abcs-of-the-critical-path-method" TargetMode="External"/><Relationship Id="rId6" Type="http://schemas.openxmlformats.org/officeDocument/2006/relationships/hyperlink" Target="https://scrumguides.org/" TargetMode="External"/><Relationship Id="rId7" Type="http://schemas.openxmlformats.org/officeDocument/2006/relationships/hyperlink" Target="https://scaledagileframework.com/product-owner/" TargetMode="External"/><Relationship Id="rId8" Type="http://schemas.openxmlformats.org/officeDocument/2006/relationships/hyperlink" Target="https://scaledagileframework.com/product-owner/"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uk"/>
              <a:t>Лекція 7 - PM/PO, QA, DevOps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Main areas</a:t>
            </a:r>
            <a:endParaRPr/>
          </a:p>
        </p:txBody>
      </p:sp>
      <p:sp>
        <p:nvSpPr>
          <p:cNvPr id="107" name="Google Shape;107;p2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Clr>
                <a:schemeClr val="dk1"/>
              </a:buClr>
              <a:buSzPct val="61111"/>
              <a:buFont typeface="Arial"/>
              <a:buNone/>
            </a:pPr>
            <a:r>
              <a:rPr lang="uk"/>
              <a:t>Here’s a quick definition of each of the 10 project management knowledge areas, first defined by the Project Management Institute (PMI) in its </a:t>
            </a:r>
            <a:r>
              <a:rPr lang="uk" u="sng">
                <a:solidFill>
                  <a:schemeClr val="hlink"/>
                </a:solidFill>
                <a:hlinkClick r:id="rId3"/>
              </a:rPr>
              <a:t>Project Management Body of Knowledge (PMBOK)</a:t>
            </a:r>
            <a:r>
              <a:rPr lang="uk"/>
              <a:t>.</a:t>
            </a:r>
            <a:endParaRPr/>
          </a:p>
          <a:p>
            <a:pPr indent="-300037" lvl="0" marL="457200" rtl="0" algn="l">
              <a:spcBef>
                <a:spcPts val="1200"/>
              </a:spcBef>
              <a:spcAft>
                <a:spcPts val="0"/>
              </a:spcAft>
              <a:buSzPct val="100000"/>
              <a:buChar char="●"/>
            </a:pPr>
            <a:r>
              <a:rPr lang="uk"/>
              <a:t>Scope management: Managing the scope of a project, which refers to the tasks, deliverables and milestones that should be delivered.</a:t>
            </a:r>
            <a:endParaRPr/>
          </a:p>
          <a:p>
            <a:pPr indent="-300037" lvl="0" marL="457200" rtl="0" algn="l">
              <a:spcBef>
                <a:spcPts val="0"/>
              </a:spcBef>
              <a:spcAft>
                <a:spcPts val="0"/>
              </a:spcAft>
              <a:buSzPct val="100000"/>
              <a:buChar char="●"/>
            </a:pPr>
            <a:r>
              <a:rPr lang="uk"/>
              <a:t>Schedule management: Creating a project schedule and setting guidelines for how it’ll be tracked and maintained.</a:t>
            </a:r>
            <a:endParaRPr/>
          </a:p>
          <a:p>
            <a:pPr indent="-300037" lvl="0" marL="457200" rtl="0" algn="l">
              <a:spcBef>
                <a:spcPts val="0"/>
              </a:spcBef>
              <a:spcAft>
                <a:spcPts val="0"/>
              </a:spcAft>
              <a:buSzPct val="100000"/>
              <a:buChar char="●"/>
            </a:pPr>
            <a:r>
              <a:rPr lang="uk"/>
              <a:t>Cost management: Estimating project costs to create a budget which is then tracked throughout the project.</a:t>
            </a:r>
            <a:endParaRPr/>
          </a:p>
          <a:p>
            <a:pPr indent="-300037" lvl="0" marL="457200" rtl="0" algn="l">
              <a:spcBef>
                <a:spcPts val="0"/>
              </a:spcBef>
              <a:spcAft>
                <a:spcPts val="0"/>
              </a:spcAft>
              <a:buSzPct val="100000"/>
              <a:buChar char="●"/>
            </a:pPr>
            <a:r>
              <a:rPr lang="uk"/>
              <a:t>Quality management: Ensuring project deliverables meet quality standards.</a:t>
            </a:r>
            <a:endParaRPr/>
          </a:p>
          <a:p>
            <a:pPr indent="-300037" lvl="0" marL="457200" rtl="0" algn="l">
              <a:spcBef>
                <a:spcPts val="0"/>
              </a:spcBef>
              <a:spcAft>
                <a:spcPts val="0"/>
              </a:spcAft>
              <a:buSzPct val="100000"/>
              <a:buChar char="●"/>
            </a:pPr>
            <a:r>
              <a:rPr lang="uk"/>
              <a:t>Resource management: Acquiring, allocating and tracking project resources like labor, materials and equipment.</a:t>
            </a:r>
            <a:endParaRPr/>
          </a:p>
          <a:p>
            <a:pPr indent="-300037" lvl="0" marL="457200" rtl="0" algn="l">
              <a:spcBef>
                <a:spcPts val="0"/>
              </a:spcBef>
              <a:spcAft>
                <a:spcPts val="0"/>
              </a:spcAft>
              <a:buSzPct val="100000"/>
              <a:buChar char="●"/>
            </a:pPr>
            <a:r>
              <a:rPr lang="uk"/>
              <a:t>Communication management: Defining communication guidelines for project teams and stakeholders.</a:t>
            </a:r>
            <a:endParaRPr/>
          </a:p>
          <a:p>
            <a:pPr indent="-300037" lvl="0" marL="457200" rtl="0" algn="l">
              <a:spcBef>
                <a:spcPts val="0"/>
              </a:spcBef>
              <a:spcAft>
                <a:spcPts val="0"/>
              </a:spcAft>
              <a:buSzPct val="100000"/>
              <a:buChar char="●"/>
            </a:pPr>
            <a:r>
              <a:rPr lang="uk"/>
              <a:t>Risk management: Identifying, evaluating and preventing or mitigating risks in your project.</a:t>
            </a:r>
            <a:endParaRPr/>
          </a:p>
          <a:p>
            <a:pPr indent="-300037" lvl="0" marL="457200" rtl="0" algn="l">
              <a:spcBef>
                <a:spcPts val="0"/>
              </a:spcBef>
              <a:spcAft>
                <a:spcPts val="0"/>
              </a:spcAft>
              <a:buSzPct val="100000"/>
              <a:buChar char="●"/>
            </a:pPr>
            <a:r>
              <a:rPr lang="uk"/>
              <a:t>Procurement Management: Acquiring project resources and maintaining relationships with vendors and suppliers.</a:t>
            </a:r>
            <a:endParaRPr/>
          </a:p>
          <a:p>
            <a:pPr indent="-300037" lvl="0" marL="457200" rtl="0" algn="l">
              <a:spcBef>
                <a:spcPts val="0"/>
              </a:spcBef>
              <a:spcAft>
                <a:spcPts val="0"/>
              </a:spcAft>
              <a:buSzPct val="100000"/>
              <a:buChar char="●"/>
            </a:pPr>
            <a:r>
              <a:rPr lang="uk"/>
              <a:t>Stakeholder management: Identifying project stakeholders, and managing them based on their expectations and influence over projects.</a:t>
            </a:r>
            <a:endParaRPr/>
          </a:p>
          <a:p>
            <a:pPr indent="-300037" lvl="0" marL="457200" rtl="0" algn="l">
              <a:spcBef>
                <a:spcPts val="0"/>
              </a:spcBef>
              <a:spcAft>
                <a:spcPts val="0"/>
              </a:spcAft>
              <a:buSzPct val="100000"/>
              <a:buChar char="●"/>
            </a:pPr>
            <a:r>
              <a:rPr lang="uk"/>
              <a:t>Integration management: Creating a framework that helps project teams work better together.</a:t>
            </a:r>
            <a:endParaRPr/>
          </a:p>
          <a:p>
            <a:pPr indent="0" lvl="0" marL="0" rtl="0" algn="l">
              <a:spcBef>
                <a:spcPts val="1200"/>
              </a:spcBef>
              <a:spcAft>
                <a:spcPts val="1200"/>
              </a:spcAft>
              <a:buNone/>
            </a:pPr>
            <a:r>
              <a:rPr lang="uk"/>
              <a:t>These project management knowledge areas need to be managed during each step of the project management process.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2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Project lifecycle - 1. Project Initiation</a:t>
            </a:r>
            <a:endParaRPr/>
          </a:p>
        </p:txBody>
      </p:sp>
      <p:sp>
        <p:nvSpPr>
          <p:cNvPr id="113" name="Google Shape;113;p2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uk"/>
              <a:t>This is the starting phase where the project manager must prove that the project has value and is feasible through a series of project management documents. Here are the most important ones:</a:t>
            </a:r>
            <a:endParaRPr/>
          </a:p>
          <a:p>
            <a:pPr indent="-342900" lvl="0" marL="457200" rtl="0" algn="l">
              <a:spcBef>
                <a:spcPts val="1200"/>
              </a:spcBef>
              <a:spcAft>
                <a:spcPts val="0"/>
              </a:spcAft>
              <a:buSzPts val="1800"/>
              <a:buChar char="●"/>
            </a:pPr>
            <a:r>
              <a:rPr lang="uk"/>
              <a:t>Business case: A business case justifies the need for the project, project objectives and return on investment.</a:t>
            </a:r>
            <a:endParaRPr/>
          </a:p>
          <a:p>
            <a:pPr indent="-342900" lvl="0" marL="457200" rtl="0" algn="l">
              <a:spcBef>
                <a:spcPts val="0"/>
              </a:spcBef>
              <a:spcAft>
                <a:spcPts val="0"/>
              </a:spcAft>
              <a:buSzPts val="1800"/>
              <a:buChar char="●"/>
            </a:pPr>
            <a:r>
              <a:rPr lang="uk"/>
              <a:t>Feasibility study: A feasibility study proves that the project can be executed within a reasonable time and cost.</a:t>
            </a:r>
            <a:endParaRPr/>
          </a:p>
          <a:p>
            <a:pPr indent="-342900" lvl="0" marL="457200" rtl="0" algn="l">
              <a:spcBef>
                <a:spcPts val="0"/>
              </a:spcBef>
              <a:spcAft>
                <a:spcPts val="0"/>
              </a:spcAft>
              <a:buSzPts val="1800"/>
              <a:buChar char="●"/>
            </a:pPr>
            <a:r>
              <a:rPr lang="uk"/>
              <a:t>Project charter: A project charter conveys what the project is going to deliver.</a:t>
            </a:r>
            <a:endParaRPr/>
          </a:p>
          <a:p>
            <a:pPr indent="0" lvl="0" marL="0" rtl="0" algn="l">
              <a:spcBef>
                <a:spcPts val="1200"/>
              </a:spcBef>
              <a:spcAft>
                <a:spcPts val="1200"/>
              </a:spcAft>
              <a:buNone/>
            </a:pPr>
            <a:r>
              <a:rPr lang="uk"/>
              <a:t>Once the project gets approved, the project manager must assemble a project team and set up a project management office. The project initiation phase ends with a kickoff meeting, which is when project goals and scope are defined.</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Project lifecycle - </a:t>
            </a:r>
            <a:r>
              <a:rPr lang="uk"/>
              <a:t>2. Project Planning</a:t>
            </a:r>
            <a:endParaRPr/>
          </a:p>
        </p:txBody>
      </p:sp>
      <p:sp>
        <p:nvSpPr>
          <p:cNvPr id="119" name="Google Shape;119;p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10000"/>
          </a:bodyPr>
          <a:lstStyle/>
          <a:p>
            <a:pPr indent="0" lvl="0" marL="0" rtl="0" algn="l">
              <a:spcBef>
                <a:spcPts val="0"/>
              </a:spcBef>
              <a:spcAft>
                <a:spcPts val="0"/>
              </a:spcAft>
              <a:buNone/>
            </a:pPr>
            <a:r>
              <a:rPr lang="uk"/>
              <a:t>The goal of the project planning phase is the creation of the project plan, a comprehensive project document that explains in great detail how the project will be executed. Here’s a quick overview of the most important sections of a project plan.</a:t>
            </a:r>
            <a:endParaRPr/>
          </a:p>
          <a:p>
            <a:pPr indent="-308610" lvl="0" marL="457200" rtl="0" algn="l">
              <a:spcBef>
                <a:spcPts val="1200"/>
              </a:spcBef>
              <a:spcAft>
                <a:spcPts val="0"/>
              </a:spcAft>
              <a:buSzPct val="100000"/>
              <a:buChar char="●"/>
            </a:pPr>
            <a:r>
              <a:rPr lang="uk"/>
              <a:t>Project schedule: The project schedule defines a timeline for the execution of tasks and resource allocation.</a:t>
            </a:r>
            <a:endParaRPr/>
          </a:p>
          <a:p>
            <a:pPr indent="-308610" lvl="0" marL="457200" rtl="0" algn="l">
              <a:spcBef>
                <a:spcPts val="0"/>
              </a:spcBef>
              <a:spcAft>
                <a:spcPts val="0"/>
              </a:spcAft>
              <a:buSzPct val="100000"/>
              <a:buChar char="●"/>
            </a:pPr>
            <a:r>
              <a:rPr lang="uk"/>
              <a:t>Project budget: A project budget is the sum of all the estimated project costs.</a:t>
            </a:r>
            <a:endParaRPr/>
          </a:p>
          <a:p>
            <a:pPr indent="-308610" lvl="0" marL="457200" rtl="0" algn="l">
              <a:spcBef>
                <a:spcPts val="0"/>
              </a:spcBef>
              <a:spcAft>
                <a:spcPts val="0"/>
              </a:spcAft>
              <a:buSzPct val="100000"/>
              <a:buChar char="●"/>
            </a:pPr>
            <a:r>
              <a:rPr lang="uk"/>
              <a:t>Scope management plan: Explains how your project scope will be tracked throughout the project.</a:t>
            </a:r>
            <a:endParaRPr/>
          </a:p>
          <a:p>
            <a:pPr indent="-308610" lvl="0" marL="457200" rtl="0" algn="l">
              <a:spcBef>
                <a:spcPts val="0"/>
              </a:spcBef>
              <a:spcAft>
                <a:spcPts val="0"/>
              </a:spcAft>
              <a:buSzPct val="100000"/>
              <a:buChar char="●"/>
            </a:pPr>
            <a:r>
              <a:rPr lang="uk"/>
              <a:t>Risk management plan: Explains the risks that might affect the project, along with strategies to mitigate them.</a:t>
            </a:r>
            <a:endParaRPr/>
          </a:p>
          <a:p>
            <a:pPr indent="-308610" lvl="0" marL="457200" rtl="0" algn="l">
              <a:spcBef>
                <a:spcPts val="0"/>
              </a:spcBef>
              <a:spcAft>
                <a:spcPts val="0"/>
              </a:spcAft>
              <a:buSzPct val="100000"/>
              <a:buChar char="●"/>
            </a:pPr>
            <a:r>
              <a:rPr lang="uk"/>
              <a:t>Resource management plan: Describes how your resources will be obtained, allocated and managed during the project.</a:t>
            </a:r>
            <a:endParaRPr/>
          </a:p>
          <a:p>
            <a:pPr indent="-308610" lvl="0" marL="457200" rtl="0" algn="l">
              <a:spcBef>
                <a:spcPts val="0"/>
              </a:spcBef>
              <a:spcAft>
                <a:spcPts val="0"/>
              </a:spcAft>
              <a:buSzPct val="100000"/>
              <a:buChar char="●"/>
            </a:pPr>
            <a:r>
              <a:rPr lang="uk"/>
              <a:t>Stakeholder management plan: Identifies all project stakeholders and the guidelines to manage them.</a:t>
            </a:r>
            <a:endParaRPr/>
          </a:p>
          <a:p>
            <a:pPr indent="0" lvl="0" marL="0" rtl="0" algn="l">
              <a:spcBef>
                <a:spcPts val="1200"/>
              </a:spcBef>
              <a:spcAft>
                <a:spcPts val="0"/>
              </a:spcAft>
              <a:buNone/>
            </a:pPr>
            <a:r>
              <a:rPr lang="uk"/>
              <a:t>Project managers often lay out their project plan using Gantt chart software, which provides a visual representation of the entire project schedule and project scope. Some Gantt charts automatically identify critical path activities.</a:t>
            </a:r>
            <a:endParaRPr/>
          </a:p>
          <a:p>
            <a:pPr indent="0" lvl="0" marL="0" rtl="0" algn="l">
              <a:spcBef>
                <a:spcPts val="1200"/>
              </a:spcBef>
              <a:spcAft>
                <a:spcPts val="120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Project lifecycle - </a:t>
            </a:r>
            <a:r>
              <a:rPr lang="uk"/>
              <a:t>3. Project Execution</a:t>
            </a:r>
            <a:endParaRPr/>
          </a:p>
        </p:txBody>
      </p:sp>
      <p:sp>
        <p:nvSpPr>
          <p:cNvPr id="125" name="Google Shape;125;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uk"/>
              <a:t>The third project management phase is project execution, which is when the project plan is executed to meet the project goals and objectives.</a:t>
            </a:r>
            <a:endParaRPr/>
          </a:p>
          <a:p>
            <a:pPr indent="0" lvl="0" marL="0" rtl="0" algn="l">
              <a:spcBef>
                <a:spcPts val="1200"/>
              </a:spcBef>
              <a:spcAft>
                <a:spcPts val="0"/>
              </a:spcAft>
              <a:buNone/>
            </a:pPr>
            <a:r>
              <a:rPr lang="uk"/>
              <a:t>The project execution phase is when project managers need to oversee the project management knowledge areas as their project progresses toward the monitoring and control phase.</a:t>
            </a:r>
            <a:endParaRPr/>
          </a:p>
          <a:p>
            <a:pPr indent="0" lvl="0" marL="0" rtl="0" algn="l">
              <a:spcBef>
                <a:spcPts val="1200"/>
              </a:spcBef>
              <a:spcAft>
                <a:spcPts val="0"/>
              </a:spcAft>
              <a:buNone/>
            </a:pPr>
            <a:r>
              <a:rPr lang="uk"/>
              <a:t>Along the way, the project manager will reallocate resources or adjust time and scope as needed to keep the team working. In addition, they’ll identify and mitigate risks, deal with problems and incorporate any changes.</a:t>
            </a:r>
            <a:endParaRPr/>
          </a:p>
          <a:p>
            <a:pPr indent="0" lvl="0" marL="0" rtl="0" algn="l">
              <a:spcBef>
                <a:spcPts val="1200"/>
              </a:spcBef>
              <a:spcAft>
                <a:spcPts val="120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Project lifecycle - </a:t>
            </a:r>
            <a:r>
              <a:rPr lang="uk"/>
              <a:t>4. Project Monitoring and Control</a:t>
            </a:r>
            <a:endParaRPr/>
          </a:p>
        </p:txBody>
      </p:sp>
      <p:sp>
        <p:nvSpPr>
          <p:cNvPr id="131" name="Google Shape;131;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uk"/>
              <a:t>The fourth project management phase, project monitoring and control, takes place concurrently with the execution phase of the project. It involves monitoring the progress of the project execution activities to ensure the project team stays on schedule and within budget. Quality control procedures are applied to guarantee quality assurance.</a:t>
            </a:r>
            <a:endParaRPr/>
          </a:p>
          <a:p>
            <a:pPr indent="0" lvl="0" marL="0" rtl="0" algn="l">
              <a:spcBef>
                <a:spcPts val="1200"/>
              </a:spcBef>
              <a:spcAft>
                <a:spcPts val="0"/>
              </a:spcAft>
              <a:buNone/>
            </a:pPr>
            <a:r>
              <a:rPr lang="uk"/>
              <a:t>Reporting is also a critical part of this project management phase. First, it allows project managers to track progress, and second, it provides data for stakeholders during presentations to keep them in the loop. There are many project management reports such as project status, timesheets, workload, allocation and expense reports.</a:t>
            </a:r>
            <a:endParaRPr/>
          </a:p>
          <a:p>
            <a:pPr indent="0" lvl="0" marL="0" rtl="0" algn="l">
              <a:spcBef>
                <a:spcPts val="1200"/>
              </a:spcBef>
              <a:spcAft>
                <a:spcPts val="120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Project lifecycle - </a:t>
            </a:r>
            <a:r>
              <a:rPr lang="uk"/>
              <a:t>5. Project Closure</a:t>
            </a:r>
            <a:endParaRPr/>
          </a:p>
        </p:txBody>
      </p:sp>
      <p:sp>
        <p:nvSpPr>
          <p:cNvPr id="137" name="Google Shape;137;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t>The fifth project management phase is project closure, in which the final project deliverables are presented to the stakeholders. Once approved, resources are released, documentation is completed and everything is signed off on.</a:t>
            </a:r>
            <a:endParaRPr/>
          </a:p>
          <a:p>
            <a:pPr indent="0" lvl="0" marL="0" rtl="0" algn="l">
              <a:spcBef>
                <a:spcPts val="1200"/>
              </a:spcBef>
              <a:spcAft>
                <a:spcPts val="0"/>
              </a:spcAft>
              <a:buNone/>
            </a:pPr>
            <a:r>
              <a:rPr lang="uk"/>
              <a:t>Now that we’ve learned about the project management life cycle, let’s look at some project management approaches.</a:t>
            </a:r>
            <a:endParaRPr/>
          </a:p>
          <a:p>
            <a:pPr indent="0" lvl="0" marL="0" rtl="0" algn="l">
              <a:spcBef>
                <a:spcPts val="1200"/>
              </a:spcBef>
              <a:spcAft>
                <a:spcPts val="120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8"/>
          <p:cNvSpPr txBox="1"/>
          <p:nvPr>
            <p:ph type="title"/>
          </p:nvPr>
        </p:nvSpPr>
        <p:spPr>
          <a:xfrm>
            <a:off x="1000425" y="228540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What Types of Project Management Exist?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29"/>
          <p:cNvSpPr txBox="1"/>
          <p:nvPr>
            <p:ph idx="1" type="body"/>
          </p:nvPr>
        </p:nvSpPr>
        <p:spPr>
          <a:xfrm>
            <a:off x="311700" y="104725"/>
            <a:ext cx="8520600" cy="4914300"/>
          </a:xfrm>
          <a:prstGeom prst="rect">
            <a:avLst/>
          </a:prstGeom>
        </p:spPr>
        <p:txBody>
          <a:bodyPr anchorCtr="0" anchor="t" bIns="91425" lIns="91425" spcFirstLastPara="1" rIns="91425" wrap="square" tIns="91425">
            <a:normAutofit fontScale="70000"/>
          </a:bodyPr>
          <a:lstStyle/>
          <a:p>
            <a:pPr indent="-308610" lvl="0" marL="457200" rtl="0" algn="l">
              <a:spcBef>
                <a:spcPts val="0"/>
              </a:spcBef>
              <a:spcAft>
                <a:spcPts val="0"/>
              </a:spcAft>
              <a:buSzPct val="100000"/>
              <a:buChar char="●"/>
            </a:pPr>
            <a:r>
              <a:rPr b="1" i="1" lang="uk"/>
              <a:t>Waterfall</a:t>
            </a:r>
            <a:r>
              <a:rPr lang="uk"/>
              <a:t> Project Management - A linear project management approach, in which stakeholder requirements are gathered at the beginning of the project, and then a sequential project plan is created.</a:t>
            </a:r>
            <a:endParaRPr/>
          </a:p>
          <a:p>
            <a:pPr indent="-308610" lvl="0" marL="457200" rtl="0" algn="l">
              <a:spcBef>
                <a:spcPts val="0"/>
              </a:spcBef>
              <a:spcAft>
                <a:spcPts val="0"/>
              </a:spcAft>
              <a:buSzPct val="100000"/>
              <a:buChar char="●"/>
            </a:pPr>
            <a:r>
              <a:rPr b="1" i="1" lang="uk"/>
              <a:t>Agile Project Management</a:t>
            </a:r>
            <a:r>
              <a:rPr lang="uk"/>
              <a:t> - An iterative project management approach that doesn’t follow a rigid project plan, but instead short sprints of work called agile sprints.</a:t>
            </a:r>
            <a:endParaRPr/>
          </a:p>
          <a:p>
            <a:pPr indent="-308610" lvl="0" marL="457200" rtl="0" algn="l">
              <a:spcBef>
                <a:spcPts val="0"/>
              </a:spcBef>
              <a:spcAft>
                <a:spcPts val="0"/>
              </a:spcAft>
              <a:buSzPct val="100000"/>
              <a:buChar char="●"/>
            </a:pPr>
            <a:r>
              <a:rPr b="1" i="1" lang="uk"/>
              <a:t>Scrum Project Management</a:t>
            </a:r>
            <a:r>
              <a:rPr lang="uk"/>
              <a:t> - An agile framework that’s very popular for product and software development.</a:t>
            </a:r>
            <a:endParaRPr/>
          </a:p>
          <a:p>
            <a:pPr indent="-308610" lvl="0" marL="457200" rtl="0" algn="l">
              <a:spcBef>
                <a:spcPts val="0"/>
              </a:spcBef>
              <a:spcAft>
                <a:spcPts val="0"/>
              </a:spcAft>
              <a:buSzPct val="100000"/>
              <a:buChar char="●"/>
            </a:pPr>
            <a:r>
              <a:rPr b="1" i="1" lang="uk"/>
              <a:t>Lean Project Management</a:t>
            </a:r>
            <a:r>
              <a:rPr lang="uk"/>
              <a:t> (or Lean Manufacturing) - This technique was invented to improve manufacturing processes and became a very important project management methodology through the years.</a:t>
            </a:r>
            <a:endParaRPr/>
          </a:p>
          <a:p>
            <a:pPr indent="-308610" lvl="0" marL="457200" rtl="0" algn="l">
              <a:spcBef>
                <a:spcPts val="0"/>
              </a:spcBef>
              <a:spcAft>
                <a:spcPts val="0"/>
              </a:spcAft>
              <a:buSzPct val="100000"/>
              <a:buChar char="●"/>
            </a:pPr>
            <a:r>
              <a:rPr b="1" i="1" lang="uk"/>
              <a:t>Kanban Method Kanban</a:t>
            </a:r>
            <a:r>
              <a:rPr lang="uk"/>
              <a:t> is a widely used project management approach that consists of managing work through visual boards and cards. Kanban boards are used by agile and scrum teams.</a:t>
            </a:r>
            <a:endParaRPr/>
          </a:p>
          <a:p>
            <a:pPr indent="-308610" lvl="0" marL="457200" rtl="0" algn="l">
              <a:spcBef>
                <a:spcPts val="0"/>
              </a:spcBef>
              <a:spcAft>
                <a:spcPts val="0"/>
              </a:spcAft>
              <a:buSzPct val="100000"/>
              <a:buChar char="●"/>
            </a:pPr>
            <a:r>
              <a:rPr b="1" i="1" lang="uk"/>
              <a:t>Six Sigma</a:t>
            </a:r>
            <a:r>
              <a:rPr lang="uk"/>
              <a:t> - Just like kanban or lean, six sigma is a set of tools and techniques that were developed to improve production processes and later became a project management approach.</a:t>
            </a:r>
            <a:endParaRPr/>
          </a:p>
          <a:p>
            <a:pPr indent="-308610" lvl="0" marL="457200" rtl="0" algn="l">
              <a:spcBef>
                <a:spcPts val="0"/>
              </a:spcBef>
              <a:spcAft>
                <a:spcPts val="0"/>
              </a:spcAft>
              <a:buSzPct val="100000"/>
              <a:buChar char="●"/>
            </a:pPr>
            <a:r>
              <a:rPr b="1" i="1" lang="uk"/>
              <a:t>Critical Path Method (CPM)</a:t>
            </a:r>
            <a:r>
              <a:rPr lang="uk"/>
              <a:t> The critical path method is a project scheduling technique that allows project managers to estimate the duration of a project, identify task dependencies, float and critical activities.</a:t>
            </a:r>
            <a:endParaRPr/>
          </a:p>
          <a:p>
            <a:pPr indent="-308610" lvl="0" marL="457200" rtl="0" algn="l">
              <a:spcBef>
                <a:spcPts val="0"/>
              </a:spcBef>
              <a:spcAft>
                <a:spcPts val="0"/>
              </a:spcAft>
              <a:buSzPct val="100000"/>
              <a:buChar char="●"/>
            </a:pPr>
            <a:r>
              <a:rPr b="1" i="1" lang="uk"/>
              <a:t>Critical Chain</a:t>
            </a:r>
            <a:r>
              <a:rPr lang="uk"/>
              <a:t>  - Project Management A project management approach that’s based on the theory of constraints and uses resource management as the primary way to execute projects effectively.</a:t>
            </a:r>
            <a:endParaRPr/>
          </a:p>
          <a:p>
            <a:pPr indent="-308610" lvl="0" marL="457200" rtl="0" algn="l">
              <a:spcBef>
                <a:spcPts val="0"/>
              </a:spcBef>
              <a:spcAft>
                <a:spcPts val="0"/>
              </a:spcAft>
              <a:buSzPct val="100000"/>
              <a:buChar char="●"/>
            </a:pPr>
            <a:r>
              <a:rPr b="1" i="1" lang="uk"/>
              <a:t>PRINCE2</a:t>
            </a:r>
            <a:r>
              <a:rPr lang="uk"/>
              <a:t> - PRINCE2 is the most popular project management methodology in the UK, Australia, and European countries. PRINCE2 is very similar to the Project Management Body of Knowledge from the PMI because it provides definitions and best practices for project managers.</a:t>
            </a:r>
            <a:endParaRPr/>
          </a:p>
          <a:p>
            <a:pPr indent="0" lvl="0" marL="0" rtl="0" algn="l">
              <a:spcBef>
                <a:spcPts val="12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3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Waterfall Methodology</a:t>
            </a:r>
            <a:endParaRPr/>
          </a:p>
        </p:txBody>
      </p:sp>
      <p:sp>
        <p:nvSpPr>
          <p:cNvPr id="153" name="Google Shape;153;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chemeClr val="dk1"/>
              </a:buClr>
              <a:buSzPct val="61111"/>
              <a:buFont typeface="Arial"/>
              <a:buNone/>
            </a:pPr>
            <a:r>
              <a:rPr lang="uk"/>
              <a:t>This may be the most straightforward and linear of all the project management methods in this list, as well as the most traditional approach. The name is apt, as the waterfall methodology is a process in which the phases of the project flow downward. The waterfall model requires that you move from one project phase to another only once that phase has been successfully completed.</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0"/>
              </a:spcAft>
              <a:buClr>
                <a:schemeClr val="dk1"/>
              </a:buClr>
              <a:buSzPct val="61111"/>
              <a:buFont typeface="Arial"/>
              <a:buNone/>
            </a:pPr>
            <a:r>
              <a:rPr lang="uk"/>
              <a:t>When to use it: The waterfall approach is great for manufacturing and construction projects, which are highly structured, and when it’s too expensive to pivot or change anything after the fact. The waterfall method makes use of Gantt charts for planning and scheduling.</a:t>
            </a:r>
            <a:endParaRPr/>
          </a:p>
          <a:p>
            <a:pPr indent="0" lvl="0" marL="0" rtl="0" algn="l">
              <a:spcBef>
                <a:spcPts val="1200"/>
              </a:spcBef>
              <a:spcAft>
                <a:spcPts val="120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59" name="Google Shape;159;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60" name="Google Shape;160;p31"/>
          <p:cNvPicPr preferRelativeResize="0"/>
          <p:nvPr/>
        </p:nvPicPr>
        <p:blipFill>
          <a:blip r:embed="rId3">
            <a:alphaModFix/>
          </a:blip>
          <a:stretch>
            <a:fillRect/>
          </a:stretch>
        </p:blipFill>
        <p:spPr>
          <a:xfrm>
            <a:off x="377400" y="337051"/>
            <a:ext cx="8389200" cy="3816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План предмету.</a:t>
            </a:r>
            <a:endParaRPr/>
          </a:p>
        </p:txBody>
      </p:sp>
      <p:sp>
        <p:nvSpPr>
          <p:cNvPr id="60" name="Google Shape;60;p1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uk"/>
              <a:t>Pt.1: Ввід у предмет. Що таке якість. Перспектива розробника</a:t>
            </a:r>
            <a:endParaRPr/>
          </a:p>
          <a:p>
            <a:pPr indent="-342900" lvl="0" marL="457200" rtl="0" algn="l">
              <a:spcBef>
                <a:spcPts val="0"/>
              </a:spcBef>
              <a:spcAft>
                <a:spcPts val="0"/>
              </a:spcAft>
              <a:buSzPts val="1800"/>
              <a:buAutoNum type="arabicPeriod"/>
            </a:pPr>
            <a:r>
              <a:rPr lang="uk"/>
              <a:t>Pt. 2: Code quality &amp; metrics</a:t>
            </a:r>
            <a:endParaRPr/>
          </a:p>
          <a:p>
            <a:pPr indent="-342900" lvl="0" marL="457200" rtl="0" algn="l">
              <a:spcBef>
                <a:spcPts val="0"/>
              </a:spcBef>
              <a:spcAft>
                <a:spcPts val="0"/>
              </a:spcAft>
              <a:buSzPts val="1800"/>
              <a:buAutoNum type="arabicPeriod"/>
            </a:pPr>
            <a:r>
              <a:rPr lang="uk"/>
              <a:t>Design &amp; Architecture Pt. 1: Технології проєктування</a:t>
            </a:r>
            <a:endParaRPr/>
          </a:p>
          <a:p>
            <a:pPr indent="-342900" lvl="0" marL="457200" rtl="0" algn="l">
              <a:spcBef>
                <a:spcPts val="0"/>
              </a:spcBef>
              <a:spcAft>
                <a:spcPts val="0"/>
              </a:spcAft>
              <a:buSzPts val="1800"/>
              <a:buAutoNum type="arabicPeriod"/>
            </a:pPr>
            <a:r>
              <a:rPr lang="uk"/>
              <a:t>Design &amp; Architecture Pt. 2: Визначення Архітектури</a:t>
            </a:r>
            <a:endParaRPr/>
          </a:p>
          <a:p>
            <a:pPr indent="-342900" lvl="0" marL="457200" rtl="0" algn="l">
              <a:spcBef>
                <a:spcPts val="0"/>
              </a:spcBef>
              <a:spcAft>
                <a:spcPts val="0"/>
              </a:spcAft>
              <a:buSzPts val="1800"/>
              <a:buAutoNum type="arabicPeriod"/>
            </a:pPr>
            <a:r>
              <a:rPr lang="uk"/>
              <a:t>Design &amp; Architecture Pt. 3: Modern definition &amp; tools</a:t>
            </a:r>
            <a:endParaRPr/>
          </a:p>
          <a:p>
            <a:pPr indent="-342900" lvl="0" marL="457200" rtl="0" algn="l">
              <a:spcBef>
                <a:spcPts val="0"/>
              </a:spcBef>
              <a:spcAft>
                <a:spcPts val="0"/>
              </a:spcAft>
              <a:buSzPts val="1800"/>
              <a:buAutoNum type="arabicPeriod"/>
            </a:pPr>
            <a:r>
              <a:rPr lang="uk"/>
              <a:t>Design &amp; Architecture Pt. 4: Characteristics &amp; components</a:t>
            </a:r>
            <a:endParaRPr/>
          </a:p>
          <a:p>
            <a:pPr indent="-342900" lvl="0" marL="457200" rtl="0" algn="l">
              <a:spcBef>
                <a:spcPts val="0"/>
              </a:spcBef>
              <a:spcAft>
                <a:spcPts val="0"/>
              </a:spcAft>
              <a:buSzPts val="1800"/>
              <a:buAutoNum type="arabicPeriod"/>
            </a:pPr>
            <a:r>
              <a:rPr lang="uk"/>
              <a:t>Project lifecycle (PM/PO). Quality assurance (QA). Developer Operations (DevOps)</a:t>
            </a:r>
            <a:endParaRPr/>
          </a:p>
          <a:p>
            <a:pPr indent="-342900" lvl="0" marL="457200" rtl="0" algn="l">
              <a:spcBef>
                <a:spcPts val="0"/>
              </a:spcBef>
              <a:spcAft>
                <a:spcPts val="0"/>
              </a:spcAft>
              <a:buSzPts val="1800"/>
              <a:buAutoNum type="arabicPeriod"/>
            </a:pPr>
            <a:r>
              <a:rPr lang="uk"/>
              <a:t>Standards - IEEE, ISO, Specs, RFC.</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3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Agile Methodology</a:t>
            </a:r>
            <a:endParaRPr/>
          </a:p>
        </p:txBody>
      </p:sp>
      <p:sp>
        <p:nvSpPr>
          <p:cNvPr id="166" name="Google Shape;166;p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Clr>
                <a:schemeClr val="dk1"/>
              </a:buClr>
              <a:buSzPct val="61111"/>
              <a:buFont typeface="Arial"/>
              <a:buNone/>
            </a:pPr>
            <a:r>
              <a:rPr lang="uk"/>
              <a:t>What it is: In a nutshell, Agile project management is an evolving and collaborative way to self-organize across teams. When implementing the agile methodology, project planning and work management are adaptive, evolutionary in development, seeking early delivery and are always open to change if that leads to process improvement. It’s fast and flexible, unlike waterfall project management.</a:t>
            </a:r>
            <a:endParaRPr/>
          </a:p>
          <a:p>
            <a:pPr indent="0" lvl="0" marL="0" rtl="0" algn="l">
              <a:spcBef>
                <a:spcPts val="1200"/>
              </a:spcBef>
              <a:spcAft>
                <a:spcPts val="0"/>
              </a:spcAft>
              <a:buClr>
                <a:schemeClr val="dk1"/>
              </a:buClr>
              <a:buSzPct val="61111"/>
              <a:buFont typeface="Arial"/>
              <a:buNone/>
            </a:pPr>
            <a:r>
              <a:rPr lang="uk"/>
              <a:t>The agile methodology offers project teams a very dynamic way to work and collaborate and that’s why it is a very popular project management methodology for product and software development. That’s because what we think of as agile really appeared in 2001 with the publication of the “Manifesto for Agile Software Development,” authored by 17 software developers.</a:t>
            </a:r>
            <a:endParaRPr/>
          </a:p>
          <a:p>
            <a:pPr indent="0" lvl="0" marL="0" rtl="0" algn="l">
              <a:spcBef>
                <a:spcPts val="1200"/>
              </a:spcBef>
              <a:spcAft>
                <a:spcPts val="1200"/>
              </a:spcAft>
              <a:buNone/>
            </a:pPr>
            <a:r>
              <a:rPr lang="uk"/>
              <a:t>When to use it: The practice originated in software development and works well in that culture. How do you know if agile is for you? It has been applied to non-software products that seek to drive forward with innovation and have a level of uncertainty, such as computers, motor vehicles, medical devices, food, clothing, music and more. It’s also being used in other types of projects that need a more responsive and fast-paced production schedule, such as marketing.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p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172" name="Google Shape;172;p3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73" name="Google Shape;173;p33"/>
          <p:cNvPicPr preferRelativeResize="0"/>
          <p:nvPr/>
        </p:nvPicPr>
        <p:blipFill>
          <a:blip r:embed="rId3">
            <a:alphaModFix/>
          </a:blip>
          <a:stretch>
            <a:fillRect/>
          </a:stretch>
        </p:blipFill>
        <p:spPr>
          <a:xfrm>
            <a:off x="332738" y="359026"/>
            <a:ext cx="8478524" cy="3736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Scrum Methodology</a:t>
            </a:r>
            <a:endParaRPr/>
          </a:p>
        </p:txBody>
      </p:sp>
      <p:sp>
        <p:nvSpPr>
          <p:cNvPr id="179" name="Google Shape;179;p3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Clr>
                <a:schemeClr val="dk1"/>
              </a:buClr>
              <a:buSzPct val="61111"/>
              <a:buFont typeface="Arial"/>
              <a:buNone/>
            </a:pPr>
            <a:r>
              <a:rPr lang="uk"/>
              <a:t>What it is: Scrum is a short “sprint” approach to managing projects. The scrum methodology is It’s ideal for teams of no more than 10 people and often is wedded to two-week cycles with short daily meetings, known as daily scrum meetings. It’s led by what is called a scrum master. Scrum works within an agile project management framework, though there have been attempts to scale Scrum to fit larger organizations.</a:t>
            </a:r>
            <a:endParaRPr/>
          </a:p>
          <a:p>
            <a:pPr indent="0" lvl="0" marL="0" rtl="0" algn="l">
              <a:spcBef>
                <a:spcPts val="1200"/>
              </a:spcBef>
              <a:spcAft>
                <a:spcPts val="0"/>
              </a:spcAft>
              <a:buClr>
                <a:schemeClr val="dk1"/>
              </a:buClr>
              <a:buSzPct val="61111"/>
              <a:buFont typeface="Arial"/>
              <a:buNone/>
            </a:pPr>
            <a:r>
              <a:rPr lang="uk"/>
              <a:t>The term scrum was introduced in a “Harvard Business Review” article from 1986 by Hirotaka Takeuchi and Ikujiro Nonaka. It became a part of agile when Ken Schwaber and Mike Beedle wrote the book “Agile Software Development with Scrum” in 2001. Schwaber formed the Scrum Alliance in 2002, a certified scrum accreditation series. Schwaber left the Scrum Alliance in 2009 to start a parallel accreditation organization called Scrum.org.</a:t>
            </a:r>
            <a:endParaRPr/>
          </a:p>
          <a:p>
            <a:pPr indent="0" lvl="0" marL="0" rtl="0" algn="l">
              <a:spcBef>
                <a:spcPts val="1200"/>
              </a:spcBef>
              <a:spcAft>
                <a:spcPts val="1200"/>
              </a:spcAft>
              <a:buNone/>
            </a:pPr>
            <a:r>
              <a:rPr lang="uk"/>
              <a:t>When to use it: Like agile, the scrum methodology has been used predominantly in software development, but proponents note it is applicable across any industry or business, including retail logistics, event planning or any project that requires some flexibility. It does require strict scrum roles, however.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Critical Path Method (CPM)</a:t>
            </a:r>
            <a:endParaRPr/>
          </a:p>
        </p:txBody>
      </p:sp>
      <p:sp>
        <p:nvSpPr>
          <p:cNvPr id="185" name="Google Shape;185;p3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Clr>
                <a:schemeClr val="dk1"/>
              </a:buClr>
              <a:buSzPct val="61111"/>
              <a:buFont typeface="Arial"/>
              <a:buNone/>
            </a:pPr>
            <a:r>
              <a:rPr lang="uk"/>
              <a:t>What it is: In the critical path method (CPM), you build a model of the project, including all the activities listed in a work breakdown structure, the duration of those tasks, what if any task dependencies there are and marking off milestones to indicated larger phases of the project or points in which your project deliverables are due.</a:t>
            </a:r>
            <a:endParaRPr/>
          </a:p>
          <a:p>
            <a:pPr indent="0" lvl="0" marL="0" rtl="0" algn="l">
              <a:spcBef>
                <a:spcPts val="1200"/>
              </a:spcBef>
              <a:spcAft>
                <a:spcPts val="0"/>
              </a:spcAft>
              <a:buClr>
                <a:schemeClr val="dk1"/>
              </a:buClr>
              <a:buSzPct val="61111"/>
              <a:buFont typeface="Arial"/>
              <a:buNone/>
            </a:pPr>
            <a:r>
              <a:rPr lang="uk"/>
              <a:t>With this information, you can identify the longest sequence of tasks to finish the project, which is called the critical path. You’ll need to keep an eye on those tasks because if one of them is delayed, the whole project will be delayed.</a:t>
            </a:r>
            <a:endParaRPr/>
          </a:p>
          <a:p>
            <a:pPr indent="0" lvl="0" marL="0" rtl="0" algn="l">
              <a:spcBef>
                <a:spcPts val="1200"/>
              </a:spcBef>
              <a:spcAft>
                <a:spcPts val="0"/>
              </a:spcAft>
              <a:buClr>
                <a:schemeClr val="dk1"/>
              </a:buClr>
              <a:buSzPct val="61111"/>
              <a:buFont typeface="Arial"/>
              <a:buNone/>
            </a:pPr>
            <a:r>
              <a:rPr lang="uk"/>
              <a:t>The critical path method was developed in the late 1950s by Morgan R. Walker of DuPont and James E. Kelley, Jr., of Remington Rand. DuPont was already using a precursor of CPM as early as the 1940s, and it was applied to the Manhattan Project.</a:t>
            </a:r>
            <a:endParaRPr/>
          </a:p>
          <a:p>
            <a:pPr indent="0" lvl="0" marL="0" rtl="0" algn="l">
              <a:spcBef>
                <a:spcPts val="1200"/>
              </a:spcBef>
              <a:spcAft>
                <a:spcPts val="12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36"/>
          <p:cNvPicPr preferRelativeResize="0"/>
          <p:nvPr/>
        </p:nvPicPr>
        <p:blipFill>
          <a:blip r:embed="rId3">
            <a:alphaModFix/>
          </a:blip>
          <a:stretch>
            <a:fillRect/>
          </a:stretch>
        </p:blipFill>
        <p:spPr>
          <a:xfrm>
            <a:off x="1" y="0"/>
            <a:ext cx="3749951" cy="2300164"/>
          </a:xfrm>
          <a:prstGeom prst="rect">
            <a:avLst/>
          </a:prstGeom>
          <a:noFill/>
          <a:ln>
            <a:noFill/>
          </a:ln>
        </p:spPr>
      </p:pic>
      <p:pic>
        <p:nvPicPr>
          <p:cNvPr id="191" name="Google Shape;191;p36"/>
          <p:cNvPicPr preferRelativeResize="0"/>
          <p:nvPr/>
        </p:nvPicPr>
        <p:blipFill>
          <a:blip r:embed="rId4">
            <a:alphaModFix/>
          </a:blip>
          <a:stretch>
            <a:fillRect/>
          </a:stretch>
        </p:blipFill>
        <p:spPr>
          <a:xfrm>
            <a:off x="5901525" y="696050"/>
            <a:ext cx="3242474" cy="4447451"/>
          </a:xfrm>
          <a:prstGeom prst="rect">
            <a:avLst/>
          </a:prstGeom>
          <a:noFill/>
          <a:ln>
            <a:noFill/>
          </a:ln>
        </p:spPr>
      </p:pic>
      <p:pic>
        <p:nvPicPr>
          <p:cNvPr id="192" name="Google Shape;192;p36"/>
          <p:cNvPicPr preferRelativeResize="0"/>
          <p:nvPr/>
        </p:nvPicPr>
        <p:blipFill>
          <a:blip r:embed="rId5">
            <a:alphaModFix/>
          </a:blip>
          <a:stretch>
            <a:fillRect/>
          </a:stretch>
        </p:blipFill>
        <p:spPr>
          <a:xfrm>
            <a:off x="1993350" y="2196100"/>
            <a:ext cx="3952123" cy="285217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3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Kanban Methodology</a:t>
            </a:r>
            <a:endParaRPr/>
          </a:p>
        </p:txBody>
      </p:sp>
      <p:sp>
        <p:nvSpPr>
          <p:cNvPr id="198" name="Google Shape;198;p3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Clr>
                <a:schemeClr val="dk1"/>
              </a:buClr>
              <a:buSzPct val="61111"/>
              <a:buFont typeface="Arial"/>
              <a:buNone/>
            </a:pPr>
            <a:r>
              <a:rPr lang="uk"/>
              <a:t>What it is: The kanban methodology is a visual approach to project management. The name is literally billboard in Japanese. It helps manage workflow by placing tasks on a kanban board where workflow and progress are clear to all team members. The kanban methodology helps reduce inefficiencies and is a great project management tool for many purposes such as lean manufacturing or agile projects.</a:t>
            </a:r>
            <a:endParaRPr/>
          </a:p>
          <a:p>
            <a:pPr indent="0" lvl="0" marL="0" rtl="0" algn="l">
              <a:spcBef>
                <a:spcPts val="1200"/>
              </a:spcBef>
              <a:spcAft>
                <a:spcPts val="0"/>
              </a:spcAft>
              <a:buClr>
                <a:schemeClr val="dk1"/>
              </a:buClr>
              <a:buSzPct val="61111"/>
              <a:buFont typeface="Arial"/>
              <a:buNone/>
            </a:pPr>
            <a:r>
              <a:rPr lang="uk"/>
              <a:t>Kanban project management has been around since the late 1940s when it was studied by Toyota used the rate of demand to control the rate of production of its vehicles. The car company applied it to its lean manufacturing model, known as the Toyota production system.</a:t>
            </a:r>
            <a:endParaRPr/>
          </a:p>
          <a:p>
            <a:pPr indent="0" lvl="0" marL="0" rtl="0" algn="l">
              <a:spcBef>
                <a:spcPts val="1200"/>
              </a:spcBef>
              <a:spcAft>
                <a:spcPts val="0"/>
              </a:spcAft>
              <a:buClr>
                <a:schemeClr val="dk1"/>
              </a:buClr>
              <a:buSzPct val="61111"/>
              <a:buFont typeface="Arial"/>
              <a:buNone/>
            </a:pPr>
            <a:r>
              <a:rPr lang="uk"/>
              <a:t>With the dawn of visual planning boards in software in our era, like Trello, there are now new uses for kanban tools and kanban methods. Agile teams use kanban boards for story-boarding user stories and for backlog planning in software development.</a:t>
            </a:r>
            <a:endParaRPr/>
          </a:p>
          <a:p>
            <a:pPr indent="0" lvl="0" marL="0" rtl="0" algn="l">
              <a:spcBef>
                <a:spcPts val="1200"/>
              </a:spcBef>
              <a:spcAft>
                <a:spcPts val="1200"/>
              </a:spcAft>
              <a:buNone/>
            </a:pPr>
            <a:r>
              <a:rPr lang="uk"/>
              <a:t>When to use it: Another process developed initially for manufacturing and for software teams, the kanban method has since expanded and has been used in human resources, marketing, organizational strategy, executive process and accounts receivable and payable. Almost anyone can plan with Kanban boards, adding cards to represent project phases, task deadlines, people, ideas and more. Kanban software makes this methodology especially accessible.</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04" name="Google Shape;204;p3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05" name="Google Shape;205;p38"/>
          <p:cNvPicPr preferRelativeResize="0"/>
          <p:nvPr/>
        </p:nvPicPr>
        <p:blipFill>
          <a:blip r:embed="rId3">
            <a:alphaModFix/>
          </a:blip>
          <a:stretch>
            <a:fillRect/>
          </a:stretch>
        </p:blipFill>
        <p:spPr>
          <a:xfrm>
            <a:off x="0" y="280978"/>
            <a:ext cx="9144000" cy="45815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9"/>
          <p:cNvSpPr txBox="1"/>
          <p:nvPr>
            <p:ph type="title"/>
          </p:nvPr>
        </p:nvSpPr>
        <p:spPr>
          <a:xfrm>
            <a:off x="4253600" y="2152225"/>
            <a:ext cx="1358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PO</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What it is?</a:t>
            </a:r>
            <a:endParaRPr/>
          </a:p>
        </p:txBody>
      </p:sp>
      <p:sp>
        <p:nvSpPr>
          <p:cNvPr id="216" name="Google Shape;216;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uk"/>
              <a:t>The Product Owner (PO) is the Agile team member primarily responsible for maximizing the value delivered by the team by ensuring that the team backlog is aligned with customer and stakeholder needs. As a member of the extended Product Management function, the PO is the team’s primary customer advocate and primary link to business and technology strategy. This enables the team to balance the needs of multiple stakeholders while continuously evolving the Solution.</a:t>
            </a:r>
            <a:endParaRPr/>
          </a:p>
          <a:p>
            <a:pPr indent="0" lvl="0" marL="0" rtl="0" algn="l">
              <a:spcBef>
                <a:spcPts val="1200"/>
              </a:spcBef>
              <a:spcAft>
                <a:spcPts val="120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What does a Product Owner </a:t>
            </a:r>
            <a:r>
              <a:rPr lang="uk" u="sng">
                <a:solidFill>
                  <a:schemeClr val="hlink"/>
                </a:solidFill>
                <a:hlinkClick r:id="rId3"/>
              </a:rPr>
              <a:t>do</a:t>
            </a:r>
            <a:r>
              <a:rPr lang="uk"/>
              <a:t>?</a:t>
            </a:r>
            <a:endParaRPr/>
          </a:p>
        </p:txBody>
      </p:sp>
      <p:pic>
        <p:nvPicPr>
          <p:cNvPr id="222" name="Google Shape;222;p41"/>
          <p:cNvPicPr preferRelativeResize="0"/>
          <p:nvPr/>
        </p:nvPicPr>
        <p:blipFill>
          <a:blip r:embed="rId4">
            <a:alphaModFix/>
          </a:blip>
          <a:stretch>
            <a:fillRect/>
          </a:stretch>
        </p:blipFill>
        <p:spPr>
          <a:xfrm>
            <a:off x="1508038" y="1017725"/>
            <a:ext cx="6127923" cy="38209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План лекції 7</a:t>
            </a:r>
            <a:endParaRPr/>
          </a:p>
        </p:txBody>
      </p:sp>
      <p:sp>
        <p:nvSpPr>
          <p:cNvPr id="66" name="Google Shape;66;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AutoNum type="arabicPeriod"/>
            </a:pPr>
            <a:r>
              <a:rPr lang="uk"/>
              <a:t>PM/PO</a:t>
            </a:r>
            <a:endParaRPr/>
          </a:p>
          <a:p>
            <a:pPr indent="-317500" lvl="1" marL="914400" rtl="0" algn="l">
              <a:spcBef>
                <a:spcPts val="0"/>
              </a:spcBef>
              <a:spcAft>
                <a:spcPts val="0"/>
              </a:spcAft>
              <a:buSzPts val="1400"/>
              <a:buAutoNum type="alphaLcPeriod"/>
            </a:pPr>
            <a:r>
              <a:rPr lang="uk"/>
              <a:t>Визначення</a:t>
            </a:r>
            <a:endParaRPr/>
          </a:p>
          <a:p>
            <a:pPr indent="-317500" lvl="1" marL="914400" rtl="0" algn="l">
              <a:spcBef>
                <a:spcPts val="0"/>
              </a:spcBef>
              <a:spcAft>
                <a:spcPts val="0"/>
              </a:spcAft>
              <a:buSzPts val="1400"/>
              <a:buAutoNum type="alphaLcPeriod"/>
            </a:pPr>
            <a:r>
              <a:rPr lang="uk"/>
              <a:t>Різниця</a:t>
            </a:r>
            <a:endParaRPr/>
          </a:p>
          <a:p>
            <a:pPr indent="-317500" lvl="1" marL="914400" rtl="0" algn="l">
              <a:spcBef>
                <a:spcPts val="0"/>
              </a:spcBef>
              <a:spcAft>
                <a:spcPts val="0"/>
              </a:spcAft>
              <a:buSzPts val="1400"/>
              <a:buAutoNum type="alphaLcPeriod"/>
            </a:pPr>
            <a:r>
              <a:rPr lang="uk"/>
              <a:t>Типові підходи та практики PM</a:t>
            </a:r>
            <a:endParaRPr/>
          </a:p>
          <a:p>
            <a:pPr indent="-317500" lvl="1" marL="914400" rtl="0" algn="l">
              <a:spcBef>
                <a:spcPts val="0"/>
              </a:spcBef>
              <a:spcAft>
                <a:spcPts val="0"/>
              </a:spcAft>
              <a:buSzPts val="1400"/>
              <a:buAutoNum type="alphaLcPeriod"/>
            </a:pPr>
            <a:r>
              <a:rPr lang="uk"/>
              <a:t>Типові підходи та практики PO</a:t>
            </a:r>
            <a:endParaRPr/>
          </a:p>
          <a:p>
            <a:pPr indent="-342900" lvl="0" marL="457200" rtl="0" algn="l">
              <a:spcBef>
                <a:spcPts val="0"/>
              </a:spcBef>
              <a:spcAft>
                <a:spcPts val="0"/>
              </a:spcAft>
              <a:buSzPts val="1800"/>
              <a:buAutoNum type="arabicPeriod"/>
            </a:pPr>
            <a:r>
              <a:rPr lang="uk"/>
              <a:t>QA</a:t>
            </a:r>
            <a:endParaRPr/>
          </a:p>
          <a:p>
            <a:pPr indent="-317500" lvl="1" marL="914400" rtl="0" algn="l">
              <a:spcBef>
                <a:spcPts val="0"/>
              </a:spcBef>
              <a:spcAft>
                <a:spcPts val="0"/>
              </a:spcAft>
              <a:buSzPts val="1400"/>
              <a:buAutoNum type="alphaLcPeriod"/>
            </a:pPr>
            <a:r>
              <a:rPr lang="uk"/>
              <a:t>Визначення</a:t>
            </a:r>
            <a:endParaRPr/>
          </a:p>
          <a:p>
            <a:pPr indent="-317500" lvl="1" marL="914400" rtl="0" algn="l">
              <a:spcBef>
                <a:spcPts val="0"/>
              </a:spcBef>
              <a:spcAft>
                <a:spcPts val="0"/>
              </a:spcAft>
              <a:buSzPts val="1400"/>
              <a:buAutoNum type="alphaLcPeriod"/>
            </a:pPr>
            <a:r>
              <a:rPr lang="uk"/>
              <a:t>Види тестування</a:t>
            </a:r>
            <a:endParaRPr/>
          </a:p>
          <a:p>
            <a:pPr indent="-317500" lvl="1" marL="914400" rtl="0" algn="l">
              <a:spcBef>
                <a:spcPts val="0"/>
              </a:spcBef>
              <a:spcAft>
                <a:spcPts val="0"/>
              </a:spcAft>
              <a:buSzPts val="1400"/>
              <a:buAutoNum type="alphaLcPeriod"/>
            </a:pPr>
            <a:r>
              <a:rPr lang="uk"/>
              <a:t>Типовий підхід</a:t>
            </a:r>
            <a:endParaRPr/>
          </a:p>
          <a:p>
            <a:pPr indent="-317500" lvl="1" marL="914400" rtl="0" algn="l">
              <a:spcBef>
                <a:spcPts val="0"/>
              </a:spcBef>
              <a:spcAft>
                <a:spcPts val="0"/>
              </a:spcAft>
              <a:buSzPts val="1400"/>
              <a:buAutoNum type="alphaLcPeriod"/>
            </a:pPr>
            <a:r>
              <a:rPr lang="uk"/>
              <a:t>Типи тестів</a:t>
            </a:r>
            <a:endParaRPr/>
          </a:p>
          <a:p>
            <a:pPr indent="-342900" lvl="0" marL="457200" rtl="0" algn="l">
              <a:spcBef>
                <a:spcPts val="0"/>
              </a:spcBef>
              <a:spcAft>
                <a:spcPts val="0"/>
              </a:spcAft>
              <a:buSzPts val="1800"/>
              <a:buAutoNum type="arabicPeriod"/>
            </a:pPr>
            <a:r>
              <a:rPr lang="uk"/>
              <a:t>DevOps</a:t>
            </a:r>
            <a:endParaRPr/>
          </a:p>
          <a:p>
            <a:pPr indent="-317500" lvl="1" marL="914400" rtl="0" algn="l">
              <a:spcBef>
                <a:spcPts val="0"/>
              </a:spcBef>
              <a:spcAft>
                <a:spcPts val="0"/>
              </a:spcAft>
              <a:buSzPts val="1400"/>
              <a:buAutoNum type="alphaLcPeriod"/>
            </a:pPr>
            <a:r>
              <a:rPr lang="uk"/>
              <a:t>Визначення</a:t>
            </a:r>
            <a:endParaRPr/>
          </a:p>
          <a:p>
            <a:pPr indent="-317500" lvl="1" marL="914400" rtl="0" algn="l">
              <a:spcBef>
                <a:spcPts val="0"/>
              </a:spcBef>
              <a:spcAft>
                <a:spcPts val="0"/>
              </a:spcAft>
              <a:buSzPts val="1400"/>
              <a:buAutoNum type="alphaLcPeriod"/>
            </a:pPr>
            <a:r>
              <a:rPr lang="uk"/>
              <a:t>Типові практики</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2"/>
          <p:cNvSpPr txBox="1"/>
          <p:nvPr>
            <p:ph type="title"/>
          </p:nvPr>
        </p:nvSpPr>
        <p:spPr>
          <a:xfrm>
            <a:off x="4253600" y="2152225"/>
            <a:ext cx="1358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QA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Terms</a:t>
            </a:r>
            <a:endParaRPr/>
          </a:p>
        </p:txBody>
      </p:sp>
      <p:sp>
        <p:nvSpPr>
          <p:cNvPr id="233" name="Google Shape;233;p43"/>
          <p:cNvSpPr txBox="1"/>
          <p:nvPr>
            <p:ph idx="1" type="body"/>
          </p:nvPr>
        </p:nvSpPr>
        <p:spPr>
          <a:xfrm>
            <a:off x="311700" y="1152475"/>
            <a:ext cx="6077400" cy="3416400"/>
          </a:xfrm>
          <a:prstGeom prst="rect">
            <a:avLst/>
          </a:prstGeom>
        </p:spPr>
        <p:txBody>
          <a:bodyPr anchorCtr="0" anchor="t" bIns="91425" lIns="91425" spcFirstLastPara="1" rIns="91425" wrap="square" tIns="91425">
            <a:normAutofit fontScale="77500" lnSpcReduction="10000"/>
          </a:bodyPr>
          <a:lstStyle/>
          <a:p>
            <a:pPr indent="0" lvl="0" marL="0" rtl="0" algn="l">
              <a:spcBef>
                <a:spcPts val="0"/>
              </a:spcBef>
              <a:spcAft>
                <a:spcPts val="0"/>
              </a:spcAft>
              <a:buClr>
                <a:schemeClr val="dk1"/>
              </a:buClr>
              <a:buSzPct val="61111"/>
              <a:buFont typeface="Arial"/>
              <a:buNone/>
            </a:pPr>
            <a:r>
              <a:rPr lang="uk"/>
              <a:t>The concept of software quality is introduced to ensure the released program is safe and functions as expected. It can be defined as “the capability of a software product to satisfy stated and implied needs under specific conditions. Additionally, quality refers to the degree to which a product meets its stated requirements.”</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0"/>
              </a:spcAft>
              <a:buClr>
                <a:schemeClr val="dk1"/>
              </a:buClr>
              <a:buSzPct val="61111"/>
              <a:buFont typeface="Arial"/>
              <a:buNone/>
            </a:pPr>
            <a:r>
              <a:rPr lang="uk"/>
              <a:t>Quality assurance (QA), quality control (QC), and QA software testing are three aspects of quality management to ensure that a program works as intended Often used interchangeably, the three terms cover different processes and vary in their scope, though they have the same goal  — to deliver the best possible digital product or service.</a:t>
            </a:r>
            <a:endParaRPr/>
          </a:p>
          <a:p>
            <a:pPr indent="0" lvl="0" marL="0" rtl="0" algn="l">
              <a:spcBef>
                <a:spcPts val="1200"/>
              </a:spcBef>
              <a:spcAft>
                <a:spcPts val="1200"/>
              </a:spcAft>
              <a:buNone/>
            </a:pPr>
            <a:r>
              <a:t/>
            </a:r>
            <a:endParaRPr/>
          </a:p>
        </p:txBody>
      </p:sp>
      <p:pic>
        <p:nvPicPr>
          <p:cNvPr id="234" name="Google Shape;234;p43"/>
          <p:cNvPicPr preferRelativeResize="0"/>
          <p:nvPr/>
        </p:nvPicPr>
        <p:blipFill>
          <a:blip r:embed="rId3">
            <a:alphaModFix/>
          </a:blip>
          <a:stretch>
            <a:fillRect/>
          </a:stretch>
        </p:blipFill>
        <p:spPr>
          <a:xfrm>
            <a:off x="6693900" y="0"/>
            <a:ext cx="2450102" cy="273789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44"/>
          <p:cNvSpPr txBox="1"/>
          <p:nvPr>
            <p:ph idx="1" type="body"/>
          </p:nvPr>
        </p:nvSpPr>
        <p:spPr>
          <a:xfrm>
            <a:off x="311700" y="520200"/>
            <a:ext cx="8520600" cy="404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i="1" lang="uk" sz="1200">
                <a:solidFill>
                  <a:srgbClr val="0D0D0D"/>
                </a:solidFill>
                <a:highlight>
                  <a:srgbClr val="FFFFFF"/>
                </a:highlight>
                <a:latin typeface="Roboto"/>
                <a:ea typeface="Roboto"/>
                <a:cs typeface="Roboto"/>
                <a:sym typeface="Roboto"/>
              </a:rPr>
              <a:t>Quality assurance (QA) </a:t>
            </a:r>
            <a:r>
              <a:rPr lang="uk" sz="1200">
                <a:solidFill>
                  <a:srgbClr val="0D0D0D"/>
                </a:solidFill>
                <a:highlight>
                  <a:srgbClr val="FFFFFF"/>
                </a:highlight>
                <a:latin typeface="Roboto"/>
                <a:ea typeface="Roboto"/>
                <a:cs typeface="Roboto"/>
                <a:sym typeface="Roboto"/>
              </a:rPr>
              <a:t>refers to the systematic process of ensuring that product development meets customer expectations through continuous improvement and consistent maintenance of processes. It involves setting standards, creating guidelines, measuring performance, and enhancing workflows with the involvement of both internal and external stakeholders. The main goal is to establish a high-quality production environment and build customer trust.</a:t>
            </a:r>
            <a:endParaRPr sz="1200">
              <a:solidFill>
                <a:srgbClr val="0D0D0D"/>
              </a:solidFill>
              <a:highlight>
                <a:srgbClr val="FFFFFF"/>
              </a:highlight>
              <a:latin typeface="Roboto"/>
              <a:ea typeface="Roboto"/>
              <a:cs typeface="Roboto"/>
              <a:sym typeface="Roboto"/>
            </a:endParaRPr>
          </a:p>
          <a:p>
            <a:pPr indent="0" lvl="0" marL="0" rtl="0" algn="l">
              <a:spcBef>
                <a:spcPts val="1500"/>
              </a:spcBef>
              <a:spcAft>
                <a:spcPts val="0"/>
              </a:spcAft>
              <a:buClr>
                <a:schemeClr val="dk1"/>
              </a:buClr>
              <a:buSzPts val="1100"/>
              <a:buFont typeface="Arial"/>
              <a:buNone/>
            </a:pPr>
            <a:r>
              <a:rPr b="1" i="1" lang="uk" sz="1200">
                <a:solidFill>
                  <a:srgbClr val="0D0D0D"/>
                </a:solidFill>
                <a:highlight>
                  <a:srgbClr val="FFFFFF"/>
                </a:highlight>
                <a:latin typeface="Roboto"/>
                <a:ea typeface="Roboto"/>
                <a:cs typeface="Roboto"/>
                <a:sym typeface="Roboto"/>
              </a:rPr>
              <a:t>Quality control (QC),</a:t>
            </a:r>
            <a:r>
              <a:rPr lang="uk" sz="1200">
                <a:solidFill>
                  <a:srgbClr val="0D0D0D"/>
                </a:solidFill>
                <a:highlight>
                  <a:srgbClr val="FFFFFF"/>
                </a:highlight>
                <a:latin typeface="Roboto"/>
                <a:ea typeface="Roboto"/>
                <a:cs typeface="Roboto"/>
                <a:sym typeface="Roboto"/>
              </a:rPr>
              <a:t> on the other hand, is focused on verifying that the final product adheres to the quality standards established by QA. It involves practical activities like detecting bugs and ensuring the product meets pre-defined requirements through methods such as code reviews and testing by the engineering team.</a:t>
            </a:r>
            <a:endParaRPr sz="1200">
              <a:solidFill>
                <a:srgbClr val="0D0D0D"/>
              </a:solidFill>
              <a:highlight>
                <a:srgbClr val="FFFFFF"/>
              </a:highlight>
              <a:latin typeface="Roboto"/>
              <a:ea typeface="Roboto"/>
              <a:cs typeface="Roboto"/>
              <a:sym typeface="Roboto"/>
            </a:endParaRPr>
          </a:p>
          <a:p>
            <a:pPr indent="0" lvl="0" marL="0" rtl="0" algn="l">
              <a:spcBef>
                <a:spcPts val="1500"/>
              </a:spcBef>
              <a:spcAft>
                <a:spcPts val="0"/>
              </a:spcAft>
              <a:buClr>
                <a:schemeClr val="dk1"/>
              </a:buClr>
              <a:buSzPts val="1100"/>
              <a:buFont typeface="Arial"/>
              <a:buNone/>
            </a:pPr>
            <a:r>
              <a:rPr b="1" i="1" lang="uk" sz="1200">
                <a:solidFill>
                  <a:srgbClr val="0D0D0D"/>
                </a:solidFill>
                <a:highlight>
                  <a:srgbClr val="FFFFFF"/>
                </a:highlight>
                <a:latin typeface="Roboto"/>
                <a:ea typeface="Roboto"/>
                <a:cs typeface="Roboto"/>
                <a:sym typeface="Roboto"/>
              </a:rPr>
              <a:t>Software testing </a:t>
            </a:r>
            <a:r>
              <a:rPr lang="uk" sz="1200">
                <a:solidFill>
                  <a:srgbClr val="0D0D0D"/>
                </a:solidFill>
                <a:highlight>
                  <a:srgbClr val="FFFFFF"/>
                </a:highlight>
                <a:latin typeface="Roboto"/>
                <a:ea typeface="Roboto"/>
                <a:cs typeface="Roboto"/>
                <a:sym typeface="Roboto"/>
              </a:rPr>
              <a:t>is a specific activity within QC that focuses on identifying and resolving technical issues in the software code, and evaluating usability, performance, security, and compatibility. This is typically performed by test engineers either alongside the development process or at a separate testing stage, depending on the project management approach.</a:t>
            </a:r>
            <a:endParaRPr sz="1200">
              <a:solidFill>
                <a:srgbClr val="0D0D0D"/>
              </a:solidFill>
              <a:highlight>
                <a:srgbClr val="FFFFFF"/>
              </a:highlight>
              <a:latin typeface="Roboto"/>
              <a:ea typeface="Roboto"/>
              <a:cs typeface="Roboto"/>
              <a:sym typeface="Roboto"/>
            </a:endParaRPr>
          </a:p>
          <a:p>
            <a:pPr indent="0" lvl="0" marL="0" rtl="0" algn="l">
              <a:spcBef>
                <a:spcPts val="1500"/>
              </a:spcBef>
              <a:spcAft>
                <a:spcPts val="0"/>
              </a:spcAft>
              <a:buClr>
                <a:schemeClr val="dk1"/>
              </a:buClr>
              <a:buSzPts val="1100"/>
              <a:buFont typeface="Arial"/>
              <a:buNone/>
            </a:pPr>
            <a:r>
              <a:rPr i="1" lang="uk" sz="1200">
                <a:solidFill>
                  <a:srgbClr val="0D0D0D"/>
                </a:solidFill>
                <a:highlight>
                  <a:srgbClr val="FFFFFF"/>
                </a:highlight>
                <a:latin typeface="Roboto"/>
                <a:ea typeface="Roboto"/>
                <a:cs typeface="Roboto"/>
                <a:sym typeface="Roboto"/>
              </a:rPr>
              <a:t>In essence, while QA is about process and standards setting across the development cycle to prevent defects, QC is about detecting defects in finished products, and testing specifically addresses finding and fixing bugs in the software before it reaches the end-user.</a:t>
            </a:r>
            <a:endParaRPr i="1" sz="1200">
              <a:solidFill>
                <a:srgbClr val="0D0D0D"/>
              </a:solidFill>
              <a:highlight>
                <a:srgbClr val="FFFFFF"/>
              </a:highlight>
              <a:latin typeface="Roboto"/>
              <a:ea typeface="Roboto"/>
              <a:cs typeface="Roboto"/>
              <a:sym typeface="Roboto"/>
            </a:endParaRPr>
          </a:p>
          <a:p>
            <a:pPr indent="0" lvl="0" marL="0" rtl="0" algn="l">
              <a:spcBef>
                <a:spcPts val="0"/>
              </a:spcBef>
              <a:spcAft>
                <a:spcPts val="120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45"/>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When it </a:t>
            </a:r>
            <a:r>
              <a:rPr lang="uk"/>
              <a:t>happens</a:t>
            </a:r>
            <a:r>
              <a:rPr lang="uk"/>
              <a:t>?</a:t>
            </a:r>
            <a:endParaRPr/>
          </a:p>
        </p:txBody>
      </p:sp>
      <p:pic>
        <p:nvPicPr>
          <p:cNvPr id="245" name="Google Shape;245;p45"/>
          <p:cNvPicPr preferRelativeResize="0"/>
          <p:nvPr/>
        </p:nvPicPr>
        <p:blipFill>
          <a:blip r:embed="rId3">
            <a:alphaModFix/>
          </a:blip>
          <a:stretch>
            <a:fillRect/>
          </a:stretch>
        </p:blipFill>
        <p:spPr>
          <a:xfrm>
            <a:off x="6512175" y="0"/>
            <a:ext cx="2556822" cy="1837974"/>
          </a:xfrm>
          <a:prstGeom prst="rect">
            <a:avLst/>
          </a:prstGeom>
          <a:noFill/>
          <a:ln>
            <a:noFill/>
          </a:ln>
        </p:spPr>
      </p:pic>
      <p:pic>
        <p:nvPicPr>
          <p:cNvPr id="246" name="Google Shape;246;p45"/>
          <p:cNvPicPr preferRelativeResize="0"/>
          <p:nvPr/>
        </p:nvPicPr>
        <p:blipFill>
          <a:blip r:embed="rId4">
            <a:alphaModFix/>
          </a:blip>
          <a:stretch>
            <a:fillRect/>
          </a:stretch>
        </p:blipFill>
        <p:spPr>
          <a:xfrm>
            <a:off x="1223575" y="2270450"/>
            <a:ext cx="3168524" cy="2623926"/>
          </a:xfrm>
          <a:prstGeom prst="rect">
            <a:avLst/>
          </a:prstGeom>
          <a:noFill/>
          <a:ln>
            <a:noFill/>
          </a:ln>
        </p:spPr>
      </p:pic>
      <p:pic>
        <p:nvPicPr>
          <p:cNvPr id="247" name="Google Shape;247;p45"/>
          <p:cNvPicPr preferRelativeResize="0"/>
          <p:nvPr/>
        </p:nvPicPr>
        <p:blipFill>
          <a:blip r:embed="rId5">
            <a:alphaModFix/>
          </a:blip>
          <a:stretch>
            <a:fillRect/>
          </a:stretch>
        </p:blipFill>
        <p:spPr>
          <a:xfrm>
            <a:off x="4725850" y="2141925"/>
            <a:ext cx="2435825" cy="2470674"/>
          </a:xfrm>
          <a:prstGeom prst="rect">
            <a:avLst/>
          </a:prstGeom>
          <a:noFill/>
          <a:ln>
            <a:noFill/>
          </a:ln>
        </p:spPr>
      </p:pic>
      <p:pic>
        <p:nvPicPr>
          <p:cNvPr id="248" name="Google Shape;248;p45"/>
          <p:cNvPicPr preferRelativeResize="0"/>
          <p:nvPr/>
        </p:nvPicPr>
        <p:blipFill>
          <a:blip r:embed="rId6">
            <a:alphaModFix/>
          </a:blip>
          <a:stretch>
            <a:fillRect/>
          </a:stretch>
        </p:blipFill>
        <p:spPr>
          <a:xfrm>
            <a:off x="3676650" y="0"/>
            <a:ext cx="2870697" cy="16420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Testing LC</a:t>
            </a:r>
            <a:endParaRPr/>
          </a:p>
        </p:txBody>
      </p:sp>
      <p:pic>
        <p:nvPicPr>
          <p:cNvPr id="254" name="Google Shape;254;p46"/>
          <p:cNvPicPr preferRelativeResize="0"/>
          <p:nvPr/>
        </p:nvPicPr>
        <p:blipFill>
          <a:blip r:embed="rId3">
            <a:alphaModFix/>
          </a:blip>
          <a:stretch>
            <a:fillRect/>
          </a:stretch>
        </p:blipFill>
        <p:spPr>
          <a:xfrm>
            <a:off x="989125" y="1077875"/>
            <a:ext cx="7319623" cy="40656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47"/>
          <p:cNvSpPr txBox="1"/>
          <p:nvPr>
            <p:ph type="title"/>
          </p:nvPr>
        </p:nvSpPr>
        <p:spPr>
          <a:xfrm>
            <a:off x="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Test strategy</a:t>
            </a:r>
            <a:endParaRPr/>
          </a:p>
        </p:txBody>
      </p:sp>
      <p:pic>
        <p:nvPicPr>
          <p:cNvPr id="260" name="Google Shape;260;p47"/>
          <p:cNvPicPr preferRelativeResize="0"/>
          <p:nvPr/>
        </p:nvPicPr>
        <p:blipFill>
          <a:blip r:embed="rId3">
            <a:alphaModFix/>
          </a:blip>
          <a:stretch>
            <a:fillRect/>
          </a:stretch>
        </p:blipFill>
        <p:spPr>
          <a:xfrm>
            <a:off x="2045038" y="402737"/>
            <a:ext cx="5500273" cy="46667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66" name="Google Shape;266;p4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67" name="Google Shape;267;p48"/>
          <p:cNvPicPr preferRelativeResize="0"/>
          <p:nvPr/>
        </p:nvPicPr>
        <p:blipFill>
          <a:blip r:embed="rId3">
            <a:alphaModFix/>
          </a:blip>
          <a:stretch>
            <a:fillRect/>
          </a:stretch>
        </p:blipFill>
        <p:spPr>
          <a:xfrm>
            <a:off x="0" y="433090"/>
            <a:ext cx="9144003" cy="427732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pic>
        <p:nvPicPr>
          <p:cNvPr id="272" name="Google Shape;272;p49"/>
          <p:cNvPicPr preferRelativeResize="0"/>
          <p:nvPr/>
        </p:nvPicPr>
        <p:blipFill>
          <a:blip r:embed="rId3">
            <a:alphaModFix/>
          </a:blip>
          <a:stretch>
            <a:fillRect/>
          </a:stretch>
        </p:blipFill>
        <p:spPr>
          <a:xfrm>
            <a:off x="0" y="1620738"/>
            <a:ext cx="9144003" cy="190202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50"/>
          <p:cNvPicPr preferRelativeResize="0"/>
          <p:nvPr/>
        </p:nvPicPr>
        <p:blipFill>
          <a:blip r:embed="rId3">
            <a:alphaModFix/>
          </a:blip>
          <a:stretch>
            <a:fillRect/>
          </a:stretch>
        </p:blipFill>
        <p:spPr>
          <a:xfrm>
            <a:off x="1365662" y="0"/>
            <a:ext cx="6412675" cy="51435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Methods &amp; techniques</a:t>
            </a:r>
            <a:endParaRPr/>
          </a:p>
        </p:txBody>
      </p:sp>
      <p:sp>
        <p:nvSpPr>
          <p:cNvPr id="283" name="Google Shape;283;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0"/>
              </a:spcBef>
              <a:spcAft>
                <a:spcPts val="0"/>
              </a:spcAft>
              <a:buSzPct val="100000"/>
              <a:buChar char="●"/>
            </a:pPr>
            <a:r>
              <a:rPr b="1" i="1" lang="uk"/>
              <a:t>Black Box Testing:</a:t>
            </a:r>
            <a:r>
              <a:rPr lang="uk"/>
              <a:t> This technique focuses on the inputs and outputs of the software without knowledge of the internal workings. It's commonly used in system and user acceptance testing to verify software functionality and user demand satisfaction.</a:t>
            </a:r>
            <a:endParaRPr/>
          </a:p>
          <a:p>
            <a:pPr indent="-308610" lvl="0" marL="457200" rtl="0" algn="l">
              <a:spcBef>
                <a:spcPts val="0"/>
              </a:spcBef>
              <a:spcAft>
                <a:spcPts val="0"/>
              </a:spcAft>
              <a:buSzPct val="100000"/>
              <a:buChar char="●"/>
            </a:pPr>
            <a:r>
              <a:rPr b="1" i="1" lang="uk"/>
              <a:t>White Box Testing</a:t>
            </a:r>
            <a:r>
              <a:rPr lang="uk"/>
              <a:t>: This method requires a deep understanding of the application's code and is usually performed by developers. It focuses on the software's internal structures to enhance security, uncover hidden defects, and address them, particularly during unit and integration testing.</a:t>
            </a:r>
            <a:endParaRPr/>
          </a:p>
          <a:p>
            <a:pPr indent="-308610" lvl="0" marL="457200" rtl="0" algn="l">
              <a:spcBef>
                <a:spcPts val="0"/>
              </a:spcBef>
              <a:spcAft>
                <a:spcPts val="0"/>
              </a:spcAft>
              <a:buSzPct val="100000"/>
              <a:buChar char="●"/>
            </a:pPr>
            <a:r>
              <a:rPr b="1" i="1" lang="uk"/>
              <a:t>Gray Box Testing</a:t>
            </a:r>
            <a:r>
              <a:rPr lang="uk"/>
              <a:t>: Combining aspects of both black box and white box testing, this method involves some knowledge of the software's internal structures while also employing black box techniques to evaluate the user interface. It is primarily used at the integration level.</a:t>
            </a:r>
            <a:endParaRPr/>
          </a:p>
          <a:p>
            <a:pPr indent="-308610" lvl="0" marL="457200" rtl="0" algn="l">
              <a:spcBef>
                <a:spcPts val="0"/>
              </a:spcBef>
              <a:spcAft>
                <a:spcPts val="0"/>
              </a:spcAft>
              <a:buSzPct val="100000"/>
              <a:buChar char="●"/>
            </a:pPr>
            <a:r>
              <a:rPr b="1" i="1" lang="uk"/>
              <a:t>Smoke Testing</a:t>
            </a:r>
            <a:r>
              <a:rPr lang="uk"/>
              <a:t>: A subset of white box testing, smoke testing involves running a small number of tests to confirm the stability of a new build, ensuring it is ready for more extensive testing.</a:t>
            </a:r>
            <a:endParaRPr/>
          </a:p>
          <a:p>
            <a:pPr indent="-308610" lvl="0" marL="457200" rtl="0" algn="l">
              <a:spcBef>
                <a:spcPts val="0"/>
              </a:spcBef>
              <a:spcAft>
                <a:spcPts val="0"/>
              </a:spcAft>
              <a:buSzPct val="100000"/>
              <a:buChar char="●"/>
            </a:pPr>
            <a:r>
              <a:rPr b="1" i="1" lang="uk"/>
              <a:t>Ad Hoc Testing</a:t>
            </a:r>
            <a:r>
              <a:rPr lang="uk"/>
              <a:t>: An informal technique conducted without predefined plans or documentation, ad hoc testing involves random checks to find defects that structured testing may miss. It's typically used early in the development cycle and needs to be supplemented by more structured testing.</a:t>
            </a:r>
            <a:endParaRPr/>
          </a:p>
          <a:p>
            <a:pPr indent="-308610" lvl="0" marL="457200" rtl="0" algn="l">
              <a:spcBef>
                <a:spcPts val="0"/>
              </a:spcBef>
              <a:spcAft>
                <a:spcPts val="0"/>
              </a:spcAft>
              <a:buSzPct val="100000"/>
              <a:buChar char="●"/>
            </a:pPr>
            <a:r>
              <a:rPr b="1" i="1" lang="uk"/>
              <a:t>Exploratory Testing</a:t>
            </a:r>
            <a:r>
              <a:rPr lang="uk"/>
              <a:t>: Similar to ad hoc testing, this creative and freestyle approach involves learning about the system through testing, without predefined cases. It allows testers to provide rapid feedback and validate product quality from a user's perspective.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6"/>
          <p:cNvSpPr txBox="1"/>
          <p:nvPr>
            <p:ph type="title"/>
          </p:nvPr>
        </p:nvSpPr>
        <p:spPr>
          <a:xfrm>
            <a:off x="4253600" y="2152225"/>
            <a:ext cx="1358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PM</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pic>
        <p:nvPicPr>
          <p:cNvPr id="288" name="Google Shape;288;p52"/>
          <p:cNvPicPr preferRelativeResize="0"/>
          <p:nvPr/>
        </p:nvPicPr>
        <p:blipFill>
          <a:blip r:embed="rId3">
            <a:alphaModFix/>
          </a:blip>
          <a:stretch>
            <a:fillRect/>
          </a:stretch>
        </p:blipFill>
        <p:spPr>
          <a:xfrm>
            <a:off x="1129756" y="0"/>
            <a:ext cx="6884486" cy="51434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53"/>
          <p:cNvSpPr txBox="1"/>
          <p:nvPr>
            <p:ph type="title"/>
          </p:nvPr>
        </p:nvSpPr>
        <p:spPr>
          <a:xfrm>
            <a:off x="4253600" y="2152225"/>
            <a:ext cx="1358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DevOps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What Is DevOps?</a:t>
            </a:r>
            <a:endParaRPr/>
          </a:p>
        </p:txBody>
      </p:sp>
      <p:sp>
        <p:nvSpPr>
          <p:cNvPr id="299" name="Google Shape;299;p5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Clr>
                <a:schemeClr val="dk1"/>
              </a:buClr>
              <a:buSzPts val="1100"/>
              <a:buFont typeface="Arial"/>
              <a:buNone/>
            </a:pPr>
            <a:r>
              <a:rPr lang="uk"/>
              <a:t>DevOps is a set of practices, tools, and a cultural philosophy that automate and integrate the processes between software development and IT teams. It emphasizes team empowerment, cross-team communication and collaboration, and technology automation.</a:t>
            </a:r>
            <a:endParaRPr/>
          </a:p>
          <a:p>
            <a:pPr indent="0" lvl="0" marL="0" rtl="0" algn="l">
              <a:spcBef>
                <a:spcPts val="1200"/>
              </a:spcBef>
              <a:spcAft>
                <a:spcPts val="0"/>
              </a:spcAft>
              <a:buClr>
                <a:schemeClr val="dk1"/>
              </a:buClr>
              <a:buSzPts val="1100"/>
              <a:buFont typeface="Arial"/>
              <a:buNone/>
            </a:pPr>
            <a:r>
              <a:rPr lang="uk"/>
              <a:t>The DevOps movement began around 2007 when the software development and IT operations communities raised concerns about the traditional software development model, where developers who wrote code worked apart from operations who deployed and supported the code. The term DevOps, a combination of the words development and operations, reflects the process of integrating these disciplines into one, continuous process.</a:t>
            </a:r>
            <a:endParaRPr/>
          </a:p>
          <a:p>
            <a:pPr indent="0" lvl="0" marL="0" rtl="0" algn="l">
              <a:spcBef>
                <a:spcPts val="1200"/>
              </a:spcBef>
              <a:spcAft>
                <a:spcPts val="120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The DevOps lifecycle</a:t>
            </a:r>
            <a:endParaRPr/>
          </a:p>
        </p:txBody>
      </p:sp>
      <p:pic>
        <p:nvPicPr>
          <p:cNvPr id="305" name="Google Shape;305;p55"/>
          <p:cNvPicPr preferRelativeResize="0"/>
          <p:nvPr/>
        </p:nvPicPr>
        <p:blipFill>
          <a:blip r:embed="rId3">
            <a:alphaModFix/>
          </a:blip>
          <a:stretch>
            <a:fillRect/>
          </a:stretch>
        </p:blipFill>
        <p:spPr>
          <a:xfrm>
            <a:off x="1159500" y="1067550"/>
            <a:ext cx="6824992" cy="382097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Benefits</a:t>
            </a:r>
            <a:endParaRPr/>
          </a:p>
        </p:txBody>
      </p:sp>
      <p:sp>
        <p:nvSpPr>
          <p:cNvPr id="311" name="Google Shape;311;p5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In Atlassian’s 2020 DevOps Trends survey, 99 percent of respondents said that DevOps had a positive impact on their organization. The benefits of DevOps include faster and easier releases, team efficiency, increased security, higher quality products, and consequently happier teams and customers.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Speed</a:t>
            </a:r>
            <a:endParaRPr/>
          </a:p>
        </p:txBody>
      </p:sp>
      <p:sp>
        <p:nvSpPr>
          <p:cNvPr id="317" name="Google Shape;317;p5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Teams that practice DevOps release deliverables more frequently, with higher quality and stability. In fact, the DORA 2019 State of DevOps report found that elite teams deploy 208 times more frequently and 106 times faster than low-performing teams. Continuous delivery allows teams to build, test, and deliver software with automated tools.</a:t>
            </a:r>
            <a:endParaRPr/>
          </a:p>
        </p:txBody>
      </p:sp>
      <p:pic>
        <p:nvPicPr>
          <p:cNvPr id="318" name="Google Shape;318;p57"/>
          <p:cNvPicPr preferRelativeResize="0"/>
          <p:nvPr/>
        </p:nvPicPr>
        <p:blipFill>
          <a:blip r:embed="rId3">
            <a:alphaModFix/>
          </a:blip>
          <a:stretch>
            <a:fillRect/>
          </a:stretch>
        </p:blipFill>
        <p:spPr>
          <a:xfrm>
            <a:off x="6047200" y="2551975"/>
            <a:ext cx="3096800" cy="2591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p5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Improved collaboration</a:t>
            </a:r>
            <a:endParaRPr/>
          </a:p>
        </p:txBody>
      </p:sp>
      <p:sp>
        <p:nvSpPr>
          <p:cNvPr id="324" name="Google Shape;324;p5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The foundation of DevOps is a culture of collaboration between developers and operations teams, who share responsibilities and combine work. This makes teams more efficient and saves time related to work handoffs and creating code that is designed for the environment where it runs.</a:t>
            </a:r>
            <a:endParaRPr/>
          </a:p>
        </p:txBody>
      </p:sp>
      <p:pic>
        <p:nvPicPr>
          <p:cNvPr id="325" name="Google Shape;325;p58"/>
          <p:cNvPicPr preferRelativeResize="0"/>
          <p:nvPr/>
        </p:nvPicPr>
        <p:blipFill>
          <a:blip r:embed="rId3">
            <a:alphaModFix/>
          </a:blip>
          <a:stretch>
            <a:fillRect/>
          </a:stretch>
        </p:blipFill>
        <p:spPr>
          <a:xfrm>
            <a:off x="5722325" y="2753975"/>
            <a:ext cx="3421676" cy="23895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Rapid deployment</a:t>
            </a:r>
            <a:endParaRPr/>
          </a:p>
        </p:txBody>
      </p:sp>
      <p:sp>
        <p:nvSpPr>
          <p:cNvPr id="331" name="Google Shape;331;p5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By increasing the frequency and velocity of releases, DevOps teams improve products rapidly. A competitive advantage can be gained by quickly releasing new features and repairing bugs.</a:t>
            </a:r>
            <a:endParaRPr/>
          </a:p>
        </p:txBody>
      </p:sp>
      <p:pic>
        <p:nvPicPr>
          <p:cNvPr id="332" name="Google Shape;332;p59"/>
          <p:cNvPicPr preferRelativeResize="0"/>
          <p:nvPr/>
        </p:nvPicPr>
        <p:blipFill>
          <a:blip r:embed="rId3">
            <a:alphaModFix/>
          </a:blip>
          <a:stretch>
            <a:fillRect/>
          </a:stretch>
        </p:blipFill>
        <p:spPr>
          <a:xfrm>
            <a:off x="6286500" y="2779175"/>
            <a:ext cx="2857500" cy="23643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Quality and reliability</a:t>
            </a:r>
            <a:endParaRPr/>
          </a:p>
        </p:txBody>
      </p:sp>
      <p:sp>
        <p:nvSpPr>
          <p:cNvPr id="338" name="Google Shape;338;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Practices like continuous integration and continuous delivery ensure changes are functional and safe, which improves the quality of a software product. Monitoring helps teams keep informed of performance in real-time.</a:t>
            </a:r>
            <a:endParaRPr/>
          </a:p>
        </p:txBody>
      </p:sp>
      <p:pic>
        <p:nvPicPr>
          <p:cNvPr id="339" name="Google Shape;339;p60"/>
          <p:cNvPicPr preferRelativeResize="0"/>
          <p:nvPr/>
        </p:nvPicPr>
        <p:blipFill>
          <a:blip r:embed="rId3">
            <a:alphaModFix/>
          </a:blip>
          <a:stretch>
            <a:fillRect/>
          </a:stretch>
        </p:blipFill>
        <p:spPr>
          <a:xfrm>
            <a:off x="6690775" y="2972525"/>
            <a:ext cx="2488375" cy="2170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p6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Security</a:t>
            </a:r>
            <a:endParaRPr/>
          </a:p>
        </p:txBody>
      </p:sp>
      <p:sp>
        <p:nvSpPr>
          <p:cNvPr id="345" name="Google Shape;345;p6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By integrating security into a continuous integration, continuous delivery, and continuous deployment pipeline, DevSecOps is an active, integrated part of the development process. Security is built into the product by integrating active security audits and security testing into agile development and DevOps workflows.</a:t>
            </a:r>
            <a:endParaRPr/>
          </a:p>
        </p:txBody>
      </p:sp>
      <p:pic>
        <p:nvPicPr>
          <p:cNvPr id="346" name="Google Shape;346;p61"/>
          <p:cNvPicPr preferRelativeResize="0"/>
          <p:nvPr/>
        </p:nvPicPr>
        <p:blipFill>
          <a:blip r:embed="rId3">
            <a:alphaModFix/>
          </a:blip>
          <a:stretch>
            <a:fillRect/>
          </a:stretch>
        </p:blipFill>
        <p:spPr>
          <a:xfrm>
            <a:off x="6646250" y="3199450"/>
            <a:ext cx="2497750" cy="1944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What Is a Project?</a:t>
            </a:r>
            <a:endParaRPr/>
          </a:p>
        </p:txBody>
      </p:sp>
      <p:sp>
        <p:nvSpPr>
          <p:cNvPr id="77" name="Google Shape;77;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A project can be simply defined as an endeavor that involves completing tasks to achieve an objective with a limited set of resources and a finite timeline. Based on this definition, it’s clear that most businesses, nonprofits, governments and other types of organizations execute projects of some sort and therefore, need to implement a project management process.</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6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DevOps practises</a:t>
            </a:r>
            <a:endParaRPr/>
          </a:p>
        </p:txBody>
      </p:sp>
      <p:sp>
        <p:nvSpPr>
          <p:cNvPr id="352" name="Google Shape;352;p6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1150" lvl="0" marL="457200" rtl="0" algn="l">
              <a:spcBef>
                <a:spcPts val="0"/>
              </a:spcBef>
              <a:spcAft>
                <a:spcPts val="0"/>
              </a:spcAft>
              <a:buClr>
                <a:srgbClr val="253858"/>
              </a:buClr>
              <a:buSzPts val="1300"/>
              <a:buFont typeface="Roboto"/>
              <a:buChar char="●"/>
            </a:pPr>
            <a:r>
              <a:rPr lang="uk" sz="1300">
                <a:solidFill>
                  <a:srgbClr val="253858"/>
                </a:solidFill>
                <a:highlight>
                  <a:srgbClr val="FFFFFF"/>
                </a:highlight>
                <a:latin typeface="Roboto"/>
                <a:ea typeface="Roboto"/>
                <a:cs typeface="Roboto"/>
                <a:sym typeface="Roboto"/>
              </a:rPr>
              <a:t>Continuous integration</a:t>
            </a:r>
            <a:endParaRPr sz="1300">
              <a:solidFill>
                <a:srgbClr val="253858"/>
              </a:solidFill>
              <a:highlight>
                <a:srgbClr val="FFFFFF"/>
              </a:highlight>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lang="uk" sz="1300">
                <a:solidFill>
                  <a:srgbClr val="253858"/>
                </a:solidFill>
                <a:highlight>
                  <a:srgbClr val="FFFFFF"/>
                </a:highlight>
                <a:latin typeface="Roboto"/>
                <a:ea typeface="Roboto"/>
                <a:cs typeface="Roboto"/>
                <a:sym typeface="Roboto"/>
              </a:rPr>
              <a:t>Continuous integration is the practice of automating the integration of code changes into a software project. It allows developers to frequently merge code changes into a central repository where builds and tests are executed. This helps DevOps teams address bugs quicker, improve software quality, and reduce the time it takes to validate and release new software updates.</a:t>
            </a:r>
            <a:endParaRPr sz="1300">
              <a:solidFill>
                <a:srgbClr val="253858"/>
              </a:solidFill>
              <a:highlight>
                <a:srgbClr val="FFFFFF"/>
              </a:highlight>
              <a:latin typeface="Roboto"/>
              <a:ea typeface="Roboto"/>
              <a:cs typeface="Roboto"/>
              <a:sym typeface="Roboto"/>
            </a:endParaRPr>
          </a:p>
          <a:p>
            <a:pPr indent="-311150" lvl="0" marL="457200" rtl="0" algn="l">
              <a:spcBef>
                <a:spcPts val="1200"/>
              </a:spcBef>
              <a:spcAft>
                <a:spcPts val="0"/>
              </a:spcAft>
              <a:buClr>
                <a:srgbClr val="253858"/>
              </a:buClr>
              <a:buSzPts val="1300"/>
              <a:buFont typeface="Roboto"/>
              <a:buChar char="●"/>
            </a:pPr>
            <a:r>
              <a:rPr lang="uk" sz="1300">
                <a:solidFill>
                  <a:srgbClr val="253858"/>
                </a:solidFill>
                <a:highlight>
                  <a:srgbClr val="FFFFFF"/>
                </a:highlight>
                <a:latin typeface="Roboto"/>
                <a:ea typeface="Roboto"/>
                <a:cs typeface="Roboto"/>
                <a:sym typeface="Roboto"/>
              </a:rPr>
              <a:t>Continuous delivery</a:t>
            </a:r>
            <a:endParaRPr sz="1300">
              <a:solidFill>
                <a:srgbClr val="253858"/>
              </a:solidFill>
              <a:highlight>
                <a:srgbClr val="FFFFFF"/>
              </a:highlight>
              <a:latin typeface="Roboto"/>
              <a:ea typeface="Roboto"/>
              <a:cs typeface="Roboto"/>
              <a:sym typeface="Roboto"/>
            </a:endParaRPr>
          </a:p>
          <a:p>
            <a:pPr indent="0" lvl="0" marL="0" rtl="0" algn="l">
              <a:spcBef>
                <a:spcPts val="1200"/>
              </a:spcBef>
              <a:spcAft>
                <a:spcPts val="0"/>
              </a:spcAft>
              <a:buClr>
                <a:schemeClr val="dk1"/>
              </a:buClr>
              <a:buSzPts val="1100"/>
              <a:buFont typeface="Arial"/>
              <a:buNone/>
            </a:pPr>
            <a:r>
              <a:rPr lang="uk" sz="1300">
                <a:solidFill>
                  <a:srgbClr val="253858"/>
                </a:solidFill>
                <a:highlight>
                  <a:srgbClr val="FFFFFF"/>
                </a:highlight>
                <a:latin typeface="Roboto"/>
                <a:ea typeface="Roboto"/>
                <a:cs typeface="Roboto"/>
                <a:sym typeface="Roboto"/>
              </a:rPr>
              <a:t>Continuous delivery expands upon continuous integration by automatically deploying code changes to a testing/production environment. It follows a continuous delivery pipeline, where automated builds, tests, and deployments are orchestrated as one release workflow.</a:t>
            </a:r>
            <a:endParaRPr sz="1300">
              <a:solidFill>
                <a:srgbClr val="253858"/>
              </a:solidFill>
              <a:highlight>
                <a:srgbClr val="FFFFFF"/>
              </a:highlight>
              <a:latin typeface="Roboto"/>
              <a:ea typeface="Roboto"/>
              <a:cs typeface="Roboto"/>
              <a:sym typeface="Roboto"/>
            </a:endParaRPr>
          </a:p>
          <a:p>
            <a:pPr indent="0" lvl="0" marL="0" rtl="0" algn="l">
              <a:spcBef>
                <a:spcPts val="1200"/>
              </a:spcBef>
              <a:spcAft>
                <a:spcPts val="1200"/>
              </a:spcAft>
              <a:buNone/>
            </a:pPr>
            <a:r>
              <a:t/>
            </a:r>
            <a:endParaRPr sz="1300">
              <a:solidFill>
                <a:srgbClr val="253858"/>
              </a:solidFill>
              <a:highlight>
                <a:srgbClr val="FFFFFF"/>
              </a:highlight>
              <a:latin typeface="Roboto"/>
              <a:ea typeface="Roboto"/>
              <a:cs typeface="Roboto"/>
              <a:sym typeface="Roboto"/>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p63"/>
          <p:cNvSpPr txBox="1"/>
          <p:nvPr>
            <p:ph idx="1" type="body"/>
          </p:nvPr>
        </p:nvSpPr>
        <p:spPr>
          <a:xfrm>
            <a:off x="311700" y="153875"/>
            <a:ext cx="8520600" cy="4415100"/>
          </a:xfrm>
          <a:prstGeom prst="rect">
            <a:avLst/>
          </a:prstGeom>
        </p:spPr>
        <p:txBody>
          <a:bodyPr anchorCtr="0" anchor="t" bIns="91425" lIns="91425" spcFirstLastPara="1" rIns="91425" wrap="square" tIns="91425">
            <a:normAutofit fontScale="70000" lnSpcReduction="20000"/>
          </a:bodyPr>
          <a:lstStyle/>
          <a:p>
            <a:pPr indent="-308610" lvl="0" marL="457200" rtl="0" algn="l">
              <a:spcBef>
                <a:spcPts val="0"/>
              </a:spcBef>
              <a:spcAft>
                <a:spcPts val="0"/>
              </a:spcAft>
              <a:buSzPct val="100000"/>
              <a:buChar char="●"/>
            </a:pPr>
            <a:r>
              <a:rPr lang="uk"/>
              <a:t>Situational awareness</a:t>
            </a:r>
            <a:endParaRPr/>
          </a:p>
          <a:p>
            <a:pPr indent="0" lvl="0" marL="0" rtl="0" algn="l">
              <a:spcBef>
                <a:spcPts val="1200"/>
              </a:spcBef>
              <a:spcAft>
                <a:spcPts val="0"/>
              </a:spcAft>
              <a:buNone/>
            </a:pPr>
            <a:r>
              <a:rPr lang="uk"/>
              <a:t>It is vital for every member of the organization to have access to the data they need to do their job as effectively and quickly as possible. Team members need to be alerted of failures in the deployment pipeline — whether systemic or due to failed tests — and receive timely updates on the health and performance of applications running in production. Metrics, logs, traces, monitoring, and alerts are all essential sources of feedback teams need to inform their work.</a:t>
            </a:r>
            <a:endParaRPr/>
          </a:p>
          <a:p>
            <a:pPr indent="-308610" lvl="0" marL="457200" rtl="0" algn="l">
              <a:spcBef>
                <a:spcPts val="1200"/>
              </a:spcBef>
              <a:spcAft>
                <a:spcPts val="0"/>
              </a:spcAft>
              <a:buSzPct val="100000"/>
              <a:buChar char="●"/>
            </a:pPr>
            <a:r>
              <a:rPr lang="uk"/>
              <a:t>Automation</a:t>
            </a:r>
            <a:endParaRPr/>
          </a:p>
          <a:p>
            <a:pPr indent="0" lvl="0" marL="0" rtl="0" algn="l">
              <a:spcBef>
                <a:spcPts val="1200"/>
              </a:spcBef>
              <a:spcAft>
                <a:spcPts val="0"/>
              </a:spcAft>
              <a:buNone/>
            </a:pPr>
            <a:r>
              <a:rPr lang="uk"/>
              <a:t>Automation is one of the most important DevOps practices because it enables teams to move much more quickly through the process of developing and deploying high-quality software. With automation the simple act of pushing code changes to a source code repository can trigger a build, test, and deployment process that significantly reduces the time these steps take.</a:t>
            </a:r>
            <a:endParaRPr/>
          </a:p>
          <a:p>
            <a:pPr indent="-308610" lvl="0" marL="457200" rtl="0" algn="l">
              <a:spcBef>
                <a:spcPts val="1200"/>
              </a:spcBef>
              <a:spcAft>
                <a:spcPts val="0"/>
              </a:spcAft>
              <a:buSzPct val="100000"/>
              <a:buChar char="●"/>
            </a:pPr>
            <a:r>
              <a:rPr lang="uk"/>
              <a:t>Infrastructure as Code</a:t>
            </a:r>
            <a:endParaRPr/>
          </a:p>
          <a:p>
            <a:pPr indent="0" lvl="0" marL="0" rtl="0" algn="l">
              <a:spcBef>
                <a:spcPts val="1200"/>
              </a:spcBef>
              <a:spcAft>
                <a:spcPts val="0"/>
              </a:spcAft>
              <a:buNone/>
            </a:pPr>
            <a:r>
              <a:rPr lang="uk"/>
              <a:t>Whether your organization has an on-premise data center or is completely in the cloud, having the ability to quickly and consistently provision, configure, and manage infrastructure is key to successful DevOps adoption. Infrastructure as Code (IaC) goes beyond simply scripting infrastructure configuration to treating your infrastructure definitions as actual code: using source control, code reviews, tests, etc.</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120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64"/>
          <p:cNvSpPr txBox="1"/>
          <p:nvPr>
            <p:ph idx="1" type="body"/>
          </p:nvPr>
        </p:nvSpPr>
        <p:spPr>
          <a:xfrm>
            <a:off x="311700" y="175850"/>
            <a:ext cx="8520600" cy="43929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uk"/>
              <a:t>Microservices</a:t>
            </a:r>
            <a:endParaRPr/>
          </a:p>
          <a:p>
            <a:pPr indent="0" lvl="0" marL="0" rtl="0" algn="l">
              <a:spcBef>
                <a:spcPts val="1200"/>
              </a:spcBef>
              <a:spcAft>
                <a:spcPts val="0"/>
              </a:spcAft>
              <a:buNone/>
            </a:pPr>
            <a:r>
              <a:rPr lang="uk"/>
              <a:t>Microservices is an architectural technique where an application is built as a collection of smaller services that can be deployed and operated independently from each other. Each service has its own processes and communicates with other services through an interface. This separation of concerns and decoupled independent function allows for DevOps practices like continuous delivery and continuous integration.</a:t>
            </a:r>
            <a:endParaRPr/>
          </a:p>
          <a:p>
            <a:pPr indent="-334327" lvl="0" marL="457200" rtl="0" algn="l">
              <a:spcBef>
                <a:spcPts val="1200"/>
              </a:spcBef>
              <a:spcAft>
                <a:spcPts val="0"/>
              </a:spcAft>
              <a:buSzPct val="100000"/>
              <a:buChar char="●"/>
            </a:pPr>
            <a:r>
              <a:rPr lang="uk"/>
              <a:t>Monitoring</a:t>
            </a:r>
            <a:endParaRPr/>
          </a:p>
          <a:p>
            <a:pPr indent="0" lvl="0" marL="0" rtl="0" algn="l">
              <a:spcBef>
                <a:spcPts val="1200"/>
              </a:spcBef>
              <a:spcAft>
                <a:spcPts val="0"/>
              </a:spcAft>
              <a:buNone/>
            </a:pPr>
            <a:r>
              <a:rPr lang="uk"/>
              <a:t>DevOps teams monitor the entire development lifecycle — from planning, development, integration and testing, deployment, and operations. This allows teams to respond to any degradation in the customer experience, quickly and automatically. More importantly, it allows teams to “shift left” to earlier stages in development and minimize broken production changes.</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12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6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Useful</a:t>
            </a:r>
            <a:r>
              <a:rPr lang="uk"/>
              <a:t> links</a:t>
            </a:r>
            <a:endParaRPr/>
          </a:p>
        </p:txBody>
      </p:sp>
      <p:sp>
        <p:nvSpPr>
          <p:cNvPr id="368" name="Google Shape;368;p6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uk" u="sng">
                <a:solidFill>
                  <a:schemeClr val="hlink"/>
                </a:solidFill>
                <a:hlinkClick r:id="rId3"/>
              </a:rPr>
              <a:t>PMbok</a:t>
            </a:r>
            <a:endParaRPr/>
          </a:p>
          <a:p>
            <a:pPr indent="-342900" lvl="0" marL="457200" rtl="0" algn="l">
              <a:spcBef>
                <a:spcPts val="0"/>
              </a:spcBef>
              <a:spcAft>
                <a:spcPts val="0"/>
              </a:spcAft>
              <a:buSzPts val="1800"/>
              <a:buChar char="●"/>
            </a:pPr>
            <a:r>
              <a:rPr lang="uk" u="sng">
                <a:solidFill>
                  <a:schemeClr val="hlink"/>
                </a:solidFill>
                <a:hlinkClick r:id="rId4"/>
              </a:rPr>
              <a:t>Agile manifesto</a:t>
            </a:r>
            <a:endParaRPr/>
          </a:p>
          <a:p>
            <a:pPr indent="-342900" lvl="0" marL="457200" rtl="0" algn="l">
              <a:spcBef>
                <a:spcPts val="0"/>
              </a:spcBef>
              <a:spcAft>
                <a:spcPts val="0"/>
              </a:spcAft>
              <a:buSzPts val="1800"/>
              <a:buChar char="●"/>
            </a:pPr>
            <a:r>
              <a:rPr lang="uk" u="sng">
                <a:solidFill>
                  <a:schemeClr val="hlink"/>
                </a:solidFill>
                <a:hlinkClick r:id="rId5"/>
              </a:rPr>
              <a:t>Critical path method - HBR</a:t>
            </a:r>
            <a:endParaRPr/>
          </a:p>
          <a:p>
            <a:pPr indent="-342900" lvl="0" marL="457200" rtl="0" algn="l">
              <a:spcBef>
                <a:spcPts val="0"/>
              </a:spcBef>
              <a:spcAft>
                <a:spcPts val="0"/>
              </a:spcAft>
              <a:buSzPts val="1800"/>
              <a:buChar char="●"/>
            </a:pPr>
            <a:r>
              <a:rPr lang="uk" u="sng">
                <a:solidFill>
                  <a:schemeClr val="hlink"/>
                </a:solidFill>
                <a:hlinkClick r:id="rId6"/>
              </a:rPr>
              <a:t>ScrumGuides</a:t>
            </a:r>
            <a:endParaRPr/>
          </a:p>
          <a:p>
            <a:pPr indent="-342900" lvl="0" marL="457200" rtl="0" algn="l">
              <a:spcBef>
                <a:spcPts val="0"/>
              </a:spcBef>
              <a:spcAft>
                <a:spcPts val="0"/>
              </a:spcAft>
              <a:buSzPts val="1800"/>
              <a:buChar char="●"/>
            </a:pPr>
            <a:r>
              <a:rPr lang="uk" u="sng">
                <a:solidFill>
                  <a:schemeClr val="hlink"/>
                </a:solidFill>
                <a:hlinkClick r:id="rId7"/>
              </a:rPr>
              <a:t>Scaled Agile</a:t>
            </a:r>
            <a:r>
              <a:rPr lang="uk" u="sng">
                <a:solidFill>
                  <a:schemeClr val="hlink"/>
                </a:solidFill>
                <a:hlinkClick r:id="rId8"/>
              </a:rPr>
              <a:t> </a:t>
            </a:r>
            <a:r>
              <a:rPr lang="uk" u="sng">
                <a:solidFill>
                  <a:schemeClr val="hlink"/>
                </a:solidFill>
                <a:hlinkClick r:id="rId9"/>
              </a:rPr>
              <a:t>Framework</a:t>
            </a:r>
            <a:endParaRPr/>
          </a:p>
          <a:p>
            <a:pPr indent="-342900" lvl="0" marL="457200" rtl="0" algn="l">
              <a:spcBef>
                <a:spcPts val="0"/>
              </a:spcBef>
              <a:spcAft>
                <a:spcPts val="0"/>
              </a:spcAft>
              <a:buSzPts val="1800"/>
              <a:buChar char="●"/>
            </a:pPr>
            <a:r>
              <a:rPr lang="uk" u="sng">
                <a:solidFill>
                  <a:schemeClr val="hlink"/>
                </a:solidFill>
                <a:hlinkClick r:id="rId10"/>
              </a:rPr>
              <a:t>QA vs QC vs Testing</a:t>
            </a:r>
            <a:endParaRPr/>
          </a:p>
          <a:p>
            <a:pPr indent="-342900" lvl="0" marL="457200" rtl="0" algn="l">
              <a:spcBef>
                <a:spcPts val="0"/>
              </a:spcBef>
              <a:spcAft>
                <a:spcPts val="0"/>
              </a:spcAft>
              <a:buSzPts val="1800"/>
              <a:buChar char="●"/>
            </a:pPr>
            <a:r>
              <a:rPr lang="uk" u="sng">
                <a:solidFill>
                  <a:schemeClr val="hlink"/>
                </a:solidFill>
                <a:hlinkClick r:id="rId11"/>
              </a:rPr>
              <a:t>Atlassian DevOps guide</a:t>
            </a:r>
            <a:endParaRPr/>
          </a:p>
          <a:p>
            <a:pPr indent="-342900" lvl="0" marL="457200" rtl="0" algn="l">
              <a:spcBef>
                <a:spcPts val="0"/>
              </a:spcBef>
              <a:spcAft>
                <a:spcPts val="0"/>
              </a:spcAft>
              <a:buSzPts val="1800"/>
              <a:buChar char="●"/>
            </a:pPr>
            <a:r>
              <a:rPr lang="uk" u="sng">
                <a:solidFill>
                  <a:schemeClr val="hlink"/>
                </a:solidFill>
                <a:hlinkClick r:id="rId12"/>
              </a:rPr>
              <a:t>DevOps com</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66"/>
          <p:cNvSpPr txBox="1"/>
          <p:nvPr>
            <p:ph type="title"/>
          </p:nvPr>
        </p:nvSpPr>
        <p:spPr>
          <a:xfrm>
            <a:off x="4253600" y="2152225"/>
            <a:ext cx="13587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END</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What Is Project Management?</a:t>
            </a:r>
            <a:endParaRPr/>
          </a:p>
        </p:txBody>
      </p:sp>
      <p:sp>
        <p:nvSpPr>
          <p:cNvPr id="83" name="Google Shape;83;p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Project management is a process that allows project managers to plan, execute, track and complete projects with the help of a project team. To do so, they must use project management principles, skills, methodologies and tools to lead team members through each of the project management steps which are known as the project lifecycle.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Project Management and Program Management?</a:t>
            </a:r>
            <a:endParaRPr/>
          </a:p>
        </p:txBody>
      </p:sp>
      <p:sp>
        <p:nvSpPr>
          <p:cNvPr id="89" name="Google Shape;89;p1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uk"/>
              <a:t>Program management uses the same principles and techniques as project management, but as its name suggests, it consists of managing programs instead of projects. Programs are a group of related projects that are executed simultaneously to make the most out of an organization’s available resources which presents unique challenges for project management professionals.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Brief PM</a:t>
            </a:r>
            <a:r>
              <a:rPr lang="uk"/>
              <a:t> History</a:t>
            </a:r>
            <a:endParaRPr/>
          </a:p>
        </p:txBody>
      </p:sp>
      <p:sp>
        <p:nvSpPr>
          <p:cNvPr id="95" name="Google Shape;95;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lang="uk"/>
              <a:t>Project management as we know it today began taking shape roughly in the 1950s when foundational tools and techniques of project management such as the critical path method (CPM), work breakdown structure (WBS) and the program evaluation and review technique (PERT) were created.</a:t>
            </a:r>
            <a:endParaRPr/>
          </a:p>
          <a:p>
            <a:pPr indent="0" lvl="0" marL="0" rtl="0" algn="l">
              <a:spcBef>
                <a:spcPts val="1200"/>
              </a:spcBef>
              <a:spcAft>
                <a:spcPts val="1200"/>
              </a:spcAft>
              <a:buNone/>
            </a:pPr>
            <a:r>
              <a:rPr lang="uk"/>
              <a:t>However, the origins of project management can be traced back to 1896 when Karol Adamiecki created the harmonogram, which was the inspiration for the Gantt chart, which was later created in 1910 by Henry Gantt and remains one of the most important project management tools today. The origins of project management are closely related to construction, engineering, scientific management and even military research.</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uk"/>
              <a:t>Why?</a:t>
            </a:r>
            <a:endParaRPr/>
          </a:p>
        </p:txBody>
      </p:sp>
      <p:sp>
        <p:nvSpPr>
          <p:cNvPr id="101" name="Google Shape;101;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uk"/>
              <a:t>PM </a:t>
            </a:r>
            <a:r>
              <a:rPr lang="uk"/>
              <a:t>is important because it helps organizations control all the moving parts of projects to bring them to successful completion. These moving parts are known as project management areas, which are key project aspects that must be overseen as projects progress.</a:t>
            </a:r>
            <a:endParaRPr/>
          </a:p>
          <a:p>
            <a:pPr indent="0" lvl="0" marL="0" rtl="0" algn="l">
              <a:spcBef>
                <a:spcPts val="1200"/>
              </a:spcBef>
              <a:spcAft>
                <a:spcPts val="0"/>
              </a:spcAft>
              <a:buClr>
                <a:schemeClr val="dk1"/>
              </a:buClr>
              <a:buSzPts val="1100"/>
              <a:buFont typeface="Arial"/>
              <a:buNone/>
            </a:pPr>
            <a:r>
              <a:t/>
            </a:r>
            <a:endParaRPr/>
          </a:p>
          <a:p>
            <a:pPr indent="0" lvl="0" marL="0" rtl="0" algn="l">
              <a:spcBef>
                <a:spcPts val="1200"/>
              </a:spcBef>
              <a:spcAft>
                <a:spcPts val="120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