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505280-BFD5-403D-911B-6215075F4385}" type="datetimeFigureOut">
              <a:rPr lang="uk-UA" smtClean="0"/>
              <a:t>28.02.2021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C5DCF3-A2BE-47CA-A532-471A16000FE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ВИЗНАЧЕННЯ КЛЮЧОВИХ КОМПЕТЕНЦІЙ КОМПАНІЇ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Лекція 4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8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064895" cy="5289451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До внутрішніх </a:t>
            </a:r>
            <a:r>
              <a:rPr lang="uk-UA" dirty="0" err="1">
                <a:solidFill>
                  <a:schemeClr val="tx1"/>
                </a:solidFill>
              </a:rPr>
              <a:t>компетенцій</a:t>
            </a:r>
            <a:r>
              <a:rPr lang="uk-UA" dirty="0">
                <a:solidFill>
                  <a:schemeClr val="tx1"/>
                </a:solidFill>
              </a:rPr>
              <a:t> можна віднести наступні: «виробничий процес, продукція» [4], «НДР, ноу-хау, здатність створювати конкурентну продукцію; наявність ефективних бізнес-процесів (управління проектами, збут, маркетинг, планування і бюджетування, мотивація персоналу), наявність унікальних технологій, спеціальних виробничих активів, які недоступні конкурентам), наявність кваліфікованого персоналу, який не може бути легко знайдений на ринку і підготовка якого потребує часу».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203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20688"/>
            <a:ext cx="7848871" cy="5505475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До зовнішніх – «географічний охват, ринкове </a:t>
            </a:r>
            <a:r>
              <a:rPr lang="uk-UA" dirty="0" err="1">
                <a:solidFill>
                  <a:schemeClr val="tx1"/>
                </a:solidFill>
              </a:rPr>
              <a:t>позиціювання</a:t>
            </a:r>
            <a:r>
              <a:rPr lang="uk-UA" dirty="0">
                <a:solidFill>
                  <a:schemeClr val="tx1"/>
                </a:solidFill>
              </a:rPr>
              <a:t>» [4], «зв’язки з постачальниками і споживачами, можливості лобіювання, знання ринку, розуміння мінливих потреб кінцевих споживачів, здатність швидко і гнучко реагувати на масштабні зміни попиту, зберігаючи стійкість, репутація і кредитна привабливість фірми, або здатність забезпечення достатнього рівня фінансування в достатньому об’ємі, в короткі строки і по прийнятній вартості (зв’язки з фінансовими інститутами та інвесторами)».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0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76672"/>
            <a:ext cx="7848871" cy="5649491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 </a:t>
            </a:r>
            <a:r>
              <a:rPr lang="uk-UA" dirty="0">
                <a:solidFill>
                  <a:schemeClr val="tx1"/>
                </a:solidFill>
              </a:rPr>
              <a:t>«</a:t>
            </a:r>
            <a:r>
              <a:rPr lang="uk-UA" b="1" dirty="0">
                <a:solidFill>
                  <a:schemeClr val="tx1"/>
                </a:solidFill>
              </a:rPr>
              <a:t>Динамічні здатності</a:t>
            </a:r>
            <a:r>
              <a:rPr lang="uk-UA" dirty="0">
                <a:solidFill>
                  <a:schemeClr val="tx1"/>
                </a:solidFill>
              </a:rPr>
              <a:t> – це здатності підприємства розвивати наявні компетенції, адаптувати їх до мінливих ринкових умов, доповнювати знання», «здатність фірми до інтеграції різних технології в кінцевій продукції, до розробки і реформуванні внутрішніх і внутрішніх </a:t>
            </a:r>
            <a:r>
              <a:rPr lang="uk-UA" dirty="0" err="1">
                <a:solidFill>
                  <a:schemeClr val="tx1"/>
                </a:solidFill>
              </a:rPr>
              <a:t>компетенцій</a:t>
            </a:r>
            <a:r>
              <a:rPr lang="uk-UA" dirty="0">
                <a:solidFill>
                  <a:schemeClr val="tx1"/>
                </a:solidFill>
              </a:rPr>
              <a:t>… </a:t>
            </a:r>
          </a:p>
          <a:p>
            <a:pPr algn="just"/>
            <a:r>
              <a:rPr lang="uk-UA" dirty="0"/>
              <a:t>Таким чином, динамічні можливості відображають здатності організації створювати нові, передові форми ключових </a:t>
            </a:r>
            <a:r>
              <a:rPr lang="uk-UA" dirty="0" err="1"/>
              <a:t>компетенцій</a:t>
            </a:r>
            <a:r>
              <a:rPr lang="uk-UA" dirty="0"/>
              <a:t> в конкретних обставинах, що склалися на ринку». Прояв динамічних здатностей є результатом не тільки підприємницьких дій, а й процесів, що відбуваються на підприємстві.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344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620688"/>
            <a:ext cx="7668840" cy="5505475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Взаємозв’язок між динамічними здатностями та ключовими </a:t>
            </a:r>
            <a:r>
              <a:rPr lang="uk-UA" dirty="0" err="1">
                <a:solidFill>
                  <a:schemeClr val="tx1"/>
                </a:solidFill>
              </a:rPr>
              <a:t>компетенціями</a:t>
            </a:r>
            <a:r>
              <a:rPr lang="uk-UA" dirty="0">
                <a:solidFill>
                  <a:schemeClr val="tx1"/>
                </a:solidFill>
              </a:rPr>
              <a:t> описується в за допомогою наступної формули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Ключові компетенції на сьогоднішніх ринках + Динамічні здатності = Ключові компетенції на завтрашніх ринках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879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764704"/>
            <a:ext cx="7596832" cy="5361459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Виділяють загальні, стандартні та ключові властивості компетенції. </a:t>
            </a:r>
            <a:endParaRPr lang="uk-UA" sz="2000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До </a:t>
            </a:r>
            <a:r>
              <a:rPr lang="uk-UA" b="1" dirty="0">
                <a:solidFill>
                  <a:schemeClr val="tx1"/>
                </a:solidFill>
              </a:rPr>
              <a:t>загальних</a:t>
            </a:r>
            <a:r>
              <a:rPr lang="uk-UA" dirty="0">
                <a:solidFill>
                  <a:schemeClr val="tx1"/>
                </a:solidFill>
              </a:rPr>
              <a:t> властивостей ключових </a:t>
            </a:r>
            <a:r>
              <a:rPr lang="uk-UA" dirty="0" err="1">
                <a:solidFill>
                  <a:schemeClr val="tx1"/>
                </a:solidFill>
              </a:rPr>
              <a:t>компетенцій</a:t>
            </a:r>
            <a:r>
              <a:rPr lang="uk-UA" dirty="0">
                <a:solidFill>
                  <a:schemeClr val="tx1"/>
                </a:solidFill>
              </a:rPr>
              <a:t> відносять:</a:t>
            </a:r>
            <a:endParaRPr lang="uk-UA" sz="2000" dirty="0">
              <a:solidFill>
                <a:schemeClr val="tx1"/>
              </a:solidFill>
            </a:endParaRPr>
          </a:p>
          <a:p>
            <a:pPr lvl="1" algn="just"/>
            <a:r>
              <a:rPr lang="uk-UA" sz="2400" dirty="0">
                <a:solidFill>
                  <a:schemeClr val="tx1"/>
                </a:solidFill>
              </a:rPr>
              <a:t>складність кодифікації; </a:t>
            </a:r>
            <a:endParaRPr lang="uk-UA" sz="2000" dirty="0">
              <a:solidFill>
                <a:schemeClr val="tx1"/>
              </a:solidFill>
            </a:endParaRPr>
          </a:p>
          <a:p>
            <a:pPr lvl="1" algn="just"/>
            <a:r>
              <a:rPr lang="uk-UA" sz="2400" dirty="0">
                <a:solidFill>
                  <a:schemeClr val="tx1"/>
                </a:solidFill>
              </a:rPr>
              <a:t>похідний характер від сукупності стратегічних ресурсів і здібностей підприємства;</a:t>
            </a:r>
            <a:endParaRPr lang="uk-UA" sz="2000" dirty="0">
              <a:solidFill>
                <a:schemeClr val="tx1"/>
              </a:solidFill>
            </a:endParaRPr>
          </a:p>
          <a:p>
            <a:pPr lvl="1" algn="just"/>
            <a:r>
              <a:rPr lang="uk-UA" sz="2400" dirty="0">
                <a:solidFill>
                  <a:schemeClr val="tx1"/>
                </a:solidFill>
              </a:rPr>
              <a:t>відсутність матеріальної основи та носіїв;  </a:t>
            </a:r>
            <a:endParaRPr lang="uk-UA" sz="2000" dirty="0">
              <a:solidFill>
                <a:schemeClr val="tx1"/>
              </a:solidFill>
            </a:endParaRPr>
          </a:p>
          <a:p>
            <a:pPr lvl="1" algn="just"/>
            <a:r>
              <a:rPr lang="uk-UA" sz="2400" dirty="0" err="1">
                <a:solidFill>
                  <a:schemeClr val="tx1"/>
                </a:solidFill>
              </a:rPr>
              <a:t>незношуваність</a:t>
            </a:r>
            <a:r>
              <a:rPr lang="uk-UA" sz="2400" dirty="0">
                <a:solidFill>
                  <a:schemeClr val="tx1"/>
                </a:solidFill>
              </a:rPr>
              <a:t> у процесі її використання; </a:t>
            </a:r>
            <a:endParaRPr lang="uk-UA" sz="2000" dirty="0">
              <a:solidFill>
                <a:schemeClr val="tx1"/>
              </a:solidFill>
            </a:endParaRPr>
          </a:p>
          <a:p>
            <a:pPr lvl="1" algn="just"/>
            <a:r>
              <a:rPr lang="uk-UA" sz="2400" dirty="0">
                <a:solidFill>
                  <a:schemeClr val="tx1"/>
                </a:solidFill>
              </a:rPr>
              <a:t>складність копіювання конкурентами; </a:t>
            </a:r>
            <a:endParaRPr lang="uk-UA" sz="2000" dirty="0">
              <a:solidFill>
                <a:schemeClr val="tx1"/>
              </a:solidFill>
            </a:endParaRPr>
          </a:p>
          <a:p>
            <a:pPr lvl="1" algn="just"/>
            <a:r>
              <a:rPr lang="uk-UA" sz="2400" dirty="0" err="1">
                <a:solidFill>
                  <a:schemeClr val="tx1"/>
                </a:solidFill>
              </a:rPr>
              <a:t>синергійна</a:t>
            </a:r>
            <a:r>
              <a:rPr lang="uk-UA" sz="2400" dirty="0">
                <a:solidFill>
                  <a:schemeClr val="tx1"/>
                </a:solidFill>
              </a:rPr>
              <a:t> природа формування споживчої цінності продукту чи послуги.</a:t>
            </a:r>
            <a:endParaRPr lang="uk-UA" sz="2000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478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chemeClr val="tx1"/>
                </a:solidFill>
              </a:rPr>
              <a:t>Стандартні компетенції ( базові)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- знання і вміння , досвіду підприємства , що ж необхідними для діяльності на певному ринку. Втрата </a:t>
            </a:r>
            <a:r>
              <a:rPr lang="uk-UA" dirty="0" smtClean="0">
                <a:solidFill>
                  <a:schemeClr val="tx1"/>
                </a:solidFill>
              </a:rPr>
              <a:t>стандартних  </a:t>
            </a:r>
            <a:r>
              <a:rPr lang="uk-UA" dirty="0" err="1" smtClean="0">
                <a:solidFill>
                  <a:schemeClr val="tx1"/>
                </a:solidFill>
              </a:rPr>
              <a:t>компетенцій</a:t>
            </a:r>
            <a:r>
              <a:rPr lang="uk-UA" dirty="0" smtClean="0">
                <a:solidFill>
                  <a:schemeClr val="tx1"/>
                </a:solidFill>
              </a:rPr>
              <a:t> є </a:t>
            </a:r>
            <a:r>
              <a:rPr lang="uk-UA" dirty="0">
                <a:solidFill>
                  <a:schemeClr val="tx1"/>
                </a:solidFill>
              </a:rPr>
              <a:t>причиною виходу компанії з ринку</a:t>
            </a: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Ключові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- знання , досвід вищого порядку що відіграють роль </a:t>
            </a:r>
            <a:r>
              <a:rPr lang="uk-UA" dirty="0" err="1">
                <a:solidFill>
                  <a:schemeClr val="tx1"/>
                </a:solidFill>
              </a:rPr>
              <a:t>споживчоі</a:t>
            </a:r>
            <a:r>
              <a:rPr lang="uk-UA" dirty="0">
                <a:solidFill>
                  <a:schemeClr val="tx1"/>
                </a:solidFill>
              </a:rPr>
              <a:t> цінності, що об'єднуються в собі знання і досвід , дозволяють використовувати ефективно всі інші компетенції 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41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764704"/>
            <a:ext cx="7668840" cy="5361459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>
                <a:solidFill>
                  <a:schemeClr val="tx1"/>
                </a:solidFill>
              </a:rPr>
              <a:t>Необхідна умова виникнення ключ </a:t>
            </a:r>
            <a:r>
              <a:rPr lang="uk-UA" b="1" dirty="0" err="1">
                <a:solidFill>
                  <a:schemeClr val="tx1"/>
                </a:solidFill>
              </a:rPr>
              <a:t>компетенцій</a:t>
            </a:r>
            <a:r>
              <a:rPr lang="uk-UA" b="1" dirty="0">
                <a:solidFill>
                  <a:schemeClr val="tx1"/>
                </a:solidFill>
              </a:rPr>
              <a:t> -</a:t>
            </a:r>
            <a:r>
              <a:rPr lang="uk-UA" dirty="0">
                <a:solidFill>
                  <a:schemeClr val="tx1"/>
                </a:solidFill>
              </a:rPr>
              <a:t> взаємодія елементів інтелектуального капіталу , що дозволяє </a:t>
            </a:r>
            <a:r>
              <a:rPr lang="uk-UA" dirty="0" err="1">
                <a:solidFill>
                  <a:schemeClr val="tx1"/>
                </a:solidFill>
              </a:rPr>
              <a:t>забезпечиити</a:t>
            </a:r>
            <a:r>
              <a:rPr lang="uk-UA" dirty="0">
                <a:solidFill>
                  <a:schemeClr val="tx1"/>
                </a:solidFill>
              </a:rPr>
              <a:t> отримання </a:t>
            </a:r>
            <a:r>
              <a:rPr lang="uk-UA" dirty="0" err="1">
                <a:solidFill>
                  <a:schemeClr val="tx1"/>
                </a:solidFill>
              </a:rPr>
              <a:t>синергійного</a:t>
            </a:r>
            <a:r>
              <a:rPr lang="uk-UA" dirty="0">
                <a:solidFill>
                  <a:schemeClr val="tx1"/>
                </a:solidFill>
              </a:rPr>
              <a:t> ефектів і унікального корпоративного знання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</a:rPr>
              <a:t>Формула компетенціі</a:t>
            </a:r>
            <a:r>
              <a:rPr lang="uk-UA" dirty="0">
                <a:solidFill>
                  <a:schemeClr val="tx1"/>
                </a:solidFill>
              </a:rPr>
              <a:t> = технологія *процес управління *колективне навчання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Процес формування </a:t>
            </a:r>
            <a:r>
              <a:rPr lang="uk-UA" dirty="0" err="1">
                <a:solidFill>
                  <a:schemeClr val="tx1"/>
                </a:solidFill>
              </a:rPr>
              <a:t>компетенцій</a:t>
            </a:r>
            <a:r>
              <a:rPr lang="uk-UA" dirty="0">
                <a:solidFill>
                  <a:schemeClr val="tx1"/>
                </a:solidFill>
              </a:rPr>
              <a:t> компанії можна описати за принципом дерева </a:t>
            </a:r>
            <a:r>
              <a:rPr lang="uk-UA" dirty="0" err="1">
                <a:solidFill>
                  <a:schemeClr val="tx1"/>
                </a:solidFill>
              </a:rPr>
              <a:t>компетенціі</a:t>
            </a:r>
            <a:r>
              <a:rPr lang="uk-UA" dirty="0">
                <a:solidFill>
                  <a:schemeClr val="tx1"/>
                </a:solidFill>
              </a:rPr>
              <a:t> ( диверсифіковані компанії 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 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3235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Система бізнес-процесів компанії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0846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pPr marL="0" indent="176213" algn="just"/>
            <a:r>
              <a:rPr lang="uk-UA" dirty="0">
                <a:solidFill>
                  <a:schemeClr val="tx1"/>
                </a:solidFill>
              </a:rPr>
              <a:t>Система управління бізнесом – це сукупність бізнес-процесів, що виконується підрозділами та посадовими особами підприємства, які мотивуються на досягнення цілей підприємства і наділені необхідними правами, а також несуть відповідальність за результати виконання бізнес-процесів.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807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476672"/>
            <a:ext cx="7920880" cy="5649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Основними елементами системи управління за процесами є: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</a:rPr>
              <a:t>Бізнес-об’єкт </a:t>
            </a:r>
            <a:r>
              <a:rPr lang="uk-UA" dirty="0">
                <a:solidFill>
                  <a:schemeClr val="tx1"/>
                </a:solidFill>
              </a:rPr>
              <a:t>– об’єкт, що має цінність для внутрішнього чи зовнішнього споживача;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</a:rPr>
              <a:t>Бізнес-процес </a:t>
            </a:r>
            <a:r>
              <a:rPr lang="uk-UA" dirty="0">
                <a:solidFill>
                  <a:schemeClr val="tx1"/>
                </a:solidFill>
              </a:rPr>
              <a:t>– цілеспрямована організаційна діяльність, по перетворенню бізнес-об'єктів та зростанню їх споживчої вартості;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</a:rPr>
              <a:t>Показник ефективності –</a:t>
            </a:r>
            <a:r>
              <a:rPr lang="uk-UA" dirty="0">
                <a:solidFill>
                  <a:schemeClr val="tx1"/>
                </a:solidFill>
              </a:rPr>
              <a:t> параметр, що вимірює ефективність виконання бізнес-процесу чи цінність бізнес-процесу;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</a:rPr>
              <a:t>Посадова особа </a:t>
            </a:r>
            <a:r>
              <a:rPr lang="uk-UA" dirty="0">
                <a:solidFill>
                  <a:schemeClr val="tx1"/>
                </a:solidFill>
              </a:rPr>
              <a:t>– людина, яка приймає участь у виконанні бізнес-процесу, наділена певними правами, несе відповідальність за результат виконання процесу та мотивована на досягнення цілей бізнес-процесу;</a:t>
            </a:r>
          </a:p>
          <a:p>
            <a:pPr lvl="0" algn="just"/>
            <a:r>
              <a:rPr lang="uk-UA" b="1" dirty="0">
                <a:solidFill>
                  <a:schemeClr val="tx1"/>
                </a:solidFill>
              </a:rPr>
              <a:t>Документ</a:t>
            </a:r>
            <a:r>
              <a:rPr lang="uk-UA" dirty="0">
                <a:solidFill>
                  <a:schemeClr val="tx1"/>
                </a:solidFill>
              </a:rPr>
              <a:t> – впорядкована сукупність інформації.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Описані елементи системи управління гарантують </a:t>
            </a:r>
            <a:r>
              <a:rPr lang="uk-UA" dirty="0" err="1">
                <a:solidFill>
                  <a:schemeClr val="tx1"/>
                </a:solidFill>
              </a:rPr>
              <a:t>ціленаправленість</a:t>
            </a:r>
            <a:r>
              <a:rPr lang="uk-UA" dirty="0">
                <a:solidFill>
                  <a:schemeClr val="tx1"/>
                </a:solidFill>
              </a:rPr>
              <a:t>, підконтрольність, узгодженість та прозорість виконання бізнес-процесів підприємства.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99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136903" cy="4929411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Результати аналізу існуючих і потенційних стратегічних ресурсів компанії мають виключно важливе значення для оцінки її </a:t>
            </a:r>
            <a:r>
              <a:rPr lang="uk-UA" dirty="0" smtClean="0">
                <a:solidFill>
                  <a:schemeClr val="tx1"/>
                </a:solidFill>
              </a:rPr>
              <a:t>ключових </a:t>
            </a:r>
            <a:r>
              <a:rPr lang="uk-UA" dirty="0" err="1">
                <a:solidFill>
                  <a:schemeClr val="tx1"/>
                </a:solidFill>
              </a:rPr>
              <a:t>компетенцій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К</a:t>
            </a:r>
            <a:r>
              <a:rPr lang="uk-UA" b="1" dirty="0" smtClean="0">
                <a:solidFill>
                  <a:schemeClr val="tx1"/>
                </a:solidFill>
              </a:rPr>
              <a:t>омпетенції </a:t>
            </a:r>
            <a:r>
              <a:rPr lang="uk-UA" b="1" dirty="0">
                <a:solidFill>
                  <a:schemeClr val="tx1"/>
                </a:solidFill>
              </a:rPr>
              <a:t>підприємства (організації)</a:t>
            </a:r>
            <a:r>
              <a:rPr lang="uk-UA" dirty="0">
                <a:solidFill>
                  <a:schemeClr val="tx1"/>
                </a:solidFill>
              </a:rPr>
              <a:t> — </a:t>
            </a:r>
            <a:r>
              <a:rPr lang="uk-UA" i="1" dirty="0">
                <a:solidFill>
                  <a:schemeClr val="tx1"/>
                </a:solidFill>
              </a:rPr>
              <a:t>це невід'ємна складова його стратегічних активів, яка віддзеркалює комплекс колективного знання, досвіду та здібностей підприємства, що в поєднанні з унікальною технологією дозволяє створювати (підтримувати) конкурентні переваги та забезпечувати неповторну відмітність підприємства у певному ринковому оточенні.</a:t>
            </a:r>
            <a:r>
              <a:rPr lang="uk-UA" dirty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uk-UA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Поняття </a:t>
            </a:r>
            <a:r>
              <a:rPr lang="uk-UA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компетенцій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6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7" y="692696"/>
            <a:ext cx="7596833" cy="5433467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Б</a:t>
            </a:r>
            <a:r>
              <a:rPr lang="uk-UA" b="1" dirty="0" smtClean="0">
                <a:solidFill>
                  <a:schemeClr val="tx1"/>
                </a:solidFill>
              </a:rPr>
              <a:t>ізнес-процес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це сукупність різних видів діяльності, в рамках якої “на вході” використовується один чи більше видів ресурсів, і в результаті цієї діяльності на “виході” створюється продукт, що представляє цінність для споживача.</a:t>
            </a:r>
          </a:p>
          <a:p>
            <a:pPr algn="just"/>
            <a:r>
              <a:rPr lang="uk-UA" dirty="0"/>
              <a:t>Головна ідея полягає в тому, що будь-який бізнес-процес має свого споживача зовнішнього чи внутрішнього. І при структуризації організації її діяльність розглядається як сукупність бізнес-процесів.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1144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692696"/>
            <a:ext cx="7740848" cy="54334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Бізнес-процес характеризується певними атрибутами: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Власник бізнес-процесу</a:t>
            </a:r>
            <a:r>
              <a:rPr lang="uk-UA" dirty="0">
                <a:solidFill>
                  <a:schemeClr val="tx1"/>
                </a:solidFill>
              </a:rPr>
              <a:t> – людина, які володіє ресурсами бізнес-процесу, приймає стратегічні рішення, контролює виконання  та відповідає за результати бізнес-процесу.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Вхід бізнес-процесу</a:t>
            </a:r>
            <a:r>
              <a:rPr lang="uk-UA" dirty="0">
                <a:solidFill>
                  <a:schemeClr val="tx1"/>
                </a:solidFill>
              </a:rPr>
              <a:t> - ресурси підприємства, які залучаються підприємством для подальшого їх перетворення в результати (вихід).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Вихід бізнес-процесу </a:t>
            </a:r>
            <a:r>
              <a:rPr lang="uk-UA" dirty="0">
                <a:solidFill>
                  <a:schemeClr val="tx1"/>
                </a:solidFill>
              </a:rPr>
              <a:t>-  це кінцевий продукт, який отримуємо в результаті перетворення ресурсів і має цінність для споживачів.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Ресурс бізнес-процесу</a:t>
            </a:r>
            <a:r>
              <a:rPr lang="uk-UA" dirty="0">
                <a:solidFill>
                  <a:schemeClr val="tx1"/>
                </a:solidFill>
              </a:rPr>
              <a:t> – матеріальний чи інформаційний ресурс, який використовується для виконання процесу, але не є входом процесу.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Клієнт (споживач) бізнес-процесу</a:t>
            </a:r>
            <a:r>
              <a:rPr lang="uk-UA" dirty="0">
                <a:solidFill>
                  <a:schemeClr val="tx1"/>
                </a:solidFill>
              </a:rPr>
              <a:t> – клієнтом або споживачем бізнес-процесу може виступати інший бізнес-процес (</a:t>
            </a:r>
            <a:r>
              <a:rPr lang="uk-UA" b="1" dirty="0">
                <a:solidFill>
                  <a:schemeClr val="tx1"/>
                </a:solidFill>
              </a:rPr>
              <a:t>внутрішні клієнти</a:t>
            </a:r>
            <a:r>
              <a:rPr lang="uk-UA" dirty="0">
                <a:solidFill>
                  <a:schemeClr val="tx1"/>
                </a:solidFill>
              </a:rPr>
              <a:t>), а також безпосередньо споживачі готової продукції чи послуги, або інші організації (</a:t>
            </a:r>
            <a:r>
              <a:rPr lang="uk-UA" b="1" dirty="0">
                <a:solidFill>
                  <a:schemeClr val="tx1"/>
                </a:solidFill>
              </a:rPr>
              <a:t>зовнішні клієнти</a:t>
            </a:r>
            <a:r>
              <a:rPr lang="uk-UA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56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836712"/>
            <a:ext cx="7668840" cy="52894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Бізнес-процеси підприємства можна класифікувати за такими групами: 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основні бізнес-процеси;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 забезпечуючи (допоміжні);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процеси управління;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процеси розвитку. 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До основних відносяться </a:t>
            </a:r>
            <a:r>
              <a:rPr lang="uk-UA" dirty="0">
                <a:solidFill>
                  <a:schemeClr val="tx1"/>
                </a:solidFill>
              </a:rPr>
              <a:t>бізнес-процеси, в основі яких лежить створення доданої вартості підприємства. Їм також притаманні такі </a:t>
            </a:r>
            <a:r>
              <a:rPr lang="uk-UA" dirty="0" smtClean="0">
                <a:solidFill>
                  <a:schemeClr val="tx1"/>
                </a:solidFill>
              </a:rPr>
              <a:t>характеристики: </a:t>
            </a:r>
            <a:endParaRPr lang="uk-UA" dirty="0">
              <a:solidFill>
                <a:schemeClr val="tx1"/>
              </a:solidFill>
            </a:endParaRP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створюють додану вартість продукту чи послуги, що виробляє підприємство;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створюють продукт, що має цінність для зовнішнього споживача (клієнта);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основним завданням – є отримання прибутку;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вони безпосередньо приймають участь в реалізації напрямків діяльності підприємства;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є визначними при формуванні прибутковості та конкурентоспроможності підприємства;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мають стратегічне значення.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333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620688"/>
            <a:ext cx="7596832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До другої групи відносяться забезпечуючи (допоміжні) бізнес-процеси </a:t>
            </a:r>
            <a:r>
              <a:rPr lang="uk-UA" dirty="0" smtClean="0">
                <a:solidFill>
                  <a:schemeClr val="tx1"/>
                </a:solidFill>
              </a:rPr>
              <a:t>підприємства, </a:t>
            </a:r>
            <a:r>
              <a:rPr lang="uk-UA" dirty="0">
                <a:solidFill>
                  <a:schemeClr val="tx1"/>
                </a:solidFill>
              </a:rPr>
              <a:t>які підтримують інфраструктуру підприємства. Споживачами допоміжних бізнес-процесів виступають підрозділи підприємства, співробітники та основні бізнес-процеси.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Третя група бізнес-процесів – процеси </a:t>
            </a:r>
            <a:r>
              <a:rPr lang="uk-UA" dirty="0" smtClean="0">
                <a:solidFill>
                  <a:schemeClr val="tx1"/>
                </a:solidFill>
              </a:rPr>
              <a:t>управління. </a:t>
            </a:r>
            <a:r>
              <a:rPr lang="uk-UA" dirty="0">
                <a:solidFill>
                  <a:schemeClr val="tx1"/>
                </a:solidFill>
              </a:rPr>
              <a:t>Процеси управління в свою чергу, також можна віднести до допоміжних бізнес-процесів, які не формують вартості, але забезпечують функціонування основних бізнес-процесів. Вони дозволяють управляти підприємством, при цьому забезпечують його конкурентоспроможність, виживання та розвиток, а також регулюють поточну діяльність підприємства.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39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Четверта група бізнес-процесів – це бізнес-процеси розвитку, основним завданням яких є забезпечення розвитку підприємства у довгостроковій перспективі та формування доданої вартості. Їх ще можна визначити центрами формування інвестицій чи венчурного капіталу. Дуже часто бізнес-процеси розвитку розглядаються як бізнес-проекти, які складаються з разових дій підприємства по проведенню, реструктуризації, автоматизації, реінжинірингу, виводу нових продуктів на ринок, та інших проектів, які сприяють стратегічному розвитку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2372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 algn="just"/>
            <a:r>
              <a:rPr lang="uk-UA" u="sng" dirty="0">
                <a:solidFill>
                  <a:schemeClr val="tx1"/>
                </a:solidFill>
              </a:rPr>
              <a:t>Основні бізнес-процеси підприємства: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1 – Внутрішня логістика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2 – Виробництво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3 – Зовнішня логістика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4 – Маркетинг та збут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5 – </a:t>
            </a:r>
            <a:r>
              <a:rPr lang="uk-UA" dirty="0" err="1">
                <a:solidFill>
                  <a:schemeClr val="tx1"/>
                </a:solidFill>
              </a:rPr>
              <a:t>Післяпродажне</a:t>
            </a:r>
            <a:r>
              <a:rPr lang="uk-UA" dirty="0">
                <a:solidFill>
                  <a:schemeClr val="tx1"/>
                </a:solidFill>
              </a:rPr>
              <a:t> обслуговування та сервіс</a:t>
            </a:r>
          </a:p>
          <a:p>
            <a:pPr algn="just"/>
            <a:r>
              <a:rPr lang="uk-UA" u="sng" dirty="0">
                <a:solidFill>
                  <a:schemeClr val="tx1"/>
                </a:solidFill>
              </a:rPr>
              <a:t>Допоміжні бізнес-процеси підприємства: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6 – Матеріально-технічне забезпечення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7 – Підтримання інфраструктури підприємства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8 – Управління людськими ресурсами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БП 9 – Розвиток технологій</a:t>
            </a:r>
          </a:p>
        </p:txBody>
      </p:sp>
    </p:spTree>
    <p:extLst>
      <p:ext uri="{BB962C8B-B14F-4D97-AF65-F5344CB8AC3E}">
        <p14:creationId xmlns:p14="http://schemas.microsoft.com/office/powerpoint/2010/main" val="407103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764704"/>
            <a:ext cx="7920879" cy="5361459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чином, особливістю ключової компетенції є її орієнтація на такий внутрішній ресурс компанії, як сформовані (індивідуально чи колективно) знання, досвід і навики, що в результаті тривалого, неперервного накопичення утворюють комплекс корпоративних знань. Враховуючи системний підхід до формування бізнес-моделі компанії, уточнене визначення цього поняття є таким: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К</a:t>
            </a:r>
            <a:r>
              <a:rPr lang="uk-UA" b="1" dirty="0" smtClean="0">
                <a:solidFill>
                  <a:schemeClr val="tx1"/>
                </a:solidFill>
              </a:rPr>
              <a:t>лючова </a:t>
            </a:r>
            <a:r>
              <a:rPr lang="uk-UA" b="1" dirty="0">
                <a:solidFill>
                  <a:schemeClr val="tx1"/>
                </a:solidFill>
              </a:rPr>
              <a:t>компетенція – </a:t>
            </a:r>
            <a:r>
              <a:rPr lang="uk-UA" b="1" i="1" dirty="0">
                <a:solidFill>
                  <a:schemeClr val="tx1"/>
                </a:solidFill>
              </a:rPr>
              <a:t>це важливий елемент бізнес-моделі підприємства, комплекс системно накопичених корпоративних знань і досвіду, які у поєднанні з іншими факторами інформаційно-інтелектуального характеру, є необхідною умовою забезпечення особливої, стійкої  конкурентної переваги серед інших підприємств у галузі.</a:t>
            </a:r>
            <a:endParaRPr lang="uk-UA" b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989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Досліджуючи суть ключової компетенції, можна зробити висновок, що процес її набуття компанією тісно пов’язаний із формуванням інтелектуального </a:t>
            </a:r>
            <a:r>
              <a:rPr lang="uk-UA" dirty="0" smtClean="0">
                <a:solidFill>
                  <a:schemeClr val="tx1"/>
                </a:solidFill>
              </a:rPr>
              <a:t>капіталу.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i="1" dirty="0">
                <a:solidFill>
                  <a:schemeClr val="tx1"/>
                </a:solidFill>
              </a:rPr>
              <a:t>Оскільки кожен із цих елементів інтелектуального капіталу породжений людським знанням, досвідом і вмінням, то необхідною умовою виникнення ключових </a:t>
            </a:r>
            <a:r>
              <a:rPr lang="uk-UA" i="1" dirty="0" err="1">
                <a:solidFill>
                  <a:schemeClr val="tx1"/>
                </a:solidFill>
              </a:rPr>
              <a:t>компетенцій</a:t>
            </a:r>
            <a:r>
              <a:rPr lang="uk-UA" i="1" dirty="0">
                <a:solidFill>
                  <a:schemeClr val="tx1"/>
                </a:solidFill>
              </a:rPr>
              <a:t> є їх взаємодія, що й забезпечує отримання </a:t>
            </a:r>
            <a:r>
              <a:rPr lang="uk-UA" i="1" dirty="0" err="1">
                <a:solidFill>
                  <a:schemeClr val="tx1"/>
                </a:solidFill>
              </a:rPr>
              <a:t>синергійних</a:t>
            </a:r>
            <a:r>
              <a:rPr lang="uk-UA" i="1" dirty="0">
                <a:solidFill>
                  <a:schemeClr val="tx1"/>
                </a:solidFill>
              </a:rPr>
              <a:t> ефектів і формування унікального корпоративного знання</a:t>
            </a:r>
            <a:r>
              <a:rPr lang="uk-UA" i="1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600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К</a:t>
            </a:r>
            <a:r>
              <a:rPr lang="uk-UA" b="1" dirty="0" smtClean="0">
                <a:solidFill>
                  <a:schemeClr val="tx1"/>
                </a:solidFill>
              </a:rPr>
              <a:t>лючова </a:t>
            </a:r>
            <a:r>
              <a:rPr lang="uk-UA" b="1" dirty="0">
                <a:solidFill>
                  <a:schemeClr val="tx1"/>
                </a:solidFill>
              </a:rPr>
              <a:t>компетенція не є бухгалтерським активом, тому вона не зношується, а навпаки збільшує свою цінність і досконалість із часом. Натомість, вона може просто втратити своє значення для компанії в певних ринкових умовах, у той час, коли активи компанії можуть відновлюватись.</a:t>
            </a:r>
            <a:r>
              <a:rPr lang="uk-UA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9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548680"/>
            <a:ext cx="7696365" cy="51068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b="1" i="1" u="sng" dirty="0">
                <a:solidFill>
                  <a:schemeClr val="tx1"/>
                </a:solidFill>
              </a:rPr>
              <a:t>Формування </a:t>
            </a:r>
            <a:r>
              <a:rPr lang="uk-UA" b="1" i="1" u="sng" dirty="0" err="1">
                <a:solidFill>
                  <a:schemeClr val="tx1"/>
                </a:solidFill>
              </a:rPr>
              <a:t>компетенцій</a:t>
            </a:r>
            <a:r>
              <a:rPr lang="uk-UA" b="1" i="1" u="sng" dirty="0">
                <a:solidFill>
                  <a:schemeClr val="tx1"/>
                </a:solidFill>
              </a:rPr>
              <a:t> на прикладі компанії «</a:t>
            </a:r>
            <a:r>
              <a:rPr lang="en-US" b="1" i="1" u="sng" dirty="0">
                <a:solidFill>
                  <a:schemeClr val="tx1"/>
                </a:solidFill>
              </a:rPr>
              <a:t>HONDA</a:t>
            </a:r>
            <a:r>
              <a:rPr lang="uk-UA" b="1" i="1" u="sng" dirty="0">
                <a:solidFill>
                  <a:schemeClr val="tx1"/>
                </a:solidFill>
              </a:rPr>
              <a:t>»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До ключових </a:t>
            </a:r>
            <a:r>
              <a:rPr lang="uk-UA" b="1" dirty="0" err="1">
                <a:solidFill>
                  <a:schemeClr val="tx1"/>
                </a:solidFill>
              </a:rPr>
              <a:t>компетенцій</a:t>
            </a:r>
            <a:r>
              <a:rPr lang="uk-UA" b="1" dirty="0">
                <a:solidFill>
                  <a:schemeClr val="tx1"/>
                </a:solidFill>
              </a:rPr>
              <a:t> компанії </a:t>
            </a:r>
            <a:r>
              <a:rPr lang="uk-UA" b="1" i="1" dirty="0" err="1">
                <a:solidFill>
                  <a:schemeClr val="tx1"/>
                </a:solidFill>
              </a:rPr>
              <a:t>Honda</a:t>
            </a:r>
            <a:r>
              <a:rPr lang="uk-UA" b="1" dirty="0">
                <a:solidFill>
                  <a:schemeClr val="tx1"/>
                </a:solidFill>
              </a:rPr>
              <a:t> відноситься знання в галузі конструкційних особливостей двигунів внутрішнього згорання і технологічні здібності їх виготовлення для різних видів транспортних засобів. </a:t>
            </a:r>
            <a:r>
              <a:rPr lang="uk-UA" b="1" i="1" dirty="0">
                <a:solidFill>
                  <a:schemeClr val="tx1"/>
                </a:solidFill>
              </a:rPr>
              <a:t>Результатом використання цих </a:t>
            </a:r>
            <a:r>
              <a:rPr lang="uk-UA" b="1" i="1" dirty="0" err="1">
                <a:solidFill>
                  <a:schemeClr val="tx1"/>
                </a:solidFill>
              </a:rPr>
              <a:t>компетенцій</a:t>
            </a:r>
            <a:r>
              <a:rPr lang="uk-UA" b="1" i="1" dirty="0">
                <a:solidFill>
                  <a:schemeClr val="tx1"/>
                </a:solidFill>
              </a:rPr>
              <a:t> є ключовий продукт – конкурентоспроможний за технічними і технологічними параметрами двигун.</a:t>
            </a:r>
            <a:r>
              <a:rPr lang="uk-UA" b="1" dirty="0">
                <a:solidFill>
                  <a:schemeClr val="tx1"/>
                </a:solidFill>
              </a:rPr>
              <a:t> Це дозволило компанії реалізувати кілька видів діяльності: автомобілебудування, </a:t>
            </a:r>
            <a:r>
              <a:rPr lang="uk-UA" b="1" dirty="0" err="1">
                <a:solidFill>
                  <a:schemeClr val="tx1"/>
                </a:solidFill>
              </a:rPr>
              <a:t>вир-во</a:t>
            </a:r>
            <a:r>
              <a:rPr lang="uk-UA" b="1" dirty="0">
                <a:solidFill>
                  <a:schemeClr val="tx1"/>
                </a:solidFill>
              </a:rPr>
              <a:t> сільськогосподарської техніки і літакобудування. В результаті продуктовий портфель компанії включає: автомобілі, мотоцикли, літаки, газонокосарки тощо.  </a:t>
            </a:r>
            <a:endParaRPr lang="uk-UA" b="1" dirty="0" smtClean="0">
              <a:solidFill>
                <a:schemeClr val="tx1"/>
              </a:solidFill>
            </a:endParaRPr>
          </a:p>
          <a:p>
            <a:pPr algn="just"/>
            <a:r>
              <a:rPr lang="uk-UA" b="1" dirty="0"/>
              <a:t>Отже, кінцеві продукти є кінцевим втіленням ключових </a:t>
            </a:r>
            <a:r>
              <a:rPr lang="uk-UA" b="1" dirty="0" err="1"/>
              <a:t>компетенцій</a:t>
            </a:r>
            <a:r>
              <a:rPr lang="uk-UA" b="1" dirty="0"/>
              <a:t> компанії. Проміжним елементом між ключовими </a:t>
            </a:r>
            <a:r>
              <a:rPr lang="uk-UA" b="1" dirty="0" err="1"/>
              <a:t>компетенціями</a:t>
            </a:r>
            <a:r>
              <a:rPr lang="uk-UA" b="1" dirty="0"/>
              <a:t> і кінцевим продуктом є ключовий продукт (платформа) — фізичне втілення однієї або декількох ключових </a:t>
            </a:r>
            <a:r>
              <a:rPr lang="uk-UA" b="1" dirty="0" err="1"/>
              <a:t>компетенцій</a:t>
            </a: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0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764704"/>
            <a:ext cx="7596832" cy="5361459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Взаємозв’язок ключових </a:t>
            </a:r>
            <a:r>
              <a:rPr lang="uk-UA" b="1" dirty="0" err="1">
                <a:solidFill>
                  <a:schemeClr val="tx1"/>
                </a:solidFill>
              </a:rPr>
              <a:t>компетенцій</a:t>
            </a:r>
            <a:r>
              <a:rPr lang="uk-UA" b="1" dirty="0">
                <a:solidFill>
                  <a:schemeClr val="tx1"/>
                </a:solidFill>
              </a:rPr>
              <a:t> та елементів інтелектуального </a:t>
            </a:r>
            <a:r>
              <a:rPr lang="uk-UA" b="1" dirty="0" smtClean="0">
                <a:solidFill>
                  <a:schemeClr val="tx1"/>
                </a:solidFill>
              </a:rPr>
              <a:t>капіталу</a:t>
            </a:r>
          </a:p>
          <a:p>
            <a:r>
              <a:rPr lang="uk-UA" b="1" dirty="0">
                <a:solidFill>
                  <a:schemeClr val="tx1"/>
                </a:solidFill>
              </a:rPr>
              <a:t>Структурний капітал: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виробничі технології;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i="1" dirty="0" smtClean="0">
                <a:solidFill>
                  <a:schemeClr val="tx1"/>
                </a:solidFill>
              </a:rPr>
              <a:t>системи </a:t>
            </a:r>
            <a:r>
              <a:rPr lang="uk-UA" i="1" dirty="0">
                <a:solidFill>
                  <a:schemeClr val="tx1"/>
                </a:solidFill>
              </a:rPr>
              <a:t>управлінських технологій, комунікації, комп’ютерні програми;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 нематеріальні активи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chemeClr val="tx1"/>
                </a:solidFill>
              </a:rPr>
              <a:t>Споживчий </a:t>
            </a:r>
            <a:r>
              <a:rPr lang="uk-UA" b="1" dirty="0" smtClean="0">
                <a:solidFill>
                  <a:schemeClr val="tx1"/>
                </a:solidFill>
              </a:rPr>
              <a:t>капітал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(</a:t>
            </a:r>
            <a:r>
              <a:rPr lang="uk-UA" b="1" dirty="0" err="1" smtClean="0">
                <a:solidFill>
                  <a:schemeClr val="tx1"/>
                </a:solidFill>
              </a:rPr>
              <a:t>капітал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відносин):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лояльність і відданість клієнтів;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канали збуту;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партнерські угоди з постачальниками.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chemeClr val="tx1"/>
                </a:solidFill>
              </a:rPr>
              <a:t>Людський капітал: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сукупність знань працівників;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кваліфікація та новаторство;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система цінностей;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корпоративна культура;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i="1" dirty="0">
                <a:solidFill>
                  <a:schemeClr val="tx1"/>
                </a:solidFill>
              </a:rPr>
              <a:t>філософія компанії.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051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3" cy="5001419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Характерні </a:t>
            </a:r>
            <a:r>
              <a:rPr lang="uk-UA" dirty="0">
                <a:solidFill>
                  <a:schemeClr val="tx1"/>
                </a:solidFill>
              </a:rPr>
              <a:t>риси, що ідентифікують ключову компетенцію компанії:</a:t>
            </a:r>
            <a:endParaRPr lang="uk-UA" sz="2000" dirty="0">
              <a:solidFill>
                <a:schemeClr val="tx1"/>
              </a:solidFill>
            </a:endParaRPr>
          </a:p>
          <a:p>
            <a:pPr marL="0" lvl="3" indent="354013"/>
            <a:r>
              <a:rPr lang="uk-UA" dirty="0">
                <a:solidFill>
                  <a:schemeClr val="tx1"/>
                </a:solidFill>
              </a:rPr>
              <a:t>здатність забезпечувати доступ до найбільш широкого спектру ринків;</a:t>
            </a:r>
            <a:endParaRPr lang="uk-UA" sz="1600" dirty="0">
              <a:solidFill>
                <a:schemeClr val="tx1"/>
              </a:solidFill>
            </a:endParaRPr>
          </a:p>
          <a:p>
            <a:pPr marL="0" lvl="3" indent="354013"/>
            <a:r>
              <a:rPr lang="uk-UA" dirty="0">
                <a:solidFill>
                  <a:schemeClr val="tx1"/>
                </a:solidFill>
              </a:rPr>
              <a:t>здатність додавати найбільшу споживчу вартість кінцевому продукту компанії;</a:t>
            </a:r>
            <a:endParaRPr lang="uk-UA" sz="1600" dirty="0">
              <a:solidFill>
                <a:schemeClr val="tx1"/>
              </a:solidFill>
            </a:endParaRPr>
          </a:p>
          <a:p>
            <a:pPr marL="0" lvl="3" indent="354013"/>
            <a:r>
              <a:rPr lang="uk-UA" dirty="0">
                <a:solidFill>
                  <a:schemeClr val="tx1"/>
                </a:solidFill>
              </a:rPr>
              <a:t>мінімальна загроза відтворюваності та копіювання конкурентами.</a:t>
            </a:r>
            <a:endParaRPr lang="uk-UA" sz="1600" dirty="0">
              <a:solidFill>
                <a:schemeClr val="tx1"/>
              </a:solidFill>
            </a:endParaRPr>
          </a:p>
          <a:p>
            <a:pPr marL="0" indent="354013" algn="just"/>
            <a:r>
              <a:rPr lang="uk-UA" dirty="0"/>
              <a:t>Крім цього, до особливостей ключової компетенції компанії слід віднести: складність ідентифікації; </a:t>
            </a:r>
            <a:r>
              <a:rPr lang="uk-UA" dirty="0" err="1"/>
              <a:t>унікальніть</a:t>
            </a:r>
            <a:r>
              <a:rPr lang="uk-UA" dirty="0"/>
              <a:t>, зумовлену особливою комбінацією ресурсів і можливостей компанії; </a:t>
            </a:r>
            <a:r>
              <a:rPr lang="uk-UA" dirty="0" err="1"/>
              <a:t>незношуваність</a:t>
            </a:r>
            <a:r>
              <a:rPr lang="uk-UA" dirty="0"/>
              <a:t> у процесі використання; незамінність; здатність підсилювати роль інших </a:t>
            </a:r>
            <a:r>
              <a:rPr lang="uk-UA" dirty="0" err="1"/>
              <a:t>компетенцій</a:t>
            </a:r>
            <a:r>
              <a:rPr lang="uk-UA" dirty="0"/>
              <a:t> компанії в процесі створення унікальної споживчої вартості продукту (послуги). </a:t>
            </a:r>
          </a:p>
          <a:p>
            <a:pPr marL="0" indent="354013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uk-UA" sz="2700" b="1" i="1" dirty="0">
                <a:solidFill>
                  <a:schemeClr val="tx1"/>
                </a:solidFill>
              </a:rPr>
              <a:t>Формування </a:t>
            </a:r>
            <a:r>
              <a:rPr lang="uk-UA" sz="2700" b="1" i="1" dirty="0" err="1">
                <a:solidFill>
                  <a:schemeClr val="tx1"/>
                </a:solidFill>
              </a:rPr>
              <a:t>компетенцій</a:t>
            </a:r>
            <a:r>
              <a:rPr lang="uk-UA" sz="2700" b="1" i="1" dirty="0">
                <a:solidFill>
                  <a:schemeClr val="tx1"/>
                </a:solidFill>
              </a:rPr>
              <a:t> </a:t>
            </a:r>
            <a:r>
              <a:rPr lang="uk-UA" sz="2700" b="1" i="1" dirty="0" smtClean="0">
                <a:solidFill>
                  <a:schemeClr val="tx1"/>
                </a:solidFill>
              </a:rPr>
              <a:t>компанії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551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20688"/>
            <a:ext cx="7848871" cy="5505475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Для більш детального аналізу доцільно виділити види </a:t>
            </a:r>
            <a:r>
              <a:rPr lang="uk-UA" b="1" dirty="0" err="1">
                <a:solidFill>
                  <a:schemeClr val="tx1"/>
                </a:solidFill>
              </a:rPr>
              <a:t>компетенцій</a:t>
            </a:r>
            <a:r>
              <a:rPr lang="uk-UA" b="1" dirty="0">
                <a:solidFill>
                  <a:schemeClr val="tx1"/>
                </a:solidFill>
              </a:rPr>
              <a:t>: внутрішні,  зовнішні та динамічні.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Під внутрішніми та зовнішніми компетенція розуміють «лише ті фактори, які забезпечують підприємству суттєві, конкурентні переваги. </a:t>
            </a:r>
            <a:r>
              <a:rPr lang="ru-RU" dirty="0">
                <a:solidFill>
                  <a:schemeClr val="tx1"/>
                </a:solidFill>
              </a:rPr>
              <a:t>Як правило,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фактори</a:t>
            </a:r>
            <a:r>
              <a:rPr lang="ru-RU" dirty="0">
                <a:solidFill>
                  <a:schemeClr val="tx1"/>
                </a:solidFill>
              </a:rPr>
              <a:t>, для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потрібно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</a:t>
            </a:r>
            <a:r>
              <a:rPr lang="ru-RU" dirty="0">
                <a:solidFill>
                  <a:schemeClr val="tx1"/>
                </a:solidFill>
              </a:rPr>
              <a:t> часу і </a:t>
            </a:r>
            <a:r>
              <a:rPr lang="ru-RU" dirty="0" err="1">
                <a:solidFill>
                  <a:schemeClr val="tx1"/>
                </a:solidFill>
              </a:rPr>
              <a:t>досвід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певній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галузі</a:t>
            </a:r>
            <a:r>
              <a:rPr lang="ru-RU" dirty="0">
                <a:solidFill>
                  <a:schemeClr val="tx1"/>
                </a:solidFill>
              </a:rPr>
              <a:t>». </a:t>
            </a:r>
            <a:r>
              <a:rPr lang="ru-RU" dirty="0" err="1">
                <a:solidFill>
                  <a:schemeClr val="tx1"/>
                </a:solidFill>
              </a:rPr>
              <a:t>Сутність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полягає</a:t>
            </a:r>
            <a:r>
              <a:rPr lang="ru-RU" dirty="0">
                <a:solidFill>
                  <a:schemeClr val="tx1"/>
                </a:solidFill>
              </a:rPr>
              <a:t> в тому,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готовими</a:t>
            </a:r>
            <a:r>
              <a:rPr lang="ru-RU" dirty="0">
                <a:solidFill>
                  <a:schemeClr val="tx1"/>
                </a:solidFill>
              </a:rPr>
              <a:t>, так як </a:t>
            </a:r>
            <a:r>
              <a:rPr lang="ru-RU" dirty="0" err="1">
                <a:solidFill>
                  <a:schemeClr val="tx1"/>
                </a:solidFill>
              </a:rPr>
              <a:t>неможливо</a:t>
            </a:r>
            <a:r>
              <a:rPr lang="ru-RU" dirty="0">
                <a:solidFill>
                  <a:schemeClr val="tx1"/>
                </a:solidFill>
              </a:rPr>
              <a:t> точно </a:t>
            </a:r>
            <a:r>
              <a:rPr lang="ru-RU" dirty="0" err="1">
                <a:solidFill>
                  <a:schemeClr val="tx1"/>
                </a:solidFill>
              </a:rPr>
              <a:t>повторити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компанії</a:t>
            </a:r>
            <a:r>
              <a:rPr lang="ru-RU" dirty="0">
                <a:solidFill>
                  <a:schemeClr val="tx1"/>
                </a:solidFill>
              </a:rPr>
              <a:t> просто </a:t>
            </a:r>
            <a:r>
              <a:rPr lang="ru-RU" dirty="0" err="1">
                <a:solidFill>
                  <a:schemeClr val="tx1"/>
                </a:solidFill>
              </a:rPr>
              <a:t>скопіювавши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сукупність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організаційних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одиниць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виявлених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формальних</a:t>
            </a:r>
            <a:r>
              <a:rPr lang="ru-RU" dirty="0">
                <a:solidFill>
                  <a:schemeClr val="tx1"/>
                </a:solidFill>
              </a:rPr>
              <a:t> контрактах»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2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1640</Words>
  <Application>Microsoft Office PowerPoint</Application>
  <PresentationFormat>Экран (4:3)</PresentationFormat>
  <Paragraphs>102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ВИЗНАЧЕННЯ КЛЮЧОВИХ КОМПЕТЕНЦІЙ КОМПАНІЇ</vt:lpstr>
      <vt:lpstr>1. Поняття компетенцій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Формування компетенцій компанії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бізнес-процесів компанії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КЛЮЧОВИХ КОМПЕТЕНЦІЙ КОМПАНІЇ</dc:title>
  <dc:creator>Anonim from Hacapetovka</dc:creator>
  <cp:lastModifiedBy>Anonim from Hacapetovka</cp:lastModifiedBy>
  <cp:revision>13</cp:revision>
  <dcterms:created xsi:type="dcterms:W3CDTF">2021-02-28T09:24:21Z</dcterms:created>
  <dcterms:modified xsi:type="dcterms:W3CDTF">2021-02-28T09:59:42Z</dcterms:modified>
</cp:coreProperties>
</file>