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56" r:id="rId2"/>
    <p:sldId id="257" r:id="rId3"/>
    <p:sldId id="258" r:id="rId4"/>
    <p:sldId id="295" r:id="rId5"/>
    <p:sldId id="318" r:id="rId6"/>
    <p:sldId id="296" r:id="rId7"/>
    <p:sldId id="259" r:id="rId8"/>
    <p:sldId id="319" r:id="rId9"/>
    <p:sldId id="320" r:id="rId10"/>
    <p:sldId id="324" r:id="rId11"/>
    <p:sldId id="325" r:id="rId12"/>
    <p:sldId id="326" r:id="rId13"/>
    <p:sldId id="327" r:id="rId14"/>
    <p:sldId id="328" r:id="rId15"/>
    <p:sldId id="321" r:id="rId16"/>
    <p:sldId id="322" r:id="rId17"/>
    <p:sldId id="323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6" autoAdjust="0"/>
    <p:restoredTop sz="99879" autoAdjust="0"/>
  </p:normalViewPr>
  <p:slideViewPr>
    <p:cSldViewPr>
      <p:cViewPr varScale="1">
        <p:scale>
          <a:sx n="109" d="100"/>
          <a:sy n="109" d="100"/>
        </p:scale>
        <p:origin x="-7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57768D-DFCB-4F33-8EC5-D6B987795663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FBF6883-308C-4EBF-8C4E-6050992402C9}">
      <dgm:prSet phldrT="[Текст]" custT="1"/>
      <dgm:spPr/>
      <dgm:t>
        <a:bodyPr/>
        <a:lstStyle/>
        <a:p>
          <a:r>
            <a:rPr lang="uk-UA" sz="1800" b="1" dirty="0" smtClean="0"/>
            <a:t>Алокативна – розподіл основних факторів виробництва</a:t>
          </a:r>
          <a:endParaRPr lang="uk-UA" sz="1800" b="1" dirty="0"/>
        </a:p>
      </dgm:t>
    </dgm:pt>
    <dgm:pt modelId="{84140A14-6B57-4616-A266-F6A3F1D8ADA3}" type="parTrans" cxnId="{3B95B93A-2BE2-4AD9-BE58-A28CA18DEDC8}">
      <dgm:prSet/>
      <dgm:spPr/>
      <dgm:t>
        <a:bodyPr/>
        <a:lstStyle/>
        <a:p>
          <a:endParaRPr lang="uk-UA"/>
        </a:p>
      </dgm:t>
    </dgm:pt>
    <dgm:pt modelId="{75921D6A-85DB-49A7-A389-D54D6A0AC4CB}" type="sibTrans" cxnId="{3B95B93A-2BE2-4AD9-BE58-A28CA18DEDC8}">
      <dgm:prSet/>
      <dgm:spPr/>
      <dgm:t>
        <a:bodyPr/>
        <a:lstStyle/>
        <a:p>
          <a:endParaRPr lang="uk-UA"/>
        </a:p>
      </dgm:t>
    </dgm:pt>
    <dgm:pt modelId="{52B4E1B3-CF03-4419-BADC-F9AF9A5C5387}">
      <dgm:prSet phldrT="[Текст]" custT="1"/>
      <dgm:spPr/>
      <dgm:t>
        <a:bodyPr/>
        <a:lstStyle/>
        <a:p>
          <a:r>
            <a:rPr lang="uk-UA" sz="1600" dirty="0" smtClean="0"/>
            <a:t>У галузях , де зростають ціни, відбувається пожвавлення виробництва, до них перетікають капітали, праця та інші ресурси</a:t>
          </a:r>
          <a:endParaRPr lang="uk-UA" sz="1600" dirty="0"/>
        </a:p>
      </dgm:t>
    </dgm:pt>
    <dgm:pt modelId="{3B922376-C0D5-44E4-B9D2-1B918CC9A8A6}" type="parTrans" cxnId="{30BDE3E3-A856-47C0-A8D6-4006E044E331}">
      <dgm:prSet/>
      <dgm:spPr/>
      <dgm:t>
        <a:bodyPr/>
        <a:lstStyle/>
        <a:p>
          <a:endParaRPr lang="uk-UA"/>
        </a:p>
      </dgm:t>
    </dgm:pt>
    <dgm:pt modelId="{2D952CF7-1556-4C11-9ADC-F5132B1F94EE}" type="sibTrans" cxnId="{30BDE3E3-A856-47C0-A8D6-4006E044E331}">
      <dgm:prSet/>
      <dgm:spPr/>
      <dgm:t>
        <a:bodyPr/>
        <a:lstStyle/>
        <a:p>
          <a:endParaRPr lang="uk-UA"/>
        </a:p>
      </dgm:t>
    </dgm:pt>
    <dgm:pt modelId="{D1EFCC61-2241-4D1F-A034-01C212EE3DB2}">
      <dgm:prSet phldrT="[Текст]" custT="1"/>
      <dgm:spPr/>
      <dgm:t>
        <a:bodyPr/>
        <a:lstStyle/>
        <a:p>
          <a:r>
            <a:rPr lang="uk-UA" sz="1800" b="1" dirty="0" smtClean="0"/>
            <a:t>Стимулювання технічного прогресу</a:t>
          </a:r>
          <a:endParaRPr lang="uk-UA" sz="1800" b="1" dirty="0"/>
        </a:p>
      </dgm:t>
    </dgm:pt>
    <dgm:pt modelId="{E54546FB-663D-49B7-A3D2-93AE69187D0F}" type="parTrans" cxnId="{6213BAEE-2A8D-4A85-B0FB-470DB36A7B17}">
      <dgm:prSet/>
      <dgm:spPr/>
      <dgm:t>
        <a:bodyPr/>
        <a:lstStyle/>
        <a:p>
          <a:endParaRPr lang="uk-UA"/>
        </a:p>
      </dgm:t>
    </dgm:pt>
    <dgm:pt modelId="{31759C2A-0A79-497A-8AF5-2B38E9A376A6}" type="sibTrans" cxnId="{6213BAEE-2A8D-4A85-B0FB-470DB36A7B17}">
      <dgm:prSet/>
      <dgm:spPr/>
      <dgm:t>
        <a:bodyPr/>
        <a:lstStyle/>
        <a:p>
          <a:endParaRPr lang="uk-UA"/>
        </a:p>
      </dgm:t>
    </dgm:pt>
    <dgm:pt modelId="{1891A755-52EF-43A0-9722-8894FE46DBA6}">
      <dgm:prSet phldrT="[Текст]" custT="1"/>
      <dgm:spPr/>
      <dgm:t>
        <a:bodyPr/>
        <a:lstStyle/>
        <a:p>
          <a:r>
            <a:rPr lang="uk-UA" sz="1600" dirty="0" smtClean="0"/>
            <a:t>Якщо фірмі за рахунок інновацій вдається зменшити витрати факторів виробництва нижче встановленого середнього рівня, то вона отримує прибуток.  Таким чином ринкова система стимулює вдосконалення і розвитку техніки, технології, науки</a:t>
          </a:r>
          <a:endParaRPr lang="uk-UA" sz="1600" dirty="0"/>
        </a:p>
      </dgm:t>
    </dgm:pt>
    <dgm:pt modelId="{D9B29A4F-5EE8-42AB-931C-544D279AB933}" type="parTrans" cxnId="{D4590812-0720-47F7-8DF3-0B37ADF84580}">
      <dgm:prSet/>
      <dgm:spPr/>
      <dgm:t>
        <a:bodyPr/>
        <a:lstStyle/>
        <a:p>
          <a:endParaRPr lang="uk-UA"/>
        </a:p>
      </dgm:t>
    </dgm:pt>
    <dgm:pt modelId="{C603E4A8-C2C0-4BC6-B5AE-7F9004FEBD3C}" type="sibTrans" cxnId="{D4590812-0720-47F7-8DF3-0B37ADF84580}">
      <dgm:prSet/>
      <dgm:spPr/>
      <dgm:t>
        <a:bodyPr/>
        <a:lstStyle/>
        <a:p>
          <a:endParaRPr lang="uk-UA"/>
        </a:p>
      </dgm:t>
    </dgm:pt>
    <dgm:pt modelId="{05B0A269-20EE-49C0-BF86-079D29451BA0}">
      <dgm:prSet phldrT="[Текст]" custT="1"/>
      <dgm:spPr/>
      <dgm:t>
        <a:bodyPr/>
        <a:lstStyle/>
        <a:p>
          <a:r>
            <a:rPr lang="uk-UA" sz="1800" b="1" dirty="0" smtClean="0"/>
            <a:t>Дистрибутивна – диференціація доходів суб'єктів ринку</a:t>
          </a:r>
        </a:p>
        <a:p>
          <a:r>
            <a:rPr lang="uk-UA" sz="1600" dirty="0" smtClean="0"/>
            <a:t>При розподілі доходів ринковий механізм враховує тільки «голос грошей», а не потреби суб'єктів як таких </a:t>
          </a:r>
        </a:p>
        <a:p>
          <a:endParaRPr lang="uk-UA" sz="1700" dirty="0"/>
        </a:p>
      </dgm:t>
    </dgm:pt>
    <dgm:pt modelId="{90F74735-BE5C-47A2-ACB6-AAB1AD096FCB}" type="parTrans" cxnId="{5C837FDC-285E-43EF-A006-B79A34EEC3F4}">
      <dgm:prSet/>
      <dgm:spPr/>
      <dgm:t>
        <a:bodyPr/>
        <a:lstStyle/>
        <a:p>
          <a:endParaRPr lang="uk-UA"/>
        </a:p>
      </dgm:t>
    </dgm:pt>
    <dgm:pt modelId="{2135913D-4EB7-44A0-B119-B68046CCF31A}" type="sibTrans" cxnId="{5C837FDC-285E-43EF-A006-B79A34EEC3F4}">
      <dgm:prSet/>
      <dgm:spPr/>
      <dgm:t>
        <a:bodyPr/>
        <a:lstStyle/>
        <a:p>
          <a:endParaRPr lang="uk-UA"/>
        </a:p>
      </dgm:t>
    </dgm:pt>
    <dgm:pt modelId="{BDF603A3-96E2-4564-A7D0-68BB23289349}" type="pres">
      <dgm:prSet presAssocID="{B557768D-DFCB-4F33-8EC5-D6B98779566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4FB10CE-6AAA-413F-8986-86C1E44EFBC9}" type="pres">
      <dgm:prSet presAssocID="{7FBF6883-308C-4EBF-8C4E-6050992402C9}" presName="comp" presStyleCnt="0"/>
      <dgm:spPr/>
    </dgm:pt>
    <dgm:pt modelId="{717EE8BA-F849-4782-86DC-72DC655A0F0F}" type="pres">
      <dgm:prSet presAssocID="{7FBF6883-308C-4EBF-8C4E-6050992402C9}" presName="box" presStyleLbl="node1" presStyleIdx="0" presStyleCnt="3" custScaleY="108407"/>
      <dgm:spPr/>
      <dgm:t>
        <a:bodyPr/>
        <a:lstStyle/>
        <a:p>
          <a:endParaRPr lang="uk-UA"/>
        </a:p>
      </dgm:t>
    </dgm:pt>
    <dgm:pt modelId="{08675772-75AA-43DC-864D-08329ABC7014}" type="pres">
      <dgm:prSet presAssocID="{7FBF6883-308C-4EBF-8C4E-6050992402C9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</dgm:spPr>
      <dgm:t>
        <a:bodyPr/>
        <a:lstStyle/>
        <a:p>
          <a:endParaRPr lang="uk-UA"/>
        </a:p>
      </dgm:t>
    </dgm:pt>
    <dgm:pt modelId="{627D82A0-F0C4-4C9B-891A-726104AD0D49}" type="pres">
      <dgm:prSet presAssocID="{7FBF6883-308C-4EBF-8C4E-6050992402C9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08D513C-4BB7-482E-8589-08CC3334A6FD}" type="pres">
      <dgm:prSet presAssocID="{75921D6A-85DB-49A7-A389-D54D6A0AC4CB}" presName="spacer" presStyleCnt="0"/>
      <dgm:spPr/>
    </dgm:pt>
    <dgm:pt modelId="{BA39C124-43DC-460F-8B08-E703A4B27DF2}" type="pres">
      <dgm:prSet presAssocID="{D1EFCC61-2241-4D1F-A034-01C212EE3DB2}" presName="comp" presStyleCnt="0"/>
      <dgm:spPr/>
    </dgm:pt>
    <dgm:pt modelId="{AA91CB3E-D9B1-4984-8F98-95508C25FA82}" type="pres">
      <dgm:prSet presAssocID="{D1EFCC61-2241-4D1F-A034-01C212EE3DB2}" presName="box" presStyleLbl="node1" presStyleIdx="1" presStyleCnt="3"/>
      <dgm:spPr/>
      <dgm:t>
        <a:bodyPr/>
        <a:lstStyle/>
        <a:p>
          <a:endParaRPr lang="uk-UA"/>
        </a:p>
      </dgm:t>
    </dgm:pt>
    <dgm:pt modelId="{2EAA92F3-58F0-4CCA-922B-2343E6CA5027}" type="pres">
      <dgm:prSet presAssocID="{D1EFCC61-2241-4D1F-A034-01C212EE3DB2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uk-UA"/>
        </a:p>
      </dgm:t>
    </dgm:pt>
    <dgm:pt modelId="{C392652D-A853-46FA-990B-3297A619B01E}" type="pres">
      <dgm:prSet presAssocID="{D1EFCC61-2241-4D1F-A034-01C212EE3DB2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C4C434B-48F6-48CF-9B45-DF6A3FE1B8FC}" type="pres">
      <dgm:prSet presAssocID="{31759C2A-0A79-497A-8AF5-2B38E9A376A6}" presName="spacer" presStyleCnt="0"/>
      <dgm:spPr/>
    </dgm:pt>
    <dgm:pt modelId="{2F18C35B-1C79-4E50-A7A5-2DE8F8FDD2C1}" type="pres">
      <dgm:prSet presAssocID="{05B0A269-20EE-49C0-BF86-079D29451BA0}" presName="comp" presStyleCnt="0"/>
      <dgm:spPr/>
    </dgm:pt>
    <dgm:pt modelId="{711D360F-0E65-45D2-BA85-1FE31C2F3952}" type="pres">
      <dgm:prSet presAssocID="{05B0A269-20EE-49C0-BF86-079D29451BA0}" presName="box" presStyleLbl="node1" presStyleIdx="2" presStyleCnt="3"/>
      <dgm:spPr/>
      <dgm:t>
        <a:bodyPr/>
        <a:lstStyle/>
        <a:p>
          <a:endParaRPr lang="uk-UA"/>
        </a:p>
      </dgm:t>
    </dgm:pt>
    <dgm:pt modelId="{A135D7BD-42D5-49D6-87D1-173BD34F0094}" type="pres">
      <dgm:prSet presAssocID="{05B0A269-20EE-49C0-BF86-079D29451BA0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  <dgm:t>
        <a:bodyPr/>
        <a:lstStyle/>
        <a:p>
          <a:endParaRPr lang="uk-UA"/>
        </a:p>
      </dgm:t>
    </dgm:pt>
    <dgm:pt modelId="{EB1D610F-A3A8-4E3B-AF13-1EA27973BCE2}" type="pres">
      <dgm:prSet presAssocID="{05B0A269-20EE-49C0-BF86-079D29451BA0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4590812-0720-47F7-8DF3-0B37ADF84580}" srcId="{D1EFCC61-2241-4D1F-A034-01C212EE3DB2}" destId="{1891A755-52EF-43A0-9722-8894FE46DBA6}" srcOrd="0" destOrd="0" parTransId="{D9B29A4F-5EE8-42AB-931C-544D279AB933}" sibTransId="{C603E4A8-C2C0-4BC6-B5AE-7F9004FEBD3C}"/>
    <dgm:cxn modelId="{99E76A88-E369-46AD-B86C-E63E192913B5}" type="presOf" srcId="{1891A755-52EF-43A0-9722-8894FE46DBA6}" destId="{AA91CB3E-D9B1-4984-8F98-95508C25FA82}" srcOrd="0" destOrd="1" presId="urn:microsoft.com/office/officeart/2005/8/layout/vList4"/>
    <dgm:cxn modelId="{DB6044E6-BC9F-4E4C-B395-37EA8E2C9117}" type="presOf" srcId="{05B0A269-20EE-49C0-BF86-079D29451BA0}" destId="{EB1D610F-A3A8-4E3B-AF13-1EA27973BCE2}" srcOrd="1" destOrd="0" presId="urn:microsoft.com/office/officeart/2005/8/layout/vList4"/>
    <dgm:cxn modelId="{BD1B27AD-5636-43A8-972D-44FEE9347ADD}" type="presOf" srcId="{B557768D-DFCB-4F33-8EC5-D6B987795663}" destId="{BDF603A3-96E2-4564-A7D0-68BB23289349}" srcOrd="0" destOrd="0" presId="urn:microsoft.com/office/officeart/2005/8/layout/vList4"/>
    <dgm:cxn modelId="{C99F48AD-B981-4D31-BA41-F0C2F8641EDE}" type="presOf" srcId="{D1EFCC61-2241-4D1F-A034-01C212EE3DB2}" destId="{AA91CB3E-D9B1-4984-8F98-95508C25FA82}" srcOrd="0" destOrd="0" presId="urn:microsoft.com/office/officeart/2005/8/layout/vList4"/>
    <dgm:cxn modelId="{5C837FDC-285E-43EF-A006-B79A34EEC3F4}" srcId="{B557768D-DFCB-4F33-8EC5-D6B987795663}" destId="{05B0A269-20EE-49C0-BF86-079D29451BA0}" srcOrd="2" destOrd="0" parTransId="{90F74735-BE5C-47A2-ACB6-AAB1AD096FCB}" sibTransId="{2135913D-4EB7-44A0-B119-B68046CCF31A}"/>
    <dgm:cxn modelId="{30BDE3E3-A856-47C0-A8D6-4006E044E331}" srcId="{7FBF6883-308C-4EBF-8C4E-6050992402C9}" destId="{52B4E1B3-CF03-4419-BADC-F9AF9A5C5387}" srcOrd="0" destOrd="0" parTransId="{3B922376-C0D5-44E4-B9D2-1B918CC9A8A6}" sibTransId="{2D952CF7-1556-4C11-9ADC-F5132B1F94EE}"/>
    <dgm:cxn modelId="{FAD260EC-A396-4C5A-9A00-90A050618A07}" type="presOf" srcId="{7FBF6883-308C-4EBF-8C4E-6050992402C9}" destId="{717EE8BA-F849-4782-86DC-72DC655A0F0F}" srcOrd="0" destOrd="0" presId="urn:microsoft.com/office/officeart/2005/8/layout/vList4"/>
    <dgm:cxn modelId="{17F02C84-4958-4776-959C-FBEBA24349FF}" type="presOf" srcId="{52B4E1B3-CF03-4419-BADC-F9AF9A5C5387}" destId="{717EE8BA-F849-4782-86DC-72DC655A0F0F}" srcOrd="0" destOrd="1" presId="urn:microsoft.com/office/officeart/2005/8/layout/vList4"/>
    <dgm:cxn modelId="{E30CA93D-14E9-486C-AAD0-31B892F0AEA9}" type="presOf" srcId="{D1EFCC61-2241-4D1F-A034-01C212EE3DB2}" destId="{C392652D-A853-46FA-990B-3297A619B01E}" srcOrd="1" destOrd="0" presId="urn:microsoft.com/office/officeart/2005/8/layout/vList4"/>
    <dgm:cxn modelId="{B07F7468-0C45-41CD-AD6E-5FBA2F4232C6}" type="presOf" srcId="{7FBF6883-308C-4EBF-8C4E-6050992402C9}" destId="{627D82A0-F0C4-4C9B-891A-726104AD0D49}" srcOrd="1" destOrd="0" presId="urn:microsoft.com/office/officeart/2005/8/layout/vList4"/>
    <dgm:cxn modelId="{F95D2277-3297-487A-BCE6-6FCC7F08F62F}" type="presOf" srcId="{52B4E1B3-CF03-4419-BADC-F9AF9A5C5387}" destId="{627D82A0-F0C4-4C9B-891A-726104AD0D49}" srcOrd="1" destOrd="1" presId="urn:microsoft.com/office/officeart/2005/8/layout/vList4"/>
    <dgm:cxn modelId="{A607640D-385A-4A22-8466-689D5E73C8E4}" type="presOf" srcId="{1891A755-52EF-43A0-9722-8894FE46DBA6}" destId="{C392652D-A853-46FA-990B-3297A619B01E}" srcOrd="1" destOrd="1" presId="urn:microsoft.com/office/officeart/2005/8/layout/vList4"/>
    <dgm:cxn modelId="{3B95B93A-2BE2-4AD9-BE58-A28CA18DEDC8}" srcId="{B557768D-DFCB-4F33-8EC5-D6B987795663}" destId="{7FBF6883-308C-4EBF-8C4E-6050992402C9}" srcOrd="0" destOrd="0" parTransId="{84140A14-6B57-4616-A266-F6A3F1D8ADA3}" sibTransId="{75921D6A-85DB-49A7-A389-D54D6A0AC4CB}"/>
    <dgm:cxn modelId="{2B8C9274-7C7B-4D74-8B2C-0A49C8C3B74A}" type="presOf" srcId="{05B0A269-20EE-49C0-BF86-079D29451BA0}" destId="{711D360F-0E65-45D2-BA85-1FE31C2F3952}" srcOrd="0" destOrd="0" presId="urn:microsoft.com/office/officeart/2005/8/layout/vList4"/>
    <dgm:cxn modelId="{6213BAEE-2A8D-4A85-B0FB-470DB36A7B17}" srcId="{B557768D-DFCB-4F33-8EC5-D6B987795663}" destId="{D1EFCC61-2241-4D1F-A034-01C212EE3DB2}" srcOrd="1" destOrd="0" parTransId="{E54546FB-663D-49B7-A3D2-93AE69187D0F}" sibTransId="{31759C2A-0A79-497A-8AF5-2B38E9A376A6}"/>
    <dgm:cxn modelId="{CC5337F2-F052-413D-AFEB-F1941D269EAE}" type="presParOf" srcId="{BDF603A3-96E2-4564-A7D0-68BB23289349}" destId="{74FB10CE-6AAA-413F-8986-86C1E44EFBC9}" srcOrd="0" destOrd="0" presId="urn:microsoft.com/office/officeart/2005/8/layout/vList4"/>
    <dgm:cxn modelId="{DDA462AE-3F82-4F6B-B3BE-85CC94151199}" type="presParOf" srcId="{74FB10CE-6AAA-413F-8986-86C1E44EFBC9}" destId="{717EE8BA-F849-4782-86DC-72DC655A0F0F}" srcOrd="0" destOrd="0" presId="urn:microsoft.com/office/officeart/2005/8/layout/vList4"/>
    <dgm:cxn modelId="{E1916359-A835-44AC-8E03-73BA0E17C35A}" type="presParOf" srcId="{74FB10CE-6AAA-413F-8986-86C1E44EFBC9}" destId="{08675772-75AA-43DC-864D-08329ABC7014}" srcOrd="1" destOrd="0" presId="urn:microsoft.com/office/officeart/2005/8/layout/vList4"/>
    <dgm:cxn modelId="{A6B9CC83-AE46-4D13-87E2-A8D69EE3434F}" type="presParOf" srcId="{74FB10CE-6AAA-413F-8986-86C1E44EFBC9}" destId="{627D82A0-F0C4-4C9B-891A-726104AD0D49}" srcOrd="2" destOrd="0" presId="urn:microsoft.com/office/officeart/2005/8/layout/vList4"/>
    <dgm:cxn modelId="{714E96DE-E8DB-4FFD-81C4-797912B6170F}" type="presParOf" srcId="{BDF603A3-96E2-4564-A7D0-68BB23289349}" destId="{D08D513C-4BB7-482E-8589-08CC3334A6FD}" srcOrd="1" destOrd="0" presId="urn:microsoft.com/office/officeart/2005/8/layout/vList4"/>
    <dgm:cxn modelId="{9A136198-785A-4BF9-B2E7-C12C3AD718B7}" type="presParOf" srcId="{BDF603A3-96E2-4564-A7D0-68BB23289349}" destId="{BA39C124-43DC-460F-8B08-E703A4B27DF2}" srcOrd="2" destOrd="0" presId="urn:microsoft.com/office/officeart/2005/8/layout/vList4"/>
    <dgm:cxn modelId="{7E759F71-D9F5-4693-AD13-B9419EFF84CE}" type="presParOf" srcId="{BA39C124-43DC-460F-8B08-E703A4B27DF2}" destId="{AA91CB3E-D9B1-4984-8F98-95508C25FA82}" srcOrd="0" destOrd="0" presId="urn:microsoft.com/office/officeart/2005/8/layout/vList4"/>
    <dgm:cxn modelId="{6B425F31-44ED-4A11-8C68-048EB4269988}" type="presParOf" srcId="{BA39C124-43DC-460F-8B08-E703A4B27DF2}" destId="{2EAA92F3-58F0-4CCA-922B-2343E6CA5027}" srcOrd="1" destOrd="0" presId="urn:microsoft.com/office/officeart/2005/8/layout/vList4"/>
    <dgm:cxn modelId="{978CE57E-DF8E-44AB-B715-45401FA3302A}" type="presParOf" srcId="{BA39C124-43DC-460F-8B08-E703A4B27DF2}" destId="{C392652D-A853-46FA-990B-3297A619B01E}" srcOrd="2" destOrd="0" presId="urn:microsoft.com/office/officeart/2005/8/layout/vList4"/>
    <dgm:cxn modelId="{74727375-C70F-4792-A8FD-800C75EA4438}" type="presParOf" srcId="{BDF603A3-96E2-4564-A7D0-68BB23289349}" destId="{1C4C434B-48F6-48CF-9B45-DF6A3FE1B8FC}" srcOrd="3" destOrd="0" presId="urn:microsoft.com/office/officeart/2005/8/layout/vList4"/>
    <dgm:cxn modelId="{DF60A211-1FF8-4409-88CC-3C35E696C011}" type="presParOf" srcId="{BDF603A3-96E2-4564-A7D0-68BB23289349}" destId="{2F18C35B-1C79-4E50-A7A5-2DE8F8FDD2C1}" srcOrd="4" destOrd="0" presId="urn:microsoft.com/office/officeart/2005/8/layout/vList4"/>
    <dgm:cxn modelId="{9B3CC796-5E5D-4A2B-AA0E-B2534D565CCA}" type="presParOf" srcId="{2F18C35B-1C79-4E50-A7A5-2DE8F8FDD2C1}" destId="{711D360F-0E65-45D2-BA85-1FE31C2F3952}" srcOrd="0" destOrd="0" presId="urn:microsoft.com/office/officeart/2005/8/layout/vList4"/>
    <dgm:cxn modelId="{04C6E160-8D64-46AD-A097-685E28C2FBED}" type="presParOf" srcId="{2F18C35B-1C79-4E50-A7A5-2DE8F8FDD2C1}" destId="{A135D7BD-42D5-49D6-87D1-173BD34F0094}" srcOrd="1" destOrd="0" presId="urn:microsoft.com/office/officeart/2005/8/layout/vList4"/>
    <dgm:cxn modelId="{12C7E7DD-08BD-4E0E-9F8A-36A4EF9A9B33}" type="presParOf" srcId="{2F18C35B-1C79-4E50-A7A5-2DE8F8FDD2C1}" destId="{EB1D610F-A3A8-4E3B-AF13-1EA27973BCE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78820D-50CC-4DE1-97A3-C0B396D710A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583574E-7867-4A3C-8880-DCD91D3D8DDD}">
      <dgm:prSet phldrT="[Текст]" custT="1"/>
      <dgm:spPr/>
      <dgm:t>
        <a:bodyPr/>
        <a:lstStyle/>
        <a:p>
          <a:r>
            <a:rPr lang="uk-UA" sz="32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Ринок досконалої конкуренції</a:t>
          </a:r>
          <a:endParaRPr lang="uk-UA" sz="3200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A14AAC-BD0A-4909-8796-D42F3314429D}" type="parTrans" cxnId="{02E112A0-0993-43F3-A0E9-7C35B0665197}">
      <dgm:prSet/>
      <dgm:spPr/>
      <dgm:t>
        <a:bodyPr/>
        <a:lstStyle/>
        <a:p>
          <a:endParaRPr lang="uk-UA"/>
        </a:p>
      </dgm:t>
    </dgm:pt>
    <dgm:pt modelId="{DFC3CD53-C61C-4A48-83D5-534D56389AF0}" type="sibTrans" cxnId="{02E112A0-0993-43F3-A0E9-7C35B0665197}">
      <dgm:prSet/>
      <dgm:spPr/>
      <dgm:t>
        <a:bodyPr/>
        <a:lstStyle/>
        <a:p>
          <a:endParaRPr lang="uk-UA"/>
        </a:p>
      </dgm:t>
    </dgm:pt>
    <dgm:pt modelId="{33537FA4-8CCD-4AF7-9E47-B8213220C813}" type="asst">
      <dgm:prSet phldrT="[Текст]" custT="1"/>
      <dgm:spPr/>
      <dgm:t>
        <a:bodyPr/>
        <a:lstStyle/>
        <a:p>
          <a:r>
            <a:rPr lang="uk-UA" sz="2400" dirty="0" smtClean="0"/>
            <a:t>Велика кількість продавців і покупців</a:t>
          </a:r>
          <a:endParaRPr lang="uk-UA" sz="2400" dirty="0"/>
        </a:p>
      </dgm:t>
    </dgm:pt>
    <dgm:pt modelId="{93895C64-9BF7-46A9-93D8-C3644591B410}" type="parTrans" cxnId="{69475614-836D-4AFD-BC78-53299D1FFD68}">
      <dgm:prSet/>
      <dgm:spPr/>
      <dgm:t>
        <a:bodyPr/>
        <a:lstStyle/>
        <a:p>
          <a:endParaRPr lang="uk-UA"/>
        </a:p>
      </dgm:t>
    </dgm:pt>
    <dgm:pt modelId="{EABCCBAD-8152-4B3D-BF80-F16CA10748AE}" type="sibTrans" cxnId="{69475614-836D-4AFD-BC78-53299D1FFD68}">
      <dgm:prSet/>
      <dgm:spPr/>
      <dgm:t>
        <a:bodyPr/>
        <a:lstStyle/>
        <a:p>
          <a:endParaRPr lang="uk-UA"/>
        </a:p>
      </dgm:t>
    </dgm:pt>
    <dgm:pt modelId="{8C55D775-DC33-4B13-840A-CD59E44A2A04}">
      <dgm:prSet phldrT="[Текст]" custT="1"/>
      <dgm:spPr/>
      <dgm:t>
        <a:bodyPr/>
        <a:lstStyle/>
        <a:p>
          <a:r>
            <a:rPr lang="uk-UA" sz="2000" dirty="0" smtClean="0"/>
            <a:t>Висока мобільність факторів виробництва</a:t>
          </a:r>
          <a:endParaRPr lang="uk-UA" sz="2000" dirty="0"/>
        </a:p>
      </dgm:t>
    </dgm:pt>
    <dgm:pt modelId="{1FAFA89D-CEA3-4610-87C9-CC9593B61DE5}" type="parTrans" cxnId="{8A60D558-1277-492B-B980-CCD7BE08FD31}">
      <dgm:prSet/>
      <dgm:spPr/>
      <dgm:t>
        <a:bodyPr/>
        <a:lstStyle/>
        <a:p>
          <a:endParaRPr lang="uk-UA"/>
        </a:p>
      </dgm:t>
    </dgm:pt>
    <dgm:pt modelId="{9EC19903-2D33-420A-9703-5ACBCA31BB46}" type="sibTrans" cxnId="{8A60D558-1277-492B-B980-CCD7BE08FD31}">
      <dgm:prSet/>
      <dgm:spPr/>
      <dgm:t>
        <a:bodyPr/>
        <a:lstStyle/>
        <a:p>
          <a:endParaRPr lang="uk-UA"/>
        </a:p>
      </dgm:t>
    </dgm:pt>
    <dgm:pt modelId="{27B34FC6-1874-4A6F-8F39-7B22E4648B30}">
      <dgm:prSet phldrT="[Текст]" custT="1"/>
      <dgm:spPr/>
      <dgm:t>
        <a:bodyPr/>
        <a:lstStyle/>
        <a:p>
          <a:r>
            <a:rPr lang="uk-UA" sz="2000" dirty="0" smtClean="0"/>
            <a:t>Відсутність перешкод для входження в галузь або вихід з неї</a:t>
          </a:r>
          <a:endParaRPr lang="uk-UA" sz="2000" dirty="0"/>
        </a:p>
      </dgm:t>
    </dgm:pt>
    <dgm:pt modelId="{FA6913EF-0840-4D42-AEB0-A166BE4ACDE6}" type="parTrans" cxnId="{50943F8A-A82A-447A-9E39-67FC2690C44C}">
      <dgm:prSet/>
      <dgm:spPr/>
      <dgm:t>
        <a:bodyPr/>
        <a:lstStyle/>
        <a:p>
          <a:endParaRPr lang="uk-UA"/>
        </a:p>
      </dgm:t>
    </dgm:pt>
    <dgm:pt modelId="{6544F488-4CBD-4AFC-85F8-A14F465D6D5B}" type="sibTrans" cxnId="{50943F8A-A82A-447A-9E39-67FC2690C44C}">
      <dgm:prSet/>
      <dgm:spPr/>
      <dgm:t>
        <a:bodyPr/>
        <a:lstStyle/>
        <a:p>
          <a:endParaRPr lang="uk-UA"/>
        </a:p>
      </dgm:t>
    </dgm:pt>
    <dgm:pt modelId="{8EEE1984-C5DA-4C2D-AB28-B939F68D069C}">
      <dgm:prSet phldrT="[Текст]" custT="1"/>
      <dgm:spPr/>
      <dgm:t>
        <a:bodyPr/>
        <a:lstStyle/>
        <a:p>
          <a:r>
            <a:rPr lang="uk-UA" sz="2000" dirty="0" smtClean="0"/>
            <a:t>Однорідність (стандартизованість) </a:t>
          </a:r>
        </a:p>
        <a:p>
          <a:r>
            <a:rPr lang="uk-UA" sz="2000" dirty="0" smtClean="0"/>
            <a:t>продукції </a:t>
          </a:r>
          <a:endParaRPr lang="uk-UA" sz="2000" dirty="0"/>
        </a:p>
      </dgm:t>
    </dgm:pt>
    <dgm:pt modelId="{1CE9BB2C-C502-452C-A041-41CB4A72700B}" type="parTrans" cxnId="{DE844C37-2927-4FAC-934F-7652AA1785F0}">
      <dgm:prSet/>
      <dgm:spPr/>
      <dgm:t>
        <a:bodyPr/>
        <a:lstStyle/>
        <a:p>
          <a:endParaRPr lang="uk-UA"/>
        </a:p>
      </dgm:t>
    </dgm:pt>
    <dgm:pt modelId="{29DDEADF-14AB-43ED-A9AD-A5CD5D645EB8}" type="sibTrans" cxnId="{DE844C37-2927-4FAC-934F-7652AA1785F0}">
      <dgm:prSet/>
      <dgm:spPr/>
      <dgm:t>
        <a:bodyPr/>
        <a:lstStyle/>
        <a:p>
          <a:endParaRPr lang="uk-UA"/>
        </a:p>
      </dgm:t>
    </dgm:pt>
    <dgm:pt modelId="{888CABD7-F20A-4A6D-BF8B-D403AD04333C}">
      <dgm:prSet phldrT="[Текст]" custT="1"/>
      <dgm:spPr/>
      <dgm:t>
        <a:bodyPr/>
        <a:lstStyle/>
        <a:p>
          <a:r>
            <a:rPr lang="uk-UA" sz="2000" dirty="0" smtClean="0"/>
            <a:t>Рівний доступ до інформації</a:t>
          </a:r>
          <a:endParaRPr lang="uk-UA" sz="2000" dirty="0"/>
        </a:p>
      </dgm:t>
    </dgm:pt>
    <dgm:pt modelId="{BD9CE9A4-EC72-450E-A2D3-9B3AD02AD166}" type="parTrans" cxnId="{F5288063-3324-47A0-AF6C-38FFA6C1B40C}">
      <dgm:prSet/>
      <dgm:spPr/>
      <dgm:t>
        <a:bodyPr/>
        <a:lstStyle/>
        <a:p>
          <a:endParaRPr lang="uk-UA"/>
        </a:p>
      </dgm:t>
    </dgm:pt>
    <dgm:pt modelId="{4AE49812-674E-465C-8DEA-2C19C43A38E7}" type="sibTrans" cxnId="{F5288063-3324-47A0-AF6C-38FFA6C1B40C}">
      <dgm:prSet/>
      <dgm:spPr/>
      <dgm:t>
        <a:bodyPr/>
        <a:lstStyle/>
        <a:p>
          <a:endParaRPr lang="uk-UA"/>
        </a:p>
      </dgm:t>
    </dgm:pt>
    <dgm:pt modelId="{A7B162E8-8BC4-4FFB-9975-E5BC792B2498}" type="pres">
      <dgm:prSet presAssocID="{FA78820D-50CC-4DE1-97A3-C0B396D710A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6D601489-265F-436D-8602-BE4407101E2A}" type="pres">
      <dgm:prSet presAssocID="{A583574E-7867-4A3C-8880-DCD91D3D8DDD}" presName="hierRoot1" presStyleCnt="0">
        <dgm:presLayoutVars>
          <dgm:hierBranch val="init"/>
        </dgm:presLayoutVars>
      </dgm:prSet>
      <dgm:spPr/>
    </dgm:pt>
    <dgm:pt modelId="{049F6DD9-B463-4C19-AA32-FD4089C6BAC2}" type="pres">
      <dgm:prSet presAssocID="{A583574E-7867-4A3C-8880-DCD91D3D8DDD}" presName="rootComposite1" presStyleCnt="0"/>
      <dgm:spPr/>
    </dgm:pt>
    <dgm:pt modelId="{042A691B-E282-4B5C-8F41-E9450B16A506}" type="pres">
      <dgm:prSet presAssocID="{A583574E-7867-4A3C-8880-DCD91D3D8DDD}" presName="rootText1" presStyleLbl="node0" presStyleIdx="0" presStyleCnt="1" custScaleX="41704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D9A5D63-1B5C-4CC5-B4F3-F8741D9B3CE5}" type="pres">
      <dgm:prSet presAssocID="{A583574E-7867-4A3C-8880-DCD91D3D8DDD}" presName="rootConnector1" presStyleLbl="node1" presStyleIdx="0" presStyleCnt="0"/>
      <dgm:spPr/>
      <dgm:t>
        <a:bodyPr/>
        <a:lstStyle/>
        <a:p>
          <a:endParaRPr lang="uk-UA"/>
        </a:p>
      </dgm:t>
    </dgm:pt>
    <dgm:pt modelId="{78E9FDB4-F8CB-41C1-BAA3-199A3985AABA}" type="pres">
      <dgm:prSet presAssocID="{A583574E-7867-4A3C-8880-DCD91D3D8DDD}" presName="hierChild2" presStyleCnt="0"/>
      <dgm:spPr/>
    </dgm:pt>
    <dgm:pt modelId="{2558C8B3-0671-4B26-AFF9-691D15A6C688}" type="pres">
      <dgm:prSet presAssocID="{1FAFA89D-CEA3-4610-87C9-CC9593B61DE5}" presName="Name37" presStyleLbl="parChTrans1D2" presStyleIdx="0" presStyleCnt="5"/>
      <dgm:spPr/>
      <dgm:t>
        <a:bodyPr/>
        <a:lstStyle/>
        <a:p>
          <a:endParaRPr lang="uk-UA"/>
        </a:p>
      </dgm:t>
    </dgm:pt>
    <dgm:pt modelId="{5555B414-6E8C-41B3-A55C-65C7D962DED9}" type="pres">
      <dgm:prSet presAssocID="{8C55D775-DC33-4B13-840A-CD59E44A2A04}" presName="hierRoot2" presStyleCnt="0">
        <dgm:presLayoutVars>
          <dgm:hierBranch val="init"/>
        </dgm:presLayoutVars>
      </dgm:prSet>
      <dgm:spPr/>
    </dgm:pt>
    <dgm:pt modelId="{F63F6E1E-7190-4C57-AA1A-32BA9167CAE4}" type="pres">
      <dgm:prSet presAssocID="{8C55D775-DC33-4B13-840A-CD59E44A2A04}" presName="rootComposite" presStyleCnt="0"/>
      <dgm:spPr/>
    </dgm:pt>
    <dgm:pt modelId="{19C48144-E360-46B8-B0DC-1D7891EA730F}" type="pres">
      <dgm:prSet presAssocID="{8C55D775-DC33-4B13-840A-CD59E44A2A04}" presName="rootText" presStyleLbl="node2" presStyleIdx="0" presStyleCnt="4" custScaleX="119677" custScaleY="30796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88A86A7-EB8C-4C52-A2BF-F3F12E84E5DB}" type="pres">
      <dgm:prSet presAssocID="{8C55D775-DC33-4B13-840A-CD59E44A2A04}" presName="rootConnector" presStyleLbl="node2" presStyleIdx="0" presStyleCnt="4"/>
      <dgm:spPr/>
      <dgm:t>
        <a:bodyPr/>
        <a:lstStyle/>
        <a:p>
          <a:endParaRPr lang="uk-UA"/>
        </a:p>
      </dgm:t>
    </dgm:pt>
    <dgm:pt modelId="{0485157F-4869-416B-9539-78278A47DE30}" type="pres">
      <dgm:prSet presAssocID="{8C55D775-DC33-4B13-840A-CD59E44A2A04}" presName="hierChild4" presStyleCnt="0"/>
      <dgm:spPr/>
    </dgm:pt>
    <dgm:pt modelId="{0F73CC94-5281-4C0E-BA44-DA75DC97BBAA}" type="pres">
      <dgm:prSet presAssocID="{8C55D775-DC33-4B13-840A-CD59E44A2A04}" presName="hierChild5" presStyleCnt="0"/>
      <dgm:spPr/>
    </dgm:pt>
    <dgm:pt modelId="{2F1C237A-C0C1-42D0-86A8-825CB49922FC}" type="pres">
      <dgm:prSet presAssocID="{FA6913EF-0840-4D42-AEB0-A166BE4ACDE6}" presName="Name37" presStyleLbl="parChTrans1D2" presStyleIdx="1" presStyleCnt="5"/>
      <dgm:spPr/>
      <dgm:t>
        <a:bodyPr/>
        <a:lstStyle/>
        <a:p>
          <a:endParaRPr lang="uk-UA"/>
        </a:p>
      </dgm:t>
    </dgm:pt>
    <dgm:pt modelId="{E5FD0FA4-368D-4BEA-85D9-E24E02BF19DE}" type="pres">
      <dgm:prSet presAssocID="{27B34FC6-1874-4A6F-8F39-7B22E4648B30}" presName="hierRoot2" presStyleCnt="0">
        <dgm:presLayoutVars>
          <dgm:hierBranch val="init"/>
        </dgm:presLayoutVars>
      </dgm:prSet>
      <dgm:spPr/>
    </dgm:pt>
    <dgm:pt modelId="{03549255-0EC9-4ECD-B94C-FB0F3565425A}" type="pres">
      <dgm:prSet presAssocID="{27B34FC6-1874-4A6F-8F39-7B22E4648B30}" presName="rootComposite" presStyleCnt="0"/>
      <dgm:spPr/>
    </dgm:pt>
    <dgm:pt modelId="{350AC3E8-6709-49FA-BC99-5696AEDFB267}" type="pres">
      <dgm:prSet presAssocID="{27B34FC6-1874-4A6F-8F39-7B22E4648B30}" presName="rootText" presStyleLbl="node2" presStyleIdx="1" presStyleCnt="4" custScaleX="114340" custScaleY="30765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688EB38-D487-41A6-AD32-8CF20EFF5258}" type="pres">
      <dgm:prSet presAssocID="{27B34FC6-1874-4A6F-8F39-7B22E4648B30}" presName="rootConnector" presStyleLbl="node2" presStyleIdx="1" presStyleCnt="4"/>
      <dgm:spPr/>
      <dgm:t>
        <a:bodyPr/>
        <a:lstStyle/>
        <a:p>
          <a:endParaRPr lang="uk-UA"/>
        </a:p>
      </dgm:t>
    </dgm:pt>
    <dgm:pt modelId="{E9E3F1FE-2444-4596-BC14-2AE23F41837F}" type="pres">
      <dgm:prSet presAssocID="{27B34FC6-1874-4A6F-8F39-7B22E4648B30}" presName="hierChild4" presStyleCnt="0"/>
      <dgm:spPr/>
    </dgm:pt>
    <dgm:pt modelId="{3A1DC6B9-F5D7-4AEB-801E-C900C1A12E6D}" type="pres">
      <dgm:prSet presAssocID="{27B34FC6-1874-4A6F-8F39-7B22E4648B30}" presName="hierChild5" presStyleCnt="0"/>
      <dgm:spPr/>
    </dgm:pt>
    <dgm:pt modelId="{53D2A15A-5BB9-4BB9-AB4E-BBD6B12807DC}" type="pres">
      <dgm:prSet presAssocID="{1CE9BB2C-C502-452C-A041-41CB4A72700B}" presName="Name37" presStyleLbl="parChTrans1D2" presStyleIdx="2" presStyleCnt="5"/>
      <dgm:spPr/>
      <dgm:t>
        <a:bodyPr/>
        <a:lstStyle/>
        <a:p>
          <a:endParaRPr lang="uk-UA"/>
        </a:p>
      </dgm:t>
    </dgm:pt>
    <dgm:pt modelId="{E2DC689A-9914-4C6F-AED9-316D39A399B3}" type="pres">
      <dgm:prSet presAssocID="{8EEE1984-C5DA-4C2D-AB28-B939F68D069C}" presName="hierRoot2" presStyleCnt="0">
        <dgm:presLayoutVars>
          <dgm:hierBranch val="init"/>
        </dgm:presLayoutVars>
      </dgm:prSet>
      <dgm:spPr/>
    </dgm:pt>
    <dgm:pt modelId="{3E83783F-A068-44C7-A23B-31BD1FC6FF4F}" type="pres">
      <dgm:prSet presAssocID="{8EEE1984-C5DA-4C2D-AB28-B939F68D069C}" presName="rootComposite" presStyleCnt="0"/>
      <dgm:spPr/>
    </dgm:pt>
    <dgm:pt modelId="{9914F263-3106-4B84-BF52-9362ABE0BC52}" type="pres">
      <dgm:prSet presAssocID="{8EEE1984-C5DA-4C2D-AB28-B939F68D069C}" presName="rootText" presStyleLbl="node2" presStyleIdx="2" presStyleCnt="4" custScaleX="147396" custScaleY="29988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1D08E22-76F9-4513-A6A0-20E760116079}" type="pres">
      <dgm:prSet presAssocID="{8EEE1984-C5DA-4C2D-AB28-B939F68D069C}" presName="rootConnector" presStyleLbl="node2" presStyleIdx="2" presStyleCnt="4"/>
      <dgm:spPr/>
      <dgm:t>
        <a:bodyPr/>
        <a:lstStyle/>
        <a:p>
          <a:endParaRPr lang="uk-UA"/>
        </a:p>
      </dgm:t>
    </dgm:pt>
    <dgm:pt modelId="{55EAB3DC-7E16-4D4A-90A4-0808198255A4}" type="pres">
      <dgm:prSet presAssocID="{8EEE1984-C5DA-4C2D-AB28-B939F68D069C}" presName="hierChild4" presStyleCnt="0"/>
      <dgm:spPr/>
    </dgm:pt>
    <dgm:pt modelId="{BAC4D5D4-EECF-4300-A159-0544237D312D}" type="pres">
      <dgm:prSet presAssocID="{8EEE1984-C5DA-4C2D-AB28-B939F68D069C}" presName="hierChild5" presStyleCnt="0"/>
      <dgm:spPr/>
    </dgm:pt>
    <dgm:pt modelId="{266B7CF8-9E57-4E4A-8771-B1CCA78161E1}" type="pres">
      <dgm:prSet presAssocID="{BD9CE9A4-EC72-450E-A2D3-9B3AD02AD166}" presName="Name37" presStyleLbl="parChTrans1D2" presStyleIdx="3" presStyleCnt="5"/>
      <dgm:spPr/>
      <dgm:t>
        <a:bodyPr/>
        <a:lstStyle/>
        <a:p>
          <a:endParaRPr lang="uk-UA"/>
        </a:p>
      </dgm:t>
    </dgm:pt>
    <dgm:pt modelId="{27FDFF0C-2E33-425A-9075-AEC43D887A14}" type="pres">
      <dgm:prSet presAssocID="{888CABD7-F20A-4A6D-BF8B-D403AD04333C}" presName="hierRoot2" presStyleCnt="0">
        <dgm:presLayoutVars>
          <dgm:hierBranch val="init"/>
        </dgm:presLayoutVars>
      </dgm:prSet>
      <dgm:spPr/>
    </dgm:pt>
    <dgm:pt modelId="{F7211927-574B-43F2-9560-734FBC9F9FEA}" type="pres">
      <dgm:prSet presAssocID="{888CABD7-F20A-4A6D-BF8B-D403AD04333C}" presName="rootComposite" presStyleCnt="0"/>
      <dgm:spPr/>
    </dgm:pt>
    <dgm:pt modelId="{4A36F316-1B86-4E7E-85B8-3F7370B4925F}" type="pres">
      <dgm:prSet presAssocID="{888CABD7-F20A-4A6D-BF8B-D403AD04333C}" presName="rootText" presStyleLbl="node2" presStyleIdx="3" presStyleCnt="4" custScaleX="90235" custScaleY="283284" custLinFactNeighborX="2247" custLinFactNeighborY="1649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2B4C970-C7B6-4330-9FF6-6D6FC99D5A7F}" type="pres">
      <dgm:prSet presAssocID="{888CABD7-F20A-4A6D-BF8B-D403AD04333C}" presName="rootConnector" presStyleLbl="node2" presStyleIdx="3" presStyleCnt="4"/>
      <dgm:spPr/>
      <dgm:t>
        <a:bodyPr/>
        <a:lstStyle/>
        <a:p>
          <a:endParaRPr lang="uk-UA"/>
        </a:p>
      </dgm:t>
    </dgm:pt>
    <dgm:pt modelId="{45694B85-2F06-4695-9730-2ACCF6F049CE}" type="pres">
      <dgm:prSet presAssocID="{888CABD7-F20A-4A6D-BF8B-D403AD04333C}" presName="hierChild4" presStyleCnt="0"/>
      <dgm:spPr/>
    </dgm:pt>
    <dgm:pt modelId="{F1F6F0A7-0172-4435-BB99-06DB87F7444E}" type="pres">
      <dgm:prSet presAssocID="{888CABD7-F20A-4A6D-BF8B-D403AD04333C}" presName="hierChild5" presStyleCnt="0"/>
      <dgm:spPr/>
    </dgm:pt>
    <dgm:pt modelId="{C639B840-4A9F-494F-8FCC-81A24D131A59}" type="pres">
      <dgm:prSet presAssocID="{A583574E-7867-4A3C-8880-DCD91D3D8DDD}" presName="hierChild3" presStyleCnt="0"/>
      <dgm:spPr/>
    </dgm:pt>
    <dgm:pt modelId="{61998CCD-4FEA-4B2E-AD3F-E4FC1CCCCF41}" type="pres">
      <dgm:prSet presAssocID="{93895C64-9BF7-46A9-93D8-C3644591B410}" presName="Name111" presStyleLbl="parChTrans1D2" presStyleIdx="4" presStyleCnt="5"/>
      <dgm:spPr/>
      <dgm:t>
        <a:bodyPr/>
        <a:lstStyle/>
        <a:p>
          <a:endParaRPr lang="uk-UA"/>
        </a:p>
      </dgm:t>
    </dgm:pt>
    <dgm:pt modelId="{D48BB5AD-8176-4591-96CC-CD2D97C495B6}" type="pres">
      <dgm:prSet presAssocID="{33537FA4-8CCD-4AF7-9E47-B8213220C813}" presName="hierRoot3" presStyleCnt="0">
        <dgm:presLayoutVars>
          <dgm:hierBranch val="init"/>
        </dgm:presLayoutVars>
      </dgm:prSet>
      <dgm:spPr/>
    </dgm:pt>
    <dgm:pt modelId="{B63A4184-F3A6-4008-A279-64BF6A71E20C}" type="pres">
      <dgm:prSet presAssocID="{33537FA4-8CCD-4AF7-9E47-B8213220C813}" presName="rootComposite3" presStyleCnt="0"/>
      <dgm:spPr/>
    </dgm:pt>
    <dgm:pt modelId="{81E34F21-30A0-4273-BC88-9045BE8C3051}" type="pres">
      <dgm:prSet presAssocID="{33537FA4-8CCD-4AF7-9E47-B8213220C813}" presName="rootText3" presStyleLbl="asst1" presStyleIdx="0" presStyleCnt="1" custScaleX="266713" custLinFactNeighborX="360" custLinFactNeighborY="127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AE53B8C-1819-4AC3-B8EA-48362155120D}" type="pres">
      <dgm:prSet presAssocID="{33537FA4-8CCD-4AF7-9E47-B8213220C813}" presName="rootConnector3" presStyleLbl="asst1" presStyleIdx="0" presStyleCnt="1"/>
      <dgm:spPr/>
      <dgm:t>
        <a:bodyPr/>
        <a:lstStyle/>
        <a:p>
          <a:endParaRPr lang="uk-UA"/>
        </a:p>
      </dgm:t>
    </dgm:pt>
    <dgm:pt modelId="{B063C627-5C83-42BB-A863-A39927B9ADD1}" type="pres">
      <dgm:prSet presAssocID="{33537FA4-8CCD-4AF7-9E47-B8213220C813}" presName="hierChild6" presStyleCnt="0"/>
      <dgm:spPr/>
    </dgm:pt>
    <dgm:pt modelId="{A9C33736-0F28-4A54-87A7-2EF1CABDCC3F}" type="pres">
      <dgm:prSet presAssocID="{33537FA4-8CCD-4AF7-9E47-B8213220C813}" presName="hierChild7" presStyleCnt="0"/>
      <dgm:spPr/>
    </dgm:pt>
  </dgm:ptLst>
  <dgm:cxnLst>
    <dgm:cxn modelId="{783BB584-8A47-44C0-A8A1-A08141D04483}" type="presOf" srcId="{1CE9BB2C-C502-452C-A041-41CB4A72700B}" destId="{53D2A15A-5BB9-4BB9-AB4E-BBD6B12807DC}" srcOrd="0" destOrd="0" presId="urn:microsoft.com/office/officeart/2005/8/layout/orgChart1"/>
    <dgm:cxn modelId="{8A60D558-1277-492B-B980-CCD7BE08FD31}" srcId="{A583574E-7867-4A3C-8880-DCD91D3D8DDD}" destId="{8C55D775-DC33-4B13-840A-CD59E44A2A04}" srcOrd="1" destOrd="0" parTransId="{1FAFA89D-CEA3-4610-87C9-CC9593B61DE5}" sibTransId="{9EC19903-2D33-420A-9703-5ACBCA31BB46}"/>
    <dgm:cxn modelId="{9B10FA1D-A362-44C4-B2E3-66962A4A453A}" type="presOf" srcId="{27B34FC6-1874-4A6F-8F39-7B22E4648B30}" destId="{350AC3E8-6709-49FA-BC99-5696AEDFB267}" srcOrd="0" destOrd="0" presId="urn:microsoft.com/office/officeart/2005/8/layout/orgChart1"/>
    <dgm:cxn modelId="{69475614-836D-4AFD-BC78-53299D1FFD68}" srcId="{A583574E-7867-4A3C-8880-DCD91D3D8DDD}" destId="{33537FA4-8CCD-4AF7-9E47-B8213220C813}" srcOrd="0" destOrd="0" parTransId="{93895C64-9BF7-46A9-93D8-C3644591B410}" sibTransId="{EABCCBAD-8152-4B3D-BF80-F16CA10748AE}"/>
    <dgm:cxn modelId="{7F6C97AF-8E40-4B93-A595-D9017C9C8CC3}" type="presOf" srcId="{FA6913EF-0840-4D42-AEB0-A166BE4ACDE6}" destId="{2F1C237A-C0C1-42D0-86A8-825CB49922FC}" srcOrd="0" destOrd="0" presId="urn:microsoft.com/office/officeart/2005/8/layout/orgChart1"/>
    <dgm:cxn modelId="{293C7638-A8E1-41CF-977E-F8439EDEF063}" type="presOf" srcId="{8EEE1984-C5DA-4C2D-AB28-B939F68D069C}" destId="{9914F263-3106-4B84-BF52-9362ABE0BC52}" srcOrd="0" destOrd="0" presId="urn:microsoft.com/office/officeart/2005/8/layout/orgChart1"/>
    <dgm:cxn modelId="{02E112A0-0993-43F3-A0E9-7C35B0665197}" srcId="{FA78820D-50CC-4DE1-97A3-C0B396D710A1}" destId="{A583574E-7867-4A3C-8880-DCD91D3D8DDD}" srcOrd="0" destOrd="0" parTransId="{D6A14AAC-BD0A-4909-8796-D42F3314429D}" sibTransId="{DFC3CD53-C61C-4A48-83D5-534D56389AF0}"/>
    <dgm:cxn modelId="{0B99805E-FD0F-49BC-8F94-3CCEC8D5E710}" type="presOf" srcId="{BD9CE9A4-EC72-450E-A2D3-9B3AD02AD166}" destId="{266B7CF8-9E57-4E4A-8771-B1CCA78161E1}" srcOrd="0" destOrd="0" presId="urn:microsoft.com/office/officeart/2005/8/layout/orgChart1"/>
    <dgm:cxn modelId="{A62F6AFB-2057-44AB-A522-99FEA50336F1}" type="presOf" srcId="{93895C64-9BF7-46A9-93D8-C3644591B410}" destId="{61998CCD-4FEA-4B2E-AD3F-E4FC1CCCCF41}" srcOrd="0" destOrd="0" presId="urn:microsoft.com/office/officeart/2005/8/layout/orgChart1"/>
    <dgm:cxn modelId="{36D0A6CE-21B8-4614-845A-D93069616C07}" type="presOf" srcId="{A583574E-7867-4A3C-8880-DCD91D3D8DDD}" destId="{042A691B-E282-4B5C-8F41-E9450B16A506}" srcOrd="0" destOrd="0" presId="urn:microsoft.com/office/officeart/2005/8/layout/orgChart1"/>
    <dgm:cxn modelId="{C7261D7B-CDDA-4869-B080-D310D687FBFE}" type="presOf" srcId="{33537FA4-8CCD-4AF7-9E47-B8213220C813}" destId="{81E34F21-30A0-4273-BC88-9045BE8C3051}" srcOrd="0" destOrd="0" presId="urn:microsoft.com/office/officeart/2005/8/layout/orgChart1"/>
    <dgm:cxn modelId="{4F1FF6BF-D838-464F-B514-87520AEADEF2}" type="presOf" srcId="{8C55D775-DC33-4B13-840A-CD59E44A2A04}" destId="{888A86A7-EB8C-4C52-A2BF-F3F12E84E5DB}" srcOrd="1" destOrd="0" presId="urn:microsoft.com/office/officeart/2005/8/layout/orgChart1"/>
    <dgm:cxn modelId="{A4FD2CA8-243E-4146-A0E6-E7CA84557CF3}" type="presOf" srcId="{8C55D775-DC33-4B13-840A-CD59E44A2A04}" destId="{19C48144-E360-46B8-B0DC-1D7891EA730F}" srcOrd="0" destOrd="0" presId="urn:microsoft.com/office/officeart/2005/8/layout/orgChart1"/>
    <dgm:cxn modelId="{A3416FFD-58A7-4CAD-B979-B3DE5E722B6C}" type="presOf" srcId="{888CABD7-F20A-4A6D-BF8B-D403AD04333C}" destId="{42B4C970-C7B6-4330-9FF6-6D6FC99D5A7F}" srcOrd="1" destOrd="0" presId="urn:microsoft.com/office/officeart/2005/8/layout/orgChart1"/>
    <dgm:cxn modelId="{50943F8A-A82A-447A-9E39-67FC2690C44C}" srcId="{A583574E-7867-4A3C-8880-DCD91D3D8DDD}" destId="{27B34FC6-1874-4A6F-8F39-7B22E4648B30}" srcOrd="2" destOrd="0" parTransId="{FA6913EF-0840-4D42-AEB0-A166BE4ACDE6}" sibTransId="{6544F488-4CBD-4AFC-85F8-A14F465D6D5B}"/>
    <dgm:cxn modelId="{A0605E01-179D-48CB-94F0-27608000C13E}" type="presOf" srcId="{888CABD7-F20A-4A6D-BF8B-D403AD04333C}" destId="{4A36F316-1B86-4E7E-85B8-3F7370B4925F}" srcOrd="0" destOrd="0" presId="urn:microsoft.com/office/officeart/2005/8/layout/orgChart1"/>
    <dgm:cxn modelId="{DE844C37-2927-4FAC-934F-7652AA1785F0}" srcId="{A583574E-7867-4A3C-8880-DCD91D3D8DDD}" destId="{8EEE1984-C5DA-4C2D-AB28-B939F68D069C}" srcOrd="3" destOrd="0" parTransId="{1CE9BB2C-C502-452C-A041-41CB4A72700B}" sibTransId="{29DDEADF-14AB-43ED-A9AD-A5CD5D645EB8}"/>
    <dgm:cxn modelId="{F5288063-3324-47A0-AF6C-38FFA6C1B40C}" srcId="{A583574E-7867-4A3C-8880-DCD91D3D8DDD}" destId="{888CABD7-F20A-4A6D-BF8B-D403AD04333C}" srcOrd="4" destOrd="0" parTransId="{BD9CE9A4-EC72-450E-A2D3-9B3AD02AD166}" sibTransId="{4AE49812-674E-465C-8DEA-2C19C43A38E7}"/>
    <dgm:cxn modelId="{98F56978-1F57-44D9-997B-04DC0E244021}" type="presOf" srcId="{27B34FC6-1874-4A6F-8F39-7B22E4648B30}" destId="{8688EB38-D487-41A6-AD32-8CF20EFF5258}" srcOrd="1" destOrd="0" presId="urn:microsoft.com/office/officeart/2005/8/layout/orgChart1"/>
    <dgm:cxn modelId="{51042EBB-39CD-49BF-B1CC-01D008B82065}" type="presOf" srcId="{1FAFA89D-CEA3-4610-87C9-CC9593B61DE5}" destId="{2558C8B3-0671-4B26-AFF9-691D15A6C688}" srcOrd="0" destOrd="0" presId="urn:microsoft.com/office/officeart/2005/8/layout/orgChart1"/>
    <dgm:cxn modelId="{EFB50EB0-EDD6-4BEA-8768-6E6F3440E507}" type="presOf" srcId="{FA78820D-50CC-4DE1-97A3-C0B396D710A1}" destId="{A7B162E8-8BC4-4FFB-9975-E5BC792B2498}" srcOrd="0" destOrd="0" presId="urn:microsoft.com/office/officeart/2005/8/layout/orgChart1"/>
    <dgm:cxn modelId="{A6A6E3C4-7094-42B1-8671-A422126E5088}" type="presOf" srcId="{A583574E-7867-4A3C-8880-DCD91D3D8DDD}" destId="{0D9A5D63-1B5C-4CC5-B4F3-F8741D9B3CE5}" srcOrd="1" destOrd="0" presId="urn:microsoft.com/office/officeart/2005/8/layout/orgChart1"/>
    <dgm:cxn modelId="{CCA12EB7-6850-443D-9C91-C30B779FAAAF}" type="presOf" srcId="{33537FA4-8CCD-4AF7-9E47-B8213220C813}" destId="{EAE53B8C-1819-4AC3-B8EA-48362155120D}" srcOrd="1" destOrd="0" presId="urn:microsoft.com/office/officeart/2005/8/layout/orgChart1"/>
    <dgm:cxn modelId="{38CEBC2A-C884-472B-AE84-AE1D5652E101}" type="presOf" srcId="{8EEE1984-C5DA-4C2D-AB28-B939F68D069C}" destId="{01D08E22-76F9-4513-A6A0-20E760116079}" srcOrd="1" destOrd="0" presId="urn:microsoft.com/office/officeart/2005/8/layout/orgChart1"/>
    <dgm:cxn modelId="{359D954F-C566-4F9E-9FBB-81FEB19BEB2C}" type="presParOf" srcId="{A7B162E8-8BC4-4FFB-9975-E5BC792B2498}" destId="{6D601489-265F-436D-8602-BE4407101E2A}" srcOrd="0" destOrd="0" presId="urn:microsoft.com/office/officeart/2005/8/layout/orgChart1"/>
    <dgm:cxn modelId="{1D265133-B139-4E87-A401-6053AA761FD1}" type="presParOf" srcId="{6D601489-265F-436D-8602-BE4407101E2A}" destId="{049F6DD9-B463-4C19-AA32-FD4089C6BAC2}" srcOrd="0" destOrd="0" presId="urn:microsoft.com/office/officeart/2005/8/layout/orgChart1"/>
    <dgm:cxn modelId="{F062B548-3908-4A03-ACFF-853E3FC4BA88}" type="presParOf" srcId="{049F6DD9-B463-4C19-AA32-FD4089C6BAC2}" destId="{042A691B-E282-4B5C-8F41-E9450B16A506}" srcOrd="0" destOrd="0" presId="urn:microsoft.com/office/officeart/2005/8/layout/orgChart1"/>
    <dgm:cxn modelId="{36E40E7D-E106-478E-B9D9-E278923BFF39}" type="presParOf" srcId="{049F6DD9-B463-4C19-AA32-FD4089C6BAC2}" destId="{0D9A5D63-1B5C-4CC5-B4F3-F8741D9B3CE5}" srcOrd="1" destOrd="0" presId="urn:microsoft.com/office/officeart/2005/8/layout/orgChart1"/>
    <dgm:cxn modelId="{CA1D97B9-3698-4432-B507-D7BB36008349}" type="presParOf" srcId="{6D601489-265F-436D-8602-BE4407101E2A}" destId="{78E9FDB4-F8CB-41C1-BAA3-199A3985AABA}" srcOrd="1" destOrd="0" presId="urn:microsoft.com/office/officeart/2005/8/layout/orgChart1"/>
    <dgm:cxn modelId="{2AA4F8C7-757C-494E-9BE2-6EA37D81B5C9}" type="presParOf" srcId="{78E9FDB4-F8CB-41C1-BAA3-199A3985AABA}" destId="{2558C8B3-0671-4B26-AFF9-691D15A6C688}" srcOrd="0" destOrd="0" presId="urn:microsoft.com/office/officeart/2005/8/layout/orgChart1"/>
    <dgm:cxn modelId="{5750D23E-A597-4801-895B-7EDD9C5242A7}" type="presParOf" srcId="{78E9FDB4-F8CB-41C1-BAA3-199A3985AABA}" destId="{5555B414-6E8C-41B3-A55C-65C7D962DED9}" srcOrd="1" destOrd="0" presId="urn:microsoft.com/office/officeart/2005/8/layout/orgChart1"/>
    <dgm:cxn modelId="{5BF310FC-F91A-4B01-B396-EDBB456698A6}" type="presParOf" srcId="{5555B414-6E8C-41B3-A55C-65C7D962DED9}" destId="{F63F6E1E-7190-4C57-AA1A-32BA9167CAE4}" srcOrd="0" destOrd="0" presId="urn:microsoft.com/office/officeart/2005/8/layout/orgChart1"/>
    <dgm:cxn modelId="{D28B8963-9312-417C-B97E-C34D8C31A629}" type="presParOf" srcId="{F63F6E1E-7190-4C57-AA1A-32BA9167CAE4}" destId="{19C48144-E360-46B8-B0DC-1D7891EA730F}" srcOrd="0" destOrd="0" presId="urn:microsoft.com/office/officeart/2005/8/layout/orgChart1"/>
    <dgm:cxn modelId="{15E67F5A-010D-4739-BD62-7BC69669AD24}" type="presParOf" srcId="{F63F6E1E-7190-4C57-AA1A-32BA9167CAE4}" destId="{888A86A7-EB8C-4C52-A2BF-F3F12E84E5DB}" srcOrd="1" destOrd="0" presId="urn:microsoft.com/office/officeart/2005/8/layout/orgChart1"/>
    <dgm:cxn modelId="{7042A3EB-6BD8-4B94-B3E5-1C47697DA184}" type="presParOf" srcId="{5555B414-6E8C-41B3-A55C-65C7D962DED9}" destId="{0485157F-4869-416B-9539-78278A47DE30}" srcOrd="1" destOrd="0" presId="urn:microsoft.com/office/officeart/2005/8/layout/orgChart1"/>
    <dgm:cxn modelId="{AF594C24-0365-4154-B499-C4E5453A138C}" type="presParOf" srcId="{5555B414-6E8C-41B3-A55C-65C7D962DED9}" destId="{0F73CC94-5281-4C0E-BA44-DA75DC97BBAA}" srcOrd="2" destOrd="0" presId="urn:microsoft.com/office/officeart/2005/8/layout/orgChart1"/>
    <dgm:cxn modelId="{657A7787-0CE4-440E-8DCD-999B1FA72175}" type="presParOf" srcId="{78E9FDB4-F8CB-41C1-BAA3-199A3985AABA}" destId="{2F1C237A-C0C1-42D0-86A8-825CB49922FC}" srcOrd="2" destOrd="0" presId="urn:microsoft.com/office/officeart/2005/8/layout/orgChart1"/>
    <dgm:cxn modelId="{FA9C6DC3-B100-4452-B99F-B8E99EEDF262}" type="presParOf" srcId="{78E9FDB4-F8CB-41C1-BAA3-199A3985AABA}" destId="{E5FD0FA4-368D-4BEA-85D9-E24E02BF19DE}" srcOrd="3" destOrd="0" presId="urn:microsoft.com/office/officeart/2005/8/layout/orgChart1"/>
    <dgm:cxn modelId="{2F6E0F8A-8008-4C5D-949E-7919EBDB4B5E}" type="presParOf" srcId="{E5FD0FA4-368D-4BEA-85D9-E24E02BF19DE}" destId="{03549255-0EC9-4ECD-B94C-FB0F3565425A}" srcOrd="0" destOrd="0" presId="urn:microsoft.com/office/officeart/2005/8/layout/orgChart1"/>
    <dgm:cxn modelId="{6B39B016-C6C3-4B73-82B9-9CE45C568015}" type="presParOf" srcId="{03549255-0EC9-4ECD-B94C-FB0F3565425A}" destId="{350AC3E8-6709-49FA-BC99-5696AEDFB267}" srcOrd="0" destOrd="0" presId="urn:microsoft.com/office/officeart/2005/8/layout/orgChart1"/>
    <dgm:cxn modelId="{49BE3E66-6E12-432A-BB19-7E819A4F804D}" type="presParOf" srcId="{03549255-0EC9-4ECD-B94C-FB0F3565425A}" destId="{8688EB38-D487-41A6-AD32-8CF20EFF5258}" srcOrd="1" destOrd="0" presId="urn:microsoft.com/office/officeart/2005/8/layout/orgChart1"/>
    <dgm:cxn modelId="{01809B62-29A8-467F-8C15-BF1E03743EDD}" type="presParOf" srcId="{E5FD0FA4-368D-4BEA-85D9-E24E02BF19DE}" destId="{E9E3F1FE-2444-4596-BC14-2AE23F41837F}" srcOrd="1" destOrd="0" presId="urn:microsoft.com/office/officeart/2005/8/layout/orgChart1"/>
    <dgm:cxn modelId="{E2CD8D0D-C173-4187-92D3-853B6BAD131E}" type="presParOf" srcId="{E5FD0FA4-368D-4BEA-85D9-E24E02BF19DE}" destId="{3A1DC6B9-F5D7-4AEB-801E-C900C1A12E6D}" srcOrd="2" destOrd="0" presId="urn:microsoft.com/office/officeart/2005/8/layout/orgChart1"/>
    <dgm:cxn modelId="{E6582D8A-6C4A-4772-9B7E-71F9FC473129}" type="presParOf" srcId="{78E9FDB4-F8CB-41C1-BAA3-199A3985AABA}" destId="{53D2A15A-5BB9-4BB9-AB4E-BBD6B12807DC}" srcOrd="4" destOrd="0" presId="urn:microsoft.com/office/officeart/2005/8/layout/orgChart1"/>
    <dgm:cxn modelId="{5479521D-023A-4B25-A61F-D2F6C4918EAD}" type="presParOf" srcId="{78E9FDB4-F8CB-41C1-BAA3-199A3985AABA}" destId="{E2DC689A-9914-4C6F-AED9-316D39A399B3}" srcOrd="5" destOrd="0" presId="urn:microsoft.com/office/officeart/2005/8/layout/orgChart1"/>
    <dgm:cxn modelId="{AC7298A3-1621-4F75-9657-AA5D7F3C10DA}" type="presParOf" srcId="{E2DC689A-9914-4C6F-AED9-316D39A399B3}" destId="{3E83783F-A068-44C7-A23B-31BD1FC6FF4F}" srcOrd="0" destOrd="0" presId="urn:microsoft.com/office/officeart/2005/8/layout/orgChart1"/>
    <dgm:cxn modelId="{D93B8C29-440C-4BAB-9B21-5919EBFD2902}" type="presParOf" srcId="{3E83783F-A068-44C7-A23B-31BD1FC6FF4F}" destId="{9914F263-3106-4B84-BF52-9362ABE0BC52}" srcOrd="0" destOrd="0" presId="urn:microsoft.com/office/officeart/2005/8/layout/orgChart1"/>
    <dgm:cxn modelId="{DC64A7FB-2AAA-4727-968F-865DFF723200}" type="presParOf" srcId="{3E83783F-A068-44C7-A23B-31BD1FC6FF4F}" destId="{01D08E22-76F9-4513-A6A0-20E760116079}" srcOrd="1" destOrd="0" presId="urn:microsoft.com/office/officeart/2005/8/layout/orgChart1"/>
    <dgm:cxn modelId="{9AAD7C6F-B80F-4ABB-9DC7-C2E5975C5DF8}" type="presParOf" srcId="{E2DC689A-9914-4C6F-AED9-316D39A399B3}" destId="{55EAB3DC-7E16-4D4A-90A4-0808198255A4}" srcOrd="1" destOrd="0" presId="urn:microsoft.com/office/officeart/2005/8/layout/orgChart1"/>
    <dgm:cxn modelId="{65099EB9-BA30-48F5-82B9-D61B839DBD77}" type="presParOf" srcId="{E2DC689A-9914-4C6F-AED9-316D39A399B3}" destId="{BAC4D5D4-EECF-4300-A159-0544237D312D}" srcOrd="2" destOrd="0" presId="urn:microsoft.com/office/officeart/2005/8/layout/orgChart1"/>
    <dgm:cxn modelId="{9D321EAD-92AC-4507-A291-86EF5ABAEA01}" type="presParOf" srcId="{78E9FDB4-F8CB-41C1-BAA3-199A3985AABA}" destId="{266B7CF8-9E57-4E4A-8771-B1CCA78161E1}" srcOrd="6" destOrd="0" presId="urn:microsoft.com/office/officeart/2005/8/layout/orgChart1"/>
    <dgm:cxn modelId="{3114A00F-5E0F-461C-9A4C-C4F4E0B36C14}" type="presParOf" srcId="{78E9FDB4-F8CB-41C1-BAA3-199A3985AABA}" destId="{27FDFF0C-2E33-425A-9075-AEC43D887A14}" srcOrd="7" destOrd="0" presId="urn:microsoft.com/office/officeart/2005/8/layout/orgChart1"/>
    <dgm:cxn modelId="{BD44BD3E-BA86-453B-BAFF-D8CA55AFC89E}" type="presParOf" srcId="{27FDFF0C-2E33-425A-9075-AEC43D887A14}" destId="{F7211927-574B-43F2-9560-734FBC9F9FEA}" srcOrd="0" destOrd="0" presId="urn:microsoft.com/office/officeart/2005/8/layout/orgChart1"/>
    <dgm:cxn modelId="{C10BEFB1-E1D3-47EB-A9FF-C59A0121F56A}" type="presParOf" srcId="{F7211927-574B-43F2-9560-734FBC9F9FEA}" destId="{4A36F316-1B86-4E7E-85B8-3F7370B4925F}" srcOrd="0" destOrd="0" presId="urn:microsoft.com/office/officeart/2005/8/layout/orgChart1"/>
    <dgm:cxn modelId="{A465746A-E349-4697-9003-91E392178001}" type="presParOf" srcId="{F7211927-574B-43F2-9560-734FBC9F9FEA}" destId="{42B4C970-C7B6-4330-9FF6-6D6FC99D5A7F}" srcOrd="1" destOrd="0" presId="urn:microsoft.com/office/officeart/2005/8/layout/orgChart1"/>
    <dgm:cxn modelId="{2A27A09A-D7C0-4C27-BC53-605F2143BCAF}" type="presParOf" srcId="{27FDFF0C-2E33-425A-9075-AEC43D887A14}" destId="{45694B85-2F06-4695-9730-2ACCF6F049CE}" srcOrd="1" destOrd="0" presId="urn:microsoft.com/office/officeart/2005/8/layout/orgChart1"/>
    <dgm:cxn modelId="{552A61B1-05C3-4FC3-BBE7-D1F4E6BFF5CB}" type="presParOf" srcId="{27FDFF0C-2E33-425A-9075-AEC43D887A14}" destId="{F1F6F0A7-0172-4435-BB99-06DB87F7444E}" srcOrd="2" destOrd="0" presId="urn:microsoft.com/office/officeart/2005/8/layout/orgChart1"/>
    <dgm:cxn modelId="{1455F707-7B84-46BA-B265-10B8E9F907D7}" type="presParOf" srcId="{6D601489-265F-436D-8602-BE4407101E2A}" destId="{C639B840-4A9F-494F-8FCC-81A24D131A59}" srcOrd="2" destOrd="0" presId="urn:microsoft.com/office/officeart/2005/8/layout/orgChart1"/>
    <dgm:cxn modelId="{1FDBFF50-C22C-4FF4-B38D-0B0E27CFB36E}" type="presParOf" srcId="{C639B840-4A9F-494F-8FCC-81A24D131A59}" destId="{61998CCD-4FEA-4B2E-AD3F-E4FC1CCCCF41}" srcOrd="0" destOrd="0" presId="urn:microsoft.com/office/officeart/2005/8/layout/orgChart1"/>
    <dgm:cxn modelId="{F3F41C3A-97C7-4B9F-84AF-45C97EBC5E16}" type="presParOf" srcId="{C639B840-4A9F-494F-8FCC-81A24D131A59}" destId="{D48BB5AD-8176-4591-96CC-CD2D97C495B6}" srcOrd="1" destOrd="0" presId="urn:microsoft.com/office/officeart/2005/8/layout/orgChart1"/>
    <dgm:cxn modelId="{17458387-2E0A-4B5B-BC8D-5041920B813E}" type="presParOf" srcId="{D48BB5AD-8176-4591-96CC-CD2D97C495B6}" destId="{B63A4184-F3A6-4008-A279-64BF6A71E20C}" srcOrd="0" destOrd="0" presId="urn:microsoft.com/office/officeart/2005/8/layout/orgChart1"/>
    <dgm:cxn modelId="{CD69D266-387B-45E9-A540-830D60F172E2}" type="presParOf" srcId="{B63A4184-F3A6-4008-A279-64BF6A71E20C}" destId="{81E34F21-30A0-4273-BC88-9045BE8C3051}" srcOrd="0" destOrd="0" presId="urn:microsoft.com/office/officeart/2005/8/layout/orgChart1"/>
    <dgm:cxn modelId="{519D6F03-0EF2-49E1-9E38-28305F6B2200}" type="presParOf" srcId="{B63A4184-F3A6-4008-A279-64BF6A71E20C}" destId="{EAE53B8C-1819-4AC3-B8EA-48362155120D}" srcOrd="1" destOrd="0" presId="urn:microsoft.com/office/officeart/2005/8/layout/orgChart1"/>
    <dgm:cxn modelId="{0DE21689-F937-4D88-A034-DC443FBE7757}" type="presParOf" srcId="{D48BB5AD-8176-4591-96CC-CD2D97C495B6}" destId="{B063C627-5C83-42BB-A863-A39927B9ADD1}" srcOrd="1" destOrd="0" presId="urn:microsoft.com/office/officeart/2005/8/layout/orgChart1"/>
    <dgm:cxn modelId="{4591D63A-7A35-40E3-825E-79C47525CDB2}" type="presParOf" srcId="{D48BB5AD-8176-4591-96CC-CD2D97C495B6}" destId="{A9C33736-0F28-4A54-87A7-2EF1CABDCC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7EE8BA-F849-4782-86DC-72DC655A0F0F}">
      <dsp:nvSpPr>
        <dsp:cNvPr id="0" name=""/>
        <dsp:cNvSpPr/>
      </dsp:nvSpPr>
      <dsp:spPr>
        <a:xfrm>
          <a:off x="0" y="0"/>
          <a:ext cx="8229600" cy="18759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Алокативна – розподіл основних факторів виробництва</a:t>
          </a:r>
          <a:endParaRPr lang="uk-UA" sz="18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У галузях , де зростають ціни, відбувається пожвавлення виробництва, до них перетікають капітали, праця та інші ресурси</a:t>
          </a:r>
          <a:endParaRPr lang="uk-UA" sz="1600" kern="1200" dirty="0"/>
        </a:p>
      </dsp:txBody>
      <dsp:txXfrm>
        <a:off x="1818967" y="0"/>
        <a:ext cx="6410632" cy="1875958"/>
      </dsp:txXfrm>
    </dsp:sp>
    <dsp:sp modelId="{08675772-75AA-43DC-864D-08329ABC7014}">
      <dsp:nvSpPr>
        <dsp:cNvPr id="0" name=""/>
        <dsp:cNvSpPr/>
      </dsp:nvSpPr>
      <dsp:spPr>
        <a:xfrm>
          <a:off x="173047" y="245788"/>
          <a:ext cx="1645920" cy="13843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91CB3E-D9B1-4984-8F98-95508C25FA82}">
      <dsp:nvSpPr>
        <dsp:cNvPr id="0" name=""/>
        <dsp:cNvSpPr/>
      </dsp:nvSpPr>
      <dsp:spPr>
        <a:xfrm>
          <a:off x="0" y="2049006"/>
          <a:ext cx="8229600" cy="17304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Стимулювання технічного прогресу</a:t>
          </a:r>
          <a:endParaRPr lang="uk-UA" sz="18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Якщо фірмі за рахунок інновацій вдається зменшити витрати факторів виробництва нижче встановленого середнього рівня, то вона отримує прибуток.  Таким чином ринкова система стимулює вдосконалення і розвитку техніки, технології, науки</a:t>
          </a:r>
          <a:endParaRPr lang="uk-UA" sz="1600" kern="1200" dirty="0"/>
        </a:p>
      </dsp:txBody>
      <dsp:txXfrm>
        <a:off x="1818967" y="2049006"/>
        <a:ext cx="6410632" cy="1730477"/>
      </dsp:txXfrm>
    </dsp:sp>
    <dsp:sp modelId="{2EAA92F3-58F0-4CCA-922B-2343E6CA5027}">
      <dsp:nvSpPr>
        <dsp:cNvPr id="0" name=""/>
        <dsp:cNvSpPr/>
      </dsp:nvSpPr>
      <dsp:spPr>
        <a:xfrm>
          <a:off x="173047" y="2222054"/>
          <a:ext cx="1645920" cy="13843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1D360F-0E65-45D2-BA85-1FE31C2F3952}">
      <dsp:nvSpPr>
        <dsp:cNvPr id="0" name=""/>
        <dsp:cNvSpPr/>
      </dsp:nvSpPr>
      <dsp:spPr>
        <a:xfrm>
          <a:off x="0" y="3952531"/>
          <a:ext cx="8229600" cy="17304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Дистрибутивна – диференціація доходів суб'єктів ринку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При розподілі доходів ринковий механізм враховує тільки «голос грошей», а не потреби суб'єктів як таких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 dirty="0"/>
        </a:p>
      </dsp:txBody>
      <dsp:txXfrm>
        <a:off x="1818967" y="3952531"/>
        <a:ext cx="6410632" cy="1730477"/>
      </dsp:txXfrm>
    </dsp:sp>
    <dsp:sp modelId="{A135D7BD-42D5-49D6-87D1-173BD34F0094}">
      <dsp:nvSpPr>
        <dsp:cNvPr id="0" name=""/>
        <dsp:cNvSpPr/>
      </dsp:nvSpPr>
      <dsp:spPr>
        <a:xfrm>
          <a:off x="173047" y="4125579"/>
          <a:ext cx="1645920" cy="13843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998CCD-4FEA-4B2E-AD3F-E4FC1CCCCF41}">
      <dsp:nvSpPr>
        <dsp:cNvPr id="0" name=""/>
        <dsp:cNvSpPr/>
      </dsp:nvSpPr>
      <dsp:spPr>
        <a:xfrm>
          <a:off x="4273457" y="1062341"/>
          <a:ext cx="162042" cy="745323"/>
        </a:xfrm>
        <a:custGeom>
          <a:avLst/>
          <a:gdLst/>
          <a:ahLst/>
          <a:cxnLst/>
          <a:rect l="0" t="0" r="0" b="0"/>
          <a:pathLst>
            <a:path>
              <a:moveTo>
                <a:pt x="162042" y="0"/>
              </a:moveTo>
              <a:lnTo>
                <a:pt x="162042" y="745323"/>
              </a:lnTo>
              <a:lnTo>
                <a:pt x="0" y="74532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B7CF8-9E57-4E4A-8771-B1CCA78161E1}">
      <dsp:nvSpPr>
        <dsp:cNvPr id="0" name=""/>
        <dsp:cNvSpPr/>
      </dsp:nvSpPr>
      <dsp:spPr>
        <a:xfrm>
          <a:off x="4435499" y="1062341"/>
          <a:ext cx="3556467" cy="1602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4218"/>
              </a:lnTo>
              <a:lnTo>
                <a:pt x="3556467" y="1434218"/>
              </a:lnTo>
              <a:lnTo>
                <a:pt x="3556467" y="160201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2A15A-5BB9-4BB9-AB4E-BBD6B12807DC}">
      <dsp:nvSpPr>
        <dsp:cNvPr id="0" name=""/>
        <dsp:cNvSpPr/>
      </dsp:nvSpPr>
      <dsp:spPr>
        <a:xfrm>
          <a:off x="4435499" y="1062341"/>
          <a:ext cx="1316650" cy="1470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11"/>
              </a:lnTo>
              <a:lnTo>
                <a:pt x="1316650" y="1302411"/>
              </a:lnTo>
              <a:lnTo>
                <a:pt x="1316650" y="14702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C237A-C0C1-42D0-86A8-825CB49922FC}">
      <dsp:nvSpPr>
        <dsp:cNvPr id="0" name=""/>
        <dsp:cNvSpPr/>
      </dsp:nvSpPr>
      <dsp:spPr>
        <a:xfrm>
          <a:off x="3325221" y="1062341"/>
          <a:ext cx="1110277" cy="1470206"/>
        </a:xfrm>
        <a:custGeom>
          <a:avLst/>
          <a:gdLst/>
          <a:ahLst/>
          <a:cxnLst/>
          <a:rect l="0" t="0" r="0" b="0"/>
          <a:pathLst>
            <a:path>
              <a:moveTo>
                <a:pt x="1110277" y="0"/>
              </a:moveTo>
              <a:lnTo>
                <a:pt x="1110277" y="1302411"/>
              </a:lnTo>
              <a:lnTo>
                <a:pt x="0" y="1302411"/>
              </a:lnTo>
              <a:lnTo>
                <a:pt x="0" y="14702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8C8B3-0671-4B26-AFF9-691D15A6C688}">
      <dsp:nvSpPr>
        <dsp:cNvPr id="0" name=""/>
        <dsp:cNvSpPr/>
      </dsp:nvSpPr>
      <dsp:spPr>
        <a:xfrm>
          <a:off x="1119775" y="1062341"/>
          <a:ext cx="3315724" cy="1470206"/>
        </a:xfrm>
        <a:custGeom>
          <a:avLst/>
          <a:gdLst/>
          <a:ahLst/>
          <a:cxnLst/>
          <a:rect l="0" t="0" r="0" b="0"/>
          <a:pathLst>
            <a:path>
              <a:moveTo>
                <a:pt x="3315724" y="0"/>
              </a:moveTo>
              <a:lnTo>
                <a:pt x="3315724" y="1302411"/>
              </a:lnTo>
              <a:lnTo>
                <a:pt x="0" y="1302411"/>
              </a:lnTo>
              <a:lnTo>
                <a:pt x="0" y="14702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2A691B-E282-4B5C-8F41-E9450B16A506}">
      <dsp:nvSpPr>
        <dsp:cNvPr id="0" name=""/>
        <dsp:cNvSpPr/>
      </dsp:nvSpPr>
      <dsp:spPr>
        <a:xfrm>
          <a:off x="1103203" y="263316"/>
          <a:ext cx="6664592" cy="7990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Ринок досконалої конкуренції</a:t>
          </a:r>
          <a:endParaRPr lang="uk-UA" sz="3200" b="1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03203" y="263316"/>
        <a:ext cx="6664592" cy="799025"/>
      </dsp:txXfrm>
    </dsp:sp>
    <dsp:sp modelId="{19C48144-E360-46B8-B0DC-1D7891EA730F}">
      <dsp:nvSpPr>
        <dsp:cNvPr id="0" name=""/>
        <dsp:cNvSpPr/>
      </dsp:nvSpPr>
      <dsp:spPr>
        <a:xfrm>
          <a:off x="163525" y="2532548"/>
          <a:ext cx="1912499" cy="246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Висока мобільність факторів виробництва</a:t>
          </a:r>
          <a:endParaRPr lang="uk-UA" sz="2000" kern="1200" dirty="0"/>
        </a:p>
      </dsp:txBody>
      <dsp:txXfrm>
        <a:off x="163525" y="2532548"/>
        <a:ext cx="1912499" cy="2460718"/>
      </dsp:txXfrm>
    </dsp:sp>
    <dsp:sp modelId="{350AC3E8-6709-49FA-BC99-5696AEDFB267}">
      <dsp:nvSpPr>
        <dsp:cNvPr id="0" name=""/>
        <dsp:cNvSpPr/>
      </dsp:nvSpPr>
      <dsp:spPr>
        <a:xfrm>
          <a:off x="2411615" y="2532548"/>
          <a:ext cx="1827211" cy="2458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Відсутність перешкод для входження в галузь або вихід з неї</a:t>
          </a:r>
          <a:endParaRPr lang="uk-UA" sz="2000" kern="1200" dirty="0"/>
        </a:p>
      </dsp:txBody>
      <dsp:txXfrm>
        <a:off x="2411615" y="2532548"/>
        <a:ext cx="1827211" cy="2458202"/>
      </dsp:txXfrm>
    </dsp:sp>
    <dsp:sp modelId="{9914F263-3106-4B84-BF52-9362ABE0BC52}">
      <dsp:nvSpPr>
        <dsp:cNvPr id="0" name=""/>
        <dsp:cNvSpPr/>
      </dsp:nvSpPr>
      <dsp:spPr>
        <a:xfrm>
          <a:off x="4574418" y="2532548"/>
          <a:ext cx="2355463" cy="23961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Однорідність (стандартизованість)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продукції </a:t>
          </a:r>
          <a:endParaRPr lang="uk-UA" sz="2000" kern="1200" dirty="0"/>
        </a:p>
      </dsp:txBody>
      <dsp:txXfrm>
        <a:off x="4574418" y="2532548"/>
        <a:ext cx="2355463" cy="2396141"/>
      </dsp:txXfrm>
    </dsp:sp>
    <dsp:sp modelId="{4A36F316-1B86-4E7E-85B8-3F7370B4925F}">
      <dsp:nvSpPr>
        <dsp:cNvPr id="0" name=""/>
        <dsp:cNvSpPr/>
      </dsp:nvSpPr>
      <dsp:spPr>
        <a:xfrm>
          <a:off x="7270966" y="2664356"/>
          <a:ext cx="1442001" cy="22635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Рівний доступ до інформації</a:t>
          </a:r>
          <a:endParaRPr lang="uk-UA" sz="2000" kern="1200" dirty="0"/>
        </a:p>
      </dsp:txBody>
      <dsp:txXfrm>
        <a:off x="7270966" y="2664356"/>
        <a:ext cx="1442001" cy="2263511"/>
      </dsp:txXfrm>
    </dsp:sp>
    <dsp:sp modelId="{81E34F21-30A0-4273-BC88-9045BE8C3051}">
      <dsp:nvSpPr>
        <dsp:cNvPr id="0" name=""/>
        <dsp:cNvSpPr/>
      </dsp:nvSpPr>
      <dsp:spPr>
        <a:xfrm>
          <a:off x="11247" y="1408152"/>
          <a:ext cx="4262209" cy="7990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Велика кількість продавців і покупців</a:t>
          </a:r>
          <a:endParaRPr lang="uk-UA" sz="2400" kern="1200" dirty="0"/>
        </a:p>
      </dsp:txBody>
      <dsp:txXfrm>
        <a:off x="11247" y="1408152"/>
        <a:ext cx="4262209" cy="799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5663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362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73587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842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Становище конкурентної фірми на ринку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688632"/>
          </a:xfrm>
        </p:spPr>
        <p:txBody>
          <a:bodyPr>
            <a:normAutofit lnSpcReduction="10000"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а) М- точка нульового прибутку. Фірма тільки відшкодовує свої мінімальні середні  витрати.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Нормальний прибуток</a:t>
            </a:r>
          </a:p>
          <a:p>
            <a:r>
              <a:rPr lang="uk-UA" dirty="0" smtClean="0"/>
              <a:t>б) Середні витрати нижчі ціни. Фірма за певних обсягів виробництва отримує прибуток вищий від нормального.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Квазірента</a:t>
            </a:r>
            <a:r>
              <a:rPr lang="uk-UA" dirty="0" smtClean="0"/>
              <a:t>.</a:t>
            </a:r>
          </a:p>
          <a:p>
            <a:r>
              <a:rPr lang="uk-UA" dirty="0" smtClean="0"/>
              <a:t>в) Середні витрати фірми за будь яких обставин вищі від ціни. Фірма має збитки і покидає ринок.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6454655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495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Умова рівноваги фірми на ринку в короткостроковому періоді</a:t>
            </a:r>
            <a:endParaRPr lang="uk-UA"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</p:spPr>
            <p:txBody>
              <a:bodyPr>
                <a:normAutofit/>
              </a:bodyPr>
              <a:lstStyle/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r>
                  <a:rPr lang="en-US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                                                  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𝑀𝐶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𝑀𝑅</m:t>
                    </m:r>
                    <m:r>
                      <a:rPr lang="uk-UA" b="0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𝑃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endParaRPr lang="uk-UA" dirty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uk-UA" dirty="0" smtClean="0"/>
                  <a:t>Кожна фірма, що прагне прибутку, намагається встановити такий обсяг виробництва, за якого дотримується 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рівновага між граничними витратами і граничним доходом</a:t>
                </a:r>
                <a:r>
                  <a:rPr lang="uk-UA" dirty="0" smtClean="0"/>
                  <a:t>. </a:t>
                </a: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uk-UA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Загальний прибуток</a:t>
                </a:r>
                <a:r>
                  <a:rPr lang="uk-UA" dirty="0" smtClean="0"/>
                  <a:t>, що отримує фірма, є різницею між загальним доходом 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TR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uk-UA" dirty="0" smtClean="0"/>
                  <a:t>і загальними витратами </a:t>
                </a:r>
                <a:r>
                  <a:rPr lang="uk-UA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TC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).</a:t>
                </a: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uk-UA" b="1" i="1" dirty="0" smtClean="0">
                    <a:solidFill>
                      <a:srgbClr val="FFC000"/>
                    </a:solidFill>
                  </a:rPr>
                  <a:t>Загальний прибуток = 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TR</a:t>
                </a:r>
                <a:r>
                  <a:rPr lang="uk-UA" b="1" dirty="0" smtClean="0">
                    <a:solidFill>
                      <a:srgbClr val="FFC000"/>
                    </a:solidFill>
                  </a:rPr>
                  <a:t> – 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TC</a:t>
                </a:r>
                <a:r>
                  <a:rPr lang="uk-UA" b="1" dirty="0" smtClean="0">
                    <a:solidFill>
                      <a:srgbClr val="FFC000"/>
                    </a:solidFill>
                  </a:rPr>
                  <a:t> </a:t>
                </a:r>
                <a:r>
                  <a:rPr lang="uk-UA" b="1" dirty="0">
                    <a:solidFill>
                      <a:srgbClr val="FFC000"/>
                    </a:solidFill>
                  </a:rPr>
                  <a:t>= </a:t>
                </a:r>
                <a:r>
                  <a:rPr lang="en-US" b="1" dirty="0">
                    <a:solidFill>
                      <a:srgbClr val="FFC000"/>
                    </a:solidFill>
                  </a:rPr>
                  <a:t>[Q×P] - [Q×AC] = Q (P-AC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)</a:t>
                </a:r>
                <a:endParaRPr lang="uk-UA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  <a:blipFill rotWithShape="1">
                <a:blip r:embed="rId2"/>
                <a:stretch>
                  <a:fillRect l="-98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31" y="1268760"/>
            <a:ext cx="3229903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2801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Прибуток та збитки фірми на ринку </a:t>
            </a:r>
            <a:endParaRPr lang="uk-UA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</p:spPr>
            <p:txBody>
              <a:bodyPr>
                <a:normAutofit/>
              </a:bodyPr>
              <a:lstStyle/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r>
                  <a:rPr lang="uk-UA" dirty="0" smtClean="0"/>
                  <a:t>а)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𝑀𝐶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𝑀𝑅</m:t>
                    </m:r>
                    <m:r>
                      <a:rPr lang="uk-UA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𝐴𝐶</m:t>
                    </m:r>
                    <m:r>
                      <a:rPr lang="uk-UA" b="0" i="0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. </m:t>
                    </m:r>
                  </m:oMath>
                </a14:m>
                <a:r>
                  <a:rPr lang="uk-UA" dirty="0" smtClean="0"/>
                  <a:t> Прибуток фірми буде 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нормальним</a:t>
                </a:r>
                <a:r>
                  <a:rPr lang="uk-UA" dirty="0" smtClean="0"/>
                  <a:t>, бо  ціна її продукції дорівнює середнім витратам.</a:t>
                </a:r>
              </a:p>
              <a:p>
                <a:r>
                  <a:rPr lang="uk-UA" dirty="0" smtClean="0"/>
                  <a:t>б) якщо ціна і граничний доход вище кривої середніх витрат, то у точці рівноваги М фірма отримає </a:t>
                </a:r>
                <a:r>
                  <a:rPr lang="uk-UA" i="1" dirty="0" err="1" smtClean="0">
                    <a:solidFill>
                      <a:srgbClr val="FFC000"/>
                    </a:solidFill>
                  </a:rPr>
                  <a:t>квазіренту</a:t>
                </a:r>
                <a:r>
                  <a:rPr lang="uk-UA" dirty="0" smtClean="0"/>
                  <a:t>. </a:t>
                </a:r>
              </a:p>
              <a:p>
                <a:r>
                  <a:rPr lang="uk-UA" dirty="0" smtClean="0"/>
                  <a:t>в) Середні витрати фірми за всяких обсягів виробництва вищі від ціни.  Фірма має мінімальні збитки  в точці М.</a:t>
                </a:r>
                <a:endParaRPr lang="uk-UA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  <a:blipFill rotWithShape="1">
                <a:blip r:embed="rId2"/>
                <a:stretch>
                  <a:fillRect l="-91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7426066" cy="2828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5974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Умова рівноваги фірми на ринку в довготривалому періоді</a:t>
            </a:r>
            <a:endParaRPr lang="uk-UA"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</p:spPr>
            <p:txBody>
              <a:bodyPr>
                <a:normAutofit/>
              </a:bodyPr>
              <a:lstStyle/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b="0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b="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>
                    <a:solidFill>
                      <a:srgbClr val="FFC000"/>
                    </a:solidFill>
                  </a:rPr>
                  <a:t>U</a:t>
                </a:r>
                <a:r>
                  <a:rPr lang="en-US" dirty="0"/>
                  <a:t> – </a:t>
                </a:r>
                <a:r>
                  <a:rPr lang="uk-UA" dirty="0"/>
                  <a:t>подібна лінія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 </m:t>
                    </m:r>
                    <m:r>
                      <a:rPr lang="en-US" b="0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𝐿𝐴𝐶</m:t>
                    </m:r>
                    <m:r>
                      <a:rPr lang="uk-UA" dirty="0">
                        <a:latin typeface="Cambria Math"/>
                      </a:rPr>
                      <m:t>, </m:t>
                    </m:r>
                    <m:r>
                      <a:rPr lang="en-US" dirty="0">
                        <a:latin typeface="Cambria Math"/>
                      </a:rPr>
                      <m:t> </m:t>
                    </m:r>
                  </m:oMath>
                </a14:m>
                <a:r>
                  <a:rPr lang="uk-UA" dirty="0" smtClean="0"/>
                  <a:t>що  охоплює усі можливі криві середніх витрат  є </a:t>
                </a:r>
                <a:r>
                  <a:rPr lang="uk-UA" i="1" dirty="0" smtClean="0">
                    <a:solidFill>
                      <a:srgbClr val="FFC000"/>
                    </a:solidFill>
                  </a:rPr>
                  <a:t>довготривалою кривою середніх витрат .</a:t>
                </a: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uk-UA" i="1" dirty="0">
                    <a:solidFill>
                      <a:srgbClr val="FFC000"/>
                    </a:solidFill>
                  </a:rPr>
                  <a:t> </a:t>
                </a:r>
                <a:r>
                  <a:rPr lang="uk-UA" dirty="0"/>
                  <a:t>Спадна частина кривої 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𝐿𝐴𝐶</m:t>
                    </m:r>
                    <m:r>
                      <a:rPr lang="en-US" dirty="0">
                        <a:latin typeface="Cambria Math"/>
                      </a:rPr>
                      <m:t> </m:t>
                    </m:r>
                  </m:oMath>
                </a14:m>
                <a:r>
                  <a:rPr lang="uk-UA" dirty="0"/>
                  <a:t>відповідає ефекту від масштабу виробництва, а зростаюча її частина  - спадній віддачі від </a:t>
                </a:r>
                <a:r>
                  <a:rPr lang="uk-UA" dirty="0" smtClean="0"/>
                  <a:t>масштабу</a:t>
                </a:r>
                <a:endParaRPr lang="en-US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  <a:blipFill rotWithShape="1">
                <a:blip r:embed="rId2"/>
                <a:stretch>
                  <a:fillRect l="-98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24743"/>
            <a:ext cx="5256584" cy="339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341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Умова рівноваги фірми на ринку в довготривалому періоді</a:t>
            </a:r>
            <a:endParaRPr lang="uk-UA"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</p:spPr>
            <p:txBody>
              <a:bodyPr>
                <a:normAutofit/>
              </a:bodyPr>
              <a:lstStyle/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𝐌𝐂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𝐏</m:t>
                      </m:r>
                      <m:r>
                        <a:rPr lang="uk-UA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𝐀𝐂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𝐋𝐀𝐂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b="1" dirty="0" smtClean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70" y="1124744"/>
            <a:ext cx="6258657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8039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4.3. Механізм ринку недосконалої конкуренції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84576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У чистому вигляді досконала конкуренція практично не існує (за винятком окремих до неї наближених ринків)</a:t>
            </a:r>
          </a:p>
          <a:p>
            <a:r>
              <a:rPr lang="uk-UA" dirty="0" smtClean="0"/>
              <a:t>Коли відсутня  хоча б одна із ознак досконалої конкуренції, таку ринкову структуру називають 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ринком недосконалої конкуренції</a:t>
            </a:r>
            <a:r>
              <a:rPr lang="uk-UA" dirty="0" smtClean="0"/>
              <a:t>.</a:t>
            </a:r>
          </a:p>
          <a:p>
            <a:r>
              <a:rPr lang="uk-UA" dirty="0"/>
              <a:t> </a:t>
            </a:r>
            <a:r>
              <a:rPr lang="uk-UA" dirty="0" smtClean="0"/>
              <a:t>Виокремлюють три основні   види недосконалої конкуренції: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Чиста монополія</a:t>
            </a:r>
            <a:r>
              <a:rPr lang="uk-UA" dirty="0" smtClean="0"/>
              <a:t>, коли на ринку одна фірма є єдиним продавцем товару і послуги;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Олігополія</a:t>
            </a:r>
            <a:r>
              <a:rPr lang="uk-UA" dirty="0" smtClean="0"/>
              <a:t>, коли в галузі наявна невелика кількість фірм;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Монополістична конкуренція</a:t>
            </a:r>
            <a:r>
              <a:rPr lang="uk-UA" dirty="0" smtClean="0"/>
              <a:t>, якщо на ринку наявна відносно велика кількість фірм</a:t>
            </a:r>
            <a:r>
              <a:rPr lang="uk-UA" dirty="0" smtClean="0"/>
              <a:t>, </a:t>
            </a:r>
            <a:r>
              <a:rPr lang="uk-UA" dirty="0" smtClean="0"/>
              <a:t>що виготовляють диференційований продукт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2294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Ринкові структури недосконалої конкуренції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352171"/>
              </p:ext>
            </p:extLst>
          </p:nvPr>
        </p:nvGraphicFramePr>
        <p:xfrm>
          <a:off x="457200" y="1600200"/>
          <a:ext cx="8229600" cy="4637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1296144"/>
                <a:gridCol w="1759064"/>
                <a:gridCol w="1645920"/>
                <a:gridCol w="1645920"/>
              </a:tblGrid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Модель ринку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фірм в галузі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Характер продукції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Вступні перешкоди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Контроль над ціною</a:t>
                      </a:r>
                      <a:endParaRPr lang="uk-UA" dirty="0"/>
                    </a:p>
                  </a:txBody>
                  <a:tcPr/>
                </a:tc>
              </a:tr>
              <a:tr h="1368328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Чиста</a:t>
                      </a:r>
                      <a:r>
                        <a:rPr lang="uk-UA" b="1" baseline="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монополія</a:t>
                      </a:r>
                      <a:endParaRPr lang="uk-UA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Одна фірма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Однорідна продукція, що не має субститутів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Значні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Повний</a:t>
                      </a:r>
                      <a:endParaRPr lang="uk-UA" dirty="0"/>
                    </a:p>
                  </a:txBody>
                  <a:tcPr/>
                </a:tc>
              </a:tr>
              <a:tr h="426872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Дуополія</a:t>
                      </a:r>
                      <a:endParaRPr lang="uk-UA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 Дві фірми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Однорідна</a:t>
                      </a:r>
                      <a:endParaRPr lang="uk-U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Значні</a:t>
                      </a:r>
                      <a:endParaRPr lang="uk-UA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Частковий, але значний при таємній угоді</a:t>
                      </a:r>
                      <a:endParaRPr lang="uk-UA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Олігополія</a:t>
                      </a:r>
                      <a:endParaRPr lang="uk-UA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Декілька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Однорідна, або з незначною відмінністю</a:t>
                      </a:r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736792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Монополістична конкуренція</a:t>
                      </a:r>
                      <a:endParaRPr lang="uk-UA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Багато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диференційована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Низькі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Незначний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887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sz="2900" dirty="0"/>
              <a:t>Вступні перешкоди для входження в галузь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575693"/>
              </p:ext>
            </p:extLst>
          </p:nvPr>
        </p:nvGraphicFramePr>
        <p:xfrm>
          <a:off x="251520" y="1124744"/>
          <a:ext cx="8640960" cy="504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108525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2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 Наявність у фірми виключних прав на певний вид господарської діяльності</a:t>
                      </a:r>
                      <a:endParaRPr lang="uk-UA" sz="2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2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ліцензія на надання послуг оператора мобільного зв'язку, транспортних послуг тощо</a:t>
                      </a:r>
                      <a:endParaRPr lang="uk-UA" sz="2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440129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2.</a:t>
                      </a:r>
                      <a:r>
                        <a:rPr lang="uk-UA" sz="2000" baseline="0" dirty="0" smtClean="0"/>
                        <a:t> Власність на невідтворювані ресурси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компанія «Де </a:t>
                      </a:r>
                      <a:r>
                        <a:rPr lang="uk-UA" sz="2000" dirty="0" err="1" smtClean="0"/>
                        <a:t>Бірс</a:t>
                      </a:r>
                      <a:r>
                        <a:rPr lang="uk-UA" sz="2000" dirty="0" smtClean="0"/>
                        <a:t>» на ринку алмазів</a:t>
                      </a:r>
                      <a:endParaRPr lang="uk-UA" sz="2000" dirty="0"/>
                    </a:p>
                  </a:txBody>
                  <a:tcPr/>
                </a:tc>
              </a:tr>
              <a:tr h="108525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3. Авторські права і патенти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фірма, що захищена патентом, має особливі права на продаж ліцензій, що надає їй монопольні переваги</a:t>
                      </a:r>
                      <a:endParaRPr lang="uk-UA" sz="2000" dirty="0"/>
                    </a:p>
                  </a:txBody>
                  <a:tcPr/>
                </a:tc>
              </a:tr>
              <a:tr h="1410825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4. Ефект масштабу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переваги великого виробництва дозволяють зменшувати витрати шляхом збільшення обсягів випуску продукції</a:t>
                      </a:r>
                      <a:endParaRPr lang="uk-UA" sz="2000" dirty="0"/>
                    </a:p>
                  </a:txBody>
                  <a:tcPr/>
                </a:tc>
              </a:tr>
              <a:tr h="759675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5. Нелегальні методи боротьби з конкурентами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мафіозні структури</a:t>
                      </a:r>
                      <a:endParaRPr lang="uk-UA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8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Тема 4. Основні типи ринкових структур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uk-UA" sz="3200" dirty="0" smtClean="0"/>
              <a:t>4.1. Ринкове господарство і деперсоніфікований  механізм цін</a:t>
            </a:r>
          </a:p>
          <a:p>
            <a:r>
              <a:rPr lang="uk-UA" sz="3200" dirty="0" smtClean="0"/>
              <a:t>4.2. Механізм ринку досконалої конкуренції</a:t>
            </a:r>
          </a:p>
          <a:p>
            <a:r>
              <a:rPr lang="uk-UA" sz="3200" dirty="0" smtClean="0"/>
              <a:t>4.3. </a:t>
            </a:r>
            <a:r>
              <a:rPr lang="uk-UA" sz="3200" dirty="0"/>
              <a:t>Механізм ринку </a:t>
            </a:r>
            <a:r>
              <a:rPr lang="uk-UA" sz="3200" dirty="0" smtClean="0"/>
              <a:t>недосконалої конкуренції</a:t>
            </a:r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4.1</a:t>
            </a:r>
            <a:r>
              <a:rPr lang="uk-UA" dirty="0"/>
              <a:t>. Ринкове господарство і деперсоніфікований  механізм цін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4929411"/>
          </a:xfrm>
        </p:spPr>
        <p:txBody>
          <a:bodyPr>
            <a:noAutofit/>
          </a:bodyPr>
          <a:lstStyle/>
          <a:p>
            <a:endParaRPr lang="uk-UA" sz="26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600" dirty="0"/>
              <a:t>Категор</a:t>
            </a:r>
            <a:r>
              <a:rPr lang="uk-UA" sz="2600" dirty="0" smtClean="0"/>
              <a:t>ії </a:t>
            </a:r>
            <a:r>
              <a:rPr lang="uk-UA" sz="2600" i="1" dirty="0" smtClean="0">
                <a:solidFill>
                  <a:srgbClr val="FFFF00"/>
                </a:solidFill>
              </a:rPr>
              <a:t>попиту, пропозиції і ціни </a:t>
            </a:r>
            <a:r>
              <a:rPr lang="uk-UA" sz="2600" dirty="0" smtClean="0"/>
              <a:t>є взаємозв'язаними.</a:t>
            </a:r>
          </a:p>
          <a:p>
            <a:r>
              <a:rPr lang="uk-UA" sz="2600" dirty="0" smtClean="0"/>
              <a:t>Рівноважна ціна, що встановлюється за рівноваги попиту і пропозиції  на усіх ринках  є певною «нормальною ціною».</a:t>
            </a:r>
          </a:p>
          <a:p>
            <a:r>
              <a:rPr lang="uk-UA" sz="2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«Нормальна ціна» </a:t>
            </a:r>
            <a:r>
              <a:rPr lang="uk-UA" sz="2600" dirty="0" smtClean="0"/>
              <a:t>- стан найефективнішого , за наявних  технологій, використання усіх основних факторів виробництва: праці, капіталу, землі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Найважливіші функції ринка</a:t>
            </a:r>
            <a:endParaRPr lang="uk-UA" sz="32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265085"/>
              </p:ext>
            </p:extLst>
          </p:nvPr>
        </p:nvGraphicFramePr>
        <p:xfrm>
          <a:off x="457200" y="980728"/>
          <a:ext cx="82296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3445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Деперсоніфікований  механізм ціноутворення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«Невидима рука» Адама Сміта</a:t>
            </a:r>
            <a:r>
              <a:rPr lang="uk-UA" dirty="0" smtClean="0"/>
              <a:t> –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координує дії </a:t>
            </a:r>
            <a:r>
              <a:rPr lang="uk-UA" dirty="0" smtClean="0"/>
              <a:t>окремих товаровиробників і </a:t>
            </a:r>
            <a:r>
              <a:rPr lang="uk-UA" dirty="0"/>
              <a:t>споживачів </a:t>
            </a:r>
            <a:r>
              <a:rPr lang="uk-UA" dirty="0" smtClean="0"/>
              <a:t>продукції.</a:t>
            </a:r>
            <a:endParaRPr lang="uk-UA" dirty="0"/>
          </a:p>
          <a:p>
            <a:r>
              <a:rPr lang="uk-UA" dirty="0" smtClean="0"/>
              <a:t>Кожен діє у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власних інтересах </a:t>
            </a:r>
            <a:r>
              <a:rPr lang="uk-UA" dirty="0" smtClean="0"/>
              <a:t>маючи за орієнтир тільки зростання чи падіння цін.</a:t>
            </a:r>
          </a:p>
          <a:p>
            <a:r>
              <a:rPr lang="uk-UA" dirty="0" smtClean="0"/>
              <a:t>У результаті неузгоджених, самостійних  дій окремих суб'єктів економіки, що ґрунтуються на підпорядкуванні механізму ціноутворення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встановлюється певний порядок</a:t>
            </a:r>
            <a:r>
              <a:rPr lang="uk-UA" dirty="0" smtClean="0"/>
              <a:t>, а структура суспільного продукту певною мірою узгоджується з структурою суспільних потреб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«Невидима рука» </a:t>
            </a:r>
            <a:r>
              <a:rPr lang="uk-UA" dirty="0" smtClean="0"/>
              <a:t>- це знеособлений ціновий механізм, що координує процес вибору окремих виробників і споживачів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6448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000" dirty="0"/>
              <a:t>4.2. Механізм ринку досконалої конкуренції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84694"/>
              </p:ext>
            </p:extLst>
          </p:nvPr>
        </p:nvGraphicFramePr>
        <p:xfrm>
          <a:off x="251520" y="1412776"/>
          <a:ext cx="871296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296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04867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35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Витрати </a:t>
            </a:r>
            <a:r>
              <a:rPr lang="uk-UA" sz="3500" b="1" spc="50" dirty="0" smtClean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виробництва</a:t>
            </a:r>
            <a:endParaRPr lang="uk-UA" dirty="0"/>
          </a:p>
          <a:p>
            <a:r>
              <a:rPr lang="uk-UA" dirty="0" smtClean="0"/>
              <a:t>Для </a:t>
            </a:r>
            <a:r>
              <a:rPr lang="uk-UA" dirty="0"/>
              <a:t>споживача на ринку важливою є </a:t>
            </a:r>
            <a:r>
              <a:rPr lang="uk-UA" i="1" dirty="0" smtClean="0">
                <a:solidFill>
                  <a:srgbClr val="FFFF00"/>
                </a:solidFill>
              </a:rPr>
              <a:t>корисність</a:t>
            </a:r>
            <a:r>
              <a:rPr lang="uk-UA" dirty="0" smtClean="0"/>
              <a:t>,  а для виробника  - </a:t>
            </a:r>
            <a:r>
              <a:rPr lang="uk-UA" i="1" dirty="0" smtClean="0">
                <a:solidFill>
                  <a:srgbClr val="FFFF00"/>
                </a:solidFill>
              </a:rPr>
              <a:t>витрати виробництва</a:t>
            </a:r>
            <a:r>
              <a:rPr lang="uk-UA" dirty="0" smtClean="0"/>
              <a:t>. </a:t>
            </a:r>
          </a:p>
          <a:p>
            <a:r>
              <a:rPr lang="uk-UA" dirty="0" smtClean="0"/>
              <a:t>В умовах досконалої конкуренції виробник практично позбавлений можливості впливу на рівень ринкової ціни, а тому єдиним можливим шляхом до зростання прибутку та розширення виробництва є </a:t>
            </a:r>
            <a:r>
              <a:rPr lang="uk-UA" i="1" dirty="0" smtClean="0">
                <a:solidFill>
                  <a:srgbClr val="FFC000"/>
                </a:solidFill>
              </a:rPr>
              <a:t>зниження рівня витрат.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i="1" dirty="0" smtClean="0">
                <a:solidFill>
                  <a:srgbClr val="FFC000"/>
                </a:solidFill>
              </a:rPr>
              <a:t> </a:t>
            </a:r>
            <a:r>
              <a:rPr lang="uk-UA" dirty="0"/>
              <a:t>Пропозиція галузі залежить від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рівня витрат виробництва</a:t>
            </a:r>
            <a:r>
              <a:rPr lang="uk-UA" dirty="0"/>
              <a:t>, а вигляд кривої пропозиції безпосередньо залежить від динаміки </a:t>
            </a:r>
            <a:r>
              <a:rPr lang="uk-UA" dirty="0" smtClean="0"/>
              <a:t>витрат.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</a:t>
            </a:r>
            <a:r>
              <a:rPr lang="uk-UA" dirty="0" smtClean="0"/>
              <a:t>Витрати, які слід враховувати при прийнятті економічних рішень завжди є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альтернативними</a:t>
            </a:r>
            <a:r>
              <a:rPr lang="uk-UA" dirty="0" smtClean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Основна частина витрат фірми це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прямі витрати </a:t>
            </a:r>
            <a:r>
              <a:rPr lang="uk-UA" dirty="0" smtClean="0"/>
              <a:t>– грошові розрахунки з постачальниками факторів виробництва (сировина, устаткування, енергія, заробітна плата, оренда тощо). </a:t>
            </a:r>
            <a:r>
              <a:rPr lang="uk-UA" dirty="0"/>
              <a:t> </a:t>
            </a:r>
            <a:r>
              <a:rPr lang="uk-UA" dirty="0" smtClean="0"/>
              <a:t>Фірма також використовує власні ресурси, витрати на які називають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непрямими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571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7" y="260648"/>
            <a:ext cx="4680520" cy="2845022"/>
          </a:xfrm>
        </p:spPr>
      </p:pic>
      <p:sp>
        <p:nvSpPr>
          <p:cNvPr id="10" name="TextBox 9"/>
          <p:cNvSpPr txBox="1"/>
          <p:nvPr/>
        </p:nvSpPr>
        <p:spPr>
          <a:xfrm>
            <a:off x="275698" y="3212976"/>
            <a:ext cx="864096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Постійні витрати (</a:t>
            </a:r>
            <a:r>
              <a:rPr lang="en-US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FC)</a:t>
            </a:r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dirty="0" smtClean="0"/>
              <a:t>– витрати , що залишаються незмінними  незалежно від кількості випущеної продукції (оренда, устаткування, управлінський та адміністративний персонал).</a:t>
            </a:r>
          </a:p>
          <a:p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Змінні витрати (</a:t>
            </a:r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</a:t>
            </a:r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</a:t>
            </a:r>
            <a:r>
              <a:rPr lang="uk-UA" sz="2000" dirty="0" smtClean="0"/>
              <a:t>- витрати, що змінюються в залежності від кількості випущеної продукції (сировина, робоча сила). Спочатку вони зростають швидкими темпами, але із збільшенням обсягів виробництва за рахунок </a:t>
            </a:r>
            <a:r>
              <a:rPr lang="uk-UA" sz="2000" i="1" dirty="0" smtClean="0">
                <a:solidFill>
                  <a:srgbClr val="FFFF00"/>
                </a:solidFill>
              </a:rPr>
              <a:t>фактору економії на масовому виробництві</a:t>
            </a:r>
            <a:r>
              <a:rPr lang="uk-UA" sz="2000" dirty="0" smtClean="0"/>
              <a:t>, темпи дещо уповільнюються. Згодом вступає в дію закон </a:t>
            </a:r>
            <a:r>
              <a:rPr lang="uk-UA" sz="2000" i="1" dirty="0">
                <a:solidFill>
                  <a:srgbClr val="FFFF00"/>
                </a:solidFill>
              </a:rPr>
              <a:t>спадної продуктивності</a:t>
            </a:r>
            <a:r>
              <a:rPr lang="uk-UA" sz="2000" dirty="0" smtClean="0"/>
              <a:t>, і змінні витрати знову починають зростати.</a:t>
            </a:r>
          </a:p>
          <a:p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Загальні витрати (ТС) </a:t>
            </a:r>
            <a:r>
              <a:rPr lang="uk-UA" sz="2000" dirty="0" smtClean="0"/>
              <a:t>– є сумою постійних і змінних витрат при кожному конкретного рівня виробництва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93577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5"/>
            <a:ext cx="4608512" cy="2912799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5576" y="3429000"/>
                <a:ext cx="7848872" cy="3343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Середні витрати (</a:t>
                </a:r>
                <a:r>
                  <a:rPr 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AC</a:t>
                </a:r>
                <a:r>
                  <a:rPr lang="uk-UA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uk-UA" dirty="0" smtClean="0"/>
                  <a:t> – дорівнюють валовим витратам поділеним на вироблену кількість продукту </a:t>
                </a:r>
                <a:r>
                  <a:rPr lang="uk-UA" sz="24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4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4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𝑇𝐶</m:t>
                        </m:r>
                      </m:num>
                      <m:den>
                        <m:r>
                          <a:rPr lang="en-US" sz="2400" b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𝑄</m:t>
                        </m:r>
                      </m:den>
                    </m:f>
                  </m:oMath>
                </a14:m>
                <a:r>
                  <a:rPr lang="uk-UA" sz="24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uk-UA" dirty="0" smtClean="0"/>
                  <a:t>. Ці витрати є важливими для ринкової рівноваги, оскільки їх підприємці прагнуть мінімізувати.</a:t>
                </a:r>
              </a:p>
              <a:p>
                <a:r>
                  <a:rPr lang="uk-UA" dirty="0" smtClean="0"/>
                  <a:t>Крива середніх витрат безпосередньо залежить від кривої середніх постійних </a:t>
                </a:r>
                <a:r>
                  <a:rPr lang="uk-UA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 </a:t>
                </a:r>
                <a:r>
                  <a:rPr 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AFC</a:t>
                </a:r>
                <a:r>
                  <a:rPr lang="uk-UA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uk-UA" dirty="0" smtClean="0"/>
                  <a:t>і середніх змінних витрат </a:t>
                </a:r>
                <a:r>
                  <a:rPr 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(AVC</a:t>
                </a:r>
                <a:r>
                  <a:rPr lang="en-US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r>
                  <a:rPr lang="uk-UA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Граничні витрати (</a:t>
                </a:r>
                <a:r>
                  <a:rPr lang="en-US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MC</a:t>
                </a:r>
                <a:r>
                  <a:rPr lang="uk-UA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en-US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uk-UA" dirty="0"/>
                  <a:t>– додаткові витрати </a:t>
                </a:r>
                <a:r>
                  <a:rPr lang="uk-UA" dirty="0" smtClean="0"/>
                  <a:t>зв'язані </a:t>
                </a:r>
                <a:r>
                  <a:rPr lang="uk-UA" dirty="0"/>
                  <a:t>з виробництвом додаткової одиниці продукції найдешевшим </a:t>
                </a:r>
                <a:r>
                  <a:rPr lang="uk-UA" dirty="0" smtClean="0"/>
                  <a:t>способом.</a:t>
                </a:r>
              </a:p>
              <a:p>
                <a:r>
                  <a:rPr lang="uk-UA" dirty="0" smtClean="0"/>
                  <a:t>Граничні витрати є різницею між витратами виробництва </a:t>
                </a:r>
                <a:r>
                  <a:rPr lang="en-US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</a:t>
                </a:r>
                <a:r>
                  <a:rPr lang="en-US" dirty="0" smtClean="0"/>
                  <a:t> </a:t>
                </a:r>
                <a:r>
                  <a:rPr lang="uk-UA" dirty="0" smtClean="0"/>
                  <a:t>одиниці</a:t>
                </a:r>
                <a:r>
                  <a:rPr lang="ru-RU" dirty="0" smtClean="0"/>
                  <a:t> та </a:t>
                </a:r>
                <a:r>
                  <a:rPr lang="uk-UA" dirty="0" smtClean="0"/>
                  <a:t>витратами</a:t>
                </a:r>
                <a:r>
                  <a:rPr lang="ru-RU" dirty="0" smtClean="0"/>
                  <a:t> </a:t>
                </a:r>
                <a:r>
                  <a:rPr lang="uk-UA" dirty="0" smtClean="0"/>
                  <a:t>виробництва</a:t>
                </a:r>
                <a:r>
                  <a:rPr lang="ru-RU" dirty="0" smtClean="0"/>
                  <a:t> </a:t>
                </a:r>
                <a:r>
                  <a: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n-1</a:t>
                </a:r>
                <a:r>
                  <a:rPr lang="uk-UA" dirty="0" smtClean="0"/>
                  <a:t>одиниці продукції </a:t>
                </a:r>
              </a:p>
              <a:p>
                <a:r>
                  <a:rPr lang="en-US" sz="24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MC</a:t>
                </a:r>
                <a:r>
                  <a:rPr lang="uk-UA" sz="24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4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𝑻𝑪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sz="2400" b="1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−</m:t>
                    </m:r>
                    <m:r>
                      <a:rPr lang="ru-RU" sz="2400" b="1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𝑻𝑪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𝒏</m:t>
                        </m:r>
                        <m:r>
                          <a:rPr lang="en-US" sz="2400" b="1" i="1" dirty="0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en-US" sz="24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3429000"/>
                <a:ext cx="7848872" cy="3343608"/>
              </a:xfrm>
              <a:prstGeom prst="rect">
                <a:avLst/>
              </a:prstGeom>
              <a:blipFill rotWithShape="1">
                <a:blip r:embed="rId3"/>
                <a:stretch>
                  <a:fillRect l="-1243" t="-1095" r="-544" b="-419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631458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2653</TotalTime>
  <Words>1096</Words>
  <Application>Microsoft Office PowerPoint</Application>
  <PresentationFormat>Экран (4:3)</PresentationFormat>
  <Paragraphs>147</Paragraphs>
  <Slides>17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Паркет</vt:lpstr>
      <vt:lpstr>ЕКОНОМІЧНА ТЕОРІЯ</vt:lpstr>
      <vt:lpstr>      Тема 4. Основні типи ринкових структур</vt:lpstr>
      <vt:lpstr>4.1. Ринкове господарство і деперсоніфікований  механізм цін</vt:lpstr>
      <vt:lpstr>Найважливіші функції ринка</vt:lpstr>
      <vt:lpstr>Деперсоніфікований  механізм ціноутворення</vt:lpstr>
      <vt:lpstr>     4.2. Механізм ринку досконалої конкуренції</vt:lpstr>
      <vt:lpstr>Презентация PowerPoint</vt:lpstr>
      <vt:lpstr>Презентация PowerPoint</vt:lpstr>
      <vt:lpstr>Презентация PowerPoint</vt:lpstr>
      <vt:lpstr>Становище конкурентної фірми на ринку</vt:lpstr>
      <vt:lpstr>   Умова рівноваги фірми на ринку в короткостроковому періоді</vt:lpstr>
      <vt:lpstr>Прибуток та збитки фірми на ринку </vt:lpstr>
      <vt:lpstr>   Умова рівноваги фірми на ринку в довготривалому періоді</vt:lpstr>
      <vt:lpstr>   Умова рівноваги фірми на ринку в довготривалому періоді</vt:lpstr>
      <vt:lpstr>4.3. Механізм ринку недосконалої конкуренції</vt:lpstr>
      <vt:lpstr>Ринкові структури недосконалої конкуренції</vt:lpstr>
      <vt:lpstr>Вступні перешкоди для входження в галузь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205</cp:revision>
  <dcterms:created xsi:type="dcterms:W3CDTF">2022-09-14T17:34:50Z</dcterms:created>
  <dcterms:modified xsi:type="dcterms:W3CDTF">2022-10-31T12:54:10Z</dcterms:modified>
</cp:coreProperties>
</file>