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79" r:id="rId4"/>
    <p:sldId id="259" r:id="rId5"/>
    <p:sldId id="258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62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53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696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204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178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836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758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01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792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42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07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30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0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2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70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63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16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41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D8C316E-DFF7-49FF-858A-C7A879B0A9C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373F49-0AEC-4233-9566-0A0BDDFF65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51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B117B-05EB-4CCE-908A-7A9211F0B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329267"/>
          </a:xfrm>
        </p:spPr>
        <p:txBody>
          <a:bodyPr/>
          <a:lstStyle/>
          <a:p>
            <a:pPr algn="ctr"/>
            <a:r>
              <a:rPr lang="uk-UA" sz="7200" dirty="0"/>
              <a:t>КОНТРОЛІНГ</a:t>
            </a:r>
            <a:endParaRPr lang="ru-RU" sz="72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9F0E01D-526C-4FF5-B9E6-A301599DC1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3895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235B0-B02E-4834-A940-4ADC5C9BF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2E5CB6F-2199-4756-9A51-9BFD4C931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err="1"/>
              <a:t>Контролінг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напрямок</a:t>
            </a:r>
            <a:r>
              <a:rPr lang="ru-RU" sz="2800" dirty="0"/>
              <a:t> </a:t>
            </a:r>
            <a:r>
              <a:rPr lang="ru-RU" sz="2800" dirty="0" err="1"/>
              <a:t>економічної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на </a:t>
            </a:r>
            <a:r>
              <a:rPr lang="ru-RU" sz="2800" dirty="0" err="1"/>
              <a:t>підприємстві</a:t>
            </a:r>
            <a:r>
              <a:rPr lang="ru-RU" sz="2800" dirty="0"/>
              <a:t>, </a:t>
            </a:r>
            <a:r>
              <a:rPr lang="ru-RU" sz="2800" dirty="0" err="1"/>
              <a:t>пов’язаний</a:t>
            </a:r>
            <a:r>
              <a:rPr lang="ru-RU" sz="2800" dirty="0"/>
              <a:t> з </a:t>
            </a:r>
            <a:r>
              <a:rPr lang="ru-RU" sz="2800" dirty="0" err="1"/>
              <a:t>моніторингом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фінансово-економічної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та з </a:t>
            </a:r>
            <a:r>
              <a:rPr lang="ru-RU" sz="2800" dirty="0" err="1"/>
              <a:t>систематичним</a:t>
            </a:r>
            <a:r>
              <a:rPr lang="ru-RU" sz="2800" dirty="0"/>
              <a:t> </a:t>
            </a:r>
            <a:r>
              <a:rPr lang="ru-RU" sz="2800" dirty="0" err="1"/>
              <a:t>наданням</a:t>
            </a:r>
            <a:r>
              <a:rPr lang="ru-RU" sz="2800" dirty="0"/>
              <a:t> </a:t>
            </a:r>
            <a:r>
              <a:rPr lang="ru-RU" sz="2800" dirty="0" err="1"/>
              <a:t>керівництву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 </a:t>
            </a:r>
            <a:r>
              <a:rPr lang="ru-RU" sz="2800" dirty="0" err="1"/>
              <a:t>необхідної</a:t>
            </a:r>
            <a:r>
              <a:rPr lang="ru-RU" sz="2800" dirty="0"/>
              <a:t> для </a:t>
            </a:r>
            <a:r>
              <a:rPr lang="ru-RU" sz="2800" dirty="0" err="1"/>
              <a:t>прийняття</a:t>
            </a:r>
            <a:r>
              <a:rPr lang="ru-RU" sz="2800" dirty="0"/>
              <a:t> </a:t>
            </a:r>
            <a:r>
              <a:rPr lang="ru-RU" sz="2800" dirty="0" err="1"/>
              <a:t>своєчасних</a:t>
            </a:r>
            <a:r>
              <a:rPr lang="ru-RU" sz="2800" dirty="0"/>
              <a:t> </a:t>
            </a:r>
            <a:r>
              <a:rPr lang="ru-RU" sz="2800" dirty="0" err="1"/>
              <a:t>тактичних</a:t>
            </a:r>
            <a:r>
              <a:rPr lang="ru-RU" sz="2800" dirty="0"/>
              <a:t> і </a:t>
            </a:r>
            <a:r>
              <a:rPr lang="ru-RU" sz="2800" dirty="0" err="1"/>
              <a:t>стратегічних</a:t>
            </a:r>
            <a:r>
              <a:rPr lang="ru-RU" sz="2800" dirty="0"/>
              <a:t> </a:t>
            </a:r>
            <a:r>
              <a:rPr lang="ru-RU" sz="2800" dirty="0" err="1"/>
              <a:t>управлінських</a:t>
            </a:r>
            <a:r>
              <a:rPr lang="ru-RU" sz="2800" dirty="0"/>
              <a:t> </a:t>
            </a:r>
            <a:r>
              <a:rPr lang="ru-RU" sz="2800" dirty="0" err="1"/>
              <a:t>рішень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294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00A91-191E-45BA-BC9E-421CCC0F3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0D0A6806-D8F3-4B8B-992F-4AB1E3173C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700" y="3063712"/>
            <a:ext cx="9006395" cy="2105300"/>
          </a:xfrm>
        </p:spPr>
      </p:pic>
    </p:spTree>
    <p:extLst>
      <p:ext uri="{BB962C8B-B14F-4D97-AF65-F5344CB8AC3E}">
        <p14:creationId xmlns:p14="http://schemas.microsoft.com/office/powerpoint/2010/main" val="1513097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EECAA-1323-4924-8D8C-8E35C9893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5FDCDC-6F7E-4286-BFD7-F06386C26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21031"/>
            <a:ext cx="8825659" cy="46097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Результатом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функції</a:t>
            </a:r>
            <a:r>
              <a:rPr lang="ru-RU" sz="2000" dirty="0"/>
              <a:t> контролю на </a:t>
            </a:r>
            <a:r>
              <a:rPr lang="ru-RU" sz="2000" dirty="0" err="1"/>
              <a:t>підприємстві</a:t>
            </a:r>
            <a:r>
              <a:rPr lang="ru-RU" sz="2000" dirty="0"/>
              <a:t> є </a:t>
            </a:r>
            <a:r>
              <a:rPr lang="ru-RU" sz="2000" dirty="0" err="1"/>
              <a:t>формування</a:t>
            </a:r>
            <a:r>
              <a:rPr lang="ru-RU" sz="2000" dirty="0"/>
              <a:t> і </a:t>
            </a:r>
            <a:r>
              <a:rPr lang="ru-RU" sz="2000" dirty="0" err="1"/>
              <a:t>становлення</a:t>
            </a:r>
            <a:r>
              <a:rPr lang="ru-RU" sz="2000" dirty="0"/>
              <a:t> </a:t>
            </a:r>
            <a:r>
              <a:rPr lang="ru-RU" sz="2000" dirty="0" err="1"/>
              <a:t>діючої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контролінгу</a:t>
            </a:r>
            <a:r>
              <a:rPr lang="ru-RU" sz="2000" dirty="0"/>
              <a:t>. </a:t>
            </a:r>
          </a:p>
          <a:p>
            <a:pPr marL="0" indent="0">
              <a:buNone/>
            </a:pPr>
            <a:r>
              <a:rPr lang="ru-RU" sz="2000" dirty="0"/>
              <a:t>Предметом </a:t>
            </a:r>
            <a:r>
              <a:rPr lang="ru-RU" sz="2000" dirty="0" err="1"/>
              <a:t>вивчення</a:t>
            </a:r>
            <a:r>
              <a:rPr lang="ru-RU" sz="2000" dirty="0"/>
              <a:t> </a:t>
            </a:r>
            <a:r>
              <a:rPr lang="ru-RU" sz="2000" dirty="0" err="1"/>
              <a:t>контролінгу</a:t>
            </a:r>
            <a:r>
              <a:rPr lang="ru-RU" sz="2000" dirty="0"/>
              <a:t> є </a:t>
            </a:r>
            <a:r>
              <a:rPr lang="ru-RU" sz="2000" dirty="0" err="1"/>
              <a:t>оперативне</a:t>
            </a:r>
            <a:r>
              <a:rPr lang="ru-RU" sz="2000" dirty="0"/>
              <a:t> та </a:t>
            </a:r>
            <a:r>
              <a:rPr lang="ru-RU" sz="2000" dirty="0" err="1"/>
              <a:t>стратегічне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підприємством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з </a:t>
            </a:r>
            <a:r>
              <a:rPr lang="ru-RU" sz="2000" dirty="0" err="1"/>
              <a:t>оптимізації</a:t>
            </a:r>
            <a:r>
              <a:rPr lang="ru-RU" sz="2000" dirty="0"/>
              <a:t> </a:t>
            </a:r>
            <a:r>
              <a:rPr lang="ru-RU" sz="2000" dirty="0" err="1"/>
              <a:t>співвідношення</a:t>
            </a:r>
            <a:r>
              <a:rPr lang="ru-RU" sz="2000" dirty="0"/>
              <a:t> «</a:t>
            </a:r>
            <a:r>
              <a:rPr lang="ru-RU" sz="2000" dirty="0" err="1"/>
              <a:t>витрати</a:t>
            </a:r>
            <a:r>
              <a:rPr lang="ru-RU" sz="2000" dirty="0"/>
              <a:t> – </a:t>
            </a:r>
            <a:r>
              <a:rPr lang="ru-RU" sz="2000" dirty="0" err="1"/>
              <a:t>обсяг</a:t>
            </a:r>
            <a:r>
              <a:rPr lang="ru-RU" sz="2000" dirty="0"/>
              <a:t> – </a:t>
            </a:r>
            <a:r>
              <a:rPr lang="ru-RU" sz="2000" dirty="0" err="1"/>
              <a:t>прибуток</a:t>
            </a:r>
            <a:r>
              <a:rPr lang="ru-RU" sz="2000" dirty="0"/>
              <a:t>». </a:t>
            </a:r>
          </a:p>
          <a:p>
            <a:pPr marL="0" indent="0">
              <a:buNone/>
            </a:pPr>
            <a:r>
              <a:rPr lang="ru-RU" sz="2000" dirty="0" err="1"/>
              <a:t>Контролінг</a:t>
            </a:r>
            <a:r>
              <a:rPr lang="ru-RU" sz="2000" dirty="0"/>
              <a:t> </a:t>
            </a:r>
            <a:r>
              <a:rPr lang="ru-RU" sz="2000" dirty="0" err="1"/>
              <a:t>базується</a:t>
            </a:r>
            <a:r>
              <a:rPr lang="ru-RU" sz="2000" dirty="0"/>
              <a:t> на </a:t>
            </a:r>
            <a:r>
              <a:rPr lang="ru-RU" sz="2000" dirty="0" err="1"/>
              <a:t>системі</a:t>
            </a:r>
            <a:r>
              <a:rPr lang="ru-RU" sz="2000" dirty="0"/>
              <a:t> </a:t>
            </a:r>
            <a:r>
              <a:rPr lang="ru-RU" sz="2000" dirty="0" err="1"/>
              <a:t>нормування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, </a:t>
            </a:r>
            <a:r>
              <a:rPr lang="ru-RU" sz="2000" dirty="0" err="1"/>
              <a:t>визначенні</a:t>
            </a:r>
            <a:r>
              <a:rPr lang="ru-RU" sz="2000" dirty="0"/>
              <a:t>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обсягом</a:t>
            </a:r>
            <a:r>
              <a:rPr lang="ru-RU" sz="2000" dirty="0"/>
              <a:t> </a:t>
            </a:r>
            <a:r>
              <a:rPr lang="ru-RU" sz="2000" dirty="0" err="1"/>
              <a:t>реалізованої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витратами</a:t>
            </a:r>
            <a:r>
              <a:rPr lang="ru-RU" sz="2000" dirty="0"/>
              <a:t> та </a:t>
            </a:r>
            <a:r>
              <a:rPr lang="ru-RU" sz="2000" dirty="0" err="1"/>
              <a:t>прибутком</a:t>
            </a:r>
            <a:r>
              <a:rPr lang="ru-RU" sz="2000" dirty="0"/>
              <a:t>. Як наука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пов’язаний</a:t>
            </a:r>
            <a:r>
              <a:rPr lang="ru-RU" sz="2000" dirty="0"/>
              <a:t> з </a:t>
            </a:r>
            <a:r>
              <a:rPr lang="ru-RU" sz="2000" dirty="0" err="1"/>
              <a:t>управлінням</a:t>
            </a:r>
            <a:r>
              <a:rPr lang="ru-RU" sz="2000" dirty="0"/>
              <a:t> і </a:t>
            </a:r>
            <a:r>
              <a:rPr lang="ru-RU" sz="2000" dirty="0" err="1"/>
              <a:t>регулюванням</a:t>
            </a:r>
            <a:r>
              <a:rPr lang="ru-RU" sz="2000" dirty="0"/>
              <a:t> </a:t>
            </a:r>
            <a:r>
              <a:rPr lang="ru-RU" sz="2000" dirty="0" err="1"/>
              <a:t>господарської</a:t>
            </a:r>
            <a:r>
              <a:rPr lang="ru-RU" sz="2000" dirty="0"/>
              <a:t> та </a:t>
            </a:r>
            <a:r>
              <a:rPr lang="ru-RU" sz="2000" dirty="0" err="1"/>
              <a:t>фінансової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для </a:t>
            </a:r>
            <a:r>
              <a:rPr lang="ru-RU" sz="2000" dirty="0" err="1"/>
              <a:t>чого</a:t>
            </a:r>
            <a:r>
              <a:rPr lang="ru-RU" sz="2000" dirty="0"/>
              <a:t> </a:t>
            </a:r>
            <a:r>
              <a:rPr lang="ru-RU" sz="2000" dirty="0" err="1"/>
              <a:t>використовується</a:t>
            </a:r>
            <a:r>
              <a:rPr lang="ru-RU" sz="2000" dirty="0"/>
              <a:t> система </a:t>
            </a:r>
            <a:r>
              <a:rPr lang="ru-RU" sz="2000" dirty="0" err="1"/>
              <a:t>постійного</a:t>
            </a:r>
            <a:r>
              <a:rPr lang="ru-RU" sz="2000" dirty="0"/>
              <a:t> </a:t>
            </a:r>
            <a:r>
              <a:rPr lang="ru-RU" sz="2000" dirty="0" err="1"/>
              <a:t>отримання</a:t>
            </a:r>
            <a:r>
              <a:rPr lang="ru-RU" sz="2000" dirty="0"/>
              <a:t> та </a:t>
            </a:r>
            <a:r>
              <a:rPr lang="ru-RU" sz="2000" dirty="0" err="1"/>
              <a:t>обробки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про </a:t>
            </a:r>
            <a:r>
              <a:rPr lang="ru-RU" sz="2000" dirty="0" err="1"/>
              <a:t>техніко-економічні</a:t>
            </a:r>
            <a:r>
              <a:rPr lang="ru-RU" sz="2000" dirty="0"/>
              <a:t> </a:t>
            </a:r>
            <a:r>
              <a:rPr lang="ru-RU" sz="2000" dirty="0" err="1"/>
              <a:t>показники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. </a:t>
            </a:r>
            <a:r>
              <a:rPr lang="ru-RU" sz="2000" dirty="0" err="1"/>
              <a:t>Контролінг</a:t>
            </a:r>
            <a:r>
              <a:rPr lang="ru-RU" sz="2000" dirty="0"/>
              <a:t> </a:t>
            </a:r>
            <a:r>
              <a:rPr lang="ru-RU" sz="2000" dirty="0" err="1"/>
              <a:t>ґрунтується</a:t>
            </a:r>
            <a:r>
              <a:rPr lang="ru-RU" sz="2000" dirty="0"/>
              <a:t> на </a:t>
            </a:r>
            <a:r>
              <a:rPr lang="ru-RU" sz="2000" dirty="0" err="1"/>
              <a:t>наукових</a:t>
            </a:r>
            <a:r>
              <a:rPr lang="ru-RU" sz="2000" dirty="0"/>
              <a:t> </a:t>
            </a:r>
            <a:r>
              <a:rPr lang="ru-RU" sz="2000" dirty="0" err="1"/>
              <a:t>досягненнях</a:t>
            </a:r>
            <a:r>
              <a:rPr lang="ru-RU" sz="2000" dirty="0"/>
              <a:t> таких </a:t>
            </a:r>
            <a:r>
              <a:rPr lang="ru-RU" sz="2000" dirty="0" err="1"/>
              <a:t>дисциплін</a:t>
            </a:r>
            <a:r>
              <a:rPr lang="ru-RU" sz="2000" dirty="0"/>
              <a:t> як </a:t>
            </a:r>
            <a:r>
              <a:rPr lang="ru-RU" sz="2000" dirty="0" err="1"/>
              <a:t>бухгалтерський</a:t>
            </a:r>
            <a:r>
              <a:rPr lang="ru-RU" sz="2000" dirty="0"/>
              <a:t> </a:t>
            </a:r>
            <a:r>
              <a:rPr lang="ru-RU" sz="2000" dirty="0" err="1"/>
              <a:t>облік</a:t>
            </a:r>
            <a:r>
              <a:rPr lang="ru-RU" sz="2000" dirty="0"/>
              <a:t>, </a:t>
            </a:r>
            <a:r>
              <a:rPr lang="ru-RU" sz="2000" dirty="0" err="1"/>
              <a:t>кібернетика</a:t>
            </a:r>
            <a:r>
              <a:rPr lang="ru-RU" sz="2000" dirty="0"/>
              <a:t>, </a:t>
            </a:r>
            <a:r>
              <a:rPr lang="ru-RU" sz="2000" dirty="0" err="1"/>
              <a:t>економічна</a:t>
            </a:r>
            <a:r>
              <a:rPr lang="ru-RU" sz="2000" dirty="0"/>
              <a:t> </a:t>
            </a:r>
            <a:r>
              <a:rPr lang="ru-RU" sz="2000" dirty="0" err="1"/>
              <a:t>теорія</a:t>
            </a:r>
            <a:r>
              <a:rPr lang="ru-RU" sz="2000" dirty="0"/>
              <a:t>, маркетинг, менеджмент та </a:t>
            </a:r>
            <a:r>
              <a:rPr lang="ru-RU" sz="2000" dirty="0" err="1"/>
              <a:t>ін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751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58D525-5CA7-4C37-BFBE-7DD15E4D9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CBD93F-0393-4C1D-B3B4-5888545E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err="1"/>
              <a:t>Основними</a:t>
            </a:r>
            <a:r>
              <a:rPr lang="ru-RU" sz="2000" dirty="0"/>
              <a:t> </a:t>
            </a:r>
            <a:r>
              <a:rPr lang="ru-RU" sz="2000" dirty="0" err="1"/>
              <a:t>напрямами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контролінгу</a:t>
            </a:r>
            <a:r>
              <a:rPr lang="ru-RU" sz="2000" dirty="0"/>
              <a:t> є:</a:t>
            </a:r>
          </a:p>
          <a:p>
            <a:r>
              <a:rPr lang="ru-RU" sz="2000" dirty="0"/>
              <a:t>1)	</a:t>
            </a:r>
            <a:r>
              <a:rPr lang="ru-RU" sz="2000" dirty="0" err="1"/>
              <a:t>координація</a:t>
            </a:r>
            <a:r>
              <a:rPr lang="ru-RU" sz="2000" dirty="0"/>
              <a:t> </a:t>
            </a:r>
            <a:r>
              <a:rPr lang="ru-RU" sz="2000" dirty="0" err="1"/>
              <a:t>управлінської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з метою </a:t>
            </a:r>
            <a:r>
              <a:rPr lang="ru-RU" sz="2000" dirty="0" err="1"/>
              <a:t>досягнення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;</a:t>
            </a:r>
          </a:p>
          <a:p>
            <a:r>
              <a:rPr lang="ru-RU" sz="2000" dirty="0"/>
              <a:t>2)	</a:t>
            </a:r>
            <a:r>
              <a:rPr lang="ru-RU" sz="2000" dirty="0" err="1"/>
              <a:t>інформаційна</a:t>
            </a:r>
            <a:r>
              <a:rPr lang="ru-RU" sz="2000" dirty="0"/>
              <a:t> та </a:t>
            </a:r>
            <a:r>
              <a:rPr lang="ru-RU" sz="2000" dirty="0" err="1"/>
              <a:t>консультаційна</a:t>
            </a:r>
            <a:r>
              <a:rPr lang="ru-RU" sz="2000" dirty="0"/>
              <a:t> </a:t>
            </a:r>
            <a:r>
              <a:rPr lang="ru-RU" sz="2000" dirty="0" err="1"/>
              <a:t>підтримка</a:t>
            </a:r>
            <a:r>
              <a:rPr lang="ru-RU" sz="2000" dirty="0"/>
              <a:t>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;</a:t>
            </a:r>
          </a:p>
          <a:p>
            <a:r>
              <a:rPr lang="ru-RU" sz="2000" dirty="0"/>
              <a:t>3)	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інформаційної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підприємством</a:t>
            </a:r>
            <a:r>
              <a:rPr lang="ru-RU" sz="2000" dirty="0"/>
              <a:t>;</a:t>
            </a:r>
          </a:p>
          <a:p>
            <a:r>
              <a:rPr lang="ru-RU" sz="2000" dirty="0"/>
              <a:t>4)	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раціональності</a:t>
            </a:r>
            <a:r>
              <a:rPr lang="ru-RU" sz="2000" dirty="0"/>
              <a:t> </a:t>
            </a:r>
            <a:r>
              <a:rPr lang="ru-RU" sz="2000" dirty="0" err="1"/>
              <a:t>управлінського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16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E642D-BC9D-4874-A39C-C88DD29E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F4F9595F-17AF-4F4E-8C3B-15B91E4E16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3383" y="3111974"/>
            <a:ext cx="6337203" cy="295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144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B90C45-ECF8-4C63-8E1B-B4EB7991C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57DC775-C49D-4865-8B5D-441C97964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збір</a:t>
            </a:r>
            <a:r>
              <a:rPr lang="ru-RU" dirty="0"/>
              <a:t> та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.</a:t>
            </a:r>
          </a:p>
          <a:p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інформаційну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при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, </a:t>
            </a:r>
            <a:r>
              <a:rPr lang="ru-RU" dirty="0" err="1"/>
              <a:t>формує</a:t>
            </a:r>
            <a:r>
              <a:rPr lang="ru-RU" dirty="0"/>
              <a:t> і </a:t>
            </a:r>
            <a:r>
              <a:rPr lang="ru-RU" dirty="0" err="1"/>
              <a:t>вдосконалює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систему </a:t>
            </a:r>
            <a:r>
              <a:rPr lang="ru-RU" dirty="0" err="1"/>
              <a:t>планування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.</a:t>
            </a:r>
          </a:p>
          <a:p>
            <a:r>
              <a:rPr lang="ru-RU" dirty="0" err="1"/>
              <a:t>Функція</a:t>
            </a:r>
            <a:r>
              <a:rPr lang="ru-RU" dirty="0"/>
              <a:t> контролю і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і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причин та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.</a:t>
            </a:r>
          </a:p>
          <a:p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інформаційно-аналітичного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, </a:t>
            </a:r>
            <a:r>
              <a:rPr lang="ru-RU" dirty="0" err="1"/>
              <a:t>збір</a:t>
            </a:r>
            <a:r>
              <a:rPr lang="ru-RU" dirty="0"/>
              <a:t> і </a:t>
            </a:r>
            <a:r>
              <a:rPr lang="ru-RU" dirty="0" err="1"/>
              <a:t>систематизацію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вагомих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</a:p>
          <a:p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err="1"/>
              <a:t>зовнішнє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та </a:t>
            </a:r>
            <a:r>
              <a:rPr lang="ru-RU" dirty="0" err="1"/>
              <a:t>досягнень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,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інвестиційних</a:t>
            </a:r>
            <a:r>
              <a:rPr lang="ru-RU" dirty="0"/>
              <a:t> та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300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FA948-3225-4583-98B7-EB850904E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9DE514-D108-4DE4-8567-37E4A8FDF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Причини розвитку та виникнення контролінгу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/>
              <a:t>1.	</a:t>
            </a:r>
            <a:r>
              <a:rPr lang="ru-RU" dirty="0" err="1"/>
              <a:t>Нестабільність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(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на </a:t>
            </a:r>
            <a:r>
              <a:rPr lang="ru-RU" dirty="0" err="1"/>
              <a:t>національних</a:t>
            </a:r>
            <a:r>
              <a:rPr lang="ru-RU" dirty="0"/>
              <a:t> та </a:t>
            </a:r>
            <a:r>
              <a:rPr lang="ru-RU" dirty="0" err="1"/>
              <a:t>світових</a:t>
            </a:r>
            <a:r>
              <a:rPr lang="ru-RU" dirty="0"/>
              <a:t> ринках,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на</a:t>
            </a:r>
          </a:p>
          <a:p>
            <a:r>
              <a:rPr lang="ru-RU" dirty="0"/>
              <a:t>ринках </a:t>
            </a:r>
            <a:r>
              <a:rPr lang="ru-RU" dirty="0" err="1"/>
              <a:t>збуту</a:t>
            </a:r>
            <a:r>
              <a:rPr lang="ru-RU" dirty="0"/>
              <a:t>,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)</a:t>
            </a:r>
          </a:p>
          <a:p>
            <a:r>
              <a:rPr lang="ru-RU" dirty="0"/>
              <a:t>2.	</a:t>
            </a:r>
            <a:r>
              <a:rPr lang="ru-RU" dirty="0" err="1"/>
              <a:t>Ускладнення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 </a:t>
            </a:r>
            <a:r>
              <a:rPr lang="ru-RU" dirty="0" err="1"/>
              <a:t>ускладнення</a:t>
            </a:r>
            <a:r>
              <a:rPr lang="ru-RU" dirty="0"/>
              <a:t> </a:t>
            </a:r>
            <a:r>
              <a:rPr lang="ru-RU" dirty="0" err="1"/>
              <a:t>архітектури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інформаційного</a:t>
            </a:r>
            <a:r>
              <a:rPr lang="ru-RU" dirty="0"/>
              <a:t> поля,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</a:t>
            </a:r>
          </a:p>
          <a:p>
            <a:r>
              <a:rPr lang="ru-RU" dirty="0" err="1"/>
              <a:t>матеріальних</a:t>
            </a:r>
            <a:r>
              <a:rPr lang="ru-RU" dirty="0"/>
              <a:t>,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потоків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</a:t>
            </a:r>
          </a:p>
          <a:p>
            <a:r>
              <a:rPr lang="ru-RU" dirty="0"/>
              <a:t>3.	</a:t>
            </a:r>
            <a:r>
              <a:rPr lang="ru-RU" dirty="0" err="1"/>
              <a:t>Виникнення</a:t>
            </a:r>
            <a:r>
              <a:rPr lang="ru-RU" dirty="0"/>
              <a:t> потреби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спрямованої</a:t>
            </a:r>
            <a:r>
              <a:rPr lang="ru-RU" dirty="0"/>
              <a:t> на</a:t>
            </a:r>
          </a:p>
          <a:p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методичних</a:t>
            </a:r>
            <a:r>
              <a:rPr lang="ru-RU" dirty="0"/>
              <a:t>, </a:t>
            </a:r>
            <a:r>
              <a:rPr lang="ru-RU" dirty="0" err="1"/>
              <a:t>інформаційних</a:t>
            </a:r>
            <a:r>
              <a:rPr lang="ru-RU" dirty="0"/>
              <a:t> та </a:t>
            </a:r>
            <a:r>
              <a:rPr lang="ru-RU" dirty="0" err="1"/>
              <a:t>організаційних</a:t>
            </a:r>
            <a:r>
              <a:rPr lang="ru-RU" dirty="0"/>
              <a:t> проблем</a:t>
            </a:r>
          </a:p>
          <a:p>
            <a:r>
              <a:rPr lang="ru-RU" dirty="0"/>
              <a:t>4.	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(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координації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ускладненням</a:t>
            </a:r>
            <a:endParaRPr lang="ru-RU" dirty="0"/>
          </a:p>
          <a:p>
            <a:r>
              <a:rPr lang="ru-RU" dirty="0" err="1"/>
              <a:t>організаційних</a:t>
            </a:r>
            <a:r>
              <a:rPr lang="ru-RU" dirty="0"/>
              <a:t> структур – </a:t>
            </a:r>
            <a:r>
              <a:rPr lang="ru-RU" dirty="0" err="1"/>
              <a:t>появою</a:t>
            </a:r>
            <a:r>
              <a:rPr lang="ru-RU" dirty="0"/>
              <a:t> </a:t>
            </a:r>
            <a:r>
              <a:rPr lang="ru-RU" dirty="0" err="1"/>
              <a:t>холдингів</a:t>
            </a:r>
            <a:r>
              <a:rPr lang="ru-RU" dirty="0"/>
              <a:t>, </a:t>
            </a:r>
            <a:r>
              <a:rPr lang="ru-RU" dirty="0" err="1"/>
              <a:t>концернів</a:t>
            </a:r>
            <a:r>
              <a:rPr lang="ru-RU" dirty="0"/>
              <a:t>, ФПГ, </a:t>
            </a:r>
            <a:r>
              <a:rPr lang="ru-RU" dirty="0" err="1"/>
              <a:t>корпорацій</a:t>
            </a:r>
            <a:r>
              <a:rPr lang="ru-RU" dirty="0"/>
              <a:t>)</a:t>
            </a:r>
          </a:p>
          <a:p>
            <a:r>
              <a:rPr lang="ru-RU" dirty="0"/>
              <a:t>5.	</a:t>
            </a:r>
            <a:r>
              <a:rPr lang="ru-RU" dirty="0" err="1"/>
              <a:t>Децентралізація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(</a:t>
            </a:r>
            <a:r>
              <a:rPr lang="ru-RU" dirty="0" err="1"/>
              <a:t>необхідність</a:t>
            </a:r>
            <a:r>
              <a:rPr lang="ru-RU" dirty="0"/>
              <a:t> у </a:t>
            </a:r>
            <a:r>
              <a:rPr lang="ru-RU" dirty="0" err="1"/>
              <a:t>інтеграції</a:t>
            </a:r>
            <a:r>
              <a:rPr lang="ru-RU" dirty="0"/>
              <a:t> та 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289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B011CE-C9EA-4E28-BE23-AEC187195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027692-0EC5-46D9-8C65-E1CF8C5B4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6.	</a:t>
            </a:r>
            <a:r>
              <a:rPr lang="ru-RU" dirty="0" err="1"/>
              <a:t>Обмеженість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менеджменту до </a:t>
            </a:r>
            <a:r>
              <a:rPr lang="ru-RU" dirty="0" err="1"/>
              <a:t>передбачення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динамічних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endParaRPr lang="ru-RU" dirty="0"/>
          </a:p>
          <a:p>
            <a:r>
              <a:rPr lang="ru-RU" dirty="0"/>
              <a:t>7.	</a:t>
            </a:r>
            <a:r>
              <a:rPr lang="ru-RU" dirty="0" err="1"/>
              <a:t>Виникнення</a:t>
            </a:r>
            <a:r>
              <a:rPr lang="ru-RU" dirty="0"/>
              <a:t> потреби в системах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та</a:t>
            </a:r>
          </a:p>
          <a:p>
            <a:r>
              <a:rPr lang="ru-RU" dirty="0" err="1"/>
              <a:t>надійність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  <a:p>
            <a:r>
              <a:rPr lang="ru-RU" dirty="0"/>
              <a:t>8.	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управлінського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endParaRPr lang="ru-RU" dirty="0"/>
          </a:p>
          <a:p>
            <a:r>
              <a:rPr lang="ru-RU" dirty="0"/>
              <a:t>9.	</a:t>
            </a:r>
            <a:r>
              <a:rPr lang="ru-RU" dirty="0" err="1"/>
              <a:t>Ускладнення</a:t>
            </a:r>
            <a:r>
              <a:rPr lang="ru-RU" dirty="0"/>
              <a:t> та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ризиковості</a:t>
            </a:r>
            <a:r>
              <a:rPr lang="ru-RU" dirty="0"/>
              <a:t> </a:t>
            </a:r>
            <a:r>
              <a:rPr lang="ru-RU" dirty="0" err="1"/>
              <a:t>законодавчого</a:t>
            </a:r>
            <a:r>
              <a:rPr lang="ru-RU" dirty="0"/>
              <a:t> поля</a:t>
            </a:r>
          </a:p>
          <a:p>
            <a:r>
              <a:rPr lang="ru-RU" dirty="0"/>
              <a:t>10.	</a:t>
            </a:r>
            <a:r>
              <a:rPr lang="ru-RU" dirty="0" err="1"/>
              <a:t>Недостатність</a:t>
            </a:r>
            <a:r>
              <a:rPr lang="ru-RU" dirty="0"/>
              <a:t> </a:t>
            </a:r>
            <a:r>
              <a:rPr lang="ru-RU" dirty="0" err="1"/>
              <a:t>аналітичної</a:t>
            </a:r>
            <a:r>
              <a:rPr lang="ru-RU" dirty="0"/>
              <a:t>, </a:t>
            </a:r>
            <a:r>
              <a:rPr lang="ru-RU" dirty="0" err="1"/>
              <a:t>консультаційної</a:t>
            </a:r>
            <a:r>
              <a:rPr lang="ru-RU" dirty="0"/>
              <a:t>, </a:t>
            </a:r>
            <a:r>
              <a:rPr lang="ru-RU" dirty="0" err="1"/>
              <a:t>методичної</a:t>
            </a:r>
            <a:r>
              <a:rPr lang="ru-RU" dirty="0"/>
              <a:t>,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менеджменту на </a:t>
            </a:r>
            <a:r>
              <a:rPr lang="ru-RU" dirty="0" err="1"/>
              <a:t>підприємстві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9671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75452-6309-40BB-BB93-A1E5EE6A1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B05941-7581-47D1-BA1A-9B7E79374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11.	Потреба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прозорості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lang="ru-RU" dirty="0"/>
          </a:p>
          <a:p>
            <a:r>
              <a:rPr lang="ru-RU" dirty="0"/>
              <a:t>12.	</a:t>
            </a:r>
            <a:r>
              <a:rPr lang="ru-RU" dirty="0" err="1"/>
              <a:t>Обмеженість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, </a:t>
            </a:r>
            <a:r>
              <a:rPr lang="ru-RU" dirty="0" err="1"/>
              <a:t>адекватних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змінним</a:t>
            </a:r>
            <a:r>
              <a:rPr lang="ru-RU" dirty="0"/>
              <a:t>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endParaRPr lang="ru-RU" dirty="0"/>
          </a:p>
          <a:p>
            <a:r>
              <a:rPr lang="ru-RU" dirty="0"/>
              <a:t>13.	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ресурсами 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endParaRPr lang="ru-RU" dirty="0"/>
          </a:p>
          <a:p>
            <a:r>
              <a:rPr lang="ru-RU" dirty="0"/>
              <a:t>14.	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endParaRPr lang="ru-RU" dirty="0"/>
          </a:p>
          <a:p>
            <a:r>
              <a:rPr lang="ru-RU" dirty="0"/>
              <a:t>15.	</a:t>
            </a:r>
            <a:r>
              <a:rPr lang="ru-RU" dirty="0" err="1"/>
              <a:t>Пошук</a:t>
            </a:r>
            <a:r>
              <a:rPr lang="ru-RU" dirty="0"/>
              <a:t>, </a:t>
            </a:r>
            <a:r>
              <a:rPr lang="ru-RU" dirty="0" err="1"/>
              <a:t>вироблення</a:t>
            </a:r>
            <a:r>
              <a:rPr lang="ru-RU" dirty="0"/>
              <a:t> та рух -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універсальних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до </a:t>
            </a:r>
            <a:r>
              <a:rPr lang="ru-RU" dirty="0" err="1"/>
              <a:t>індивідуально</a:t>
            </a:r>
            <a:r>
              <a:rPr lang="ru-RU" dirty="0"/>
              <a:t> </a:t>
            </a:r>
            <a:r>
              <a:rPr lang="ru-RU" dirty="0" err="1"/>
              <a:t>орієнтованих</a:t>
            </a:r>
            <a:r>
              <a:rPr lang="ru-RU" dirty="0"/>
              <a:t> </a:t>
            </a:r>
            <a:r>
              <a:rPr lang="ru-RU" dirty="0" err="1"/>
              <a:t>предметних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923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6CC9D-D840-497A-A507-5128CBA2B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B90908-11FF-477F-8FC3-8F5C2D249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ВИДИ КОНТРОЛІНГУ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Виділяють</a:t>
            </a:r>
            <a:r>
              <a:rPr lang="ru-RU" dirty="0"/>
              <a:t> два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: </a:t>
            </a:r>
            <a:r>
              <a:rPr lang="ru-RU" dirty="0" err="1"/>
              <a:t>стратегічний</a:t>
            </a:r>
            <a:r>
              <a:rPr lang="ru-RU" dirty="0"/>
              <a:t> та </a:t>
            </a:r>
            <a:r>
              <a:rPr lang="ru-RU" dirty="0" err="1"/>
              <a:t>оперативний</a:t>
            </a:r>
            <a:r>
              <a:rPr lang="ru-RU" dirty="0"/>
              <a:t> (</a:t>
            </a:r>
            <a:r>
              <a:rPr lang="ru-RU" dirty="0" err="1"/>
              <a:t>тактичний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 err="1"/>
              <a:t>Стратегічний</a:t>
            </a:r>
            <a:r>
              <a:rPr lang="ru-RU" b="1" dirty="0"/>
              <a:t> </a:t>
            </a:r>
            <a:r>
              <a:rPr lang="ru-RU" b="1" dirty="0" err="1"/>
              <a:t>контролінг</a:t>
            </a:r>
            <a:r>
              <a:rPr lang="ru-RU" b="1" dirty="0"/>
              <a:t> </a:t>
            </a:r>
            <a:r>
              <a:rPr lang="ru-RU" dirty="0" err="1"/>
              <a:t>аналізує</a:t>
            </a:r>
            <a:r>
              <a:rPr lang="ru-RU" dirty="0"/>
              <a:t> </a:t>
            </a:r>
            <a:r>
              <a:rPr lang="ru-RU" dirty="0" err="1"/>
              <a:t>внутрішнє</a:t>
            </a:r>
            <a:r>
              <a:rPr lang="ru-RU" dirty="0"/>
              <a:t> та </a:t>
            </a:r>
            <a:r>
              <a:rPr lang="ru-RU" dirty="0" err="1"/>
              <a:t>зовнішнє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проводить </a:t>
            </a:r>
            <a:r>
              <a:rPr lang="ru-RU" dirty="0" err="1"/>
              <a:t>моніторинг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у </a:t>
            </a:r>
            <a:r>
              <a:rPr lang="ru-RU" dirty="0" err="1"/>
              <a:t>довгостроковій</a:t>
            </a:r>
            <a:r>
              <a:rPr lang="ru-RU" dirty="0"/>
              <a:t> </a:t>
            </a:r>
            <a:r>
              <a:rPr lang="ru-RU" dirty="0" err="1"/>
              <a:t>перспективі</a:t>
            </a:r>
            <a:r>
              <a:rPr lang="ru-RU" dirty="0"/>
              <a:t>, </a:t>
            </a:r>
            <a:r>
              <a:rPr lang="ru-RU" dirty="0" err="1"/>
              <a:t>обслуговує</a:t>
            </a:r>
            <a:r>
              <a:rPr lang="ru-RU" dirty="0"/>
              <a:t> </a:t>
            </a:r>
            <a:r>
              <a:rPr lang="ru-RU" dirty="0" err="1"/>
              <a:t>вищий</a:t>
            </a:r>
            <a:r>
              <a:rPr lang="ru-RU" dirty="0"/>
              <a:t> </a:t>
            </a:r>
            <a:r>
              <a:rPr lang="ru-RU" dirty="0" err="1"/>
              <a:t>інституційний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39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E2B94A-75B2-4186-8A99-28EB8983F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30" y="671803"/>
            <a:ext cx="9909110" cy="1203649"/>
          </a:xfrm>
        </p:spPr>
        <p:txBody>
          <a:bodyPr>
            <a:normAutofit/>
          </a:bodyPr>
          <a:lstStyle/>
          <a:p>
            <a:pPr marR="1353820">
              <a:spcBef>
                <a:spcPts val="0"/>
              </a:spcBef>
              <a:spcAft>
                <a:spcPts val="0"/>
              </a:spcAft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8415D6-7744-42D7-A075-7227915F8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/>
              <a:t>1.1.	</a:t>
            </a:r>
            <a:r>
              <a:rPr lang="ru-RU" sz="4000" dirty="0" err="1"/>
              <a:t>Історія</a:t>
            </a:r>
            <a:r>
              <a:rPr lang="ru-RU" sz="4000" dirty="0"/>
              <a:t> </a:t>
            </a:r>
            <a:r>
              <a:rPr lang="ru-RU" sz="4000" dirty="0" err="1"/>
              <a:t>розвитку</a:t>
            </a:r>
            <a:r>
              <a:rPr lang="ru-RU" sz="4000" dirty="0"/>
              <a:t> та </a:t>
            </a:r>
            <a:r>
              <a:rPr lang="ru-RU" sz="4000" dirty="0" err="1"/>
              <a:t>сутність</a:t>
            </a:r>
            <a:r>
              <a:rPr lang="ru-RU" sz="4000" dirty="0"/>
              <a:t> </a:t>
            </a:r>
            <a:r>
              <a:rPr lang="ru-RU" sz="4000" dirty="0" err="1"/>
              <a:t>контролінгу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1.2.	</a:t>
            </a:r>
            <a:r>
              <a:rPr lang="ru-RU" sz="4000" dirty="0" err="1"/>
              <a:t>Функції</a:t>
            </a:r>
            <a:r>
              <a:rPr lang="ru-RU" sz="4000" dirty="0"/>
              <a:t> </a:t>
            </a:r>
            <a:r>
              <a:rPr lang="ru-RU" sz="4000" dirty="0" err="1"/>
              <a:t>контролінгу</a:t>
            </a:r>
            <a:endParaRPr lang="ru-RU" sz="4000" dirty="0"/>
          </a:p>
          <a:p>
            <a:pPr marL="0" indent="0">
              <a:buNone/>
            </a:pPr>
            <a:r>
              <a:rPr lang="ru-RU" sz="4000" dirty="0"/>
              <a:t>1.3.	</a:t>
            </a:r>
            <a:r>
              <a:rPr lang="ru-RU" sz="4000" dirty="0" err="1"/>
              <a:t>Види</a:t>
            </a:r>
            <a:r>
              <a:rPr lang="ru-RU" sz="4000" dirty="0"/>
              <a:t> </a:t>
            </a:r>
            <a:r>
              <a:rPr lang="ru-RU" sz="4000" dirty="0" err="1"/>
              <a:t>контролінгу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362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65ACA5-3F4F-42A6-A09B-5EBE52FE0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253A9BEA-D364-4545-93C7-2EC8D5C3F6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59" y="2603500"/>
            <a:ext cx="7503736" cy="3844434"/>
          </a:xfrm>
        </p:spPr>
      </p:pic>
    </p:spTree>
    <p:extLst>
      <p:ext uri="{BB962C8B-B14F-4D97-AF65-F5344CB8AC3E}">
        <p14:creationId xmlns:p14="http://schemas.microsoft.com/office/powerpoint/2010/main" val="2427015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F8A93C-25CB-47CD-BC57-E81B05359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E71C7C-B1D2-44F7-8502-5345E170C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b="1" dirty="0" err="1"/>
              <a:t>Оперативний</a:t>
            </a:r>
            <a:r>
              <a:rPr lang="ru-RU" b="1" dirty="0"/>
              <a:t> </a:t>
            </a:r>
            <a:r>
              <a:rPr lang="ru-RU" b="1" dirty="0" err="1"/>
              <a:t>контролінг</a:t>
            </a:r>
            <a:r>
              <a:rPr lang="ru-RU" dirty="0"/>
              <a:t> </a:t>
            </a:r>
            <a:r>
              <a:rPr lang="ru-RU" dirty="0" err="1"/>
              <a:t>досліджує</a:t>
            </a:r>
            <a:r>
              <a:rPr lang="ru-RU" dirty="0"/>
              <a:t> </a:t>
            </a:r>
            <a:r>
              <a:rPr lang="ru-RU" dirty="0" err="1"/>
              <a:t>економічну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та </a:t>
            </a:r>
            <a:r>
              <a:rPr lang="ru-RU" dirty="0" err="1"/>
              <a:t>рентабельність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управлінський</a:t>
            </a:r>
            <a:r>
              <a:rPr lang="ru-RU" dirty="0"/>
              <a:t> (</a:t>
            </a:r>
            <a:r>
              <a:rPr lang="ru-RU" dirty="0" err="1"/>
              <a:t>середній</a:t>
            </a:r>
            <a:r>
              <a:rPr lang="ru-RU" dirty="0"/>
              <a:t>) та низовий (</a:t>
            </a:r>
            <a:r>
              <a:rPr lang="ru-RU" dirty="0" err="1"/>
              <a:t>технічний</a:t>
            </a:r>
            <a:r>
              <a:rPr lang="ru-RU" dirty="0"/>
              <a:t>) </a:t>
            </a:r>
            <a:r>
              <a:rPr lang="ru-RU" dirty="0" err="1"/>
              <a:t>рівні</a:t>
            </a:r>
            <a:r>
              <a:rPr lang="ru-RU" dirty="0"/>
              <a:t> .</a:t>
            </a:r>
          </a:p>
          <a:p>
            <a:pPr marL="0" indent="0">
              <a:buNone/>
            </a:pPr>
            <a:r>
              <a:rPr lang="ru-RU" dirty="0"/>
              <a:t>Мета оперативного </a:t>
            </a:r>
            <a:r>
              <a:rPr lang="ru-RU" dirty="0" err="1"/>
              <a:t>контролінгу</a:t>
            </a:r>
            <a:r>
              <a:rPr lang="ru-RU" dirty="0"/>
              <a:t> - 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та </a:t>
            </a:r>
            <a:r>
              <a:rPr lang="ru-RU" dirty="0" err="1"/>
              <a:t>ліквідності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783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D53F9-FA40-4971-912F-5DE5BE397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95815D6-45E8-4F09-8592-AFA83A654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352" y="2603499"/>
            <a:ext cx="8761413" cy="3900995"/>
          </a:xfrm>
        </p:spPr>
      </p:pic>
    </p:spTree>
    <p:extLst>
      <p:ext uri="{BB962C8B-B14F-4D97-AF65-F5344CB8AC3E}">
        <p14:creationId xmlns:p14="http://schemas.microsoft.com/office/powerpoint/2010/main" val="1678212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2BEA9-8ECA-436A-8EC2-8D186511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2B21CB9-FD10-467C-AFE8-16742400BF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05" y="2432115"/>
            <a:ext cx="8983743" cy="4044099"/>
          </a:xfrm>
        </p:spPr>
      </p:pic>
    </p:spTree>
    <p:extLst>
      <p:ext uri="{BB962C8B-B14F-4D97-AF65-F5344CB8AC3E}">
        <p14:creationId xmlns:p14="http://schemas.microsoft.com/office/powerpoint/2010/main" val="3636176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DD7659-7249-42BE-8274-DE385472CDC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10326" y="791852"/>
            <a:ext cx="8824913" cy="55429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Здійсніть</a:t>
            </a:r>
            <a:r>
              <a:rPr lang="ru-RU" dirty="0"/>
              <a:t> </a:t>
            </a:r>
            <a:r>
              <a:rPr lang="ru-RU" dirty="0" err="1"/>
              <a:t>класифікацію</a:t>
            </a:r>
            <a:r>
              <a:rPr lang="ru-RU" dirty="0"/>
              <a:t> причин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кризових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Назвіть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менеджменту. 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та </a:t>
            </a:r>
            <a:r>
              <a:rPr lang="ru-RU" dirty="0" err="1"/>
              <a:t>основну</a:t>
            </a:r>
            <a:r>
              <a:rPr lang="ru-RU" dirty="0"/>
              <a:t> мету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Обґрунтуйте</a:t>
            </a:r>
            <a:r>
              <a:rPr lang="ru-RU" dirty="0"/>
              <a:t> роль </a:t>
            </a:r>
            <a:r>
              <a:rPr lang="ru-RU" dirty="0" err="1"/>
              <a:t>контролінгу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антикризового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5. Як </a:t>
            </a:r>
            <a:r>
              <a:rPr lang="ru-RU" dirty="0" err="1"/>
              <a:t>відбувався</a:t>
            </a:r>
            <a:r>
              <a:rPr lang="ru-RU" dirty="0"/>
              <a:t>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6. Яким чином система </a:t>
            </a:r>
            <a:r>
              <a:rPr lang="ru-RU" dirty="0" err="1"/>
              <a:t>контролінгу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у </a:t>
            </a:r>
            <a:r>
              <a:rPr lang="ru-RU" dirty="0" err="1"/>
              <a:t>контурі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Назвіть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напрямами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 та причини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8. Охарактеризуйте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9.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? 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цілі</a:t>
            </a:r>
            <a:r>
              <a:rPr lang="ru-RU" dirty="0"/>
              <a:t> та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і оперативного </a:t>
            </a:r>
            <a:r>
              <a:rPr lang="ru-RU" dirty="0" err="1"/>
              <a:t>контролінгу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11. Охарактеризуйте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контролінгу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1230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072055-5273-4E24-A0FA-C2007CCB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b="1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1</a:t>
            </a:r>
            <a:br>
              <a:rPr lang="ru-RU" sz="1800" b="1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b="1" dirty="0">
                <a:solidFill>
                  <a:srgbClr val="EBEBE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КОНТРОЛІНГ ЯК СУЧАСНИЙ НАПРЯМОК РОЗВИТКУ НАУКИ УПРАВЛІННЯ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092014-CA70-4D13-979C-8C430DB5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123320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У жорстких умовах ринку успіх підприємницької діяльності в значній мірі визначається ступенем готовності менеджменту організації враховувати вірогідність раптового виникнення кризових ситуацій. Причини їх виникнення різняться між собою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F3BAAD-758C-432D-B425-AFB8131BA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66" y="4004375"/>
            <a:ext cx="7399661" cy="21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7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6E35C-E8F1-4433-9A55-1E35911C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9729FA78-D725-4D60-AB62-6583C6206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3445" y="2276669"/>
            <a:ext cx="7184571" cy="451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4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C22E01-56F5-4AF6-B3B2-B02EF5E2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AA1C64-F051-41F4-9D6A-EBEA3AC6A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>
                <a:solidFill>
                  <a:schemeClr val="tx1"/>
                </a:solidFill>
              </a:rPr>
              <a:t>Контролінг</a:t>
            </a:r>
            <a:r>
              <a:rPr lang="ru-RU" sz="2400" dirty="0">
                <a:solidFill>
                  <a:schemeClr val="tx1"/>
                </a:solidFill>
              </a:rPr>
              <a:t> (з англ. «</a:t>
            </a:r>
            <a:r>
              <a:rPr lang="en-US" sz="2400" dirty="0" err="1">
                <a:solidFill>
                  <a:schemeClr val="tx1"/>
                </a:solidFill>
              </a:rPr>
              <a:t>controling</a:t>
            </a:r>
            <a:r>
              <a:rPr lang="en-US" sz="2400" dirty="0">
                <a:solidFill>
                  <a:schemeClr val="tx1"/>
                </a:solidFill>
              </a:rPr>
              <a:t>» – </a:t>
            </a:r>
            <a:r>
              <a:rPr lang="ru-RU" sz="2400" dirty="0" err="1">
                <a:solidFill>
                  <a:schemeClr val="tx1"/>
                </a:solidFill>
              </a:rPr>
              <a:t>контролювання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перевірка</a:t>
            </a:r>
            <a:r>
              <a:rPr lang="ru-RU" sz="2400" dirty="0">
                <a:solidFill>
                  <a:schemeClr val="tx1"/>
                </a:solidFill>
              </a:rPr>
              <a:t>) – </a:t>
            </a:r>
            <a:r>
              <a:rPr lang="ru-RU" sz="2400" dirty="0" err="1">
                <a:solidFill>
                  <a:schemeClr val="tx1"/>
                </a:solidFill>
              </a:rPr>
              <a:t>спеціальна</a:t>
            </a:r>
            <a:r>
              <a:rPr lang="ru-RU" sz="2400" dirty="0">
                <a:solidFill>
                  <a:schemeClr val="tx1"/>
                </a:solidFill>
              </a:rPr>
              <a:t> система </a:t>
            </a:r>
            <a:r>
              <a:rPr lang="ru-RU" sz="2400" dirty="0" err="1">
                <a:solidFill>
                  <a:schemeClr val="tx1"/>
                </a:solidFill>
              </a:rPr>
              <a:t>методів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інструментів</a:t>
            </a:r>
            <a:r>
              <a:rPr lang="ru-RU" sz="2400" dirty="0">
                <a:solidFill>
                  <a:schemeClr val="tx1"/>
                </a:solidFill>
              </a:rPr>
              <a:t>, яка </a:t>
            </a:r>
            <a:r>
              <a:rPr lang="ru-RU" sz="2400" dirty="0" err="1">
                <a:solidFill>
                  <a:schemeClr val="tx1"/>
                </a:solidFill>
              </a:rPr>
              <a:t>спрямована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функціональну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підтримку</a:t>
            </a:r>
            <a:r>
              <a:rPr lang="ru-RU" sz="2400" dirty="0">
                <a:solidFill>
                  <a:schemeClr val="tx1"/>
                </a:solidFill>
              </a:rPr>
              <a:t> менеджменту </a:t>
            </a:r>
            <a:r>
              <a:rPr lang="ru-RU" sz="2400" dirty="0" err="1">
                <a:solidFill>
                  <a:schemeClr val="tx1"/>
                </a:solidFill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</a:rPr>
              <a:t> і </a:t>
            </a:r>
            <a:r>
              <a:rPr lang="ru-RU" sz="2400" dirty="0" err="1">
                <a:solidFill>
                  <a:schemeClr val="tx1"/>
                </a:solidFill>
              </a:rPr>
              <a:t>охоплює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інформаційне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забезпечення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його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планування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організацію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взаємодії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мотивацію</a:t>
            </a:r>
            <a:r>
              <a:rPr lang="ru-RU" sz="2400" dirty="0">
                <a:solidFill>
                  <a:schemeClr val="tx1"/>
                </a:solidFill>
              </a:rPr>
              <a:t> і контроль. </a:t>
            </a:r>
            <a:r>
              <a:rPr lang="ru-RU" sz="2400" dirty="0" err="1">
                <a:solidFill>
                  <a:schemeClr val="tx1"/>
                </a:solidFill>
              </a:rPr>
              <a:t>Це</a:t>
            </a:r>
            <a:r>
              <a:rPr lang="ru-RU" sz="2400" dirty="0">
                <a:solidFill>
                  <a:schemeClr val="tx1"/>
                </a:solidFill>
              </a:rPr>
              <a:t> система, </a:t>
            </a:r>
            <a:r>
              <a:rPr lang="ru-RU" sz="2400" dirty="0" err="1">
                <a:solidFill>
                  <a:schemeClr val="tx1"/>
                </a:solidFill>
              </a:rPr>
              <a:t>орієнтована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майбутній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розвиток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</a:rPr>
              <a:t>; </a:t>
            </a:r>
            <a:r>
              <a:rPr lang="ru-RU" sz="2400" dirty="0" err="1">
                <a:solidFill>
                  <a:schemeClr val="tx1"/>
                </a:solidFill>
              </a:rPr>
              <a:t>своєрідний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механізм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саморегулювання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підприємстві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забезпечує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зворотній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зв’язок</a:t>
            </a:r>
            <a:r>
              <a:rPr lang="ru-RU" sz="2400" dirty="0">
                <a:solidFill>
                  <a:schemeClr val="tx1"/>
                </a:solidFill>
              </a:rPr>
              <a:t> у </a:t>
            </a:r>
            <a:r>
              <a:rPr lang="ru-RU" sz="2400" dirty="0" err="1">
                <a:solidFill>
                  <a:schemeClr val="tx1"/>
                </a:solidFill>
              </a:rPr>
              <a:t>контурі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70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C8019B-3403-4891-B039-1300107E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30C666B3-CA45-4313-8147-994B0ED56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2575" indent="0" algn="ctr">
              <a:spcBef>
                <a:spcPts val="690"/>
              </a:spcBef>
              <a:spcAft>
                <a:spcPts val="0"/>
              </a:spcAft>
              <a:buNone/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Етапи становлення та розвитку контролінгу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XV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Великобританія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посади придворного контролера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1778 р. США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перші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служби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1880 р. США – початок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контролінгу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приватній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практиці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1892 р. США – початок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контролінгу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промисловості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1930 р.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криза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1931 р. США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контролерів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Америки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Всесвітнє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контролінгу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58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DC5E0-11C1-4251-B68A-47E63A98F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AC4580-F814-4D56-8490-392EFCF30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Мета </a:t>
            </a:r>
            <a:r>
              <a:rPr lang="ru-RU" sz="2400" b="1" dirty="0" err="1"/>
              <a:t>контролінгу</a:t>
            </a:r>
            <a:r>
              <a:rPr lang="ru-RU" sz="2400" b="1" dirty="0"/>
              <a:t> </a:t>
            </a:r>
            <a:r>
              <a:rPr lang="ru-RU" sz="2400" dirty="0"/>
              <a:t>– правильна та </a:t>
            </a:r>
            <a:r>
              <a:rPr lang="ru-RU" sz="2400" dirty="0" err="1"/>
              <a:t>своєчасна</a:t>
            </a:r>
            <a:r>
              <a:rPr lang="ru-RU" sz="2400" dirty="0"/>
              <a:t>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фактичної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запланованих</a:t>
            </a:r>
            <a:r>
              <a:rPr lang="ru-RU" sz="2400" dirty="0"/>
              <a:t> </a:t>
            </a:r>
            <a:r>
              <a:rPr lang="ru-RU" sz="2400" dirty="0" err="1"/>
              <a:t>господарських</a:t>
            </a:r>
            <a:r>
              <a:rPr lang="ru-RU" sz="2400" dirty="0"/>
              <a:t> </a:t>
            </a:r>
            <a:r>
              <a:rPr lang="ru-RU" sz="2400" dirty="0" err="1"/>
              <a:t>операцій</a:t>
            </a:r>
            <a:r>
              <a:rPr lang="ru-RU" sz="2400" dirty="0"/>
              <a:t> і </a:t>
            </a:r>
            <a:r>
              <a:rPr lang="ru-RU" sz="2400" dirty="0" err="1"/>
              <a:t>підготовка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, яка </a:t>
            </a:r>
            <a:r>
              <a:rPr lang="ru-RU" sz="2400" dirty="0" err="1"/>
              <a:t>необхідна</a:t>
            </a:r>
            <a:r>
              <a:rPr lang="ru-RU" sz="2400" dirty="0"/>
              <a:t> для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ефективних</a:t>
            </a:r>
            <a:r>
              <a:rPr lang="ru-RU" sz="2400" dirty="0"/>
              <a:t> </a:t>
            </a:r>
            <a:r>
              <a:rPr lang="ru-RU" sz="2400" dirty="0" err="1"/>
              <a:t>управлінських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656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7144A-9A02-4CDA-922D-F61E15E4B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C5A7FA-FBC7-4AEF-9F8F-E67BC53AC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рекомендаціями</a:t>
            </a:r>
            <a:r>
              <a:rPr lang="ru-RU" dirty="0"/>
              <a:t>, </a:t>
            </a:r>
            <a:r>
              <a:rPr lang="ru-RU" dirty="0" err="1"/>
              <a:t>розробленими</a:t>
            </a:r>
            <a:r>
              <a:rPr lang="ru-RU" dirty="0"/>
              <a:t> </a:t>
            </a:r>
            <a:r>
              <a:rPr lang="ru-RU" dirty="0" err="1"/>
              <a:t>Спілкою</a:t>
            </a:r>
            <a:r>
              <a:rPr lang="ru-RU" dirty="0"/>
              <a:t> </a:t>
            </a:r>
            <a:r>
              <a:rPr lang="ru-RU" dirty="0" err="1"/>
              <a:t>контролерів</a:t>
            </a:r>
            <a:r>
              <a:rPr lang="ru-RU" dirty="0"/>
              <a:t> </a:t>
            </a:r>
            <a:r>
              <a:rPr lang="ru-RU" dirty="0" err="1"/>
              <a:t>Німеччини</a:t>
            </a:r>
            <a:r>
              <a:rPr lang="ru-RU" dirty="0"/>
              <a:t> (м. Мюнхен), яка </a:t>
            </a:r>
            <a:r>
              <a:rPr lang="ru-RU" dirty="0" err="1"/>
              <a:t>спеціалізується</a:t>
            </a:r>
            <a:r>
              <a:rPr lang="ru-RU" dirty="0"/>
              <a:t> на </a:t>
            </a:r>
            <a:r>
              <a:rPr lang="ru-RU" dirty="0" err="1"/>
              <a:t>вивченні</a:t>
            </a:r>
            <a:r>
              <a:rPr lang="ru-RU" dirty="0"/>
              <a:t> та </a:t>
            </a:r>
            <a:r>
              <a:rPr lang="ru-RU" dirty="0" err="1"/>
              <a:t>вдосконаленні</a:t>
            </a:r>
            <a:r>
              <a:rPr lang="ru-RU" dirty="0"/>
              <a:t> практики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, </a:t>
            </a:r>
            <a:r>
              <a:rPr lang="ru-RU" dirty="0" err="1"/>
              <a:t>підвищенні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, контролер повинен:</a:t>
            </a:r>
          </a:p>
          <a:p>
            <a:r>
              <a:rPr lang="ru-RU" dirty="0"/>
              <a:t>1)	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супроводжуючу</a:t>
            </a:r>
            <a:r>
              <a:rPr lang="ru-RU" dirty="0"/>
              <a:t>, </a:t>
            </a:r>
            <a:r>
              <a:rPr lang="ru-RU" dirty="0" err="1"/>
              <a:t>інформаційну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менеджеру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</a:p>
          <a:p>
            <a:r>
              <a:rPr lang="ru-RU" dirty="0"/>
              <a:t>2)	</a:t>
            </a:r>
            <a:r>
              <a:rPr lang="ru-RU" dirty="0" err="1"/>
              <a:t>дбати</a:t>
            </a:r>
            <a:r>
              <a:rPr lang="ru-RU" dirty="0"/>
              <a:t> про </a:t>
            </a:r>
            <a:r>
              <a:rPr lang="ru-RU" dirty="0" err="1"/>
              <a:t>прозорість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стану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,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та </a:t>
            </a:r>
            <a:r>
              <a:rPr lang="ru-RU" dirty="0" err="1"/>
              <a:t>стратегій</a:t>
            </a:r>
            <a:r>
              <a:rPr lang="ru-RU" dirty="0"/>
              <a:t>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;</a:t>
            </a:r>
          </a:p>
          <a:p>
            <a:r>
              <a:rPr lang="ru-RU" dirty="0"/>
              <a:t>3)	</a:t>
            </a:r>
            <a:r>
              <a:rPr lang="ru-RU" dirty="0" err="1"/>
              <a:t>організовувати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контролінгу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контролерів</a:t>
            </a:r>
            <a:r>
              <a:rPr lang="ru-RU" dirty="0"/>
              <a:t> та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поточного стану справ та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цілеспрямовано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плану;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91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AAD1DD-3795-4F72-977E-7D0D8F94E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848" y="838200"/>
            <a:ext cx="8761413" cy="706964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Тема 1</a:t>
            </a:r>
            <a:b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j-cs"/>
              </a:rPr>
              <a:t>КОНТРОЛІНГ ЯК СУЧАСНИЙ НАПРЯМОК РОЗВИТКУ НАУКИ УПРАВЛІННЯ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370C45-8254-4014-82DC-2D9CD2374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4)	</a:t>
            </a:r>
            <a:r>
              <a:rPr lang="ru-RU" dirty="0" err="1"/>
              <a:t>гарантувати</a:t>
            </a:r>
            <a:r>
              <a:rPr lang="ru-RU" dirty="0"/>
              <a:t> </a:t>
            </a: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для </a:t>
            </a:r>
            <a:r>
              <a:rPr lang="ru-RU" dirty="0" err="1"/>
              <a:t>керівництва</a:t>
            </a:r>
            <a:r>
              <a:rPr lang="ru-RU" dirty="0"/>
              <a:t>;</a:t>
            </a:r>
          </a:p>
          <a:p>
            <a:r>
              <a:rPr lang="ru-RU" dirty="0"/>
              <a:t>5)	</a:t>
            </a:r>
            <a:r>
              <a:rPr lang="ru-RU" dirty="0" err="1"/>
              <a:t>розвивати</a:t>
            </a:r>
            <a:r>
              <a:rPr lang="ru-RU" dirty="0"/>
              <a:t> та </a:t>
            </a:r>
            <a:r>
              <a:rPr lang="ru-RU" dirty="0" err="1"/>
              <a:t>підтримувати</a:t>
            </a:r>
            <a:r>
              <a:rPr lang="ru-RU" dirty="0"/>
              <a:t> систему </a:t>
            </a:r>
            <a:r>
              <a:rPr lang="ru-RU" dirty="0" err="1"/>
              <a:t>контролінгу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напрямах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</a:t>
            </a:r>
          </a:p>
          <a:p>
            <a:r>
              <a:rPr lang="ru-RU" dirty="0"/>
              <a:t>6)	</a:t>
            </a:r>
            <a:r>
              <a:rPr lang="ru-RU" dirty="0" err="1"/>
              <a:t>виступати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консультантом </a:t>
            </a:r>
            <a:r>
              <a:rPr lang="ru-RU" dirty="0" err="1"/>
              <a:t>менеджерів</a:t>
            </a:r>
            <a:r>
              <a:rPr lang="ru-RU" dirty="0"/>
              <a:t>, </a:t>
            </a:r>
            <a:r>
              <a:rPr lang="ru-RU" dirty="0" err="1"/>
              <a:t>діяти</a:t>
            </a:r>
            <a:r>
              <a:rPr lang="ru-RU" dirty="0"/>
              <a:t> як </a:t>
            </a:r>
          </a:p>
          <a:p>
            <a:pPr marL="0" indent="0">
              <a:buNone/>
            </a:pPr>
            <a:r>
              <a:rPr lang="ru-RU" dirty="0"/>
              <a:t>	«</a:t>
            </a:r>
            <a:r>
              <a:rPr lang="ru-RU" dirty="0" err="1"/>
              <a:t>навігатор</a:t>
            </a:r>
            <a:r>
              <a:rPr lang="ru-RU" dirty="0"/>
              <a:t>» на шляху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мети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666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252</TotalTime>
  <Words>1334</Words>
  <Application>Microsoft Office PowerPoint</Application>
  <PresentationFormat>Широкоэкранный</PresentationFormat>
  <Paragraphs>100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Times New Roman</vt:lpstr>
      <vt:lpstr>Wingdings 3</vt:lpstr>
      <vt:lpstr>Зал засідань</vt:lpstr>
      <vt:lpstr>КОНТРОЛІНГ</vt:lpstr>
      <vt:lpstr>Тема 1 КОНТРОЛІНГ ЯК СУЧАСНИЙ НАПРЯМОК РОЗВИТКУ НАУКИ УПРАВЛІННЯ 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Тема 1 КОНТРОЛІНГ ЯК СУЧАСНИЙ НАПРЯМОК РОЗВИТКУ НАУКИ УПРАВЛІННЯ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КОНТРОЛІНГ В ПІДПРИЄМНИЦТВІ</dc:title>
  <dc:creator>AdminR</dc:creator>
  <cp:lastModifiedBy>Катерина Бужимська</cp:lastModifiedBy>
  <cp:revision>15</cp:revision>
  <dcterms:created xsi:type="dcterms:W3CDTF">2020-10-15T18:59:12Z</dcterms:created>
  <dcterms:modified xsi:type="dcterms:W3CDTF">2021-09-07T07:36:43Z</dcterms:modified>
</cp:coreProperties>
</file>