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72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F36AE-D672-4C2A-BDE7-D36CA1AF06D1}" type="doc">
      <dgm:prSet loTypeId="urn:microsoft.com/office/officeart/2005/8/layout/hList3" loCatId="list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87E763E-ABF4-4CA3-ACF6-387B9F922A21}">
      <dgm:prSet phldrT="[Текст]" custT="1"/>
      <dgm:spPr/>
      <dgm:t>
        <a:bodyPr/>
        <a:lstStyle/>
        <a:p>
          <a:r>
            <a:rPr lang="uk-UA" sz="4500" dirty="0" smtClean="0"/>
            <a:t> </a:t>
          </a:r>
          <a:r>
            <a:rPr lang="uk-UA" sz="3600" b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Альтернативні концепції методу</a:t>
          </a:r>
          <a:endParaRPr lang="uk-UA" sz="36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697AB3-55FE-4C64-9DCA-0760DA4AA359}" type="parTrans" cxnId="{804DFDF2-3316-4798-AB67-0E83454D5539}">
      <dgm:prSet/>
      <dgm:spPr/>
      <dgm:t>
        <a:bodyPr/>
        <a:lstStyle/>
        <a:p>
          <a:endParaRPr lang="uk-UA"/>
        </a:p>
      </dgm:t>
    </dgm:pt>
    <dgm:pt modelId="{96F0E8FE-4677-4A3B-8A9E-CE9CD23C3082}" type="sibTrans" cxnId="{804DFDF2-3316-4798-AB67-0E83454D5539}">
      <dgm:prSet/>
      <dgm:spPr/>
      <dgm:t>
        <a:bodyPr/>
        <a:lstStyle/>
        <a:p>
          <a:endParaRPr lang="uk-UA"/>
        </a:p>
      </dgm:t>
    </dgm:pt>
    <dgm:pt modelId="{35C4222F-5037-418B-8E62-092A77B7F125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Системне моделювання інституціоналізму</a:t>
          </a:r>
        </a:p>
        <a:p>
          <a:pPr>
            <a:lnSpc>
              <a:spcPct val="100000"/>
            </a:lnSpc>
          </a:pPr>
          <a:r>
            <a:rPr lang="uk-UA" dirty="0" smtClean="0"/>
            <a:t>(Д. </a:t>
          </a:r>
          <a:r>
            <a:rPr lang="uk-UA" dirty="0" err="1" smtClean="0"/>
            <a:t>Фасфелд</a:t>
          </a:r>
          <a:r>
            <a:rPr lang="uk-UA" dirty="0" smtClean="0"/>
            <a:t>, Р.</a:t>
          </a:r>
          <a:r>
            <a:rPr lang="uk-UA" dirty="0" err="1" smtClean="0"/>
            <a:t>Харрісон</a:t>
          </a:r>
          <a:r>
            <a:rPr lang="uk-UA" dirty="0" smtClean="0"/>
            <a:t>, Ч.</a:t>
          </a:r>
          <a:r>
            <a:rPr lang="uk-UA" dirty="0" err="1" smtClean="0"/>
            <a:t>Уілбер</a:t>
          </a:r>
          <a:r>
            <a:rPr lang="uk-UA" dirty="0" smtClean="0"/>
            <a:t>)</a:t>
          </a:r>
        </a:p>
        <a:p>
          <a:pPr>
            <a:lnSpc>
              <a:spcPct val="100000"/>
            </a:lnSpc>
          </a:pPr>
          <a:r>
            <a:rPr lang="uk-UA" dirty="0" smtClean="0"/>
            <a:t>Принцип </a:t>
          </a:r>
          <a:r>
            <a:rPr lang="uk-UA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холізму</a:t>
          </a:r>
          <a:endParaRPr lang="uk-UA" i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42CF77E-5E51-4047-A87E-E47050EC0D7A}" type="parTrans" cxnId="{94489E74-39F9-4147-A4EF-E6C077BBFB63}">
      <dgm:prSet/>
      <dgm:spPr/>
      <dgm:t>
        <a:bodyPr/>
        <a:lstStyle/>
        <a:p>
          <a:endParaRPr lang="uk-UA"/>
        </a:p>
      </dgm:t>
    </dgm:pt>
    <dgm:pt modelId="{C9920E34-79EA-44AF-B339-E3EB01E14EB4}" type="sibTrans" cxnId="{94489E74-39F9-4147-A4EF-E6C077BBFB63}">
      <dgm:prSet/>
      <dgm:spPr/>
      <dgm:t>
        <a:bodyPr/>
        <a:lstStyle/>
        <a:p>
          <a:endParaRPr lang="uk-UA"/>
        </a:p>
      </dgm:t>
    </dgm:pt>
    <dgm:pt modelId="{7FF2788C-98DC-45C3-BB65-A3B1C6B33211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Радикальний раціоналізм</a:t>
          </a:r>
        </a:p>
        <a:p>
          <a:r>
            <a:rPr lang="uk-UA" dirty="0" smtClean="0"/>
            <a:t>(Е.</a:t>
          </a:r>
          <a:r>
            <a:rPr lang="uk-UA" dirty="0" err="1" smtClean="0"/>
            <a:t>Нелл</a:t>
          </a:r>
          <a:r>
            <a:rPr lang="uk-UA" dirty="0" smtClean="0"/>
            <a:t>, М.</a:t>
          </a:r>
          <a:r>
            <a:rPr lang="uk-UA" dirty="0" err="1" smtClean="0"/>
            <a:t>Холліс</a:t>
          </a:r>
          <a:r>
            <a:rPr lang="uk-UA" dirty="0" smtClean="0"/>
            <a:t>)</a:t>
          </a:r>
        </a:p>
        <a:p>
          <a:endParaRPr lang="uk-UA" dirty="0"/>
        </a:p>
      </dgm:t>
    </dgm:pt>
    <dgm:pt modelId="{C0775368-116B-43E3-8A0A-96B660A075E8}" type="parTrans" cxnId="{6E164C72-4A9E-4116-AB72-E0DCE9A1E391}">
      <dgm:prSet/>
      <dgm:spPr/>
      <dgm:t>
        <a:bodyPr/>
        <a:lstStyle/>
        <a:p>
          <a:endParaRPr lang="uk-UA"/>
        </a:p>
      </dgm:t>
    </dgm:pt>
    <dgm:pt modelId="{137EB6B4-2DC2-423F-9444-FBC1397B7EFE}" type="sibTrans" cxnId="{6E164C72-4A9E-4116-AB72-E0DCE9A1E391}">
      <dgm:prSet/>
      <dgm:spPr/>
      <dgm:t>
        <a:bodyPr/>
        <a:lstStyle/>
        <a:p>
          <a:endParaRPr lang="uk-UA"/>
        </a:p>
      </dgm:t>
    </dgm:pt>
    <dgm:pt modelId="{955C8E6E-6AE5-4E08-9F79-67ADB923F0A2}">
      <dgm:prSet phldrT="[Текст]"/>
      <dgm:spPr/>
      <dgm:t>
        <a:bodyPr/>
        <a:lstStyle/>
        <a:p>
          <a:pPr algn="ctr"/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Методологічний плюралізм</a:t>
          </a:r>
        </a:p>
        <a:p>
          <a:pPr algn="ctr"/>
          <a:r>
            <a:rPr lang="uk-UA" dirty="0" smtClean="0"/>
            <a:t>(</a:t>
          </a:r>
          <a:r>
            <a:rPr lang="uk-UA" dirty="0" err="1" smtClean="0"/>
            <a:t>Дж.Робінсон</a:t>
          </a:r>
          <a:r>
            <a:rPr lang="uk-UA" dirty="0" smtClean="0"/>
            <a:t>, Д.</a:t>
          </a:r>
          <a:r>
            <a:rPr lang="uk-UA" dirty="0" err="1" smtClean="0"/>
            <a:t>МакКлоськи</a:t>
          </a:r>
          <a:r>
            <a:rPr lang="uk-UA" dirty="0" smtClean="0"/>
            <a:t>, Б.</a:t>
          </a:r>
          <a:r>
            <a:rPr lang="uk-UA" dirty="0" err="1" smtClean="0"/>
            <a:t>Колдуелл</a:t>
          </a:r>
          <a:r>
            <a:rPr lang="uk-UA" dirty="0" smtClean="0"/>
            <a:t>)</a:t>
          </a:r>
        </a:p>
        <a:p>
          <a:pPr algn="ctr"/>
          <a:r>
            <a:rPr lang="uk-UA" dirty="0" smtClean="0"/>
            <a:t>Усі методи рівноправні</a:t>
          </a:r>
          <a:endParaRPr lang="uk-UA" dirty="0"/>
        </a:p>
      </dgm:t>
    </dgm:pt>
    <dgm:pt modelId="{B2A45E64-218C-4FAA-8392-A7177778DA38}" type="parTrans" cxnId="{3C9D2BCE-D3E1-44B1-8BE2-902BDB40D285}">
      <dgm:prSet/>
      <dgm:spPr/>
      <dgm:t>
        <a:bodyPr/>
        <a:lstStyle/>
        <a:p>
          <a:endParaRPr lang="uk-UA"/>
        </a:p>
      </dgm:t>
    </dgm:pt>
    <dgm:pt modelId="{04C98BC1-8FD0-4FA5-9079-C937415C977D}" type="sibTrans" cxnId="{3C9D2BCE-D3E1-44B1-8BE2-902BDB40D285}">
      <dgm:prSet/>
      <dgm:spPr/>
      <dgm:t>
        <a:bodyPr/>
        <a:lstStyle/>
        <a:p>
          <a:endParaRPr lang="uk-UA"/>
        </a:p>
      </dgm:t>
    </dgm:pt>
    <dgm:pt modelId="{AD9815CC-39E7-48BB-AADF-B602BA4182F6}" type="pres">
      <dgm:prSet presAssocID="{95AF36AE-D672-4C2A-BDE7-D36CA1AF06D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4C52318-DF37-4B4C-A797-6BC7CE329081}" type="pres">
      <dgm:prSet presAssocID="{187E763E-ABF4-4CA3-ACF6-387B9F922A21}" presName="roof" presStyleLbl="dkBgShp" presStyleIdx="0" presStyleCnt="2" custScaleY="31736"/>
      <dgm:spPr/>
      <dgm:t>
        <a:bodyPr/>
        <a:lstStyle/>
        <a:p>
          <a:endParaRPr lang="uk-UA"/>
        </a:p>
      </dgm:t>
    </dgm:pt>
    <dgm:pt modelId="{A95DE034-5C9F-4D46-BB13-58941640811F}" type="pres">
      <dgm:prSet presAssocID="{187E763E-ABF4-4CA3-ACF6-387B9F922A21}" presName="pillars" presStyleCnt="0"/>
      <dgm:spPr/>
    </dgm:pt>
    <dgm:pt modelId="{9CAA499A-8E24-4882-AB6A-789BD079AB21}" type="pres">
      <dgm:prSet presAssocID="{187E763E-ABF4-4CA3-ACF6-387B9F922A2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ADE0D34-0CB3-42BB-AA71-AE1A628FA30F}" type="pres">
      <dgm:prSet presAssocID="{7FF2788C-98DC-45C3-BB65-A3B1C6B33211}" presName="pillarX" presStyleLbl="node1" presStyleIdx="1" presStyleCnt="3" custScaleX="7120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A30D6-7816-4615-8822-3D1F3222231B}" type="pres">
      <dgm:prSet presAssocID="{955C8E6E-6AE5-4E08-9F79-67ADB923F0A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92D91F-2EE3-4A0A-A1C6-59371750AEE4}" type="pres">
      <dgm:prSet presAssocID="{187E763E-ABF4-4CA3-ACF6-387B9F922A21}" presName="base" presStyleLbl="dkBgShp" presStyleIdx="1" presStyleCnt="2"/>
      <dgm:spPr/>
    </dgm:pt>
  </dgm:ptLst>
  <dgm:cxnLst>
    <dgm:cxn modelId="{5B2ECAA4-0DBA-4F0E-8A40-48A82EEFB957}" type="presOf" srcId="{7FF2788C-98DC-45C3-BB65-A3B1C6B33211}" destId="{AADE0D34-0CB3-42BB-AA71-AE1A628FA30F}" srcOrd="0" destOrd="0" presId="urn:microsoft.com/office/officeart/2005/8/layout/hList3"/>
    <dgm:cxn modelId="{804DFDF2-3316-4798-AB67-0E83454D5539}" srcId="{95AF36AE-D672-4C2A-BDE7-D36CA1AF06D1}" destId="{187E763E-ABF4-4CA3-ACF6-387B9F922A21}" srcOrd="0" destOrd="0" parTransId="{27697AB3-55FE-4C64-9DCA-0760DA4AA359}" sibTransId="{96F0E8FE-4677-4A3B-8A9E-CE9CD23C3082}"/>
    <dgm:cxn modelId="{3C9D2BCE-D3E1-44B1-8BE2-902BDB40D285}" srcId="{187E763E-ABF4-4CA3-ACF6-387B9F922A21}" destId="{955C8E6E-6AE5-4E08-9F79-67ADB923F0A2}" srcOrd="2" destOrd="0" parTransId="{B2A45E64-218C-4FAA-8392-A7177778DA38}" sibTransId="{04C98BC1-8FD0-4FA5-9079-C937415C977D}"/>
    <dgm:cxn modelId="{5BCF84AE-51F7-4DF7-A5B4-03182FD91328}" type="presOf" srcId="{955C8E6E-6AE5-4E08-9F79-67ADB923F0A2}" destId="{CC0A30D6-7816-4615-8822-3D1F3222231B}" srcOrd="0" destOrd="0" presId="urn:microsoft.com/office/officeart/2005/8/layout/hList3"/>
    <dgm:cxn modelId="{23350E04-A297-42F2-8F9C-0F2AD50024D1}" type="presOf" srcId="{187E763E-ABF4-4CA3-ACF6-387B9F922A21}" destId="{34C52318-DF37-4B4C-A797-6BC7CE329081}" srcOrd="0" destOrd="0" presId="urn:microsoft.com/office/officeart/2005/8/layout/hList3"/>
    <dgm:cxn modelId="{CA7CF18F-7834-4113-8817-292FC4684AD7}" type="presOf" srcId="{95AF36AE-D672-4C2A-BDE7-D36CA1AF06D1}" destId="{AD9815CC-39E7-48BB-AADF-B602BA4182F6}" srcOrd="0" destOrd="0" presId="urn:microsoft.com/office/officeart/2005/8/layout/hList3"/>
    <dgm:cxn modelId="{6E164C72-4A9E-4116-AB72-E0DCE9A1E391}" srcId="{187E763E-ABF4-4CA3-ACF6-387B9F922A21}" destId="{7FF2788C-98DC-45C3-BB65-A3B1C6B33211}" srcOrd="1" destOrd="0" parTransId="{C0775368-116B-43E3-8A0A-96B660A075E8}" sibTransId="{137EB6B4-2DC2-423F-9444-FBC1397B7EFE}"/>
    <dgm:cxn modelId="{94489E74-39F9-4147-A4EF-E6C077BBFB63}" srcId="{187E763E-ABF4-4CA3-ACF6-387B9F922A21}" destId="{35C4222F-5037-418B-8E62-092A77B7F125}" srcOrd="0" destOrd="0" parTransId="{E42CF77E-5E51-4047-A87E-E47050EC0D7A}" sibTransId="{C9920E34-79EA-44AF-B339-E3EB01E14EB4}"/>
    <dgm:cxn modelId="{601994E0-592A-4F13-AE63-A75A98EBA075}" type="presOf" srcId="{35C4222F-5037-418B-8E62-092A77B7F125}" destId="{9CAA499A-8E24-4882-AB6A-789BD079AB21}" srcOrd="0" destOrd="0" presId="urn:microsoft.com/office/officeart/2005/8/layout/hList3"/>
    <dgm:cxn modelId="{351CB4ED-BE80-4499-B317-77D55BBBC799}" type="presParOf" srcId="{AD9815CC-39E7-48BB-AADF-B602BA4182F6}" destId="{34C52318-DF37-4B4C-A797-6BC7CE329081}" srcOrd="0" destOrd="0" presId="urn:microsoft.com/office/officeart/2005/8/layout/hList3"/>
    <dgm:cxn modelId="{E27A0495-2C43-4234-8778-EBAA9537F022}" type="presParOf" srcId="{AD9815CC-39E7-48BB-AADF-B602BA4182F6}" destId="{A95DE034-5C9F-4D46-BB13-58941640811F}" srcOrd="1" destOrd="0" presId="urn:microsoft.com/office/officeart/2005/8/layout/hList3"/>
    <dgm:cxn modelId="{E5D6A9AD-2D8B-4675-9E40-FAE026A8DCE9}" type="presParOf" srcId="{A95DE034-5C9F-4D46-BB13-58941640811F}" destId="{9CAA499A-8E24-4882-AB6A-789BD079AB21}" srcOrd="0" destOrd="0" presId="urn:microsoft.com/office/officeart/2005/8/layout/hList3"/>
    <dgm:cxn modelId="{29793D1E-D8A7-425B-AE6F-5826E839E589}" type="presParOf" srcId="{A95DE034-5C9F-4D46-BB13-58941640811F}" destId="{AADE0D34-0CB3-42BB-AA71-AE1A628FA30F}" srcOrd="1" destOrd="0" presId="urn:microsoft.com/office/officeart/2005/8/layout/hList3"/>
    <dgm:cxn modelId="{5974A8BA-17A2-4539-9F42-123FD14E51DA}" type="presParOf" srcId="{A95DE034-5C9F-4D46-BB13-58941640811F}" destId="{CC0A30D6-7816-4615-8822-3D1F3222231B}" srcOrd="2" destOrd="0" presId="urn:microsoft.com/office/officeart/2005/8/layout/hList3"/>
    <dgm:cxn modelId="{FB36091E-8BAB-458A-AEF7-5B040DC82D25}" type="presParOf" srcId="{AD9815CC-39E7-48BB-AADF-B602BA4182F6}" destId="{7492D91F-2EE3-4A0A-A1C6-59371750AEE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F9697-DA99-4B25-85ED-9C72373541AA}" type="doc">
      <dgm:prSet loTypeId="urn:microsoft.com/office/officeart/2005/8/layout/vList5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uk-UA"/>
        </a:p>
      </dgm:t>
    </dgm:pt>
    <dgm:pt modelId="{1A7D6F64-6C5E-4A45-97F0-AFE79442061C}">
      <dgm:prSet phldrT="[Текст]"/>
      <dgm:spPr/>
      <dgm:t>
        <a:bodyPr/>
        <a:lstStyle/>
        <a:p>
          <a:r>
            <a:rPr lang="uk-UA" dirty="0" smtClean="0"/>
            <a:t>1. Філософсько-метафізичний (</a:t>
          </a:r>
          <a:r>
            <a:rPr lang="uk-UA" dirty="0" err="1" smtClean="0"/>
            <a:t>метатеоретичний</a:t>
          </a:r>
          <a:r>
            <a:rPr lang="uk-UA" dirty="0" smtClean="0"/>
            <a:t>)</a:t>
          </a:r>
          <a:endParaRPr lang="uk-UA" dirty="0"/>
        </a:p>
      </dgm:t>
    </dgm:pt>
    <dgm:pt modelId="{3143C8FE-80F2-45C5-AFEF-E7DD3DB2DFB6}" type="parTrans" cxnId="{97FD6C82-F6DC-4FE6-BC71-3CD2E8A88591}">
      <dgm:prSet/>
      <dgm:spPr/>
      <dgm:t>
        <a:bodyPr/>
        <a:lstStyle/>
        <a:p>
          <a:endParaRPr lang="uk-UA"/>
        </a:p>
      </dgm:t>
    </dgm:pt>
    <dgm:pt modelId="{4C247303-5E36-48C2-B43D-2BD2B59A1D19}" type="sibTrans" cxnId="{97FD6C82-F6DC-4FE6-BC71-3CD2E8A88591}">
      <dgm:prSet/>
      <dgm:spPr/>
      <dgm:t>
        <a:bodyPr/>
        <a:lstStyle/>
        <a:p>
          <a:endParaRPr lang="uk-UA"/>
        </a:p>
      </dgm:t>
    </dgm:pt>
    <dgm:pt modelId="{E5BF3256-C87F-4503-8AD5-E945FC71DDDA}">
      <dgm:prSet phldrT="[Текст]"/>
      <dgm:spPr/>
      <dgm:t>
        <a:bodyPr/>
        <a:lstStyle/>
        <a:p>
          <a:r>
            <a:rPr lang="uk-UA" dirty="0" smtClean="0"/>
            <a:t>2. Загальноприйняті методологічні стандарти фахової науково-дослідної діяльності</a:t>
          </a:r>
          <a:endParaRPr lang="uk-UA" dirty="0"/>
        </a:p>
      </dgm:t>
    </dgm:pt>
    <dgm:pt modelId="{287C117A-E391-485B-88DA-DC9DED19CED8}" type="parTrans" cxnId="{B6E4DD89-1312-4E04-B33D-FE15E76457DB}">
      <dgm:prSet/>
      <dgm:spPr/>
      <dgm:t>
        <a:bodyPr/>
        <a:lstStyle/>
        <a:p>
          <a:endParaRPr lang="uk-UA"/>
        </a:p>
      </dgm:t>
    </dgm:pt>
    <dgm:pt modelId="{3FA37BBF-6298-4799-B128-E735F98B9A7F}" type="sibTrans" cxnId="{B6E4DD89-1312-4E04-B33D-FE15E76457DB}">
      <dgm:prSet/>
      <dgm:spPr/>
      <dgm:t>
        <a:bodyPr/>
        <a:lstStyle/>
        <a:p>
          <a:endParaRPr lang="uk-UA"/>
        </a:p>
      </dgm:t>
    </dgm:pt>
    <dgm:pt modelId="{994C613D-D9FC-469B-8706-2DD647193883}">
      <dgm:prSet phldrT="[Текст]"/>
      <dgm:spPr/>
      <dgm:t>
        <a:bodyPr/>
        <a:lstStyle/>
        <a:p>
          <a:r>
            <a:rPr lang="uk-UA" dirty="0" smtClean="0"/>
            <a:t>3. Визначення об'єкта та предмета економічного дослідження</a:t>
          </a:r>
          <a:endParaRPr lang="uk-UA" dirty="0"/>
        </a:p>
      </dgm:t>
    </dgm:pt>
    <dgm:pt modelId="{3A59891F-8B99-4857-A224-819BB3D1A87A}" type="parTrans" cxnId="{EB052674-6DB6-4876-924F-7EF73495CC04}">
      <dgm:prSet/>
      <dgm:spPr/>
      <dgm:t>
        <a:bodyPr/>
        <a:lstStyle/>
        <a:p>
          <a:endParaRPr lang="uk-UA"/>
        </a:p>
      </dgm:t>
    </dgm:pt>
    <dgm:pt modelId="{90EE4245-AFB5-44EA-B7C1-7630D495DF0C}" type="sibTrans" cxnId="{EB052674-6DB6-4876-924F-7EF73495CC04}">
      <dgm:prSet/>
      <dgm:spPr/>
      <dgm:t>
        <a:bodyPr/>
        <a:lstStyle/>
        <a:p>
          <a:endParaRPr lang="uk-UA"/>
        </a:p>
      </dgm:t>
    </dgm:pt>
    <dgm:pt modelId="{479BE368-46B7-463B-8AE4-24393E42402D}">
      <dgm:prSet phldrT="[Текст]"/>
      <dgm:spPr/>
      <dgm:t>
        <a:bodyPr/>
        <a:lstStyle/>
        <a:p>
          <a:r>
            <a:rPr lang="uk-UA" noProof="0" dirty="0" smtClean="0"/>
            <a:t>4. Визначення вихідних передумов та обмежень теоретичного аналізу економічних відносин, процесів, явищ </a:t>
          </a:r>
          <a:endParaRPr lang="uk-UA" noProof="0" dirty="0"/>
        </a:p>
      </dgm:t>
    </dgm:pt>
    <dgm:pt modelId="{72B582E8-CB38-48F5-806E-A9D39BFC28A0}" type="parTrans" cxnId="{17504B1F-CD57-4E9A-A9CE-0CA43F154C26}">
      <dgm:prSet/>
      <dgm:spPr/>
      <dgm:t>
        <a:bodyPr/>
        <a:lstStyle/>
        <a:p>
          <a:endParaRPr lang="uk-UA"/>
        </a:p>
      </dgm:t>
    </dgm:pt>
    <dgm:pt modelId="{87AAAAC2-BC8F-4A9C-A288-2FF887AACB94}" type="sibTrans" cxnId="{17504B1F-CD57-4E9A-A9CE-0CA43F154C26}">
      <dgm:prSet/>
      <dgm:spPr/>
      <dgm:t>
        <a:bodyPr/>
        <a:lstStyle/>
        <a:p>
          <a:endParaRPr lang="uk-UA"/>
        </a:p>
      </dgm:t>
    </dgm:pt>
    <dgm:pt modelId="{A1405E27-B17B-4F73-A22E-EA5C82E62BA0}">
      <dgm:prSet phldrT="[Текст]"/>
      <dgm:spPr/>
      <dgm:t>
        <a:bodyPr/>
        <a:lstStyle/>
        <a:p>
          <a:r>
            <a:rPr lang="uk-UA" noProof="0" dirty="0" smtClean="0"/>
            <a:t> 5. Аналітично-прикладний аспект наукового дослідження (методи дослідження, аналітичний інструментарій, категоріальний апарат)</a:t>
          </a:r>
          <a:endParaRPr lang="uk-UA" noProof="0" dirty="0"/>
        </a:p>
      </dgm:t>
    </dgm:pt>
    <dgm:pt modelId="{04C2BAE0-E999-428A-A5ED-36CBED54AF2C}" type="parTrans" cxnId="{C3A9411A-FCF5-4C10-98FC-8EC2426CF583}">
      <dgm:prSet/>
      <dgm:spPr/>
      <dgm:t>
        <a:bodyPr/>
        <a:lstStyle/>
        <a:p>
          <a:endParaRPr lang="uk-UA"/>
        </a:p>
      </dgm:t>
    </dgm:pt>
    <dgm:pt modelId="{34B1D843-FB30-4015-A31E-489B05927A00}" type="sibTrans" cxnId="{C3A9411A-FCF5-4C10-98FC-8EC2426CF583}">
      <dgm:prSet/>
      <dgm:spPr/>
      <dgm:t>
        <a:bodyPr/>
        <a:lstStyle/>
        <a:p>
          <a:endParaRPr lang="uk-UA"/>
        </a:p>
      </dgm:t>
    </dgm:pt>
    <dgm:pt modelId="{E5299C37-B775-424D-AEBB-1E699F81CBFF}">
      <dgm:prSet phldrT="[Текст]"/>
      <dgm:spPr/>
      <dgm:t>
        <a:bodyPr/>
        <a:lstStyle/>
        <a:p>
          <a:r>
            <a:rPr lang="uk-UA" noProof="0" dirty="0" smtClean="0"/>
            <a:t>6. Методологічні аспекти розробки позитивної та нормативної</a:t>
          </a:r>
          <a:r>
            <a:rPr lang="ru-RU" noProof="0" dirty="0" smtClean="0"/>
            <a:t> </a:t>
          </a:r>
          <a:r>
            <a:rPr lang="uk-UA" noProof="0" dirty="0" smtClean="0"/>
            <a:t>економічної теорії</a:t>
          </a:r>
          <a:endParaRPr lang="uk-UA" noProof="0" dirty="0"/>
        </a:p>
      </dgm:t>
    </dgm:pt>
    <dgm:pt modelId="{2694965F-F609-4450-BF49-1E0D504A579F}" type="parTrans" cxnId="{BEF0FA1D-D4B4-4013-B7D8-FF40A25602B4}">
      <dgm:prSet/>
      <dgm:spPr/>
      <dgm:t>
        <a:bodyPr/>
        <a:lstStyle/>
        <a:p>
          <a:endParaRPr lang="uk-UA"/>
        </a:p>
      </dgm:t>
    </dgm:pt>
    <dgm:pt modelId="{B4785DE3-22F5-4C42-8236-FA5D1CE5A86B}" type="sibTrans" cxnId="{BEF0FA1D-D4B4-4013-B7D8-FF40A25602B4}">
      <dgm:prSet/>
      <dgm:spPr/>
      <dgm:t>
        <a:bodyPr/>
        <a:lstStyle/>
        <a:p>
          <a:endParaRPr lang="uk-UA"/>
        </a:p>
      </dgm:t>
    </dgm:pt>
    <dgm:pt modelId="{84D7F9BA-30F6-4E15-BB6E-F7A817782688}">
      <dgm:prSet phldrT="[Текст]"/>
      <dgm:spPr/>
      <dgm:t>
        <a:bodyPr/>
        <a:lstStyle/>
        <a:p>
          <a:r>
            <a:rPr lang="uk-UA" noProof="0" dirty="0" smtClean="0"/>
            <a:t>7. Методологічні підходи до розробки критеріїв істинності теорії,</a:t>
          </a:r>
          <a:r>
            <a:rPr lang="ru-RU" noProof="0" dirty="0" smtClean="0"/>
            <a:t> </a:t>
          </a:r>
          <a:r>
            <a:rPr lang="uk-UA" noProof="0" dirty="0" smtClean="0"/>
            <a:t>науковості</a:t>
          </a:r>
          <a:r>
            <a:rPr lang="ru-RU" noProof="0" dirty="0" smtClean="0"/>
            <a:t> та </a:t>
          </a:r>
          <a:r>
            <a:rPr lang="uk-UA" noProof="0" dirty="0" smtClean="0"/>
            <a:t>достовірності</a:t>
          </a:r>
          <a:r>
            <a:rPr lang="ru-RU" noProof="0" dirty="0" smtClean="0"/>
            <a:t> </a:t>
          </a:r>
          <a:r>
            <a:rPr lang="uk-UA" noProof="0" dirty="0" smtClean="0"/>
            <a:t>отриманих</a:t>
          </a:r>
          <a:r>
            <a:rPr lang="ru-RU" noProof="0" dirty="0" smtClean="0"/>
            <a:t> </a:t>
          </a:r>
          <a:r>
            <a:rPr lang="uk-UA" noProof="0" dirty="0" smtClean="0"/>
            <a:t>теоретичних</a:t>
          </a:r>
          <a:r>
            <a:rPr lang="ru-RU" noProof="0" dirty="0" smtClean="0"/>
            <a:t> </a:t>
          </a:r>
          <a:r>
            <a:rPr lang="uk-UA" noProof="0" dirty="0" smtClean="0"/>
            <a:t>результатів</a:t>
          </a:r>
          <a:endParaRPr lang="uk-UA" noProof="0" dirty="0"/>
        </a:p>
      </dgm:t>
    </dgm:pt>
    <dgm:pt modelId="{F6D809C2-C0D0-4A38-B9B1-F53350A50586}" type="parTrans" cxnId="{28B4415B-0936-4EA3-9BA6-7B5D30992558}">
      <dgm:prSet/>
      <dgm:spPr/>
      <dgm:t>
        <a:bodyPr/>
        <a:lstStyle/>
        <a:p>
          <a:endParaRPr lang="uk-UA"/>
        </a:p>
      </dgm:t>
    </dgm:pt>
    <dgm:pt modelId="{CCA21AF5-6B52-4D1B-B349-16D951B43DA1}" type="sibTrans" cxnId="{28B4415B-0936-4EA3-9BA6-7B5D30992558}">
      <dgm:prSet/>
      <dgm:spPr/>
      <dgm:t>
        <a:bodyPr/>
        <a:lstStyle/>
        <a:p>
          <a:endParaRPr lang="uk-UA"/>
        </a:p>
      </dgm:t>
    </dgm:pt>
    <dgm:pt modelId="{B33B02F6-023C-4054-BFF0-A58E28CCFD21}" type="pres">
      <dgm:prSet presAssocID="{6FFF9697-DA99-4B25-85ED-9C72373541A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E45753C-864C-4AFE-9AC3-AC4048FB7193}" type="pres">
      <dgm:prSet presAssocID="{1A7D6F64-6C5E-4A45-97F0-AFE79442061C}" presName="linNode" presStyleCnt="0"/>
      <dgm:spPr/>
    </dgm:pt>
    <dgm:pt modelId="{D63C257A-74D4-4ABD-B8C7-002A40E414A6}" type="pres">
      <dgm:prSet presAssocID="{1A7D6F64-6C5E-4A45-97F0-AFE79442061C}" presName="parentText" presStyleLbl="node1" presStyleIdx="0" presStyleCnt="7" custScaleX="2000000" custScaleY="120745" custLinFactNeighborX="3207" custLinFactNeighborY="-40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922A6B-5043-4F51-B411-7BBB0F2E0EB8}" type="pres">
      <dgm:prSet presAssocID="{4C247303-5E36-48C2-B43D-2BD2B59A1D19}" presName="sp" presStyleCnt="0"/>
      <dgm:spPr/>
    </dgm:pt>
    <dgm:pt modelId="{C7671BDB-442F-4BE7-89F7-258EFF29A8F4}" type="pres">
      <dgm:prSet presAssocID="{E5BF3256-C87F-4503-8AD5-E945FC71DDDA}" presName="linNode" presStyleCnt="0"/>
      <dgm:spPr/>
    </dgm:pt>
    <dgm:pt modelId="{33FFF2C1-180A-4874-83D8-A181E9D8737A}" type="pres">
      <dgm:prSet presAssocID="{E5BF3256-C87F-4503-8AD5-E945FC71DDDA}" presName="parentText" presStyleLbl="node1" presStyleIdx="1" presStyleCnt="7" custScaleX="2000000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F66B3C-B78C-4315-B227-BB3F86AD883C}" type="pres">
      <dgm:prSet presAssocID="{3FA37BBF-6298-4799-B128-E735F98B9A7F}" presName="sp" presStyleCnt="0"/>
      <dgm:spPr/>
    </dgm:pt>
    <dgm:pt modelId="{F7C922C9-27E1-4F20-B01A-CDBFDCEB6810}" type="pres">
      <dgm:prSet presAssocID="{994C613D-D9FC-469B-8706-2DD647193883}" presName="linNode" presStyleCnt="0"/>
      <dgm:spPr/>
    </dgm:pt>
    <dgm:pt modelId="{E4001084-4E08-4714-887F-C52B21161BF9}" type="pres">
      <dgm:prSet presAssocID="{994C613D-D9FC-469B-8706-2DD647193883}" presName="parentText" presStyleLbl="node1" presStyleIdx="2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E528A6-7C90-4014-A6F7-381C01DFBFC4}" type="pres">
      <dgm:prSet presAssocID="{90EE4245-AFB5-44EA-B7C1-7630D495DF0C}" presName="sp" presStyleCnt="0"/>
      <dgm:spPr/>
    </dgm:pt>
    <dgm:pt modelId="{C7277C00-3ED3-4142-911A-413F3F9F403A}" type="pres">
      <dgm:prSet presAssocID="{479BE368-46B7-463B-8AE4-24393E42402D}" presName="linNode" presStyleCnt="0"/>
      <dgm:spPr/>
    </dgm:pt>
    <dgm:pt modelId="{117E3CAA-970A-42A0-87E2-D4CCF4767124}" type="pres">
      <dgm:prSet presAssocID="{479BE368-46B7-463B-8AE4-24393E42402D}" presName="parentText" presStyleLbl="node1" presStyleIdx="3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F8E978-16E3-4654-8A69-12573BD5696F}" type="pres">
      <dgm:prSet presAssocID="{87AAAAC2-BC8F-4A9C-A288-2FF887AACB94}" presName="sp" presStyleCnt="0"/>
      <dgm:spPr/>
    </dgm:pt>
    <dgm:pt modelId="{58930391-F351-4B3A-A9E6-FA9447D339E7}" type="pres">
      <dgm:prSet presAssocID="{A1405E27-B17B-4F73-A22E-EA5C82E62BA0}" presName="linNode" presStyleCnt="0"/>
      <dgm:spPr/>
    </dgm:pt>
    <dgm:pt modelId="{DB9282AF-9296-4D59-AE0B-7F51B6199421}" type="pres">
      <dgm:prSet presAssocID="{A1405E27-B17B-4F73-A22E-EA5C82E62BA0}" presName="parentText" presStyleLbl="node1" presStyleIdx="4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AF2C5AE-CEBF-48D6-9C79-31CD50893B4E}" type="pres">
      <dgm:prSet presAssocID="{34B1D843-FB30-4015-A31E-489B05927A00}" presName="sp" presStyleCnt="0"/>
      <dgm:spPr/>
    </dgm:pt>
    <dgm:pt modelId="{2EF87927-10A3-41CF-8390-182D45250D07}" type="pres">
      <dgm:prSet presAssocID="{E5299C37-B775-424D-AEBB-1E699F81CBFF}" presName="linNode" presStyleCnt="0"/>
      <dgm:spPr/>
    </dgm:pt>
    <dgm:pt modelId="{FBAF5E2B-7617-4E9A-B814-73233E77F5FA}" type="pres">
      <dgm:prSet presAssocID="{E5299C37-B775-424D-AEBB-1E699F81CBFF}" presName="parentText" presStyleLbl="node1" presStyleIdx="5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A088CA-18F2-44B3-9AE0-FB1F0DFB1815}" type="pres">
      <dgm:prSet presAssocID="{B4785DE3-22F5-4C42-8236-FA5D1CE5A86B}" presName="sp" presStyleCnt="0"/>
      <dgm:spPr/>
    </dgm:pt>
    <dgm:pt modelId="{4DC01CB5-0A8F-4614-A0CD-65C541D411B6}" type="pres">
      <dgm:prSet presAssocID="{84D7F9BA-30F6-4E15-BB6E-F7A817782688}" presName="linNode" presStyleCnt="0"/>
      <dgm:spPr/>
    </dgm:pt>
    <dgm:pt modelId="{D65DC681-D124-4500-8F50-8F3817FE2D0A}" type="pres">
      <dgm:prSet presAssocID="{84D7F9BA-30F6-4E15-BB6E-F7A817782688}" presName="parentText" presStyleLbl="node1" presStyleIdx="6" presStyleCnt="7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EF0FA1D-D4B4-4013-B7D8-FF40A25602B4}" srcId="{6FFF9697-DA99-4B25-85ED-9C72373541AA}" destId="{E5299C37-B775-424D-AEBB-1E699F81CBFF}" srcOrd="5" destOrd="0" parTransId="{2694965F-F609-4450-BF49-1E0D504A579F}" sibTransId="{B4785DE3-22F5-4C42-8236-FA5D1CE5A86B}"/>
    <dgm:cxn modelId="{C3A9411A-FCF5-4C10-98FC-8EC2426CF583}" srcId="{6FFF9697-DA99-4B25-85ED-9C72373541AA}" destId="{A1405E27-B17B-4F73-A22E-EA5C82E62BA0}" srcOrd="4" destOrd="0" parTransId="{04C2BAE0-E999-428A-A5ED-36CBED54AF2C}" sibTransId="{34B1D843-FB30-4015-A31E-489B05927A00}"/>
    <dgm:cxn modelId="{D56A5FE3-3B4E-46EC-B143-880929DF5F46}" type="presOf" srcId="{84D7F9BA-30F6-4E15-BB6E-F7A817782688}" destId="{D65DC681-D124-4500-8F50-8F3817FE2D0A}" srcOrd="0" destOrd="0" presId="urn:microsoft.com/office/officeart/2005/8/layout/vList5"/>
    <dgm:cxn modelId="{31E92A72-A727-455F-9182-DDBE7852EC80}" type="presOf" srcId="{E5299C37-B775-424D-AEBB-1E699F81CBFF}" destId="{FBAF5E2B-7617-4E9A-B814-73233E77F5FA}" srcOrd="0" destOrd="0" presId="urn:microsoft.com/office/officeart/2005/8/layout/vList5"/>
    <dgm:cxn modelId="{B6E4DD89-1312-4E04-B33D-FE15E76457DB}" srcId="{6FFF9697-DA99-4B25-85ED-9C72373541AA}" destId="{E5BF3256-C87F-4503-8AD5-E945FC71DDDA}" srcOrd="1" destOrd="0" parTransId="{287C117A-E391-485B-88DA-DC9DED19CED8}" sibTransId="{3FA37BBF-6298-4799-B128-E735F98B9A7F}"/>
    <dgm:cxn modelId="{28B4415B-0936-4EA3-9BA6-7B5D30992558}" srcId="{6FFF9697-DA99-4B25-85ED-9C72373541AA}" destId="{84D7F9BA-30F6-4E15-BB6E-F7A817782688}" srcOrd="6" destOrd="0" parTransId="{F6D809C2-C0D0-4A38-B9B1-F53350A50586}" sibTransId="{CCA21AF5-6B52-4D1B-B349-16D951B43DA1}"/>
    <dgm:cxn modelId="{17504B1F-CD57-4E9A-A9CE-0CA43F154C26}" srcId="{6FFF9697-DA99-4B25-85ED-9C72373541AA}" destId="{479BE368-46B7-463B-8AE4-24393E42402D}" srcOrd="3" destOrd="0" parTransId="{72B582E8-CB38-48F5-806E-A9D39BFC28A0}" sibTransId="{87AAAAC2-BC8F-4A9C-A288-2FF887AACB94}"/>
    <dgm:cxn modelId="{97FD6C82-F6DC-4FE6-BC71-3CD2E8A88591}" srcId="{6FFF9697-DA99-4B25-85ED-9C72373541AA}" destId="{1A7D6F64-6C5E-4A45-97F0-AFE79442061C}" srcOrd="0" destOrd="0" parTransId="{3143C8FE-80F2-45C5-AFEF-E7DD3DB2DFB6}" sibTransId="{4C247303-5E36-48C2-B43D-2BD2B59A1D19}"/>
    <dgm:cxn modelId="{944901BB-8379-454D-930B-432CE0DB6F29}" type="presOf" srcId="{994C613D-D9FC-469B-8706-2DD647193883}" destId="{E4001084-4E08-4714-887F-C52B21161BF9}" srcOrd="0" destOrd="0" presId="urn:microsoft.com/office/officeart/2005/8/layout/vList5"/>
    <dgm:cxn modelId="{F1856725-9A29-4CD1-9DA5-725F0B86378F}" type="presOf" srcId="{479BE368-46B7-463B-8AE4-24393E42402D}" destId="{117E3CAA-970A-42A0-87E2-D4CCF4767124}" srcOrd="0" destOrd="0" presId="urn:microsoft.com/office/officeart/2005/8/layout/vList5"/>
    <dgm:cxn modelId="{FEE5A869-04AF-40A8-AF75-D212DFB75124}" type="presOf" srcId="{E5BF3256-C87F-4503-8AD5-E945FC71DDDA}" destId="{33FFF2C1-180A-4874-83D8-A181E9D8737A}" srcOrd="0" destOrd="0" presId="urn:microsoft.com/office/officeart/2005/8/layout/vList5"/>
    <dgm:cxn modelId="{EB052674-6DB6-4876-924F-7EF73495CC04}" srcId="{6FFF9697-DA99-4B25-85ED-9C72373541AA}" destId="{994C613D-D9FC-469B-8706-2DD647193883}" srcOrd="2" destOrd="0" parTransId="{3A59891F-8B99-4857-A224-819BB3D1A87A}" sibTransId="{90EE4245-AFB5-44EA-B7C1-7630D495DF0C}"/>
    <dgm:cxn modelId="{0A0C8622-854C-456C-A8E4-37360562D536}" type="presOf" srcId="{6FFF9697-DA99-4B25-85ED-9C72373541AA}" destId="{B33B02F6-023C-4054-BFF0-A58E28CCFD21}" srcOrd="0" destOrd="0" presId="urn:microsoft.com/office/officeart/2005/8/layout/vList5"/>
    <dgm:cxn modelId="{C542046C-D816-41E5-A14D-892394AEA1CF}" type="presOf" srcId="{A1405E27-B17B-4F73-A22E-EA5C82E62BA0}" destId="{DB9282AF-9296-4D59-AE0B-7F51B6199421}" srcOrd="0" destOrd="0" presId="urn:microsoft.com/office/officeart/2005/8/layout/vList5"/>
    <dgm:cxn modelId="{0919BAA7-8D39-4045-8C2F-E37983D78EB3}" type="presOf" srcId="{1A7D6F64-6C5E-4A45-97F0-AFE79442061C}" destId="{D63C257A-74D4-4ABD-B8C7-002A40E414A6}" srcOrd="0" destOrd="0" presId="urn:microsoft.com/office/officeart/2005/8/layout/vList5"/>
    <dgm:cxn modelId="{2A6D0321-ACB0-46F5-BBE3-D1721924F9EB}" type="presParOf" srcId="{B33B02F6-023C-4054-BFF0-A58E28CCFD21}" destId="{6E45753C-864C-4AFE-9AC3-AC4048FB7193}" srcOrd="0" destOrd="0" presId="urn:microsoft.com/office/officeart/2005/8/layout/vList5"/>
    <dgm:cxn modelId="{05A58847-6C2D-4AD0-B408-2E5846AE9729}" type="presParOf" srcId="{6E45753C-864C-4AFE-9AC3-AC4048FB7193}" destId="{D63C257A-74D4-4ABD-B8C7-002A40E414A6}" srcOrd="0" destOrd="0" presId="urn:microsoft.com/office/officeart/2005/8/layout/vList5"/>
    <dgm:cxn modelId="{55B6BE99-C824-43B4-B8E6-A11374FB579D}" type="presParOf" srcId="{B33B02F6-023C-4054-BFF0-A58E28CCFD21}" destId="{06922A6B-5043-4F51-B411-7BBB0F2E0EB8}" srcOrd="1" destOrd="0" presId="urn:microsoft.com/office/officeart/2005/8/layout/vList5"/>
    <dgm:cxn modelId="{A8BFCE41-8D99-4A9F-81DC-ED22FAFF135F}" type="presParOf" srcId="{B33B02F6-023C-4054-BFF0-A58E28CCFD21}" destId="{C7671BDB-442F-4BE7-89F7-258EFF29A8F4}" srcOrd="2" destOrd="0" presId="urn:microsoft.com/office/officeart/2005/8/layout/vList5"/>
    <dgm:cxn modelId="{58C16A67-8D06-4B0A-8A92-48FC95F353D8}" type="presParOf" srcId="{C7671BDB-442F-4BE7-89F7-258EFF29A8F4}" destId="{33FFF2C1-180A-4874-83D8-A181E9D8737A}" srcOrd="0" destOrd="0" presId="urn:microsoft.com/office/officeart/2005/8/layout/vList5"/>
    <dgm:cxn modelId="{C3BA7A0E-85F7-4C97-B5B8-1C6713CA0BB0}" type="presParOf" srcId="{B33B02F6-023C-4054-BFF0-A58E28CCFD21}" destId="{6AF66B3C-B78C-4315-B227-BB3F86AD883C}" srcOrd="3" destOrd="0" presId="urn:microsoft.com/office/officeart/2005/8/layout/vList5"/>
    <dgm:cxn modelId="{E623E727-8F95-4D1D-97CE-5490096BD2A3}" type="presParOf" srcId="{B33B02F6-023C-4054-BFF0-A58E28CCFD21}" destId="{F7C922C9-27E1-4F20-B01A-CDBFDCEB6810}" srcOrd="4" destOrd="0" presId="urn:microsoft.com/office/officeart/2005/8/layout/vList5"/>
    <dgm:cxn modelId="{17F836E1-912E-4A73-A536-C65820DDDC2F}" type="presParOf" srcId="{F7C922C9-27E1-4F20-B01A-CDBFDCEB6810}" destId="{E4001084-4E08-4714-887F-C52B21161BF9}" srcOrd="0" destOrd="0" presId="urn:microsoft.com/office/officeart/2005/8/layout/vList5"/>
    <dgm:cxn modelId="{337AED51-385A-41B3-ACB1-3C3049DB8913}" type="presParOf" srcId="{B33B02F6-023C-4054-BFF0-A58E28CCFD21}" destId="{ACE528A6-7C90-4014-A6F7-381C01DFBFC4}" srcOrd="5" destOrd="0" presId="urn:microsoft.com/office/officeart/2005/8/layout/vList5"/>
    <dgm:cxn modelId="{F20C4E98-E17D-4751-81E1-66F40BAC88B7}" type="presParOf" srcId="{B33B02F6-023C-4054-BFF0-A58E28CCFD21}" destId="{C7277C00-3ED3-4142-911A-413F3F9F403A}" srcOrd="6" destOrd="0" presId="urn:microsoft.com/office/officeart/2005/8/layout/vList5"/>
    <dgm:cxn modelId="{FCA47A30-3748-454B-B0AB-6CF4D40949E6}" type="presParOf" srcId="{C7277C00-3ED3-4142-911A-413F3F9F403A}" destId="{117E3CAA-970A-42A0-87E2-D4CCF4767124}" srcOrd="0" destOrd="0" presId="urn:microsoft.com/office/officeart/2005/8/layout/vList5"/>
    <dgm:cxn modelId="{01E8245D-215F-419E-B0CF-ED310DAB2055}" type="presParOf" srcId="{B33B02F6-023C-4054-BFF0-A58E28CCFD21}" destId="{74F8E978-16E3-4654-8A69-12573BD5696F}" srcOrd="7" destOrd="0" presId="urn:microsoft.com/office/officeart/2005/8/layout/vList5"/>
    <dgm:cxn modelId="{576D9BC1-8519-4BDC-B840-B8CB580A874F}" type="presParOf" srcId="{B33B02F6-023C-4054-BFF0-A58E28CCFD21}" destId="{58930391-F351-4B3A-A9E6-FA9447D339E7}" srcOrd="8" destOrd="0" presId="urn:microsoft.com/office/officeart/2005/8/layout/vList5"/>
    <dgm:cxn modelId="{ED947EB8-116A-4916-BEFF-E138E72553E2}" type="presParOf" srcId="{58930391-F351-4B3A-A9E6-FA9447D339E7}" destId="{DB9282AF-9296-4D59-AE0B-7F51B6199421}" srcOrd="0" destOrd="0" presId="urn:microsoft.com/office/officeart/2005/8/layout/vList5"/>
    <dgm:cxn modelId="{668BE6E0-7BC6-4348-B227-91494C818E88}" type="presParOf" srcId="{B33B02F6-023C-4054-BFF0-A58E28CCFD21}" destId="{BAF2C5AE-CEBF-48D6-9C79-31CD50893B4E}" srcOrd="9" destOrd="0" presId="urn:microsoft.com/office/officeart/2005/8/layout/vList5"/>
    <dgm:cxn modelId="{E74E07D8-0762-4A91-A15F-85CEFC388F44}" type="presParOf" srcId="{B33B02F6-023C-4054-BFF0-A58E28CCFD21}" destId="{2EF87927-10A3-41CF-8390-182D45250D07}" srcOrd="10" destOrd="0" presId="urn:microsoft.com/office/officeart/2005/8/layout/vList5"/>
    <dgm:cxn modelId="{D07AE7B9-2650-48B7-A38E-3B774626882C}" type="presParOf" srcId="{2EF87927-10A3-41CF-8390-182D45250D07}" destId="{FBAF5E2B-7617-4E9A-B814-73233E77F5FA}" srcOrd="0" destOrd="0" presId="urn:microsoft.com/office/officeart/2005/8/layout/vList5"/>
    <dgm:cxn modelId="{8AD084F0-AEA6-4A0F-82AC-537D01A2D726}" type="presParOf" srcId="{B33B02F6-023C-4054-BFF0-A58E28CCFD21}" destId="{6DA088CA-18F2-44B3-9AE0-FB1F0DFB1815}" srcOrd="11" destOrd="0" presId="urn:microsoft.com/office/officeart/2005/8/layout/vList5"/>
    <dgm:cxn modelId="{75705D0E-B264-4991-AA8C-5AD893D7779C}" type="presParOf" srcId="{B33B02F6-023C-4054-BFF0-A58E28CCFD21}" destId="{4DC01CB5-0A8F-4614-A0CD-65C541D411B6}" srcOrd="12" destOrd="0" presId="urn:microsoft.com/office/officeart/2005/8/layout/vList5"/>
    <dgm:cxn modelId="{6009D527-5D6D-40C0-A21E-975E9845C83E}" type="presParOf" srcId="{4DC01CB5-0A8F-4614-A0CD-65C541D411B6}" destId="{D65DC681-D124-4500-8F50-8F3817FE2D0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52318-DF37-4B4C-A797-6BC7CE329081}">
      <dsp:nvSpPr>
        <dsp:cNvPr id="0" name=""/>
        <dsp:cNvSpPr/>
      </dsp:nvSpPr>
      <dsp:spPr>
        <a:xfrm>
          <a:off x="0" y="316979"/>
          <a:ext cx="8229600" cy="589456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500" kern="1200" dirty="0" smtClean="0"/>
            <a:t> </a:t>
          </a:r>
          <a:r>
            <a:rPr lang="uk-UA" sz="3600" b="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Альтернативні концепції методу</a:t>
          </a:r>
          <a:endParaRPr lang="uk-UA" sz="36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16979"/>
        <a:ext cx="8229600" cy="589456"/>
      </dsp:txXfrm>
    </dsp:sp>
    <dsp:sp modelId="{9CAA499A-8E24-4882-AB6A-789BD079AB21}">
      <dsp:nvSpPr>
        <dsp:cNvPr id="0" name=""/>
        <dsp:cNvSpPr/>
      </dsp:nvSpPr>
      <dsp:spPr>
        <a:xfrm>
          <a:off x="823" y="1540395"/>
          <a:ext cx="3033861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Системне моделювання інституціоналізму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(Д. </a:t>
          </a:r>
          <a:r>
            <a:rPr lang="uk-UA" sz="2500" kern="1200" dirty="0" err="1" smtClean="0"/>
            <a:t>Фасфелд</a:t>
          </a:r>
          <a:r>
            <a:rPr lang="uk-UA" sz="2500" kern="1200" dirty="0" smtClean="0"/>
            <a:t>, Р.</a:t>
          </a:r>
          <a:r>
            <a:rPr lang="uk-UA" sz="2500" kern="1200" dirty="0" err="1" smtClean="0"/>
            <a:t>Харрісон</a:t>
          </a:r>
          <a:r>
            <a:rPr lang="uk-UA" sz="2500" kern="1200" dirty="0" smtClean="0"/>
            <a:t>, Ч.</a:t>
          </a:r>
          <a:r>
            <a:rPr lang="uk-UA" sz="2500" kern="1200" dirty="0" err="1" smtClean="0"/>
            <a:t>Уілбер</a:t>
          </a:r>
          <a:r>
            <a:rPr lang="uk-UA" sz="2500" kern="1200" dirty="0" smtClean="0"/>
            <a:t>)</a:t>
          </a:r>
        </a:p>
        <a:p>
          <a:pPr lvl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Принцип </a:t>
          </a:r>
          <a:r>
            <a:rPr lang="uk-UA" sz="2500" i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холізму</a:t>
          </a:r>
          <a:endParaRPr lang="uk-UA" sz="2500" i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823" y="1540395"/>
        <a:ext cx="3033861" cy="3900487"/>
      </dsp:txXfrm>
    </dsp:sp>
    <dsp:sp modelId="{AADE0D34-0CB3-42BB-AA71-AE1A628FA30F}">
      <dsp:nvSpPr>
        <dsp:cNvPr id="0" name=""/>
        <dsp:cNvSpPr/>
      </dsp:nvSpPr>
      <dsp:spPr>
        <a:xfrm>
          <a:off x="3034684" y="1540395"/>
          <a:ext cx="2160230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2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2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Радикальний раціоналізм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(Е.</a:t>
          </a:r>
          <a:r>
            <a:rPr lang="uk-UA" sz="2500" kern="1200" dirty="0" err="1" smtClean="0"/>
            <a:t>Нелл</a:t>
          </a:r>
          <a:r>
            <a:rPr lang="uk-UA" sz="2500" kern="1200" dirty="0" smtClean="0"/>
            <a:t>, М.</a:t>
          </a:r>
          <a:r>
            <a:rPr lang="uk-UA" sz="2500" kern="1200" dirty="0" err="1" smtClean="0"/>
            <a:t>Холліс</a:t>
          </a:r>
          <a:r>
            <a:rPr lang="uk-UA" sz="2500" kern="1200" dirty="0" smtClean="0"/>
            <a:t>)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500" kern="1200" dirty="0"/>
        </a:p>
      </dsp:txBody>
      <dsp:txXfrm>
        <a:off x="3034684" y="1540395"/>
        <a:ext cx="2160230" cy="3900487"/>
      </dsp:txXfrm>
    </dsp:sp>
    <dsp:sp modelId="{CC0A30D6-7816-4615-8822-3D1F3222231B}">
      <dsp:nvSpPr>
        <dsp:cNvPr id="0" name=""/>
        <dsp:cNvSpPr/>
      </dsp:nvSpPr>
      <dsp:spPr>
        <a:xfrm>
          <a:off x="5194915" y="1540395"/>
          <a:ext cx="3033861" cy="3900487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alpha val="90000"/>
                <a:hueOff val="0"/>
                <a:satOff val="0"/>
                <a:lumOff val="0"/>
                <a:alphaOff val="-40000"/>
                <a:shade val="40000"/>
              </a:schemeClr>
              <a:schemeClr val="accent3">
                <a:alpha val="90000"/>
                <a:hueOff val="0"/>
                <a:satOff val="0"/>
                <a:lumOff val="0"/>
                <a:alphaOff val="-40000"/>
                <a:tint val="42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Методологічний плюралізм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(</a:t>
          </a:r>
          <a:r>
            <a:rPr lang="uk-UA" sz="2500" kern="1200" dirty="0" err="1" smtClean="0"/>
            <a:t>Дж.Робінсон</a:t>
          </a:r>
          <a:r>
            <a:rPr lang="uk-UA" sz="2500" kern="1200" dirty="0" smtClean="0"/>
            <a:t>, Д.</a:t>
          </a:r>
          <a:r>
            <a:rPr lang="uk-UA" sz="2500" kern="1200" dirty="0" err="1" smtClean="0"/>
            <a:t>МакКлоськи</a:t>
          </a:r>
          <a:r>
            <a:rPr lang="uk-UA" sz="2500" kern="1200" dirty="0" smtClean="0"/>
            <a:t>, Б.</a:t>
          </a:r>
          <a:r>
            <a:rPr lang="uk-UA" sz="2500" kern="1200" dirty="0" err="1" smtClean="0"/>
            <a:t>Колдуелл</a:t>
          </a:r>
          <a:r>
            <a:rPr lang="uk-UA" sz="2500" kern="1200" dirty="0" smtClean="0"/>
            <a:t>)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Усі методи рівноправні</a:t>
          </a:r>
          <a:endParaRPr lang="uk-UA" sz="2500" kern="1200" dirty="0"/>
        </a:p>
      </dsp:txBody>
      <dsp:txXfrm>
        <a:off x="5194915" y="1540395"/>
        <a:ext cx="3033861" cy="3900487"/>
      </dsp:txXfrm>
    </dsp:sp>
    <dsp:sp modelId="{7492D91F-2EE3-4A0A-A1C6-59371750AEE4}">
      <dsp:nvSpPr>
        <dsp:cNvPr id="0" name=""/>
        <dsp:cNvSpPr/>
      </dsp:nvSpPr>
      <dsp:spPr>
        <a:xfrm>
          <a:off x="0" y="5440882"/>
          <a:ext cx="8229600" cy="433387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algn="tl" rotWithShape="0">
            <a:srgbClr val="000000">
              <a:alpha val="50000"/>
            </a:srgbClr>
          </a:outerShdw>
        </a:effectLst>
        <a:scene3d>
          <a:camera prst="orthographicFront"/>
          <a:lightRig rig="soft" dir="t">
            <a:rot lat="0" lon="0" rev="18000000"/>
          </a:lightRig>
        </a:scene3d>
        <a:sp3d prstMaterial="dkEdge">
          <a:bevelT w="73660" h="44450" prst="ribl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3C257A-74D4-4ABD-B8C7-002A40E414A6}">
      <dsp:nvSpPr>
        <dsp:cNvPr id="0" name=""/>
        <dsp:cNvSpPr/>
      </dsp:nvSpPr>
      <dsp:spPr>
        <a:xfrm>
          <a:off x="18861" y="2"/>
          <a:ext cx="9013565" cy="921100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1. Філософсько-метафізичний (</a:t>
          </a:r>
          <a:r>
            <a:rPr lang="uk-UA" sz="2100" kern="1200" dirty="0" err="1" smtClean="0"/>
            <a:t>метатеоретичний</a:t>
          </a:r>
          <a:r>
            <a:rPr lang="uk-UA" sz="2100" kern="1200" dirty="0" smtClean="0"/>
            <a:t>)</a:t>
          </a:r>
          <a:endParaRPr lang="uk-UA" sz="2100" kern="1200" dirty="0"/>
        </a:p>
      </dsp:txBody>
      <dsp:txXfrm>
        <a:off x="63825" y="44966"/>
        <a:ext cx="8923637" cy="831172"/>
      </dsp:txXfrm>
    </dsp:sp>
    <dsp:sp modelId="{33FFF2C1-180A-4874-83D8-A181E9D8737A}">
      <dsp:nvSpPr>
        <dsp:cNvPr id="0" name=""/>
        <dsp:cNvSpPr/>
      </dsp:nvSpPr>
      <dsp:spPr>
        <a:xfrm>
          <a:off x="4408" y="962350"/>
          <a:ext cx="9022376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6667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2. Загальноприйняті методологічні стандарти фахової науково-дослідної діяльності</a:t>
          </a:r>
          <a:endParaRPr lang="uk-UA" sz="2100" kern="1200" dirty="0"/>
        </a:p>
      </dsp:txBody>
      <dsp:txXfrm>
        <a:off x="41647" y="999589"/>
        <a:ext cx="8947898" cy="688369"/>
      </dsp:txXfrm>
    </dsp:sp>
    <dsp:sp modelId="{E4001084-4E08-4714-887F-C52B21161BF9}">
      <dsp:nvSpPr>
        <dsp:cNvPr id="0" name=""/>
        <dsp:cNvSpPr/>
      </dsp:nvSpPr>
      <dsp:spPr>
        <a:xfrm>
          <a:off x="4408" y="1763340"/>
          <a:ext cx="9027678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3. Визначення об'єкта та предмета економічного дослідження</a:t>
          </a:r>
          <a:endParaRPr lang="uk-UA" sz="2100" kern="1200" dirty="0"/>
        </a:p>
      </dsp:txBody>
      <dsp:txXfrm>
        <a:off x="41647" y="1800579"/>
        <a:ext cx="8953200" cy="688369"/>
      </dsp:txXfrm>
    </dsp:sp>
    <dsp:sp modelId="{117E3CAA-970A-42A0-87E2-D4CCF4767124}">
      <dsp:nvSpPr>
        <dsp:cNvPr id="0" name=""/>
        <dsp:cNvSpPr/>
      </dsp:nvSpPr>
      <dsp:spPr>
        <a:xfrm>
          <a:off x="4408" y="2564330"/>
          <a:ext cx="9027678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4. Визначення вихідних передумов та обмежень теоретичного аналізу економічних відносин, процесів, явищ </a:t>
          </a:r>
          <a:endParaRPr lang="uk-UA" sz="2100" kern="1200" noProof="0" dirty="0"/>
        </a:p>
      </dsp:txBody>
      <dsp:txXfrm>
        <a:off x="41647" y="2601569"/>
        <a:ext cx="8953200" cy="688369"/>
      </dsp:txXfrm>
    </dsp:sp>
    <dsp:sp modelId="{DB9282AF-9296-4D59-AE0B-7F51B6199421}">
      <dsp:nvSpPr>
        <dsp:cNvPr id="0" name=""/>
        <dsp:cNvSpPr/>
      </dsp:nvSpPr>
      <dsp:spPr>
        <a:xfrm>
          <a:off x="4408" y="3365320"/>
          <a:ext cx="9027678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 5. Аналітично-прикладний аспект наукового дослідження (методи дослідження, аналітичний інструментарій, категоріальний апарат)</a:t>
          </a:r>
          <a:endParaRPr lang="uk-UA" sz="2100" kern="1200" noProof="0" dirty="0"/>
        </a:p>
      </dsp:txBody>
      <dsp:txXfrm>
        <a:off x="41647" y="3402559"/>
        <a:ext cx="8953200" cy="688369"/>
      </dsp:txXfrm>
    </dsp:sp>
    <dsp:sp modelId="{FBAF5E2B-7617-4E9A-B814-73233E77F5FA}">
      <dsp:nvSpPr>
        <dsp:cNvPr id="0" name=""/>
        <dsp:cNvSpPr/>
      </dsp:nvSpPr>
      <dsp:spPr>
        <a:xfrm>
          <a:off x="4408" y="4166310"/>
          <a:ext cx="9027678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33333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6. Методологічні аспекти розробки позитивної та нормативної</a:t>
          </a:r>
          <a:r>
            <a:rPr lang="ru-RU" sz="2100" kern="1200" noProof="0" dirty="0" smtClean="0"/>
            <a:t> </a:t>
          </a:r>
          <a:r>
            <a:rPr lang="uk-UA" sz="2100" kern="1200" noProof="0" dirty="0" smtClean="0"/>
            <a:t>економічної теорії</a:t>
          </a:r>
          <a:endParaRPr lang="uk-UA" sz="2100" kern="1200" noProof="0" dirty="0"/>
        </a:p>
      </dsp:txBody>
      <dsp:txXfrm>
        <a:off x="41647" y="4203549"/>
        <a:ext cx="8953200" cy="688369"/>
      </dsp:txXfrm>
    </dsp:sp>
    <dsp:sp modelId="{D65DC681-D124-4500-8F50-8F3817FE2D0A}">
      <dsp:nvSpPr>
        <dsp:cNvPr id="0" name=""/>
        <dsp:cNvSpPr/>
      </dsp:nvSpPr>
      <dsp:spPr>
        <a:xfrm>
          <a:off x="4408" y="4967301"/>
          <a:ext cx="9027678" cy="762847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noProof="0" dirty="0" smtClean="0"/>
            <a:t>7. Методологічні підходи до розробки критеріїв істинності теорії,</a:t>
          </a:r>
          <a:r>
            <a:rPr lang="ru-RU" sz="2100" kern="1200" noProof="0" dirty="0" smtClean="0"/>
            <a:t> </a:t>
          </a:r>
          <a:r>
            <a:rPr lang="uk-UA" sz="2100" kern="1200" noProof="0" dirty="0" smtClean="0"/>
            <a:t>науковості</a:t>
          </a:r>
          <a:r>
            <a:rPr lang="ru-RU" sz="2100" kern="1200" noProof="0" dirty="0" smtClean="0"/>
            <a:t> та </a:t>
          </a:r>
          <a:r>
            <a:rPr lang="uk-UA" sz="2100" kern="1200" noProof="0" dirty="0" smtClean="0"/>
            <a:t>достовірності</a:t>
          </a:r>
          <a:r>
            <a:rPr lang="ru-RU" sz="2100" kern="1200" noProof="0" dirty="0" smtClean="0"/>
            <a:t> </a:t>
          </a:r>
          <a:r>
            <a:rPr lang="uk-UA" sz="2100" kern="1200" noProof="0" dirty="0" smtClean="0"/>
            <a:t>отриманих</a:t>
          </a:r>
          <a:r>
            <a:rPr lang="ru-RU" sz="2100" kern="1200" noProof="0" dirty="0" smtClean="0"/>
            <a:t> </a:t>
          </a:r>
          <a:r>
            <a:rPr lang="uk-UA" sz="2100" kern="1200" noProof="0" dirty="0" smtClean="0"/>
            <a:t>теоретичних</a:t>
          </a:r>
          <a:r>
            <a:rPr lang="ru-RU" sz="2100" kern="1200" noProof="0" dirty="0" smtClean="0"/>
            <a:t> </a:t>
          </a:r>
          <a:r>
            <a:rPr lang="uk-UA" sz="2100" kern="1200" noProof="0" dirty="0" smtClean="0"/>
            <a:t>результатів</a:t>
          </a:r>
          <a:endParaRPr lang="uk-UA" sz="2100" kern="1200" noProof="0" dirty="0"/>
        </a:p>
      </dsp:txBody>
      <dsp:txXfrm>
        <a:off x="41647" y="5004540"/>
        <a:ext cx="8953200" cy="688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08.02.2023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8762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746820" y="1676401"/>
            <a:ext cx="7696200" cy="5029200"/>
            <a:chOff x="576" y="1056"/>
            <a:chExt cx="4848" cy="3168"/>
          </a:xfrm>
        </p:grpSpPr>
        <p:sp>
          <p:nvSpPr>
            <p:cNvPr id="21" name="Rectangle 5"/>
            <p:cNvSpPr>
              <a:spLocks noChangeArrowheads="1"/>
            </p:cNvSpPr>
            <p:nvPr/>
          </p:nvSpPr>
          <p:spPr bwMode="auto">
            <a:xfrm>
              <a:off x="576" y="2112"/>
              <a:ext cx="3600" cy="211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22" name="Rectangle 6"/>
            <p:cNvSpPr>
              <a:spLocks noChangeArrowheads="1"/>
            </p:cNvSpPr>
            <p:nvPr/>
          </p:nvSpPr>
          <p:spPr bwMode="auto">
            <a:xfrm>
              <a:off x="960" y="2976"/>
              <a:ext cx="1584" cy="8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2000" b="1" dirty="0" smtClean="0">
                  <a:solidFill>
                    <a:schemeClr val="bg1"/>
                  </a:solidFill>
                </a:rPr>
                <a:t>ТЕОРЕТИЧНА</a:t>
              </a:r>
            </a:p>
            <a:p>
              <a:pPr algn="ctr"/>
              <a:r>
                <a:rPr lang="uk-UA" altLang="uk-UA" sz="2000" b="1" dirty="0" smtClean="0">
                  <a:solidFill>
                    <a:schemeClr val="bg1"/>
                  </a:solidFill>
                </a:rPr>
                <a:t>Модель </a:t>
              </a:r>
              <a:r>
                <a:rPr lang="en-US" altLang="uk-UA" sz="2000" b="1" dirty="0" smtClean="0">
                  <a:solidFill>
                    <a:schemeClr val="bg1"/>
                  </a:solidFill>
                </a:rPr>
                <a:t>R</a:t>
              </a:r>
              <a:r>
                <a:rPr lang="uk-UA" altLang="uk-UA" sz="2000" b="1" dirty="0" smtClean="0"/>
                <a:t> </a:t>
              </a:r>
              <a:endParaRPr lang="uk-UA" altLang="uk-UA" sz="2000" b="1" dirty="0"/>
            </a:p>
            <a:p>
              <a:pPr algn="ctr"/>
              <a:r>
                <a:rPr lang="uk-UA" altLang="uk-UA" sz="2000" b="1" dirty="0"/>
                <a:t>МОДЕЛЬ </a:t>
              </a:r>
              <a:r>
                <a:rPr lang="en-US" altLang="uk-UA" sz="2400" b="1" dirty="0"/>
                <a:t>R</a:t>
              </a:r>
              <a:endParaRPr lang="uk-UA" altLang="uk-UA" sz="2400" b="1" dirty="0"/>
            </a:p>
          </p:txBody>
        </p:sp>
        <p:sp>
          <p:nvSpPr>
            <p:cNvPr id="23" name="Oval 7"/>
            <p:cNvSpPr>
              <a:spLocks noChangeArrowheads="1"/>
            </p:cNvSpPr>
            <p:nvPr/>
          </p:nvSpPr>
          <p:spPr bwMode="auto">
            <a:xfrm>
              <a:off x="1008" y="2160"/>
              <a:ext cx="1488" cy="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1600" b="1" dirty="0" smtClean="0">
                  <a:solidFill>
                    <a:schemeClr val="bg1"/>
                  </a:solidFill>
                </a:rPr>
                <a:t>наукова гіпотеза</a:t>
              </a:r>
              <a:endParaRPr lang="uk-UA" altLang="uk-UA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2592" y="3648"/>
              <a:ext cx="1536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uk-UA" sz="2000" b="1"/>
                <a:t>Нова теоретична модель </a:t>
              </a:r>
              <a:r>
                <a:rPr lang="en-US" altLang="uk-UA" sz="2400" b="1"/>
                <a:t>R1</a:t>
              </a:r>
              <a:endParaRPr lang="uk-UA" altLang="uk-UA" sz="2400" b="1"/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2496" y="2448"/>
              <a:ext cx="14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3984" y="2448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 flipH="1">
              <a:off x="2544" y="345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29" name="Text Box 13"/>
            <p:cNvSpPr txBox="1">
              <a:spLocks noChangeArrowheads="1"/>
            </p:cNvSpPr>
            <p:nvPr/>
          </p:nvSpPr>
          <p:spPr bwMode="auto">
            <a:xfrm>
              <a:off x="2544" y="2544"/>
              <a:ext cx="1389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uk-UA" altLang="uk-UA" sz="1800"/>
                <a:t>Експериментальне</a:t>
              </a:r>
            </a:p>
            <a:p>
              <a:r>
                <a:rPr lang="uk-UA" altLang="uk-UA" sz="1800"/>
                <a:t>підтвердження</a:t>
              </a:r>
            </a:p>
          </p:txBody>
        </p:sp>
        <p:sp>
          <p:nvSpPr>
            <p:cNvPr id="30" name="Oval 14"/>
            <p:cNvSpPr>
              <a:spLocks noChangeArrowheads="1"/>
            </p:cNvSpPr>
            <p:nvPr/>
          </p:nvSpPr>
          <p:spPr bwMode="auto">
            <a:xfrm>
              <a:off x="1488" y="1056"/>
              <a:ext cx="1824" cy="816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uk-UA" altLang="uk-UA" sz="2400" b="1" dirty="0"/>
                <a:t>Нова гіпотеза</a:t>
              </a:r>
            </a:p>
          </p:txBody>
        </p:sp>
        <p:sp>
          <p:nvSpPr>
            <p:cNvPr id="31" name="AutoShape 15"/>
            <p:cNvSpPr>
              <a:spLocks noChangeArrowheads="1"/>
            </p:cNvSpPr>
            <p:nvPr/>
          </p:nvSpPr>
          <p:spPr bwMode="auto">
            <a:xfrm>
              <a:off x="2256" y="1872"/>
              <a:ext cx="288" cy="240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3312" y="1440"/>
              <a:ext cx="206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5376" y="1440"/>
              <a:ext cx="0" cy="14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 flipH="1">
              <a:off x="4176" y="2928"/>
              <a:ext cx="1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35" name="Text Box 19"/>
            <p:cNvSpPr txBox="1">
              <a:spLocks noChangeArrowheads="1"/>
            </p:cNvSpPr>
            <p:nvPr/>
          </p:nvSpPr>
          <p:spPr bwMode="auto">
            <a:xfrm>
              <a:off x="3524" y="1607"/>
              <a:ext cx="12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uk-UA" altLang="uk-UA" sz="1800"/>
                <a:t>ЕКСПЕРИМЕНТ</a:t>
              </a:r>
            </a:p>
          </p:txBody>
        </p:sp>
        <p:sp>
          <p:nvSpPr>
            <p:cNvPr id="36" name="Text Box 20"/>
            <p:cNvSpPr txBox="1">
              <a:spLocks noChangeArrowheads="1"/>
            </p:cNvSpPr>
            <p:nvPr/>
          </p:nvSpPr>
          <p:spPr bwMode="auto">
            <a:xfrm>
              <a:off x="4454" y="3239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uk-UA" altLang="uk-UA" sz="1800"/>
            </a:p>
          </p:txBody>
        </p:sp>
        <p:sp>
          <p:nvSpPr>
            <p:cNvPr id="37" name="Text Box 21"/>
            <p:cNvSpPr txBox="1">
              <a:spLocks noChangeArrowheads="1"/>
            </p:cNvSpPr>
            <p:nvPr/>
          </p:nvSpPr>
          <p:spPr bwMode="auto">
            <a:xfrm>
              <a:off x="4838" y="3721"/>
              <a:ext cx="58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/>
              <a:r>
                <a:rPr lang="en-US" altLang="uk-UA" sz="3200" b="1"/>
                <a:t>R2</a:t>
              </a:r>
              <a:endParaRPr lang="uk-UA" altLang="uk-UA" sz="3200" b="1"/>
            </a:p>
          </p:txBody>
        </p:sp>
      </p:grpSp>
      <p:sp>
        <p:nvSpPr>
          <p:cNvPr id="39" name="Стрелка вверх 38"/>
          <p:cNvSpPr/>
          <p:nvPr/>
        </p:nvSpPr>
        <p:spPr>
          <a:xfrm>
            <a:off x="2692619" y="4465638"/>
            <a:ext cx="77316" cy="365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0" name="Прямоугольник 39"/>
          <p:cNvSpPr/>
          <p:nvPr/>
        </p:nvSpPr>
        <p:spPr>
          <a:xfrm>
            <a:off x="251520" y="155853"/>
            <a:ext cx="842493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uk-UA" sz="2900" b="1" i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latin typeface="Bookman Old Style" panose="02050604050505020204" pitchFamily="18" charset="0"/>
                <a:ea typeface="+mj-ea"/>
                <a:cs typeface="+mj-cs"/>
              </a:rPr>
              <a:t>Фальсифікаційна модель Карла Поппера</a:t>
            </a:r>
          </a:p>
        </p:txBody>
      </p:sp>
    </p:spTree>
    <p:extLst>
      <p:ext uri="{BB962C8B-B14F-4D97-AF65-F5344CB8AC3E}">
        <p14:creationId xmlns:p14="http://schemas.microsoft.com/office/powerpoint/2010/main" val="2562698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50245" y="133676"/>
            <a:ext cx="776561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Модель наукових революцій Томаса </a:t>
            </a:r>
            <a:r>
              <a:rPr lang="uk-UA" altLang="uk-UA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Самюела</a:t>
            </a: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Куна (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Kuhn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endParaRPr lang="uk-UA" altLang="uk-UA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1922</a:t>
            </a:r>
            <a:r>
              <a:rPr lang="en-US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-199</a:t>
            </a: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6)</a:t>
            </a:r>
            <a:r>
              <a:rPr lang="en-US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/>
            </a:r>
            <a:br>
              <a:rPr lang="en-US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endParaRPr lang="uk-UA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12315" y="1412776"/>
            <a:ext cx="65081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800" b="1" dirty="0">
                <a:solidFill>
                  <a:srgbClr val="0000FF"/>
                </a:solidFill>
                <a:latin typeface="Bookman Old Style" panose="02050604050505020204" pitchFamily="18" charset="0"/>
              </a:rPr>
              <a:t>“Структура наукових революцій” (1963): </a:t>
            </a: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dirty="0" smtClean="0">
                <a:latin typeface="Bookman Old Style" panose="02050604050505020204" pitchFamily="18" charset="0"/>
              </a:rPr>
              <a:t>Наука </a:t>
            </a:r>
            <a:r>
              <a:rPr lang="uk-UA" altLang="uk-UA" sz="2800" dirty="0">
                <a:latin typeface="Bookman Old Style" panose="02050604050505020204" pitchFamily="18" charset="0"/>
              </a:rPr>
              <a:t>- </a:t>
            </a:r>
            <a:r>
              <a:rPr lang="uk-UA" altLang="uk-UA" sz="2800" dirty="0" smtClean="0">
                <a:latin typeface="Bookman Old Style" panose="02050604050505020204" pitchFamily="18" charset="0"/>
              </a:rPr>
              <a:t>соціальна інституція, </a:t>
            </a:r>
            <a:r>
              <a:rPr lang="uk-UA" altLang="uk-UA" sz="2800" dirty="0">
                <a:latin typeface="Bookman Old Style" panose="02050604050505020204" pitchFamily="18" charset="0"/>
              </a:rPr>
              <a:t>діяльність </a:t>
            </a:r>
            <a:r>
              <a:rPr lang="uk-UA" altLang="uk-UA" sz="2800" dirty="0" smtClean="0">
                <a:latin typeface="Bookman Old Style" panose="02050604050505020204" pitchFamily="18" charset="0"/>
              </a:rPr>
              <a:t>наукових співтовариств</a:t>
            </a:r>
            <a:r>
              <a:rPr lang="uk-UA" altLang="uk-UA" sz="2800" dirty="0">
                <a:latin typeface="Bookman Old Style" panose="02050604050505020204" pitchFamily="18" charset="0"/>
              </a:rPr>
              <a:t>. </a:t>
            </a:r>
            <a:endParaRPr lang="uk-UA" altLang="uk-UA" sz="2800" dirty="0" smtClean="0">
              <a:latin typeface="Bookman Old Style" panose="02050604050505020204" pitchFamily="18" charset="0"/>
            </a:endParaRP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dirty="0" err="1" smtClean="0">
                <a:latin typeface="Bookman Old Style" panose="02050604050505020204" pitchFamily="18" charset="0"/>
              </a:rPr>
              <a:t>Історико-науковий</a:t>
            </a:r>
            <a:r>
              <a:rPr lang="uk-UA" altLang="uk-UA" sz="2800" dirty="0" smtClean="0">
                <a:latin typeface="Bookman Old Style" panose="02050604050505020204" pitchFamily="18" charset="0"/>
              </a:rPr>
              <a:t> </a:t>
            </a:r>
            <a:r>
              <a:rPr lang="uk-UA" altLang="uk-UA" sz="2800" dirty="0">
                <a:latin typeface="Bookman Old Style" panose="02050604050505020204" pitchFamily="18" charset="0"/>
              </a:rPr>
              <a:t>процес є конкурентною боротьбою між різноманітними науковими співтовариствами.</a:t>
            </a:r>
          </a:p>
          <a:p>
            <a:pPr indent="457200">
              <a:buClr>
                <a:schemeClr val="hlink"/>
              </a:buClr>
              <a:buSzPct val="150000"/>
            </a:pPr>
            <a:r>
              <a:rPr lang="uk-UA" altLang="uk-UA" sz="2800" dirty="0" smtClean="0">
                <a:latin typeface="Bookman Old Style" panose="02050604050505020204" pitchFamily="18" charset="0"/>
              </a:rPr>
              <a:t> </a:t>
            </a:r>
            <a:endParaRPr lang="uk-UA" altLang="uk-UA" sz="2800" dirty="0">
              <a:latin typeface="Bookman Old Style" panose="02050604050505020204" pitchFamily="18" charset="0"/>
            </a:endParaRPr>
          </a:p>
        </p:txBody>
      </p:sp>
      <p:sp>
        <p:nvSpPr>
          <p:cNvPr id="2" name="AutoShape 2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6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8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4106" name="Picture 10" descr="Автор - Томас Сэмюэл Ку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628800"/>
            <a:ext cx="1989341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5885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04665"/>
            <a:ext cx="806489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8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</a:t>
            </a:r>
            <a:r>
              <a:rPr lang="uk-UA" altLang="uk-UA" sz="2800" b="1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Парадигма”: </a:t>
            </a:r>
            <a:r>
              <a:rPr lang="uk-UA" altLang="uk-UA" sz="2800" dirty="0">
                <a:latin typeface="Bookman Old Style" panose="02050604050505020204" pitchFamily="18" charset="0"/>
              </a:rPr>
              <a:t>сукупність узагальнених ідей та методологічних настанов, які забезпечують існування наукової теорії. Якщо “парадигма” схвалюється науковим співтовариством, – то ми перебуваємо в межах так званої </a:t>
            </a:r>
            <a:r>
              <a:rPr lang="uk-UA" altLang="uk-UA" sz="28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“нормальної науки”, </a:t>
            </a:r>
            <a:r>
              <a:rPr lang="uk-UA" altLang="uk-UA" sz="2800" dirty="0">
                <a:latin typeface="Bookman Old Style" panose="02050604050505020204" pitchFamily="18" charset="0"/>
              </a:rPr>
              <a:t>що має за мету не створення нової теорії, а “приведення до порядку парадигми”. </a:t>
            </a: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“Нормальну науку” </a:t>
            </a:r>
            <a:r>
              <a:rPr lang="uk-UA" altLang="uk-UA" sz="2800" dirty="0">
                <a:latin typeface="Bookman Old Style" panose="02050604050505020204" pitchFamily="18" charset="0"/>
              </a:rPr>
              <a:t>характеризує науковий прогрес - кількість вирішених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2396089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461413" cy="1143000"/>
          </a:xfrm>
        </p:spPr>
        <p:txBody>
          <a:bodyPr>
            <a:normAutofit/>
          </a:bodyPr>
          <a:lstStyle/>
          <a:p>
            <a:pPr algn="ctr"/>
            <a:r>
              <a:rPr lang="uk-UA" altLang="uk-UA" sz="2900" i="1" dirty="0">
                <a:effectLst/>
                <a:latin typeface="Bookman Old Style" panose="02050604050505020204" pitchFamily="18" charset="0"/>
              </a:rPr>
              <a:t>Модель наукових революцій </a:t>
            </a:r>
            <a:r>
              <a:rPr lang="en-US" altLang="uk-UA" sz="2900" i="1" dirty="0" smtClean="0">
                <a:effectLst/>
                <a:latin typeface="Bookman Old Style" panose="02050604050505020204" pitchFamily="18" charset="0"/>
              </a:rPr>
              <a:t/>
            </a:r>
            <a:br>
              <a:rPr lang="en-US" altLang="uk-UA" sz="2900" i="1" dirty="0" smtClean="0">
                <a:effectLst/>
                <a:latin typeface="Bookman Old Style" panose="02050604050505020204" pitchFamily="18" charset="0"/>
              </a:rPr>
            </a:br>
            <a:r>
              <a:rPr lang="uk-UA" altLang="uk-UA" sz="2900" i="1" dirty="0" smtClean="0">
                <a:effectLst/>
                <a:latin typeface="Bookman Old Style" panose="02050604050505020204" pitchFamily="18" charset="0"/>
              </a:rPr>
              <a:t>Томаса </a:t>
            </a:r>
            <a:r>
              <a:rPr lang="uk-UA" altLang="uk-UA" sz="2900" i="1" dirty="0">
                <a:effectLst/>
                <a:latin typeface="Bookman Old Style" panose="02050604050505020204" pitchFamily="18" charset="0"/>
              </a:rPr>
              <a:t>С</a:t>
            </a:r>
            <a:r>
              <a:rPr lang="en-US" altLang="uk-UA" sz="2900" i="1" dirty="0">
                <a:effectLst/>
                <a:latin typeface="Bookman Old Style" panose="02050604050505020204" pitchFamily="18" charset="0"/>
              </a:rPr>
              <a:t>.</a:t>
            </a:r>
            <a:r>
              <a:rPr lang="uk-UA" altLang="uk-UA" sz="2900" i="1" dirty="0">
                <a:effectLst/>
                <a:latin typeface="Bookman Old Style" panose="02050604050505020204" pitchFamily="18" charset="0"/>
              </a:rPr>
              <a:t> Куна (схема) </a:t>
            </a:r>
          </a:p>
        </p:txBody>
      </p:sp>
      <p:grpSp>
        <p:nvGrpSpPr>
          <p:cNvPr id="120861" name="Group 29"/>
          <p:cNvGrpSpPr>
            <a:grpSpLocks/>
          </p:cNvGrpSpPr>
          <p:nvPr/>
        </p:nvGrpSpPr>
        <p:grpSpPr bwMode="auto">
          <a:xfrm>
            <a:off x="0" y="1676400"/>
            <a:ext cx="3048000" cy="3429000"/>
            <a:chOff x="240" y="1488"/>
            <a:chExt cx="1920" cy="2160"/>
          </a:xfrm>
        </p:grpSpPr>
        <p:sp>
          <p:nvSpPr>
            <p:cNvPr id="120839" name="Oval 7"/>
            <p:cNvSpPr>
              <a:spLocks noChangeArrowheads="1"/>
            </p:cNvSpPr>
            <p:nvPr/>
          </p:nvSpPr>
          <p:spPr bwMode="auto">
            <a:xfrm>
              <a:off x="240" y="1488"/>
              <a:ext cx="1920" cy="1776"/>
            </a:xfrm>
            <a:prstGeom prst="ellipse">
              <a:avLst/>
            </a:prstGeom>
            <a:solidFill>
              <a:srgbClr val="3366FF"/>
            </a:solidFill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 altLang="uk-UA" sz="1800"/>
            </a:p>
          </p:txBody>
        </p:sp>
        <p:sp>
          <p:nvSpPr>
            <p:cNvPr id="120837" name="Oval 5"/>
            <p:cNvSpPr>
              <a:spLocks noChangeArrowheads="1"/>
            </p:cNvSpPr>
            <p:nvPr/>
          </p:nvSpPr>
          <p:spPr bwMode="auto">
            <a:xfrm>
              <a:off x="768" y="1920"/>
              <a:ext cx="864" cy="816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1800" b="1" dirty="0" smtClean="0">
                  <a:solidFill>
                    <a:schemeClr val="bg1"/>
                  </a:solidFill>
                </a:rPr>
                <a:t>Парадигма</a:t>
              </a:r>
              <a:endParaRPr lang="en-US" altLang="uk-UA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altLang="uk-UA" sz="1800" b="1" dirty="0" smtClean="0">
                  <a:solidFill>
                    <a:schemeClr val="bg1"/>
                  </a:solidFill>
                </a:rPr>
                <a:t>R1</a:t>
              </a:r>
              <a:endParaRPr lang="uk-UA" altLang="uk-UA" sz="1800" b="1" dirty="0"/>
            </a:p>
          </p:txBody>
        </p:sp>
        <p:sp>
          <p:nvSpPr>
            <p:cNvPr id="120847" name="AutoShape 15"/>
            <p:cNvSpPr>
              <a:spLocks/>
            </p:cNvSpPr>
            <p:nvPr/>
          </p:nvSpPr>
          <p:spPr bwMode="auto">
            <a:xfrm>
              <a:off x="624" y="3408"/>
              <a:ext cx="1344" cy="240"/>
            </a:xfrm>
            <a:prstGeom prst="callout3">
              <a:avLst>
                <a:gd name="adj1" fmla="val 30000"/>
                <a:gd name="adj2" fmla="val 103569"/>
                <a:gd name="adj3" fmla="val 30000"/>
                <a:gd name="adj4" fmla="val 104537"/>
                <a:gd name="adj5" fmla="val -85000"/>
                <a:gd name="adj6" fmla="val 104537"/>
                <a:gd name="adj7" fmla="val -200000"/>
                <a:gd name="adj8" fmla="val 28569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uk-UA" altLang="uk-UA" sz="18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Нормальна наука</a:t>
              </a:r>
            </a:p>
          </p:txBody>
        </p:sp>
        <p:sp>
          <p:nvSpPr>
            <p:cNvPr id="120853" name="Line 21"/>
            <p:cNvSpPr>
              <a:spLocks noChangeShapeType="1"/>
            </p:cNvSpPr>
            <p:nvPr/>
          </p:nvSpPr>
          <p:spPr bwMode="auto">
            <a:xfrm flipH="1">
              <a:off x="384" y="23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0854" name="Line 22"/>
            <p:cNvSpPr>
              <a:spLocks noChangeShapeType="1"/>
            </p:cNvSpPr>
            <p:nvPr/>
          </p:nvSpPr>
          <p:spPr bwMode="auto">
            <a:xfrm flipV="1">
              <a:off x="1200" y="153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0855" name="Line 23"/>
            <p:cNvSpPr>
              <a:spLocks noChangeShapeType="1"/>
            </p:cNvSpPr>
            <p:nvPr/>
          </p:nvSpPr>
          <p:spPr bwMode="auto">
            <a:xfrm>
              <a:off x="1200" y="278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0856" name="Line 24"/>
            <p:cNvSpPr>
              <a:spLocks noChangeShapeType="1"/>
            </p:cNvSpPr>
            <p:nvPr/>
          </p:nvSpPr>
          <p:spPr bwMode="auto">
            <a:xfrm>
              <a:off x="1680" y="235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20858" name="Oval 26"/>
          <p:cNvSpPr>
            <a:spLocks noChangeArrowheads="1"/>
          </p:cNvSpPr>
          <p:nvPr/>
        </p:nvSpPr>
        <p:spPr bwMode="auto">
          <a:xfrm>
            <a:off x="6096000" y="1676400"/>
            <a:ext cx="3048000" cy="2971800"/>
          </a:xfrm>
          <a:prstGeom prst="ellipse">
            <a:avLst/>
          </a:prstGeom>
          <a:solidFill>
            <a:srgbClr val="3366FF"/>
          </a:solidFill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z="1800"/>
          </a:p>
        </p:txBody>
      </p:sp>
      <p:grpSp>
        <p:nvGrpSpPr>
          <p:cNvPr id="36" name="Группа 35"/>
          <p:cNvGrpSpPr/>
          <p:nvPr/>
        </p:nvGrpSpPr>
        <p:grpSpPr>
          <a:xfrm>
            <a:off x="52875" y="1477962"/>
            <a:ext cx="8959822" cy="5358695"/>
            <a:chOff x="29548" y="1676400"/>
            <a:chExt cx="8959822" cy="5358695"/>
          </a:xfrm>
        </p:grpSpPr>
        <p:sp>
          <p:nvSpPr>
            <p:cNvPr id="37" name="Oval 9"/>
            <p:cNvSpPr>
              <a:spLocks noChangeArrowheads="1"/>
            </p:cNvSpPr>
            <p:nvPr/>
          </p:nvSpPr>
          <p:spPr bwMode="auto">
            <a:xfrm>
              <a:off x="3733800" y="1676400"/>
              <a:ext cx="3048000" cy="2971800"/>
            </a:xfrm>
            <a:prstGeom prst="ellipse">
              <a:avLst/>
            </a:prstGeom>
            <a:solidFill>
              <a:srgbClr val="3366FF"/>
            </a:solidFill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 altLang="uk-UA" sz="1800"/>
            </a:p>
          </p:txBody>
        </p:sp>
        <p:sp>
          <p:nvSpPr>
            <p:cNvPr id="38" name="Oval 10"/>
            <p:cNvSpPr>
              <a:spLocks noChangeArrowheads="1"/>
            </p:cNvSpPr>
            <p:nvPr/>
          </p:nvSpPr>
          <p:spPr bwMode="auto">
            <a:xfrm>
              <a:off x="4400939" y="2598576"/>
              <a:ext cx="1371600" cy="12954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uk-UA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uk-UA" altLang="uk-UA" b="1" dirty="0" smtClean="0">
                  <a:solidFill>
                    <a:schemeClr val="bg1"/>
                  </a:solidFill>
                </a:rPr>
                <a:t>Парадигма</a:t>
              </a:r>
              <a:endParaRPr lang="en-US" altLang="uk-UA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uk-UA" b="1" dirty="0" smtClean="0">
                  <a:solidFill>
                    <a:schemeClr val="bg1"/>
                  </a:solidFill>
                </a:rPr>
                <a:t>R2</a:t>
              </a:r>
              <a:endParaRPr lang="uk-UA" altLang="uk-UA" sz="1800" b="1" dirty="0"/>
            </a:p>
            <a:p>
              <a:r>
                <a:rPr lang="en-US" altLang="uk-UA" sz="1800" b="1" dirty="0"/>
                <a:t>R2</a:t>
              </a:r>
              <a:endParaRPr lang="uk-UA" altLang="uk-UA" sz="1800" b="1" dirty="0"/>
            </a:p>
          </p:txBody>
        </p:sp>
        <p:sp>
          <p:nvSpPr>
            <p:cNvPr id="39" name="Oval 27"/>
            <p:cNvSpPr>
              <a:spLocks noChangeArrowheads="1"/>
            </p:cNvSpPr>
            <p:nvPr/>
          </p:nvSpPr>
          <p:spPr bwMode="auto">
            <a:xfrm>
              <a:off x="6934200" y="2438400"/>
              <a:ext cx="1371600" cy="12954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1800" b="1" dirty="0" smtClean="0"/>
                <a:t>П</a:t>
              </a:r>
              <a:endParaRPr lang="en-US" altLang="uk-UA" sz="1800" b="1" dirty="0" smtClean="0"/>
            </a:p>
            <a:p>
              <a:pPr algn="ctr"/>
              <a:r>
                <a:rPr lang="uk-UA" altLang="uk-UA" b="1" dirty="0" smtClean="0">
                  <a:solidFill>
                    <a:schemeClr val="bg1"/>
                  </a:solidFill>
                </a:rPr>
                <a:t>Парадигма</a:t>
              </a:r>
              <a:endParaRPr lang="en-US" altLang="uk-UA" b="1" dirty="0">
                <a:solidFill>
                  <a:schemeClr val="bg1"/>
                </a:solidFill>
              </a:endParaRPr>
            </a:p>
            <a:p>
              <a:pPr algn="ctr"/>
              <a:r>
                <a:rPr lang="en-US" altLang="uk-UA" b="1" dirty="0" smtClean="0">
                  <a:solidFill>
                    <a:schemeClr val="bg1"/>
                  </a:solidFill>
                </a:rPr>
                <a:t>R3</a:t>
              </a:r>
              <a:endParaRPr lang="uk-UA" altLang="uk-UA" b="1" dirty="0"/>
            </a:p>
            <a:p>
              <a:r>
                <a:rPr lang="en-US" altLang="uk-UA" sz="1800" b="1" dirty="0" smtClean="0"/>
                <a:t>R</a:t>
              </a:r>
              <a:r>
                <a:rPr lang="uk-UA" altLang="uk-UA" sz="1800" b="1" dirty="0"/>
                <a:t>3</a:t>
              </a:r>
            </a:p>
          </p:txBody>
        </p:sp>
        <p:sp>
          <p:nvSpPr>
            <p:cNvPr id="40" name="AutoShape 35"/>
            <p:cNvSpPr>
              <a:spLocks noChangeArrowheads="1"/>
            </p:cNvSpPr>
            <p:nvPr/>
          </p:nvSpPr>
          <p:spPr bwMode="auto">
            <a:xfrm>
              <a:off x="2971394" y="2669333"/>
              <a:ext cx="838200" cy="91440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41" name="AutoShape 34"/>
            <p:cNvSpPr>
              <a:spLocks noChangeArrowheads="1"/>
            </p:cNvSpPr>
            <p:nvPr/>
          </p:nvSpPr>
          <p:spPr bwMode="auto">
            <a:xfrm>
              <a:off x="2971800" y="1676400"/>
              <a:ext cx="1752600" cy="762000"/>
            </a:xfrm>
            <a:prstGeom prst="wedgeRoundRectCallout">
              <a:avLst>
                <a:gd name="adj1" fmla="val -31792"/>
                <a:gd name="adj2" fmla="val 136042"/>
                <a:gd name="adj3" fmla="val 16667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uk-UA" altLang="uk-UA" sz="1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Наукова революція</a:t>
              </a:r>
            </a:p>
          </p:txBody>
        </p:sp>
        <p:sp>
          <p:nvSpPr>
            <p:cNvPr id="42" name="AutoShape 36"/>
            <p:cNvSpPr>
              <a:spLocks noChangeArrowheads="1"/>
            </p:cNvSpPr>
            <p:nvPr/>
          </p:nvSpPr>
          <p:spPr bwMode="auto">
            <a:xfrm>
              <a:off x="5715000" y="2819400"/>
              <a:ext cx="976313" cy="71437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43" name="Text Box 39"/>
            <p:cNvSpPr txBox="1">
              <a:spLocks noChangeArrowheads="1"/>
            </p:cNvSpPr>
            <p:nvPr/>
          </p:nvSpPr>
          <p:spPr bwMode="auto">
            <a:xfrm>
              <a:off x="29548" y="5266620"/>
              <a:ext cx="8959822" cy="1768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l"/>
              <a:r>
                <a:rPr lang="uk-UA" altLang="uk-UA" sz="2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З’являється проблема </a:t>
              </a:r>
              <a:r>
                <a:rPr lang="fr-FR" altLang="uk-UA" sz="2000" dirty="0">
                  <a:solidFill>
                    <a:srgbClr val="C00000"/>
                  </a:solidFill>
                  <a:latin typeface="Bookman Old Style" panose="02050604050505020204" pitchFamily="18" charset="0"/>
                </a:rPr>
                <a:t>M</a:t>
              </a:r>
              <a:r>
                <a:rPr lang="uk-UA" altLang="uk-UA" sz="2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, яку не можливо вирішити в межах існуючої “парадигми”: відбувається “</a:t>
              </a:r>
              <a:r>
                <a:rPr lang="uk-UA" altLang="uk-UA" sz="2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наукова революція</a:t>
              </a:r>
              <a:r>
                <a:rPr lang="uk-UA" altLang="uk-UA" sz="2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”. </a:t>
              </a:r>
            </a:p>
            <a:p>
              <a:pPr algn="l"/>
              <a:r>
                <a:rPr lang="uk-UA" altLang="uk-UA" sz="2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Стара “парадигма” розпадається, і, внаслідок конкурентної боротьби між альтернативними “парадигмами”, перемагає одна з них, – відбувається перехід до нового періоду “</a:t>
              </a:r>
              <a:r>
                <a:rPr lang="uk-UA" altLang="uk-UA" sz="20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anose="02050604050505020204" pitchFamily="18" charset="0"/>
                </a:rPr>
                <a:t>нормальної науки</a:t>
              </a:r>
              <a:r>
                <a:rPr lang="uk-UA" altLang="uk-UA" sz="2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”.</a:t>
              </a:r>
            </a:p>
            <a:p>
              <a:pPr algn="l"/>
              <a:r>
                <a:rPr lang="uk-UA" altLang="uk-UA" sz="1000" dirty="0">
                  <a:solidFill>
                    <a:srgbClr val="FFC000"/>
                  </a:solidFill>
                  <a:latin typeface="Bookman Old Style" panose="02050604050505020204" pitchFamily="18" charset="0"/>
                </a:rPr>
                <a:t> </a:t>
              </a:r>
            </a:p>
          </p:txBody>
        </p:sp>
        <p:sp>
          <p:nvSpPr>
            <p:cNvPr id="44" name="Text Box 41"/>
            <p:cNvSpPr txBox="1">
              <a:spLocks noChangeArrowheads="1"/>
            </p:cNvSpPr>
            <p:nvPr/>
          </p:nvSpPr>
          <p:spPr bwMode="auto">
            <a:xfrm>
              <a:off x="1889125" y="1941513"/>
              <a:ext cx="184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endParaRPr lang="uk-UA" altLang="uk-UA" sz="1800"/>
            </a:p>
          </p:txBody>
        </p:sp>
        <p:sp>
          <p:nvSpPr>
            <p:cNvPr id="45" name="AutoShape 44"/>
            <p:cNvSpPr>
              <a:spLocks noChangeArrowheads="1"/>
            </p:cNvSpPr>
            <p:nvPr/>
          </p:nvSpPr>
          <p:spPr bwMode="auto">
            <a:xfrm>
              <a:off x="296247" y="1927225"/>
              <a:ext cx="457200" cy="381000"/>
            </a:xfrm>
            <a:prstGeom prst="triangle">
              <a:avLst>
                <a:gd name="adj" fmla="val 50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fr-FR" altLang="uk-UA" sz="1800" b="1" dirty="0">
                  <a:solidFill>
                    <a:srgbClr val="FF0000"/>
                  </a:solidFill>
                </a:rPr>
                <a:t>N</a:t>
              </a:r>
              <a:endParaRPr lang="uk-UA" altLang="uk-UA" sz="18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AutoShape 45"/>
            <p:cNvSpPr>
              <a:spLocks noChangeArrowheads="1"/>
            </p:cNvSpPr>
            <p:nvPr/>
          </p:nvSpPr>
          <p:spPr bwMode="auto">
            <a:xfrm>
              <a:off x="5543939" y="3893976"/>
              <a:ext cx="457200" cy="381000"/>
            </a:xfrm>
            <a:prstGeom prst="triangle">
              <a:avLst>
                <a:gd name="adj" fmla="val 50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fr-FR" altLang="uk-UA" sz="1800" b="1" dirty="0">
                  <a:solidFill>
                    <a:srgbClr val="FF0000"/>
                  </a:solidFill>
                </a:rPr>
                <a:t>M</a:t>
              </a:r>
              <a:endParaRPr lang="uk-UA" altLang="uk-UA" sz="18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592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50245" y="133676"/>
            <a:ext cx="77656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Модель конкуруючих програм досліджень 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Імре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Лакатоша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en-US" altLang="uk-UA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Lakatos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(1922-1974)</a:t>
            </a:r>
            <a:endParaRPr lang="uk-UA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12315" y="1412776"/>
            <a:ext cx="650815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800" b="1" dirty="0">
                <a:solidFill>
                  <a:srgbClr val="0000FF"/>
                </a:solidFill>
                <a:latin typeface="Bookman Old Style" panose="02050604050505020204" pitchFamily="18" charset="0"/>
              </a:rPr>
              <a:t>“Фальсифікація і методологія науково-дослідних програм” (1968):</a:t>
            </a:r>
            <a:r>
              <a:rPr lang="uk-UA" altLang="uk-UA" sz="2800" b="1" dirty="0">
                <a:latin typeface="Bookman Old Style" panose="02050604050505020204" pitchFamily="18" charset="0"/>
              </a:rPr>
              <a:t> </a:t>
            </a:r>
            <a:endParaRPr lang="uk-UA" altLang="uk-UA" sz="2800" b="1" dirty="0" smtClean="0">
              <a:latin typeface="Bookman Old Style" panose="02050604050505020204" pitchFamily="18" charset="0"/>
            </a:endParaRP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i="1" dirty="0" smtClean="0">
                <a:solidFill>
                  <a:srgbClr val="FFFF00"/>
                </a:solidFill>
                <a:latin typeface="Bookman Old Style" panose="02050604050505020204" pitchFamily="18" charset="0"/>
              </a:rPr>
              <a:t>“</a:t>
            </a:r>
            <a:r>
              <a:rPr lang="uk-UA" altLang="uk-UA" sz="2800" i="1" dirty="0">
                <a:solidFill>
                  <a:srgbClr val="FFFF00"/>
                </a:solidFill>
                <a:latin typeface="Bookman Old Style" panose="02050604050505020204" pitchFamily="18" charset="0"/>
              </a:rPr>
              <a:t>Історія науки була і повинна бути історією конкуруючих програм досліджень (або, якщо бажаєте, “парадигм”), але вона ніколи не була і не стане історією зміни періодів нормальних наук”</a:t>
            </a:r>
          </a:p>
          <a:p>
            <a:pPr indent="457200">
              <a:buClr>
                <a:schemeClr val="hlink"/>
              </a:buClr>
              <a:buSzPct val="150000"/>
            </a:pPr>
            <a:r>
              <a:rPr lang="uk-UA" altLang="uk-UA" sz="2800" dirty="0" smtClean="0">
                <a:latin typeface="Bookman Old Style" panose="02050604050505020204" pitchFamily="18" charset="0"/>
              </a:rPr>
              <a:t> </a:t>
            </a:r>
            <a:endParaRPr lang="uk-UA" altLang="uk-UA" sz="2800" dirty="0">
              <a:latin typeface="Bookman Old Style" panose="02050604050505020204" pitchFamily="18" charset="0"/>
            </a:endParaRPr>
          </a:p>
        </p:txBody>
      </p:sp>
      <p:sp>
        <p:nvSpPr>
          <p:cNvPr id="2" name="AutoShape 2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6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6" name="AutoShape 8" descr="КУН • Большая российская энциклопедия - электронная версия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7170" name="Picture 2" descr="Имре Лакато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10" y="1628800"/>
            <a:ext cx="1720494" cy="239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83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124" y="116632"/>
            <a:ext cx="88778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800" b="1" dirty="0">
                <a:solidFill>
                  <a:srgbClr val="FFC000"/>
                </a:solidFill>
                <a:latin typeface="Bookman Old Style" panose="02050604050505020204" pitchFamily="18" charset="0"/>
              </a:rPr>
              <a:t>Програма наукових досліджень (ПНД) </a:t>
            </a:r>
            <a:r>
              <a:rPr lang="uk-UA" altLang="uk-UA" sz="2800" dirty="0">
                <a:latin typeface="Bookman Old Style" panose="02050604050505020204" pitchFamily="18" charset="0"/>
              </a:rPr>
              <a:t>має </a:t>
            </a:r>
            <a:r>
              <a:rPr lang="uk-UA" altLang="uk-UA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“жорстке ядро”</a:t>
            </a:r>
            <a:r>
              <a:rPr lang="uk-UA" alt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dirty="0">
                <a:latin typeface="Bookman Old Style" panose="02050604050505020204" pitchFamily="18" charset="0"/>
              </a:rPr>
              <a:t>(умовно-незаперечні, специфічні для програми фундаментальні настанови), що перебувають під </a:t>
            </a:r>
            <a:r>
              <a:rPr lang="uk-UA" altLang="uk-UA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“захисним поясом” </a:t>
            </a:r>
            <a:r>
              <a:rPr lang="uk-UA" altLang="uk-UA" sz="2800" dirty="0">
                <a:latin typeface="Bookman Old Style" panose="02050604050505020204" pitchFamily="18" charset="0"/>
              </a:rPr>
              <a:t>допоміжних гіпотез, які попадають під шквал перевірок.</a:t>
            </a: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“Захисний пояс” </a:t>
            </a:r>
            <a:r>
              <a:rPr lang="uk-UA" altLang="uk-UA" sz="2800" dirty="0">
                <a:latin typeface="Bookman Old Style" panose="02050604050505020204" pitchFamily="18" charset="0"/>
              </a:rPr>
              <a:t>видозмінюється завдяки методологічних правил </a:t>
            </a:r>
            <a:r>
              <a:rPr lang="uk-UA" altLang="uk-UA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“позитивної евристики”. </a:t>
            </a:r>
            <a:r>
              <a:rPr lang="uk-UA" altLang="uk-UA" sz="2800" dirty="0">
                <a:latin typeface="Bookman Old Style" panose="02050604050505020204" pitchFamily="18" charset="0"/>
              </a:rPr>
              <a:t>Існують, також, правила  “негативної евристики”, що окреслюють небажані (заборонені) шляхи пошуку істини</a:t>
            </a:r>
            <a:r>
              <a:rPr lang="uk-UA" altLang="uk-UA" dirty="0" smtClean="0">
                <a:latin typeface="Bookman Old Style" panose="02050604050505020204" pitchFamily="18" charset="0"/>
              </a:rPr>
              <a:t>.</a:t>
            </a:r>
            <a:endParaRPr lang="ru-RU" altLang="uk-UA" dirty="0" smtClean="0"/>
          </a:p>
          <a:p>
            <a:pPr>
              <a:buClr>
                <a:schemeClr val="hlink"/>
              </a:buClr>
              <a:buSzTx/>
            </a:pPr>
            <a:endParaRPr lang="ru-RU" altLang="uk-UA" dirty="0"/>
          </a:p>
          <a:p>
            <a:pPr>
              <a:buClr>
                <a:schemeClr val="hlink"/>
              </a:buClr>
              <a:buSzTx/>
            </a:pPr>
            <a:endParaRPr lang="ru-RU" altLang="uk-UA" dirty="0" smtClean="0"/>
          </a:p>
          <a:p>
            <a:pPr>
              <a:buClr>
                <a:schemeClr val="hlink"/>
              </a:buClr>
              <a:buSzTx/>
            </a:pPr>
            <a:endParaRPr lang="ru-RU" altLang="uk-UA" dirty="0"/>
          </a:p>
          <a:p>
            <a:pPr>
              <a:buClr>
                <a:schemeClr val="hlink"/>
              </a:buClr>
              <a:buSzTx/>
            </a:pPr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842374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altLang="uk-UA" sz="3800" i="1" dirty="0"/>
              <a:t>Модель конкуруючих програм досліджень </a:t>
            </a:r>
            <a:r>
              <a:rPr lang="uk-UA" altLang="uk-UA" sz="3800" i="1" dirty="0" err="1"/>
              <a:t>Імре</a:t>
            </a:r>
            <a:r>
              <a:rPr lang="uk-UA" altLang="uk-UA" sz="3800" i="1" dirty="0"/>
              <a:t> </a:t>
            </a:r>
            <a:r>
              <a:rPr lang="uk-UA" altLang="uk-UA" sz="3800" i="1" dirty="0" err="1"/>
              <a:t>Лакатоша</a:t>
            </a:r>
            <a:r>
              <a:rPr lang="uk-UA" altLang="uk-UA" sz="3800" i="1" dirty="0"/>
              <a:t> (схема)</a:t>
            </a:r>
          </a:p>
        </p:txBody>
      </p:sp>
      <p:grpSp>
        <p:nvGrpSpPr>
          <p:cNvPr id="129048" name="Group 24"/>
          <p:cNvGrpSpPr>
            <a:grpSpLocks/>
          </p:cNvGrpSpPr>
          <p:nvPr/>
        </p:nvGrpSpPr>
        <p:grpSpPr bwMode="auto">
          <a:xfrm>
            <a:off x="247650" y="1539875"/>
            <a:ext cx="2305050" cy="2590800"/>
            <a:chOff x="144" y="1008"/>
            <a:chExt cx="1452" cy="1440"/>
          </a:xfrm>
        </p:grpSpPr>
        <p:sp>
          <p:nvSpPr>
            <p:cNvPr id="129030" name="Oval 6"/>
            <p:cNvSpPr>
              <a:spLocks noChangeArrowheads="1"/>
            </p:cNvSpPr>
            <p:nvPr/>
          </p:nvSpPr>
          <p:spPr bwMode="auto">
            <a:xfrm>
              <a:off x="156" y="1008"/>
              <a:ext cx="1440" cy="1184"/>
            </a:xfrm>
            <a:prstGeom prst="ellipse">
              <a:avLst/>
            </a:prstGeom>
            <a:solidFill>
              <a:srgbClr val="3366FF"/>
            </a:solidFill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 altLang="uk-UA" sz="1800"/>
            </a:p>
          </p:txBody>
        </p:sp>
        <p:sp>
          <p:nvSpPr>
            <p:cNvPr id="129031" name="Oval 7"/>
            <p:cNvSpPr>
              <a:spLocks noChangeArrowheads="1"/>
            </p:cNvSpPr>
            <p:nvPr/>
          </p:nvSpPr>
          <p:spPr bwMode="auto">
            <a:xfrm>
              <a:off x="552" y="1296"/>
              <a:ext cx="648" cy="544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1400" b="1" dirty="0">
                  <a:solidFill>
                    <a:schemeClr val="bg1"/>
                  </a:solidFill>
                </a:rPr>
                <a:t>Ж</a:t>
              </a:r>
              <a:r>
                <a:rPr lang="uk-UA" altLang="uk-UA" sz="1400" b="1" dirty="0" smtClean="0">
                  <a:solidFill>
                    <a:schemeClr val="bg1"/>
                  </a:solidFill>
                </a:rPr>
                <a:t>орстке</a:t>
              </a:r>
            </a:p>
            <a:p>
              <a:pPr algn="ctr"/>
              <a:r>
                <a:rPr lang="ru-RU" altLang="uk-UA" sz="1400" b="1" dirty="0" smtClean="0">
                  <a:solidFill>
                    <a:schemeClr val="bg1"/>
                  </a:solidFill>
                </a:rPr>
                <a:t>я</a:t>
              </a:r>
              <a:r>
                <a:rPr lang="uk-UA" altLang="uk-UA" sz="1400" b="1" dirty="0" err="1" smtClean="0">
                  <a:solidFill>
                    <a:schemeClr val="bg1"/>
                  </a:solidFill>
                </a:rPr>
                <a:t>дро</a:t>
              </a:r>
              <a:r>
                <a:rPr lang="uk-UA" altLang="uk-UA" sz="1400" b="1" dirty="0" smtClean="0">
                  <a:solidFill>
                    <a:schemeClr val="bg1"/>
                  </a:solidFill>
                </a:rPr>
                <a:t> </a:t>
              </a:r>
              <a:endParaRPr lang="en-US" altLang="uk-UA" sz="14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US" altLang="uk-UA" sz="1400" b="1" dirty="0" smtClean="0">
                  <a:solidFill>
                    <a:schemeClr val="bg1"/>
                  </a:solidFill>
                </a:rPr>
                <a:t>R1</a:t>
              </a:r>
              <a:endParaRPr lang="uk-UA" altLang="uk-UA" sz="1400" b="1" dirty="0"/>
            </a:p>
          </p:txBody>
        </p:sp>
        <p:sp>
          <p:nvSpPr>
            <p:cNvPr id="129032" name="AutoShape 8"/>
            <p:cNvSpPr>
              <a:spLocks/>
            </p:cNvSpPr>
            <p:nvPr/>
          </p:nvSpPr>
          <p:spPr bwMode="auto">
            <a:xfrm>
              <a:off x="144" y="2208"/>
              <a:ext cx="1296" cy="240"/>
            </a:xfrm>
            <a:prstGeom prst="callout3">
              <a:avLst>
                <a:gd name="adj1" fmla="val 30000"/>
                <a:gd name="adj2" fmla="val 103704"/>
                <a:gd name="adj3" fmla="val 30000"/>
                <a:gd name="adj4" fmla="val 120523"/>
                <a:gd name="adj5" fmla="val -35000"/>
                <a:gd name="adj6" fmla="val 120523"/>
                <a:gd name="adj7" fmla="val -100000"/>
                <a:gd name="adj8" fmla="val 4537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uk-UA" altLang="uk-UA" sz="1800"/>
                <a:t>Захисний пояс</a:t>
              </a:r>
            </a:p>
          </p:txBody>
        </p:sp>
        <p:sp>
          <p:nvSpPr>
            <p:cNvPr id="129033" name="Line 9"/>
            <p:cNvSpPr>
              <a:spLocks noChangeShapeType="1"/>
            </p:cNvSpPr>
            <p:nvPr/>
          </p:nvSpPr>
          <p:spPr bwMode="auto">
            <a:xfrm flipH="1">
              <a:off x="264" y="1584"/>
              <a:ext cx="2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34" name="Line 10"/>
            <p:cNvSpPr>
              <a:spLocks noChangeShapeType="1"/>
            </p:cNvSpPr>
            <p:nvPr/>
          </p:nvSpPr>
          <p:spPr bwMode="auto">
            <a:xfrm flipV="1">
              <a:off x="876" y="104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35" name="Line 11"/>
            <p:cNvSpPr>
              <a:spLocks noChangeShapeType="1"/>
            </p:cNvSpPr>
            <p:nvPr/>
          </p:nvSpPr>
          <p:spPr bwMode="auto">
            <a:xfrm>
              <a:off x="876" y="1872"/>
              <a:ext cx="0" cy="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36" name="Line 12"/>
            <p:cNvSpPr>
              <a:spLocks noChangeShapeType="1"/>
            </p:cNvSpPr>
            <p:nvPr/>
          </p:nvSpPr>
          <p:spPr bwMode="auto">
            <a:xfrm>
              <a:off x="1236" y="1584"/>
              <a:ext cx="3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129046" name="Group 22"/>
          <p:cNvGrpSpPr>
            <a:grpSpLocks/>
          </p:cNvGrpSpPr>
          <p:nvPr/>
        </p:nvGrpSpPr>
        <p:grpSpPr bwMode="auto">
          <a:xfrm>
            <a:off x="152400" y="4038600"/>
            <a:ext cx="2438400" cy="2286000"/>
            <a:chOff x="288" y="2784"/>
            <a:chExt cx="1440" cy="1184"/>
          </a:xfrm>
        </p:grpSpPr>
        <p:sp>
          <p:nvSpPr>
            <p:cNvPr id="129039" name="Oval 15"/>
            <p:cNvSpPr>
              <a:spLocks noChangeArrowheads="1"/>
            </p:cNvSpPr>
            <p:nvPr/>
          </p:nvSpPr>
          <p:spPr bwMode="auto">
            <a:xfrm>
              <a:off x="288" y="2784"/>
              <a:ext cx="1440" cy="1184"/>
            </a:xfrm>
            <a:prstGeom prst="ellipse">
              <a:avLst/>
            </a:prstGeom>
            <a:solidFill>
              <a:srgbClr val="3366FF"/>
            </a:solidFill>
            <a:ln w="2857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uk-UA" altLang="uk-UA" sz="1800"/>
            </a:p>
          </p:txBody>
        </p:sp>
        <p:sp>
          <p:nvSpPr>
            <p:cNvPr id="129040" name="Oval 16"/>
            <p:cNvSpPr>
              <a:spLocks noChangeArrowheads="1"/>
            </p:cNvSpPr>
            <p:nvPr/>
          </p:nvSpPr>
          <p:spPr bwMode="auto">
            <a:xfrm>
              <a:off x="684" y="3072"/>
              <a:ext cx="648" cy="544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uk-UA" altLang="uk-UA" sz="1400" b="1" dirty="0">
                  <a:solidFill>
                    <a:schemeClr val="bg1"/>
                  </a:solidFill>
                </a:rPr>
                <a:t>Жорстке </a:t>
              </a:r>
            </a:p>
            <a:p>
              <a:pPr algn="ctr"/>
              <a:r>
                <a:rPr lang="uk-UA" altLang="uk-UA" sz="1400" b="1" dirty="0">
                  <a:solidFill>
                    <a:schemeClr val="bg1"/>
                  </a:solidFill>
                </a:rPr>
                <a:t>ядро</a:t>
              </a:r>
            </a:p>
            <a:p>
              <a:pPr algn="ctr"/>
              <a:r>
                <a:rPr lang="en-US" altLang="uk-UA" sz="1400" b="1" dirty="0">
                  <a:solidFill>
                    <a:schemeClr val="bg1"/>
                  </a:solidFill>
                </a:rPr>
                <a:t>R</a:t>
              </a:r>
              <a:r>
                <a:rPr lang="uk-UA" altLang="uk-UA" sz="1400" b="1" dirty="0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129042" name="Line 18"/>
            <p:cNvSpPr>
              <a:spLocks noChangeShapeType="1"/>
            </p:cNvSpPr>
            <p:nvPr/>
          </p:nvSpPr>
          <p:spPr bwMode="auto">
            <a:xfrm flipH="1">
              <a:off x="396" y="3360"/>
              <a:ext cx="2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43" name="Line 19"/>
            <p:cNvSpPr>
              <a:spLocks noChangeShapeType="1"/>
            </p:cNvSpPr>
            <p:nvPr/>
          </p:nvSpPr>
          <p:spPr bwMode="auto">
            <a:xfrm flipV="1">
              <a:off x="1008" y="28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44" name="Line 20"/>
            <p:cNvSpPr>
              <a:spLocks noChangeShapeType="1"/>
            </p:cNvSpPr>
            <p:nvPr/>
          </p:nvSpPr>
          <p:spPr bwMode="auto">
            <a:xfrm>
              <a:off x="1008" y="3648"/>
              <a:ext cx="0" cy="2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29045" name="Line 21"/>
            <p:cNvSpPr>
              <a:spLocks noChangeShapeType="1"/>
            </p:cNvSpPr>
            <p:nvPr/>
          </p:nvSpPr>
          <p:spPr bwMode="auto">
            <a:xfrm>
              <a:off x="1368" y="3360"/>
              <a:ext cx="3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29050" name="Oval 26"/>
          <p:cNvSpPr>
            <a:spLocks noChangeArrowheads="1"/>
          </p:cNvSpPr>
          <p:nvPr/>
        </p:nvSpPr>
        <p:spPr bwMode="auto">
          <a:xfrm>
            <a:off x="3143250" y="1676400"/>
            <a:ext cx="2876550" cy="2819400"/>
          </a:xfrm>
          <a:prstGeom prst="ellipse">
            <a:avLst/>
          </a:prstGeom>
          <a:solidFill>
            <a:srgbClr val="3366FF">
              <a:alpha val="55000"/>
            </a:srgbClr>
          </a:solidFill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z="1800"/>
          </a:p>
        </p:txBody>
      </p:sp>
      <p:sp>
        <p:nvSpPr>
          <p:cNvPr id="129058" name="Oval 34"/>
          <p:cNvSpPr>
            <a:spLocks noChangeArrowheads="1"/>
          </p:cNvSpPr>
          <p:nvPr/>
        </p:nvSpPr>
        <p:spPr bwMode="auto">
          <a:xfrm>
            <a:off x="2895600" y="3914775"/>
            <a:ext cx="2819400" cy="2641600"/>
          </a:xfrm>
          <a:prstGeom prst="ellipse">
            <a:avLst/>
          </a:prstGeom>
          <a:solidFill>
            <a:srgbClr val="3366FF">
              <a:alpha val="56000"/>
            </a:srgbClr>
          </a:solidFill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z="1800"/>
          </a:p>
        </p:txBody>
      </p:sp>
      <p:sp>
        <p:nvSpPr>
          <p:cNvPr id="129051" name="Oval 27"/>
          <p:cNvSpPr>
            <a:spLocks noChangeArrowheads="1"/>
          </p:cNvSpPr>
          <p:nvPr/>
        </p:nvSpPr>
        <p:spPr bwMode="auto">
          <a:xfrm>
            <a:off x="4018606" y="2324100"/>
            <a:ext cx="1028700" cy="9398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uk-UA" sz="1400" b="1" dirty="0" smtClean="0">
              <a:solidFill>
                <a:schemeClr val="bg1"/>
              </a:solidFill>
            </a:endParaRPr>
          </a:p>
          <a:p>
            <a:pPr algn="ctr"/>
            <a:endParaRPr lang="en-US" altLang="uk-UA" sz="1400" b="1" dirty="0">
              <a:solidFill>
                <a:schemeClr val="bg1"/>
              </a:solidFill>
            </a:endParaRPr>
          </a:p>
          <a:p>
            <a:pPr algn="ctr"/>
            <a:r>
              <a:rPr lang="uk-UA" altLang="uk-UA" sz="1400" b="1" dirty="0">
                <a:solidFill>
                  <a:schemeClr val="bg1"/>
                </a:solidFill>
              </a:rPr>
              <a:t>Ж</a:t>
            </a:r>
            <a:r>
              <a:rPr lang="uk-UA" altLang="uk-UA" sz="1400" b="1" dirty="0" smtClean="0">
                <a:solidFill>
                  <a:schemeClr val="bg1"/>
                </a:solidFill>
              </a:rPr>
              <a:t>орстке</a:t>
            </a:r>
          </a:p>
          <a:p>
            <a:pPr algn="ctr"/>
            <a:r>
              <a:rPr lang="ru-RU" altLang="uk-UA" sz="1400" b="1" dirty="0" smtClean="0">
                <a:solidFill>
                  <a:schemeClr val="bg1"/>
                </a:solidFill>
              </a:rPr>
              <a:t>я</a:t>
            </a:r>
            <a:r>
              <a:rPr lang="uk-UA" altLang="uk-UA" sz="1400" b="1" dirty="0" err="1" smtClean="0">
                <a:solidFill>
                  <a:schemeClr val="bg1"/>
                </a:solidFill>
              </a:rPr>
              <a:t>дро</a:t>
            </a:r>
            <a:endParaRPr lang="uk-UA" altLang="uk-UA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uk-UA" sz="1400" b="1" dirty="0" smtClean="0">
                <a:solidFill>
                  <a:schemeClr val="bg1"/>
                </a:solidFill>
              </a:rPr>
              <a:t>R1</a:t>
            </a:r>
            <a:endParaRPr lang="uk-UA" altLang="uk-UA" sz="1400" b="1" dirty="0" smtClean="0">
              <a:solidFill>
                <a:schemeClr val="bg1"/>
              </a:solidFill>
            </a:endParaRPr>
          </a:p>
          <a:p>
            <a:r>
              <a:rPr lang="uk-UA" altLang="uk-UA" sz="1400" b="1" dirty="0" smtClean="0"/>
              <a:t>ядро</a:t>
            </a:r>
            <a:endParaRPr lang="uk-UA" altLang="uk-UA" sz="1400" b="1" dirty="0"/>
          </a:p>
          <a:p>
            <a:r>
              <a:rPr lang="en-US" altLang="uk-UA" sz="1400" b="1" dirty="0"/>
              <a:t>R1</a:t>
            </a:r>
            <a:endParaRPr lang="uk-UA" altLang="uk-UA" sz="1400" b="1" dirty="0"/>
          </a:p>
        </p:txBody>
      </p:sp>
      <p:sp>
        <p:nvSpPr>
          <p:cNvPr id="129059" name="Oval 35"/>
          <p:cNvSpPr>
            <a:spLocks noChangeArrowheads="1"/>
          </p:cNvSpPr>
          <p:nvPr/>
        </p:nvSpPr>
        <p:spPr bwMode="auto">
          <a:xfrm>
            <a:off x="3681365" y="4425778"/>
            <a:ext cx="1371600" cy="12192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 sz="1400" b="1" dirty="0">
                <a:solidFill>
                  <a:schemeClr val="bg2"/>
                </a:solidFill>
              </a:rPr>
              <a:t>Жорстке</a:t>
            </a:r>
          </a:p>
          <a:p>
            <a:pPr algn="ctr"/>
            <a:r>
              <a:rPr lang="uk-UA" altLang="uk-UA" sz="1400" b="1" dirty="0">
                <a:solidFill>
                  <a:schemeClr val="bg2"/>
                </a:solidFill>
              </a:rPr>
              <a:t> ядро</a:t>
            </a:r>
          </a:p>
          <a:p>
            <a:pPr algn="ctr"/>
            <a:r>
              <a:rPr lang="en-US" altLang="uk-UA" sz="1400" b="1" dirty="0">
                <a:solidFill>
                  <a:schemeClr val="bg2"/>
                </a:solidFill>
              </a:rPr>
              <a:t>R</a:t>
            </a:r>
            <a:r>
              <a:rPr lang="uk-UA" altLang="uk-UA" sz="1400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29066" name="Text Box 42"/>
          <p:cNvSpPr txBox="1">
            <a:spLocks noChangeArrowheads="1"/>
          </p:cNvSpPr>
          <p:nvPr/>
        </p:nvSpPr>
        <p:spPr bwMode="auto">
          <a:xfrm>
            <a:off x="4327525" y="1812925"/>
            <a:ext cx="10366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1600" b="1"/>
              <a:t>Версія </a:t>
            </a:r>
            <a:r>
              <a:rPr lang="fr-FR" altLang="uk-UA" sz="1600" b="1"/>
              <a:t>n</a:t>
            </a:r>
            <a:endParaRPr lang="uk-UA" altLang="uk-UA" sz="1600" b="1"/>
          </a:p>
        </p:txBody>
      </p:sp>
      <p:sp>
        <p:nvSpPr>
          <p:cNvPr id="129068" name="Text Box 44"/>
          <p:cNvSpPr txBox="1">
            <a:spLocks noChangeArrowheads="1"/>
          </p:cNvSpPr>
          <p:nvPr/>
        </p:nvSpPr>
        <p:spPr bwMode="auto">
          <a:xfrm>
            <a:off x="3794125" y="5503863"/>
            <a:ext cx="1235075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uk-UA" altLang="uk-UA" sz="1600" b="1"/>
              <a:t>Версія</a:t>
            </a:r>
            <a:r>
              <a:rPr lang="uk-UA" altLang="uk-UA" b="1"/>
              <a:t> </a:t>
            </a:r>
            <a:r>
              <a:rPr lang="fr-FR" altLang="uk-UA" sz="1600" b="1"/>
              <a:t>m</a:t>
            </a:r>
            <a:endParaRPr lang="uk-UA" altLang="uk-UA" sz="1600" b="1"/>
          </a:p>
          <a:p>
            <a:pPr algn="l"/>
            <a:endParaRPr lang="uk-UA" altLang="uk-UA" sz="1400"/>
          </a:p>
        </p:txBody>
      </p:sp>
      <p:sp>
        <p:nvSpPr>
          <p:cNvPr id="129069" name="Oval 45"/>
          <p:cNvSpPr>
            <a:spLocks noChangeArrowheads="1"/>
          </p:cNvSpPr>
          <p:nvPr/>
        </p:nvSpPr>
        <p:spPr bwMode="auto">
          <a:xfrm>
            <a:off x="6096000" y="1524000"/>
            <a:ext cx="2876550" cy="2971800"/>
          </a:xfrm>
          <a:prstGeom prst="ellipse">
            <a:avLst/>
          </a:prstGeom>
          <a:solidFill>
            <a:srgbClr val="3366FF">
              <a:alpha val="55000"/>
            </a:srgbClr>
          </a:solidFill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z="1800"/>
          </a:p>
        </p:txBody>
      </p:sp>
      <p:sp>
        <p:nvSpPr>
          <p:cNvPr id="129071" name="Oval 47"/>
          <p:cNvSpPr>
            <a:spLocks noChangeArrowheads="1"/>
          </p:cNvSpPr>
          <p:nvPr/>
        </p:nvSpPr>
        <p:spPr bwMode="auto">
          <a:xfrm>
            <a:off x="5867400" y="3581400"/>
            <a:ext cx="3028950" cy="3124200"/>
          </a:xfrm>
          <a:prstGeom prst="ellipse">
            <a:avLst/>
          </a:prstGeom>
          <a:solidFill>
            <a:srgbClr val="3366FF">
              <a:alpha val="55000"/>
            </a:srgbClr>
          </a:solidFill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z="1800"/>
          </a:p>
        </p:txBody>
      </p:sp>
      <p:sp>
        <p:nvSpPr>
          <p:cNvPr id="129072" name="Oval 48"/>
          <p:cNvSpPr>
            <a:spLocks noChangeArrowheads="1"/>
          </p:cNvSpPr>
          <p:nvPr/>
        </p:nvSpPr>
        <p:spPr bwMode="auto">
          <a:xfrm>
            <a:off x="6754813" y="4658497"/>
            <a:ext cx="1371600" cy="12954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 sz="1400" b="1" dirty="0">
                <a:solidFill>
                  <a:schemeClr val="bg2"/>
                </a:solidFill>
              </a:rPr>
              <a:t>Жорстке </a:t>
            </a:r>
            <a:endParaRPr lang="uk-UA" altLang="uk-UA" sz="1400" b="1" dirty="0" smtClean="0">
              <a:solidFill>
                <a:schemeClr val="bg2"/>
              </a:solidFill>
            </a:endParaRPr>
          </a:p>
          <a:p>
            <a:pPr algn="ctr"/>
            <a:r>
              <a:rPr lang="uk-UA" altLang="uk-UA" sz="1400" b="1" dirty="0" smtClean="0">
                <a:solidFill>
                  <a:schemeClr val="bg2"/>
                </a:solidFill>
              </a:rPr>
              <a:t>ядро</a:t>
            </a:r>
            <a:endParaRPr lang="uk-UA" altLang="uk-UA" sz="1400" b="1" dirty="0">
              <a:solidFill>
                <a:schemeClr val="bg2"/>
              </a:solidFill>
            </a:endParaRPr>
          </a:p>
          <a:p>
            <a:pPr algn="ctr"/>
            <a:r>
              <a:rPr lang="en-US" altLang="uk-UA" sz="1400" b="1" dirty="0">
                <a:solidFill>
                  <a:schemeClr val="bg2"/>
                </a:solidFill>
              </a:rPr>
              <a:t>R</a:t>
            </a:r>
            <a:r>
              <a:rPr lang="uk-UA" altLang="uk-UA" sz="1400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29073" name="Oval 49"/>
          <p:cNvSpPr>
            <a:spLocks noChangeArrowheads="1"/>
          </p:cNvSpPr>
          <p:nvPr/>
        </p:nvSpPr>
        <p:spPr bwMode="auto">
          <a:xfrm>
            <a:off x="6858000" y="2133600"/>
            <a:ext cx="1371600" cy="1320800"/>
          </a:xfrm>
          <a:prstGeom prst="ellipse">
            <a:avLst/>
          </a:prstGeom>
          <a:solidFill>
            <a:srgbClr val="FFFF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uk-UA" altLang="uk-UA" sz="1400" b="1" dirty="0" smtClean="0">
                <a:solidFill>
                  <a:schemeClr val="bg1"/>
                </a:solidFill>
              </a:rPr>
              <a:t>Жорстке</a:t>
            </a:r>
          </a:p>
          <a:p>
            <a:pPr algn="ctr"/>
            <a:r>
              <a:rPr lang="ru-RU" altLang="uk-UA" sz="1400" b="1" dirty="0" smtClean="0">
                <a:solidFill>
                  <a:schemeClr val="bg1"/>
                </a:solidFill>
              </a:rPr>
              <a:t>я</a:t>
            </a:r>
            <a:r>
              <a:rPr lang="uk-UA" altLang="uk-UA" sz="1400" b="1" dirty="0" err="1" smtClean="0">
                <a:solidFill>
                  <a:schemeClr val="bg1"/>
                </a:solidFill>
              </a:rPr>
              <a:t>дро</a:t>
            </a:r>
            <a:endParaRPr lang="uk-UA" altLang="uk-UA" sz="1400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uk-UA" sz="1400" b="1" dirty="0" smtClean="0">
                <a:solidFill>
                  <a:schemeClr val="bg1"/>
                </a:solidFill>
              </a:rPr>
              <a:t>R1</a:t>
            </a:r>
            <a:endParaRPr lang="uk-UA" altLang="uk-UA" sz="1400" b="1" dirty="0"/>
          </a:p>
          <a:p>
            <a:pPr algn="ctr"/>
            <a:endParaRPr lang="uk-UA" altLang="uk-UA" sz="1400" b="1" dirty="0"/>
          </a:p>
        </p:txBody>
      </p:sp>
      <p:sp>
        <p:nvSpPr>
          <p:cNvPr id="129074" name="Text Box 50"/>
          <p:cNvSpPr txBox="1">
            <a:spLocks noChangeArrowheads="1"/>
          </p:cNvSpPr>
          <p:nvPr/>
        </p:nvSpPr>
        <p:spPr bwMode="auto">
          <a:xfrm>
            <a:off x="6842125" y="1736725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endParaRPr lang="uk-UA" altLang="uk-UA" sz="1600"/>
          </a:p>
        </p:txBody>
      </p:sp>
      <p:sp>
        <p:nvSpPr>
          <p:cNvPr id="129075" name="Text Box 51"/>
          <p:cNvSpPr txBox="1">
            <a:spLocks noChangeArrowheads="1"/>
          </p:cNvSpPr>
          <p:nvPr/>
        </p:nvSpPr>
        <p:spPr bwMode="auto">
          <a:xfrm>
            <a:off x="6858000" y="1752600"/>
            <a:ext cx="12684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1600" b="1"/>
              <a:t>Версія </a:t>
            </a:r>
            <a:r>
              <a:rPr lang="fr-FR" altLang="uk-UA" sz="1600" b="1"/>
              <a:t>n+1</a:t>
            </a:r>
            <a:endParaRPr lang="uk-UA" altLang="uk-UA" sz="1600" b="1"/>
          </a:p>
        </p:txBody>
      </p:sp>
      <p:sp>
        <p:nvSpPr>
          <p:cNvPr id="129076" name="Text Box 52"/>
          <p:cNvSpPr txBox="1">
            <a:spLocks noChangeArrowheads="1"/>
          </p:cNvSpPr>
          <p:nvPr/>
        </p:nvSpPr>
        <p:spPr bwMode="auto">
          <a:xfrm>
            <a:off x="6918325" y="6080125"/>
            <a:ext cx="13255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1600" b="1"/>
              <a:t>Версія </a:t>
            </a:r>
            <a:r>
              <a:rPr lang="fr-FR" altLang="uk-UA" sz="1600" b="1"/>
              <a:t>m+1</a:t>
            </a:r>
            <a:endParaRPr lang="uk-UA" altLang="uk-UA" sz="1600" b="1"/>
          </a:p>
        </p:txBody>
      </p:sp>
      <p:sp>
        <p:nvSpPr>
          <p:cNvPr id="129077" name="AutoShape 53"/>
          <p:cNvSpPr>
            <a:spLocks noChangeArrowheads="1"/>
          </p:cNvSpPr>
          <p:nvPr/>
        </p:nvSpPr>
        <p:spPr bwMode="auto">
          <a:xfrm>
            <a:off x="2514600" y="2209800"/>
            <a:ext cx="6858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9078" name="AutoShape 54"/>
          <p:cNvSpPr>
            <a:spLocks noChangeArrowheads="1"/>
          </p:cNvSpPr>
          <p:nvPr/>
        </p:nvSpPr>
        <p:spPr bwMode="auto">
          <a:xfrm>
            <a:off x="2438400" y="4648200"/>
            <a:ext cx="6858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9079" name="AutoShape 55"/>
          <p:cNvSpPr>
            <a:spLocks noChangeArrowheads="1"/>
          </p:cNvSpPr>
          <p:nvPr/>
        </p:nvSpPr>
        <p:spPr bwMode="auto">
          <a:xfrm>
            <a:off x="5715000" y="2514600"/>
            <a:ext cx="6858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9080" name="AutoShape 56"/>
          <p:cNvSpPr>
            <a:spLocks noChangeArrowheads="1"/>
          </p:cNvSpPr>
          <p:nvPr/>
        </p:nvSpPr>
        <p:spPr bwMode="auto">
          <a:xfrm>
            <a:off x="5486400" y="4724400"/>
            <a:ext cx="685800" cy="8382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9081" name="Text Box 57"/>
          <p:cNvSpPr txBox="1">
            <a:spLocks noChangeArrowheads="1"/>
          </p:cNvSpPr>
          <p:nvPr/>
        </p:nvSpPr>
        <p:spPr bwMode="auto">
          <a:xfrm>
            <a:off x="3853506" y="3970738"/>
            <a:ext cx="13589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1600"/>
              <a:t>Проблема </a:t>
            </a:r>
            <a:r>
              <a:rPr lang="fr-FR" altLang="uk-UA" sz="1600"/>
              <a:t>N</a:t>
            </a:r>
            <a:endParaRPr lang="uk-UA" altLang="uk-UA" sz="1600"/>
          </a:p>
        </p:txBody>
      </p:sp>
      <p:sp>
        <p:nvSpPr>
          <p:cNvPr id="129082" name="Text Box 58"/>
          <p:cNvSpPr txBox="1">
            <a:spLocks noChangeArrowheads="1"/>
          </p:cNvSpPr>
          <p:nvPr/>
        </p:nvSpPr>
        <p:spPr bwMode="auto">
          <a:xfrm>
            <a:off x="6689725" y="3794125"/>
            <a:ext cx="1382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1600" dirty="0"/>
              <a:t>Проблема </a:t>
            </a:r>
            <a:r>
              <a:rPr lang="fr-FR" altLang="uk-UA" sz="1600" dirty="0"/>
              <a:t>M</a:t>
            </a:r>
            <a:endParaRPr lang="uk-UA" altLang="uk-UA" sz="1600" dirty="0"/>
          </a:p>
        </p:txBody>
      </p:sp>
      <p:sp>
        <p:nvSpPr>
          <p:cNvPr id="129083" name="Text Box 59"/>
          <p:cNvSpPr txBox="1">
            <a:spLocks noChangeArrowheads="1"/>
          </p:cNvSpPr>
          <p:nvPr/>
        </p:nvSpPr>
        <p:spPr bwMode="auto">
          <a:xfrm>
            <a:off x="288925" y="1535113"/>
            <a:ext cx="1831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2000"/>
              <a:t>ПРОГРАМА А</a:t>
            </a:r>
          </a:p>
        </p:txBody>
      </p:sp>
      <p:sp>
        <p:nvSpPr>
          <p:cNvPr id="129084" name="Text Box 60"/>
          <p:cNvSpPr txBox="1">
            <a:spLocks noChangeArrowheads="1"/>
          </p:cNvSpPr>
          <p:nvPr/>
        </p:nvSpPr>
        <p:spPr bwMode="auto">
          <a:xfrm>
            <a:off x="365125" y="5802313"/>
            <a:ext cx="1831975" cy="976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uk-UA" altLang="uk-UA" sz="2000"/>
              <a:t>ПРОГРАМА В</a:t>
            </a:r>
          </a:p>
          <a:p>
            <a:pPr algn="l"/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00988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92080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</a:t>
            </a:r>
            <a:r>
              <a:rPr lang="uk-UA" sz="2400" dirty="0" smtClean="0"/>
              <a:t> — це інструмент дослідження, що характеризує напрям і спосіб організації наукового пошуку.</a:t>
            </a:r>
          </a:p>
          <a:p>
            <a:r>
              <a:rPr lang="uk-UA" sz="2400" dirty="0" smtClean="0"/>
              <a:t>Всяка </a:t>
            </a:r>
            <a:r>
              <a:rPr lang="uk-UA" sz="2400" dirty="0"/>
              <a:t>наукова дисципліна </a:t>
            </a:r>
            <a:r>
              <a:rPr lang="uk-UA" sz="2400" dirty="0" smtClean="0"/>
              <a:t>формує </a:t>
            </a:r>
            <a:r>
              <a:rPr lang="uk-UA" sz="2400" dirty="0"/>
              <a:t>власну систему аналітичного інструментарію, способів і </a:t>
            </a:r>
            <a:r>
              <a:rPr lang="uk-UA" sz="2400" dirty="0" smtClean="0"/>
              <a:t>підходів  </a:t>
            </a:r>
            <a:r>
              <a:rPr lang="uk-UA" sz="2400" dirty="0"/>
              <a:t>до  вивчення  економічних  процесів,  створюючи  в  </a:t>
            </a:r>
            <a:r>
              <a:rPr lang="uk-UA" sz="2400" dirty="0" smtClean="0"/>
              <a:t>такий спосіб </a:t>
            </a:r>
            <a:r>
              <a:rPr lang="uk-UA" sz="2400" i="1" dirty="0">
                <a:solidFill>
                  <a:srgbClr val="FFFF00"/>
                </a:solidFill>
              </a:rPr>
              <a:t>методологію наукового </a:t>
            </a:r>
            <a:r>
              <a:rPr lang="uk-UA" sz="2400" i="1" dirty="0" smtClean="0">
                <a:solidFill>
                  <a:srgbClr val="FFFF00"/>
                </a:solidFill>
              </a:rPr>
              <a:t>дослідження.</a:t>
            </a:r>
          </a:p>
          <a:p>
            <a:r>
              <a:rPr lang="uk-UA" sz="2400" dirty="0"/>
              <a:t>Сформувалося два підходи до визначення </a:t>
            </a:r>
            <a:r>
              <a:rPr lang="uk-UA" sz="2400" dirty="0" smtClean="0"/>
              <a:t>методології:</a:t>
            </a:r>
            <a:endParaRPr lang="uk-UA" sz="2400" dirty="0"/>
          </a:p>
          <a:p>
            <a:r>
              <a:rPr lang="uk-UA" sz="2400" i="1" dirty="0" smtClean="0">
                <a:solidFill>
                  <a:srgbClr val="FFFF00"/>
                </a:solidFill>
              </a:rPr>
              <a:t>1.Традиційний  (</a:t>
            </a:r>
            <a:r>
              <a:rPr lang="en-US" sz="2400" i="1" dirty="0" smtClean="0">
                <a:solidFill>
                  <a:srgbClr val="FFFF00"/>
                </a:solidFill>
              </a:rPr>
              <a:t>XV</a:t>
            </a:r>
            <a:r>
              <a:rPr lang="uk-UA" sz="2400" i="1" dirty="0" smtClean="0">
                <a:solidFill>
                  <a:srgbClr val="FFFF00"/>
                </a:solidFill>
              </a:rPr>
              <a:t>ІІІ-ХІХ ст.) </a:t>
            </a:r>
            <a:r>
              <a:rPr lang="uk-UA" sz="2400" dirty="0"/>
              <a:t>Методологія – сукупність методів наукового </a:t>
            </a:r>
            <a:r>
              <a:rPr lang="uk-UA" sz="2400" dirty="0" smtClean="0"/>
              <a:t>пізнання</a:t>
            </a:r>
          </a:p>
          <a:p>
            <a:r>
              <a:rPr lang="uk-UA" sz="2400" i="1" dirty="0">
                <a:solidFill>
                  <a:srgbClr val="FFFF00"/>
                </a:solidFill>
              </a:rPr>
              <a:t>2. Сучасний (</a:t>
            </a:r>
            <a:r>
              <a:rPr lang="uk-UA" sz="2400" i="1" dirty="0" smtClean="0">
                <a:solidFill>
                  <a:srgbClr val="FFFF00"/>
                </a:solidFill>
              </a:rPr>
              <a:t>ХХ - поч</a:t>
            </a:r>
            <a:r>
              <a:rPr lang="uk-UA" sz="2400" i="1" dirty="0">
                <a:solidFill>
                  <a:srgbClr val="FFFF00"/>
                </a:solidFill>
              </a:rPr>
              <a:t>. ХХІ ст</a:t>
            </a:r>
            <a:r>
              <a:rPr lang="uk-UA" sz="2400" i="1" dirty="0" smtClean="0">
                <a:solidFill>
                  <a:srgbClr val="FFFF00"/>
                </a:solidFill>
              </a:rPr>
              <a:t>.) </a:t>
            </a:r>
            <a:r>
              <a:rPr lang="uk-UA" sz="2400" dirty="0"/>
              <a:t>Методологія має </a:t>
            </a:r>
            <a:r>
              <a:rPr lang="uk-UA" sz="2400" dirty="0" smtClean="0"/>
              <a:t>мати нову структуру, яка б розширила її попередні онтологічні та гносеологічні змістовні характеристики, зв’язки з реальними господарськими процесами.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 Методологія аналізу сучасних економічних теорій</a:t>
            </a: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027687"/>
              </p:ext>
            </p:extLst>
          </p:nvPr>
        </p:nvGraphicFramePr>
        <p:xfrm>
          <a:off x="457200" y="333375"/>
          <a:ext cx="82296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039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Autofit/>
          </a:bodyPr>
          <a:lstStyle/>
          <a:p>
            <a:r>
              <a:rPr lang="uk-UA" sz="2400" dirty="0"/>
              <a:t>У </a:t>
            </a:r>
            <a:r>
              <a:rPr lang="uk-UA" sz="2400" i="1" dirty="0">
                <a:solidFill>
                  <a:srgbClr val="FFFF00"/>
                </a:solidFill>
              </a:rPr>
              <a:t>«Методології економічної науки...» </a:t>
            </a:r>
            <a:r>
              <a:rPr lang="uk-U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М. </a:t>
            </a:r>
            <a:r>
              <a:rPr lang="uk-U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Блауг</a:t>
            </a:r>
            <a:r>
              <a:rPr lang="uk-U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розглядає </a:t>
            </a:r>
            <a:r>
              <a:rPr lang="uk-UA" sz="2400" dirty="0" smtClean="0"/>
              <a:t>методологію </a:t>
            </a:r>
            <a:r>
              <a:rPr lang="uk-UA" sz="2400" dirty="0"/>
              <a:t>в широкому контексті, як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«філософію науки у її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застосуванні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 економіки», </a:t>
            </a:r>
            <a:r>
              <a:rPr lang="uk-UA" sz="2400" dirty="0"/>
              <a:t>наголошуючи, що поряд з методами </a:t>
            </a:r>
            <a:r>
              <a:rPr lang="uk-UA" sz="2400" dirty="0" smtClean="0"/>
              <a:t>аналізу поняття </a:t>
            </a:r>
            <a:r>
              <a:rPr lang="uk-UA" sz="2400" dirty="0"/>
              <a:t>методології має </a:t>
            </a:r>
            <a:r>
              <a:rPr lang="uk-UA" sz="2400" dirty="0" smtClean="0"/>
              <a:t>вміщувати </a:t>
            </a:r>
            <a:r>
              <a:rPr lang="uk-UA" sz="2400" dirty="0"/>
              <a:t>вивчення концепцій, теорій </a:t>
            </a:r>
            <a:r>
              <a:rPr lang="uk-UA" sz="2400" dirty="0" smtClean="0"/>
              <a:t>та основних </a:t>
            </a:r>
            <a:r>
              <a:rPr lang="uk-UA" sz="2400" dirty="0"/>
              <a:t>принципів міркування, прийнятих у тій чи іншій </a:t>
            </a:r>
            <a:r>
              <a:rPr lang="uk-UA" sz="2400" dirty="0" smtClean="0"/>
              <a:t>науці, зв’язок </a:t>
            </a:r>
            <a:r>
              <a:rPr lang="uk-UA" sz="2400" dirty="0"/>
              <a:t>між теоретичними концепціями та обґрунтованими </a:t>
            </a:r>
            <a:r>
              <a:rPr lang="uk-UA" sz="2400" dirty="0" smtClean="0"/>
              <a:t>висновками </a:t>
            </a:r>
            <a:r>
              <a:rPr lang="uk-UA" sz="2400" dirty="0"/>
              <a:t>про реальний світ. </a:t>
            </a:r>
            <a:endParaRPr lang="uk-UA" sz="2400" dirty="0" smtClean="0"/>
          </a:p>
          <a:p>
            <a:r>
              <a:rPr lang="uk-UA" sz="2400" dirty="0" smtClean="0"/>
              <a:t>Методологія поєднує </a:t>
            </a:r>
            <a:r>
              <a:rPr lang="uk-UA" sz="2400" i="1" dirty="0" smtClean="0">
                <a:solidFill>
                  <a:srgbClr val="FFFF00"/>
                </a:solidFill>
              </a:rPr>
              <a:t>позитивне </a:t>
            </a:r>
            <a:r>
              <a:rPr lang="uk-UA" sz="2400" dirty="0"/>
              <a:t>(«ось що роблять більшість економістів») й </a:t>
            </a:r>
            <a:r>
              <a:rPr lang="uk-UA" sz="2400" i="1" dirty="0">
                <a:solidFill>
                  <a:srgbClr val="FFFF00"/>
                </a:solidFill>
              </a:rPr>
              <a:t>нормативне</a:t>
            </a:r>
            <a:r>
              <a:rPr lang="uk-UA" sz="2400" dirty="0"/>
              <a:t> </a:t>
            </a:r>
            <a:r>
              <a:rPr lang="uk-UA" sz="2400" dirty="0" smtClean="0"/>
              <a:t>(«</a:t>
            </a:r>
            <a:r>
              <a:rPr lang="uk-UA" sz="2400" dirty="0"/>
              <a:t>ось що економісти мають </a:t>
            </a:r>
            <a:r>
              <a:rPr lang="uk-UA" sz="2400" dirty="0" smtClean="0"/>
              <a:t>робити») знання.</a:t>
            </a:r>
          </a:p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Методологія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- система  </a:t>
            </a:r>
            <a:r>
              <a:rPr lang="uk-UA" sz="2400" dirty="0"/>
              <a:t>принципів  і  способів  організації  процесу  наукового  </a:t>
            </a:r>
            <a:r>
              <a:rPr lang="uk-UA" sz="2400" dirty="0" smtClean="0"/>
              <a:t>пізнання, сукупність  </a:t>
            </a:r>
            <a:r>
              <a:rPr lang="uk-UA" sz="2400" dirty="0"/>
              <a:t>дослідницьких  прийомів  та  методів,  за  </a:t>
            </a:r>
            <a:r>
              <a:rPr lang="uk-UA" sz="2400" dirty="0" smtClean="0"/>
              <a:t>допомогою яких  </a:t>
            </a:r>
            <a:r>
              <a:rPr lang="uk-UA" sz="2400" dirty="0"/>
              <a:t>здобуваються  нові  та  упорядковуються  раніше  </a:t>
            </a:r>
            <a:r>
              <a:rPr lang="uk-UA" sz="2400" dirty="0" smtClean="0"/>
              <a:t>набуті знання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22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1.1 Об’єкт </a:t>
            </a:r>
            <a:r>
              <a:rPr lang="uk-UA" dirty="0"/>
              <a:t>і предмет дисципліни «Сучасні економічні теорії».</a:t>
            </a:r>
          </a:p>
          <a:p>
            <a:pPr lvl="0"/>
            <a:r>
              <a:rPr lang="uk-UA" dirty="0" smtClean="0"/>
              <a:t>1.2 Теоретичні </a:t>
            </a:r>
            <a:r>
              <a:rPr lang="uk-UA" dirty="0"/>
              <a:t>моделі розвитку науки.</a:t>
            </a:r>
          </a:p>
          <a:p>
            <a:pPr lvl="0"/>
            <a:r>
              <a:rPr lang="uk-UA" dirty="0" smtClean="0"/>
              <a:t>1.3 Методологія </a:t>
            </a:r>
            <a:r>
              <a:rPr lang="uk-UA" dirty="0"/>
              <a:t>аналізу сучасних економічних теорій.</a:t>
            </a:r>
          </a:p>
          <a:p>
            <a:pPr lvl="0"/>
            <a:r>
              <a:rPr lang="uk-UA" dirty="0" smtClean="0"/>
              <a:t>1.4 Структура </a:t>
            </a:r>
            <a:r>
              <a:rPr lang="uk-UA" dirty="0" smtClean="0"/>
              <a:t>сучасних  методологічних </a:t>
            </a:r>
            <a:r>
              <a:rPr lang="uk-UA" dirty="0"/>
              <a:t>досліджень.</a:t>
            </a:r>
          </a:p>
          <a:p>
            <a:pPr lvl="0"/>
            <a:r>
              <a:rPr lang="uk-UA" dirty="0" smtClean="0"/>
              <a:t>1.5 Підходи </a:t>
            </a:r>
            <a:r>
              <a:rPr lang="uk-UA" dirty="0"/>
              <a:t>та критерії періодизації господарського розвитку суспільства.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FFC000"/>
                </a:solidFill>
                <a:effectLst/>
              </a:rPr>
              <a:t>Тема 1. Предмет і методи </a:t>
            </a:r>
            <a:r>
              <a:rPr lang="uk-UA" sz="3200" b="1" dirty="0" smtClean="0">
                <a:solidFill>
                  <a:srgbClr val="FFC000"/>
                </a:solidFill>
                <a:effectLst/>
              </a:rPr>
              <a:t> дисципліни </a:t>
            </a:r>
            <a:r>
              <a:rPr lang="uk-UA" sz="3200" b="1" dirty="0">
                <a:solidFill>
                  <a:srgbClr val="FFC000"/>
                </a:solidFill>
                <a:effectLst/>
              </a:rPr>
              <a:t>«Сучасні економічні теорії»</a:t>
            </a:r>
            <a:endParaRPr lang="uk-UA" sz="3200" dirty="0"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79062"/>
              </p:ext>
            </p:extLst>
          </p:nvPr>
        </p:nvGraphicFramePr>
        <p:xfrm>
          <a:off x="0" y="1052736"/>
          <a:ext cx="9036496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283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Рівні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реалізації економічної </a:t>
            </a:r>
            <a: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методології</a:t>
            </a:r>
            <a:b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(За </a:t>
            </a:r>
            <a:r>
              <a:rPr lang="uk-UA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Тетяною Гайдай)</a:t>
            </a:r>
          </a:p>
        </p:txBody>
      </p:sp>
    </p:spTree>
    <p:extLst>
      <p:ext uri="{BB962C8B-B14F-4D97-AF65-F5344CB8AC3E}">
        <p14:creationId xmlns:p14="http://schemas.microsoft.com/office/powerpoint/2010/main" val="2409040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544616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Об’єктом</a:t>
            </a:r>
            <a:r>
              <a:rPr lang="uk-UA" sz="2400" dirty="0" smtClean="0"/>
              <a:t> </a:t>
            </a:r>
            <a:r>
              <a:rPr lang="uk-UA" sz="2400" dirty="0"/>
              <a:t>вивчення </a:t>
            </a:r>
            <a:r>
              <a:rPr lang="uk-UA" sz="2400" dirty="0" smtClean="0"/>
              <a:t>дисципліни «</a:t>
            </a:r>
            <a:r>
              <a:rPr lang="uk-UA" sz="2400" dirty="0"/>
              <a:t>Сучасні економічні теорії</a:t>
            </a:r>
            <a:r>
              <a:rPr lang="uk-UA" sz="2400" dirty="0" smtClean="0"/>
              <a:t>» є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економічна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сфера постіндустріального суспільства. </a:t>
            </a:r>
            <a:r>
              <a:rPr lang="uk-UA" sz="2400" dirty="0" smtClean="0"/>
              <a:t>Він </a:t>
            </a:r>
            <a:r>
              <a:rPr lang="uk-UA" sz="2400" dirty="0"/>
              <a:t>охоплює </a:t>
            </a:r>
            <a:r>
              <a:rPr lang="uk-UA" sz="2400" dirty="0" smtClean="0"/>
              <a:t>процеси </a:t>
            </a:r>
            <a:r>
              <a:rPr lang="uk-UA" sz="2400" dirty="0"/>
              <a:t>та явища, </a:t>
            </a:r>
            <a:r>
              <a:rPr lang="uk-UA" sz="2400" dirty="0" smtClean="0"/>
              <a:t>які є характерними складовими постіндустріальної </a:t>
            </a:r>
            <a:r>
              <a:rPr lang="uk-UA" sz="2400" dirty="0"/>
              <a:t>економіки, </a:t>
            </a:r>
            <a:endParaRPr lang="uk-UA" sz="2400" dirty="0" smtClean="0"/>
          </a:p>
          <a:p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по-перше</a:t>
            </a:r>
            <a:r>
              <a:rPr lang="uk-UA" sz="2400" dirty="0"/>
              <a:t>, як відносно </a:t>
            </a:r>
            <a:r>
              <a:rPr lang="uk-UA" sz="2400" i="1" dirty="0">
                <a:solidFill>
                  <a:srgbClr val="FFFF00"/>
                </a:solidFill>
              </a:rPr>
              <a:t>відокремленої, </a:t>
            </a:r>
            <a:r>
              <a:rPr lang="uk-UA" sz="2400" i="1" dirty="0" smtClean="0">
                <a:solidFill>
                  <a:srgbClr val="FFFF00"/>
                </a:solidFill>
              </a:rPr>
              <a:t>самостійної системи</a:t>
            </a:r>
            <a:r>
              <a:rPr lang="uk-UA" sz="2400" dirty="0"/>
              <a:t>, що має особливу структурну будову (вертикальну й </a:t>
            </a:r>
            <a:r>
              <a:rPr lang="uk-UA" sz="2400" dirty="0" smtClean="0"/>
              <a:t>горизонтальну</a:t>
            </a:r>
            <a:r>
              <a:rPr lang="uk-UA" sz="2400" dirty="0"/>
              <a:t>), зв’язки із зовнішнім середовищем; </a:t>
            </a:r>
            <a:r>
              <a:rPr lang="uk-UA" sz="2400" dirty="0" smtClean="0"/>
              <a:t>характеризується  </a:t>
            </a:r>
            <a:r>
              <a:rPr lang="uk-UA" sz="2400" dirty="0"/>
              <a:t>певною  динамікою  та  закономірностями  розвитку.  </a:t>
            </a:r>
            <a:endParaRPr lang="uk-UA" sz="2400" dirty="0" smtClean="0"/>
          </a:p>
          <a:p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По-друге</a:t>
            </a:r>
            <a:r>
              <a:rPr lang="uk-UA" sz="2400" dirty="0" smtClean="0"/>
              <a:t>, об’єкт </a:t>
            </a:r>
            <a:r>
              <a:rPr lang="uk-UA" sz="2400" dirty="0"/>
              <a:t>дисципліни розкривається також на основі аналізу </a:t>
            </a:r>
            <a:r>
              <a:rPr lang="uk-UA" sz="2400" dirty="0" smtClean="0"/>
              <a:t>господарської </a:t>
            </a:r>
            <a:r>
              <a:rPr lang="uk-UA" sz="2400" dirty="0"/>
              <a:t>системи </a:t>
            </a:r>
            <a:r>
              <a:rPr lang="uk-UA" sz="2400" i="1" dirty="0">
                <a:solidFill>
                  <a:srgbClr val="FFFF00"/>
                </a:solidFill>
              </a:rPr>
              <a:t>як підсистеми більш широкої та багатопланової системи </a:t>
            </a:r>
            <a:r>
              <a:rPr lang="uk-UA" sz="2400" dirty="0"/>
              <a:t>постіндустріального суспільства в цілому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 Об’єкт і предмет дисципліни </a:t>
            </a: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Сучасні економічні теорії»</a:t>
            </a:r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uk-UA" sz="2400" dirty="0" smtClean="0"/>
              <a:t>З науковим об’єктом дослідження завжди пов’язаний </a:t>
            </a:r>
            <a:r>
              <a:rPr lang="uk-UA" sz="2400" dirty="0" smtClean="0">
                <a:solidFill>
                  <a:srgbClr val="FFC000"/>
                </a:solidFill>
              </a:rPr>
              <a:t>предмет  аналізу</a:t>
            </a:r>
            <a:r>
              <a:rPr lang="uk-UA" sz="2400" dirty="0" smtClean="0"/>
              <a:t>,  який  розкриває його внутрішні  характеристики, тобто об’єкт наукового аналізу конкретизується  через  предмет  вивчення.</a:t>
            </a:r>
          </a:p>
          <a:p>
            <a:pPr>
              <a:lnSpc>
                <a:spcPct val="120000"/>
              </a:lnSpc>
            </a:pPr>
            <a:endParaRPr lang="uk-UA" sz="2400" dirty="0" smtClean="0"/>
          </a:p>
          <a:p>
            <a:pPr>
              <a:lnSpc>
                <a:spcPct val="120000"/>
              </a:lnSpc>
            </a:pPr>
            <a:r>
              <a:rPr lang="uk-UA" sz="2400" dirty="0"/>
              <a:t>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редметом</a:t>
            </a: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sz="2400" dirty="0"/>
              <a:t>дисципліни  «Сучасні  економічні  теорії»  </a:t>
            </a:r>
            <a:r>
              <a:rPr lang="uk-UA" sz="2400" dirty="0" smtClean="0"/>
              <a:t>є </a:t>
            </a:r>
            <a:r>
              <a:rPr lang="uk-UA" sz="2400" i="1" dirty="0" smtClean="0">
                <a:solidFill>
                  <a:srgbClr val="FFFF00"/>
                </a:solidFill>
              </a:rPr>
              <a:t>сучасні </a:t>
            </a:r>
            <a:r>
              <a:rPr lang="uk-UA" sz="2400" i="1" dirty="0">
                <a:solidFill>
                  <a:srgbClr val="FFFF00"/>
                </a:solidFill>
              </a:rPr>
              <a:t>економічні погляди та ідеї, об’єднані в теорії, </a:t>
            </a:r>
            <a:r>
              <a:rPr lang="uk-UA" sz="2400" i="1" dirty="0" smtClean="0">
                <a:solidFill>
                  <a:srgbClr val="FFFF00"/>
                </a:solidFill>
              </a:rPr>
              <a:t>концепції, школи </a:t>
            </a:r>
            <a:r>
              <a:rPr lang="uk-UA" sz="2400" i="1" dirty="0">
                <a:solidFill>
                  <a:srgbClr val="FFFF00"/>
                </a:solidFill>
              </a:rPr>
              <a:t>та напрями економічної думки</a:t>
            </a:r>
            <a:r>
              <a:rPr lang="uk-UA" sz="2400" dirty="0"/>
              <a:t>, що відображають </a:t>
            </a:r>
            <a:r>
              <a:rPr lang="uk-UA" sz="2400" dirty="0" smtClean="0"/>
              <a:t>основні закономірності </a:t>
            </a:r>
            <a:r>
              <a:rPr lang="uk-UA" sz="2400" dirty="0"/>
              <a:t>господарського розвитку суспільства </a:t>
            </a:r>
            <a:r>
              <a:rPr lang="uk-UA" sz="2400" dirty="0" smtClean="0"/>
              <a:t>останньої третини </a:t>
            </a:r>
            <a:r>
              <a:rPr lang="uk-UA" sz="2400" dirty="0"/>
              <a:t>ХХ — початку ХХІ ст</a:t>
            </a:r>
            <a:r>
              <a:rPr lang="uk-UA" sz="2400" dirty="0" smtClean="0"/>
              <a:t>., взаємовідносини </a:t>
            </a:r>
            <a:r>
              <a:rPr lang="uk-UA" sz="2400" dirty="0"/>
              <a:t>між </a:t>
            </a:r>
            <a:r>
              <a:rPr lang="uk-UA" sz="2400" dirty="0" smtClean="0"/>
              <a:t>суб'єктами економіки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26342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44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Теоретичні моделі розвитку науки</a:t>
            </a:r>
            <a:b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183832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627784" y="980728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Кумулятивна модель</a:t>
            </a:r>
            <a:b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П’єра</a:t>
            </a:r>
            <a: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Дюема</a:t>
            </a:r>
            <a: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uk-UA" altLang="uk-UA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Duhem</a:t>
            </a:r>
            <a:r>
              <a:rPr lang="uk-UA" alt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</a:t>
            </a:r>
            <a:r>
              <a:rPr lang="uk-UA" alt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(1861-1916)</a:t>
            </a:r>
            <a:r>
              <a:rPr lang="uk-UA" altLang="uk-UA" sz="24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400" i="1" dirty="0" smtClean="0"/>
              <a:t/>
            </a:r>
            <a:br>
              <a:rPr lang="uk-UA" altLang="uk-UA" sz="2400" i="1" dirty="0" smtClean="0"/>
            </a:br>
            <a:endParaRPr lang="uk-UA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83768" y="1844824"/>
            <a:ext cx="648072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7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Розвиток науки - поступовий послідовний  процес нагромадження наукових досягнень (фактів, теорій та методів). </a:t>
            </a: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700" dirty="0" smtClean="0">
                <a:latin typeface="Bookman Old Style" panose="02050604050505020204" pitchFamily="18" charset="0"/>
              </a:rPr>
              <a:t>З появою нової </a:t>
            </a:r>
            <a:r>
              <a:rPr lang="uk-UA" altLang="uk-UA" sz="2700" dirty="0">
                <a:latin typeface="Bookman Old Style" panose="02050604050505020204" pitchFamily="18" charset="0"/>
              </a:rPr>
              <a:t>теорії результати експерименту піддаються теоретичній </a:t>
            </a:r>
            <a:r>
              <a:rPr lang="uk-UA" altLang="uk-UA" sz="2700" dirty="0" err="1" smtClean="0">
                <a:latin typeface="Bookman Old Style" panose="02050604050505020204" pitchFamily="18" charset="0"/>
              </a:rPr>
              <a:t>реінтерпритації</a:t>
            </a:r>
            <a:r>
              <a:rPr lang="uk-UA" altLang="uk-UA" sz="2700" dirty="0">
                <a:latin typeface="Bookman Old Style" panose="02050604050505020204" pitchFamily="18" charset="0"/>
              </a:rPr>
              <a:t>: описова частина попередніх теорій майже цілковито стає складовою частиною нової теорії.</a:t>
            </a:r>
          </a:p>
        </p:txBody>
      </p:sp>
    </p:spTree>
    <p:extLst>
      <p:ext uri="{BB962C8B-B14F-4D97-AF65-F5344CB8AC3E}">
        <p14:creationId xmlns:p14="http://schemas.microsoft.com/office/powerpoint/2010/main" val="1957829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116632"/>
            <a:ext cx="892899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“Вирішальному експерименту” (верифікації)</a:t>
            </a:r>
            <a:r>
              <a:rPr lang="uk-UA" altLang="uk-UA" sz="2800" dirty="0">
                <a:latin typeface="Bookman Old Style" panose="02050604050505020204" pitchFamily="18" charset="0"/>
              </a:rPr>
              <a:t> можна піддавати тільки цілісні і комплексні теоретичні системи, а не ізольовані гіпотези. Під час верифікації неможливо визначити яка саме частина теорії помилкова. Отже, </a:t>
            </a:r>
            <a:r>
              <a:rPr lang="uk-UA" altLang="uk-UA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існує логічна підстава для одночасного сприйняття двох, або більше теорій, які суперечать одна </a:t>
            </a:r>
            <a:r>
              <a:rPr lang="uk-UA" altLang="uk-UA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одній.</a:t>
            </a:r>
          </a:p>
          <a:p>
            <a:pPr indent="457200">
              <a:buClr>
                <a:schemeClr val="hlink"/>
              </a:buClr>
              <a:buSzTx/>
            </a:pP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Принципи</a:t>
            </a:r>
            <a:r>
              <a:rPr lang="uk-UA" altLang="uk-UA" sz="2800" dirty="0" smtClean="0">
                <a:latin typeface="Bookman Old Style" panose="02050604050505020204" pitchFamily="18" charset="0"/>
              </a:rPr>
              <a:t> </a:t>
            </a:r>
            <a:r>
              <a:rPr lang="uk-UA" altLang="uk-UA" sz="2800" dirty="0">
                <a:latin typeface="Bookman Old Style" panose="02050604050505020204" pitchFamily="18" charset="0"/>
              </a:rPr>
              <a:t>- інструменти, засоби для впорядкування, отриманих шляхом індукції, експериментальних законів. Отже, </a:t>
            </a:r>
            <a:r>
              <a:rPr lang="uk-UA" altLang="uk-UA" sz="28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теорії не можуть бути ні вірними, ні хибними: вони є лише інструментами в руках дослідника.</a:t>
            </a:r>
            <a:r>
              <a:rPr lang="uk-UA" altLang="uk-UA" sz="2800" dirty="0">
                <a:latin typeface="Bookman Old Style" panose="02050604050505020204" pitchFamily="18" charset="0"/>
              </a:rPr>
              <a:t> Інструменти можна характеризувати з точки зору їх ефективності, еластичності, зручності</a:t>
            </a:r>
            <a:r>
              <a:rPr lang="uk-UA" altLang="uk-UA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0635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Куайн Уиллард Ван Орма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AutoShape 4" descr="Куайн Уиллард Ван Орма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4" name="AutoShape 6" descr="Куайн Уиллард Ван Орман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2056" name="Picture 8" descr="https://www.kyotoprize.org/wp-content/uploads/2019/07/th_1996_c_quine-200x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96" y="637390"/>
            <a:ext cx="2067805" cy="221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55776" y="160337"/>
            <a:ext cx="5688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uk-UA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Віллард</a:t>
            </a: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ван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Орман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Куайн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endParaRPr lang="uk-UA" altLang="uk-UA" sz="2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  <a:p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Quine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(1908-2000) </a:t>
            </a:r>
            <a:endParaRPr lang="uk-UA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6301" y="1125750"/>
            <a:ext cx="672993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Tx/>
            </a:pPr>
            <a:r>
              <a:rPr lang="uk-UA" altLang="uk-UA" sz="2700" dirty="0">
                <a:latin typeface="Bookman Old Style" panose="02050604050505020204" pitchFamily="18" charset="0"/>
              </a:rPr>
              <a:t>Поширив сформульовану П.</a:t>
            </a:r>
            <a:r>
              <a:rPr lang="uk-UA" altLang="uk-UA" sz="2700" dirty="0" err="1">
                <a:latin typeface="Bookman Old Style" panose="02050604050505020204" pitchFamily="18" charset="0"/>
              </a:rPr>
              <a:t>Дюемом</a:t>
            </a:r>
            <a:r>
              <a:rPr lang="uk-UA" altLang="uk-UA" sz="2700" dirty="0">
                <a:latin typeface="Bookman Old Style" panose="02050604050505020204" pitchFamily="18" charset="0"/>
              </a:rPr>
              <a:t> тезу про системний характер фізичної теорії на всяку наукову </a:t>
            </a:r>
            <a:r>
              <a:rPr lang="uk-UA" altLang="uk-UA" sz="2700" dirty="0" smtClean="0">
                <a:latin typeface="Bookman Old Style" panose="02050604050505020204" pitchFamily="18" charset="0"/>
              </a:rPr>
              <a:t>теорію. Філософія принципово </a:t>
            </a:r>
            <a:r>
              <a:rPr lang="uk-UA" altLang="uk-UA" sz="2700" dirty="0">
                <a:latin typeface="Bookman Old Style" panose="02050604050505020204" pitchFamily="18" charset="0"/>
              </a:rPr>
              <a:t>не відрізняється від природничих наук, </a:t>
            </a:r>
            <a:r>
              <a:rPr lang="uk-UA" altLang="uk-UA" sz="2700" dirty="0" smtClean="0">
                <a:latin typeface="Bookman Old Style" panose="02050604050505020204" pitchFamily="18" charset="0"/>
              </a:rPr>
              <a:t>виокремлюючись </a:t>
            </a:r>
            <a:r>
              <a:rPr lang="uk-UA" altLang="uk-UA" sz="2700" dirty="0">
                <a:latin typeface="Bookman Old Style" panose="02050604050505020204" pitchFamily="18" charset="0"/>
              </a:rPr>
              <a:t>тільки дещо більшою спільністю своїх висновків і принципів.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9328" y="4957568"/>
            <a:ext cx="87369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hlink"/>
              </a:buClr>
              <a:buSzTx/>
            </a:pPr>
            <a:r>
              <a:rPr lang="uk-UA" altLang="uk-UA" sz="2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Теза </a:t>
            </a:r>
            <a:r>
              <a:rPr lang="uk-UA" altLang="uk-UA" sz="2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Дюема</a:t>
            </a:r>
            <a:r>
              <a:rPr lang="uk-UA" altLang="uk-UA" sz="2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– </a:t>
            </a:r>
            <a:r>
              <a:rPr lang="uk-UA" altLang="uk-UA" sz="27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Куайна</a:t>
            </a:r>
            <a:r>
              <a:rPr lang="uk-UA" altLang="uk-UA" sz="2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: </a:t>
            </a:r>
            <a:r>
              <a:rPr lang="uk-UA" altLang="uk-UA" sz="27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з огляду на системний характер наукового знання емпірична перевірка окремо взятих висновків теорії неможлива.</a:t>
            </a:r>
          </a:p>
        </p:txBody>
      </p:sp>
    </p:spTree>
    <p:extLst>
      <p:ext uri="{BB962C8B-B14F-4D97-AF65-F5344CB8AC3E}">
        <p14:creationId xmlns:p14="http://schemas.microsoft.com/office/powerpoint/2010/main" val="231401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38833" y="133676"/>
            <a:ext cx="677703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Фальсифікаційна модель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/>
            </a:r>
            <a:b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</a:br>
            <a:r>
              <a:rPr lang="uk-UA" alt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Карла 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Раймонда Поппера (</a:t>
            </a:r>
            <a:r>
              <a:rPr lang="uk-UA" altLang="uk-UA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Popper</a:t>
            </a:r>
            <a:r>
              <a:rPr lang="uk-UA" alt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) </a:t>
            </a:r>
            <a:r>
              <a:rPr lang="uk-UA" alt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(</a:t>
            </a:r>
            <a:r>
              <a:rPr lang="uk-UA" alt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1902-1994)</a:t>
            </a:r>
            <a:r>
              <a:rPr lang="uk-UA" altLang="uk-UA" sz="28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 </a:t>
            </a:r>
            <a:r>
              <a:rPr lang="uk-UA" altLang="uk-UA" sz="2800" i="1" dirty="0"/>
              <a:t/>
            </a:r>
            <a:br>
              <a:rPr lang="uk-UA" altLang="uk-UA" sz="2800" i="1" dirty="0"/>
            </a:br>
            <a:endParaRPr lang="uk-UA" sz="2800" dirty="0"/>
          </a:p>
        </p:txBody>
      </p:sp>
      <p:pic>
        <p:nvPicPr>
          <p:cNvPr id="3074" name="Picture 2" descr="Поппер, Карл — Википе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11" y="1340768"/>
            <a:ext cx="1991524" cy="2551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138833" y="1484784"/>
            <a:ext cx="68976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Pct val="150000"/>
            </a:pPr>
            <a:endParaRPr lang="uk-UA" altLang="uk-UA" sz="2800" b="1" dirty="0" smtClean="0">
              <a:solidFill>
                <a:srgbClr val="0000FF"/>
              </a:solidFill>
              <a:latin typeface="Bookman Old Style" panose="02050604050505020204" pitchFamily="18" charset="0"/>
            </a:endParaRPr>
          </a:p>
          <a:p>
            <a:pPr indent="457200">
              <a:buClr>
                <a:schemeClr val="hlink"/>
              </a:buClr>
              <a:buSzPct val="150000"/>
            </a:pPr>
            <a:r>
              <a:rPr lang="uk-UA" altLang="uk-UA" sz="2800" b="1" dirty="0" smtClean="0">
                <a:solidFill>
                  <a:srgbClr val="0000FF"/>
                </a:solidFill>
                <a:latin typeface="Bookman Old Style" panose="02050604050505020204" pitchFamily="18" charset="0"/>
              </a:rPr>
              <a:t>“</a:t>
            </a:r>
            <a:r>
              <a:rPr lang="uk-UA" altLang="uk-UA" sz="2800" b="1" dirty="0">
                <a:solidFill>
                  <a:srgbClr val="0000FF"/>
                </a:solidFill>
                <a:latin typeface="Bookman Old Style" panose="02050604050505020204" pitchFamily="18" charset="0"/>
              </a:rPr>
              <a:t>Логіка наукового відкриття” (1934</a:t>
            </a:r>
            <a:r>
              <a:rPr lang="uk-UA" altLang="uk-UA" sz="2800" b="1" dirty="0" smtClean="0">
                <a:solidFill>
                  <a:srgbClr val="0000FF"/>
                </a:solidFill>
                <a:latin typeface="Bookman Old Style" panose="02050604050505020204" pitchFamily="18" charset="0"/>
              </a:rPr>
              <a:t>):</a:t>
            </a:r>
            <a:r>
              <a:rPr lang="uk-UA" altLang="uk-UA" sz="2800" b="1" dirty="0" smtClean="0">
                <a:latin typeface="Bookman Old Style" panose="02050604050505020204" pitchFamily="18" charset="0"/>
              </a:rPr>
              <a:t> </a:t>
            </a:r>
            <a:r>
              <a:rPr lang="uk-UA" altLang="uk-UA" sz="2800" dirty="0" smtClean="0">
                <a:latin typeface="Bookman Old Style" panose="02050604050505020204" pitchFamily="18" charset="0"/>
              </a:rPr>
              <a:t>заперечує </a:t>
            </a:r>
            <a:r>
              <a:rPr lang="uk-UA" altLang="uk-UA" sz="2800" dirty="0">
                <a:latin typeface="Bookman Old Style" panose="02050604050505020204" pitchFamily="18" charset="0"/>
              </a:rPr>
              <a:t>наявність логічних засобів для використання принципу емпіризму в методології. На перший план він висуває </a:t>
            </a:r>
            <a:r>
              <a:rPr lang="uk-UA" altLang="uk-UA" sz="28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проблему демаркації</a:t>
            </a:r>
            <a:r>
              <a:rPr lang="uk-UA" altLang="uk-UA" sz="2800" dirty="0">
                <a:latin typeface="Bookman Old Style" panose="02050604050505020204" pitchFamily="18" charset="0"/>
              </a:rPr>
              <a:t>: розділення знань на наукові і ненаукові. </a:t>
            </a:r>
          </a:p>
          <a:p>
            <a:pPr indent="457200">
              <a:buClr>
                <a:schemeClr val="hlink"/>
              </a:buClr>
              <a:buSzPct val="150000"/>
            </a:pPr>
            <a:r>
              <a:rPr lang="uk-UA" altLang="uk-UA" sz="2800" dirty="0" smtClean="0">
                <a:latin typeface="Bookman Old Style" panose="02050604050505020204" pitchFamily="18" charset="0"/>
              </a:rPr>
              <a:t> </a:t>
            </a:r>
            <a:endParaRPr lang="uk-UA" altLang="uk-UA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140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0" y="188640"/>
            <a:ext cx="87363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uk-UA" altLang="uk-UA" sz="27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Принцип емпіричної фальсифікації: </a:t>
            </a:r>
            <a:r>
              <a:rPr lang="uk-UA" altLang="uk-UA" sz="2800" i="1" dirty="0">
                <a:solidFill>
                  <a:srgbClr val="FFC000"/>
                </a:solidFill>
                <a:latin typeface="Bookman Old Style" panose="02050604050505020204" pitchFamily="18" charset="0"/>
              </a:rPr>
              <a:t>при перевірці для теорії важлива не стільки кількість підтверджень її істинності, скільки пошук таких емпіричних ситуацій, які спроможні її спростувати</a:t>
            </a:r>
            <a:r>
              <a:rPr lang="uk-UA" altLang="uk-UA" sz="2800" i="1" dirty="0" smtClean="0">
                <a:solidFill>
                  <a:srgbClr val="FFC000"/>
                </a:solidFill>
                <a:latin typeface="Bookman Old Style" panose="02050604050505020204" pitchFamily="18" charset="0"/>
              </a:rPr>
              <a:t>.</a:t>
            </a:r>
          </a:p>
          <a:p>
            <a:endParaRPr lang="uk-UA" sz="2800" i="1" dirty="0">
              <a:solidFill>
                <a:srgbClr val="FFC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3528" y="2607237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buClr>
                <a:schemeClr val="hlink"/>
              </a:buClr>
              <a:buSzPct val="150000"/>
            </a:pPr>
            <a:r>
              <a:rPr lang="uk-UA" altLang="uk-UA" sz="2800" dirty="0">
                <a:latin typeface="Bookman Old Style" panose="02050604050505020204" pitchFamily="18" charset="0"/>
              </a:rPr>
              <a:t>Щоб твердження могло претендувати на статус наукового, воно повинно бути сформульовано таким чином, щоб </a:t>
            </a:r>
            <a:r>
              <a:rPr lang="uk-UA" altLang="uk-UA" sz="2800" i="1" u="sng" dirty="0">
                <a:solidFill>
                  <a:srgbClr val="FFC000"/>
                </a:solidFill>
                <a:latin typeface="Bookman Old Style" panose="02050604050505020204" pitchFamily="18" charset="0"/>
              </a:rPr>
              <a:t>існувала принципова можливість його заперечення</a:t>
            </a:r>
            <a:r>
              <a:rPr lang="uk-UA" altLang="uk-UA" sz="2800" u="sng" dirty="0">
                <a:latin typeface="Bookman Old Style" panose="02050604050505020204" pitchFamily="18" charset="0"/>
              </a:rPr>
              <a:t>. </a:t>
            </a:r>
            <a:r>
              <a:rPr lang="uk-UA" altLang="uk-UA" sz="2800" dirty="0">
                <a:latin typeface="Bookman Old Style" panose="02050604050505020204" pitchFamily="18" charset="0"/>
              </a:rPr>
              <a:t>Суперечливі щодо теорії факти засвідчують єдино можливий контакт з дослідженням і є умовою прогресу пізнання. </a:t>
            </a:r>
          </a:p>
        </p:txBody>
      </p:sp>
    </p:spTree>
    <p:extLst>
      <p:ext uri="{BB962C8B-B14F-4D97-AF65-F5344CB8AC3E}">
        <p14:creationId xmlns:p14="http://schemas.microsoft.com/office/powerpoint/2010/main" val="2971358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283</TotalTime>
  <Words>1221</Words>
  <Application>Microsoft Office PowerPoint</Application>
  <PresentationFormat>Экран (4:3)</PresentationFormat>
  <Paragraphs>134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СУЧАСНІ ЕКОНОМІЧНІ ТЕОРІЇ</vt:lpstr>
      <vt:lpstr>Тема 1. Предмет і методи  дисципліни «Сучасні економічні теорії»</vt:lpstr>
      <vt:lpstr>1.1 Об’єкт і предмет дисципліни  «Сучасні економічні теорії»</vt:lpstr>
      <vt:lpstr>Презентация PowerPoint</vt:lpstr>
      <vt:lpstr>1.2. Теоретичні моделі розвитку науки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наукових революцій  Томаса С. Куна (схема) </vt:lpstr>
      <vt:lpstr>Презентация PowerPoint</vt:lpstr>
      <vt:lpstr>Презентация PowerPoint</vt:lpstr>
      <vt:lpstr>Модель конкуруючих програм досліджень Імре Лакатоша (схема)</vt:lpstr>
      <vt:lpstr>1.3 Методологія аналізу сучасних економічних теорій</vt:lpstr>
      <vt:lpstr>Презентация PowerPoint</vt:lpstr>
      <vt:lpstr>Презентация PowerPoint</vt:lpstr>
      <vt:lpstr>  Рівні реалізації економічної методології  (За Тетяною Гайдай)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Юрій У</cp:lastModifiedBy>
  <cp:revision>16</cp:revision>
  <dcterms:created xsi:type="dcterms:W3CDTF">2023-02-06T18:05:54Z</dcterms:created>
  <dcterms:modified xsi:type="dcterms:W3CDTF">2023-02-08T07:32:57Z</dcterms:modified>
</cp:coreProperties>
</file>