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4" r:id="rId3"/>
    <p:sldId id="357" r:id="rId4"/>
    <p:sldId id="338" r:id="rId5"/>
    <p:sldId id="349" r:id="rId6"/>
    <p:sldId id="350" r:id="rId7"/>
    <p:sldId id="325" r:id="rId8"/>
    <p:sldId id="335" r:id="rId9"/>
    <p:sldId id="326" r:id="rId10"/>
    <p:sldId id="367" r:id="rId11"/>
    <p:sldId id="327" r:id="rId12"/>
    <p:sldId id="360" r:id="rId13"/>
    <p:sldId id="361" r:id="rId14"/>
    <p:sldId id="358" r:id="rId15"/>
    <p:sldId id="359" r:id="rId16"/>
    <p:sldId id="362" r:id="rId17"/>
    <p:sldId id="363" r:id="rId18"/>
    <p:sldId id="364" r:id="rId19"/>
    <p:sldId id="365" r:id="rId20"/>
    <p:sldId id="345" r:id="rId21"/>
    <p:sldId id="351" r:id="rId22"/>
    <p:sldId id="366" r:id="rId23"/>
    <p:sldId id="293" r:id="rId24"/>
    <p:sldId id="310" r:id="rId25"/>
    <p:sldId id="353" r:id="rId26"/>
    <p:sldId id="354" r:id="rId27"/>
    <p:sldId id="355" r:id="rId28"/>
    <p:sldId id="356" r:id="rId29"/>
    <p:sldId id="262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00BAA-3B96-41C6-BE26-97416F515E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04BE8-EC85-40B9-8FDD-0C8FC6EC8BD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Евристична -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засіб здійснення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відкриттів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отримання принципово нового знання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430BF-6326-4CBD-BA98-02148DCD5850}" type="parTrans" cxnId="{2292D425-259B-43BF-AC1B-1FB0338924D1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DAB87-2E3F-4353-A812-BA64D6A24F68}" type="sibTrans" cxnId="{2292D425-259B-43BF-AC1B-1FB0338924D1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1FFA8-F8DD-4B56-A087-FC003087FBD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засіб отримання знання: фіксації, описання, узагальнення фактів, побудови теорій, виділення закономірностей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42AEF-2DF2-4912-B399-8027F5D860BD}" type="parTrans" cxnId="{A2D8A582-6DCF-49E9-9578-04E9E453494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1D471-C116-4B95-ADDA-E4CDE4FDA4DC}" type="sibTrans" cxnId="{A2D8A582-6DCF-49E9-9578-04E9E453494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44BC3-2D64-4B4D-A6E0-354B8E5052C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Пояснювальна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пояснює явища дійсності через виявлення законів, закономірностей та тенденцій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F58B4-94CB-4955-B0BB-47F6344E274C}" type="parTrans" cxnId="{5A769647-E5C9-4B28-AB69-9028EAAACB5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A7E18-490B-4475-8C20-C27C20B659E2}" type="sibTrans" cxnId="{5A769647-E5C9-4B28-AB69-9028EAAACB5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445FA-D7E0-4BDE-B207-B8613994ECF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Інструментальна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формує інструмент розуміння реальності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3E682-8FA9-4BA9-9D68-F0B1ADADDD2D}" type="parTrans" cxnId="{DC743A05-F3E3-4D94-87FD-F550A520C6CA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087EC-65AF-4CEF-8342-1AFC055A3826}" type="sibTrans" cxnId="{DC743A05-F3E3-4D94-87FD-F550A520C6CA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1864F-7FBA-403E-A586-2B02ED313E4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 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 технологічне втілення наукового знання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557A9-24DB-4C25-A17F-0E3850DC8354}" type="parTrans" cxnId="{1681F04B-44D1-4C9A-95C5-DFF77810C56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97921-328F-4E86-9B47-4AA26496FC8F}" type="sibTrans" cxnId="{1681F04B-44D1-4C9A-95C5-DFF77810C56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A17E3-5916-4C8E-82FD-AF7FA84DEBF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специфічний інститут у суспільстві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2850-9D64-4D09-8F31-1BE0729D5A28}" type="parTrans" cxnId="{DB9FAB1D-0942-4C20-88D4-96D28DDB2B9C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614A6-ACAD-4501-9A37-EC6064AA15E3}" type="sibTrans" cxnId="{DB9FAB1D-0942-4C20-88D4-96D28DDB2B9C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DDCAE-9051-4EDD-B505-A406E2561AA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Культурологічна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важлива підсистема та елемент механізму культури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85597-CA76-48C3-9B92-1CC57CE269C9}" type="parTrans" cxnId="{762A5E33-EE93-4029-8FFD-9A8842C05FF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0DCA1-C7D3-4087-901A-EA24A2301460}" type="sibTrans" cxnId="{762A5E33-EE93-4029-8FFD-9A8842C05FF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E6AA4-35BD-4FFF-ABF8-6B05659CB12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Світоглядна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формування наукового світогляду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41642-7C24-4221-9C0F-AC98107B729F}" type="parTrans" cxnId="{D2F06E73-8961-4A9F-A77D-764ECC43E7E9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A88FD-7AC0-481D-9A31-6D489DD9DC09}" type="sibTrans" cxnId="{D2F06E73-8961-4A9F-A77D-764ECC43E7E9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FF4A3-2FCA-4583-A95C-F68CBA48F3C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Експертно-оціночна - о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цінює ті або інші проблеми, практичні і наукові проекти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12CA3-BD22-467F-8798-AE5474DADD22}" type="parTrans" cxnId="{0726E465-7AE9-4278-A765-BCF4ADF4FB6F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74F7E-AB96-4C82-AA17-18938993EDC0}" type="sibTrans" cxnId="{0726E465-7AE9-4278-A765-BCF4ADF4FB6F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415D7-9F8A-409A-A966-AF1747544E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реалізацію управління суспільством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77579-42F6-4A4B-81C2-17171020F8F9}" type="parTrans" cxnId="{A440A756-88A4-47BA-95D3-4DA38D13841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37D50-4189-418C-944B-DD722E0DD469}" type="sibTrans" cxnId="{A440A756-88A4-47BA-95D3-4DA38D13841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86701-328A-4B31-9544-2A9D4CCBB24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Комерційна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являє собою засіб отримання комерційного прибутку від реалізації продукту науки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CB897-F8A1-4E74-BC6B-0F4DCF4177F5}" type="parTrans" cxnId="{4847C1D3-99B2-4F2E-AF63-B277182DE6A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8E88C-2B78-43D2-861B-B4E6A468E47E}" type="sibTrans" cxnId="{4847C1D3-99B2-4F2E-AF63-B277182DE6A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2C711-1741-4725-99AC-ADAE101205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реалізує процес освіти і соціалізації людей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657A8-2F68-47B5-809D-816962713A9C}" type="parTrans" cxnId="{99ED8533-D6AB-4D53-82D8-AB46DE39F3C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A2526-3370-44C9-9F42-22DB3F4A43A6}" type="sibTrans" cxnId="{99ED8533-D6AB-4D53-82D8-AB46DE39F3C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4E9A9-C76E-4BFA-87A9-B06C5A63175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підвищує ефективність діяльності людини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8F388-5DF1-4588-9556-F8BCCAAD73A8}" type="parTrans" cxnId="{32A02369-3CF6-44D4-8B99-A4AF190A9C02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737BB-A5AB-443F-BEC3-E57DD9347BC9}" type="sibTrans" cxnId="{32A02369-3CF6-44D4-8B99-A4AF190A9C02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902D7-112E-436B-8FC2-C6BB96F28FF2}" type="pres">
      <dgm:prSet presAssocID="{FAC00BAA-3B96-41C6-BE26-97416F515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EC378-E138-44F4-96DE-BFA693C67971}" type="pres">
      <dgm:prSet presAssocID="{7A204BE8-EC85-40B9-8FDD-0C8FC6EC8BD6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BF71E-2F65-4CB5-B460-D48B65CC4FC2}" type="pres">
      <dgm:prSet presAssocID="{8B3DAB87-2E3F-4353-A812-BA64D6A24F68}" presName="spacer" presStyleCnt="0"/>
      <dgm:spPr/>
    </dgm:pt>
    <dgm:pt modelId="{E9484BBC-BF63-4C96-8420-0F95007828AD}" type="pres">
      <dgm:prSet presAssocID="{3DC1FFA8-F8DD-4B56-A087-FC003087FBD3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76D03-7544-4A10-9E64-8446AC481078}" type="pres">
      <dgm:prSet presAssocID="{FBE1D471-C116-4B95-ADDA-E4CDE4FDA4DC}" presName="spacer" presStyleCnt="0"/>
      <dgm:spPr/>
    </dgm:pt>
    <dgm:pt modelId="{4928A3AB-A7B1-48C0-9FC3-EC5BA0BBD19C}" type="pres">
      <dgm:prSet presAssocID="{D9544BC3-2D64-4B4D-A6E0-354B8E5052C3}" presName="parentText" presStyleLbl="node1" presStyleIdx="2" presStyleCnt="13" custScaleY="82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D030C-72AF-4596-A358-7E4275443770}" type="pres">
      <dgm:prSet presAssocID="{3D9A7E18-490B-4475-8C20-C27C20B659E2}" presName="spacer" presStyleCnt="0"/>
      <dgm:spPr/>
    </dgm:pt>
    <dgm:pt modelId="{1DBBD6C2-6B8B-409A-B9F5-6D60D93C4710}" type="pres">
      <dgm:prSet presAssocID="{D3C445FA-D7E0-4BDE-B207-B8613994ECF2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78C66-3D6E-4662-96B3-ADE55B08468B}" type="pres">
      <dgm:prSet presAssocID="{659087EC-65AF-4CEF-8342-1AFC055A3826}" presName="spacer" presStyleCnt="0"/>
      <dgm:spPr/>
    </dgm:pt>
    <dgm:pt modelId="{5ECE8622-5CB1-4F2C-925E-5CB34C64F3F7}" type="pres">
      <dgm:prSet presAssocID="{9691864F-7FBA-403E-A586-2B02ED313E4E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9297D-83C9-472A-A3A4-0D93A2588361}" type="pres">
      <dgm:prSet presAssocID="{BDB97921-328F-4E86-9B47-4AA26496FC8F}" presName="spacer" presStyleCnt="0"/>
      <dgm:spPr/>
    </dgm:pt>
    <dgm:pt modelId="{629D404D-DEDC-492A-BBEA-E3D3A31D1FCC}" type="pres">
      <dgm:prSet presAssocID="{2A1A17E3-5916-4C8E-82FD-AF7FA84DEBF2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8AF9E-DB31-4536-B262-E30CBFF7376D}" type="pres">
      <dgm:prSet presAssocID="{619614A6-ACAD-4501-9A37-EC6064AA15E3}" presName="spacer" presStyleCnt="0"/>
      <dgm:spPr/>
    </dgm:pt>
    <dgm:pt modelId="{C500D2F8-8EE2-4E7D-BFCE-505FA2DE4316}" type="pres">
      <dgm:prSet presAssocID="{5DCDDCAE-9051-4EDD-B505-A406E2561AAB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1C6DC-5D19-42AD-8BD6-617E83D55B09}" type="pres">
      <dgm:prSet presAssocID="{AA40DCA1-C7D3-4087-901A-EA24A2301460}" presName="spacer" presStyleCnt="0"/>
      <dgm:spPr/>
    </dgm:pt>
    <dgm:pt modelId="{7C6277CC-829F-499A-9B01-E7FBB5C529B6}" type="pres">
      <dgm:prSet presAssocID="{645E6AA4-35BD-4FFF-ABF8-6B05659CB120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0E235-0402-4AB1-A7DC-6E307002183E}" type="pres">
      <dgm:prSet presAssocID="{3B8A88FD-7AC0-481D-9A31-6D489DD9DC09}" presName="spacer" presStyleCnt="0"/>
      <dgm:spPr/>
    </dgm:pt>
    <dgm:pt modelId="{0F8DFF7E-0543-4A61-B9C1-879D4D6AB973}" type="pres">
      <dgm:prSet presAssocID="{88DFF4A3-2FCA-4583-A95C-F68CBA48F3CE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9E55-96D6-4C07-A780-23696F0734BA}" type="pres">
      <dgm:prSet presAssocID="{57074F7E-AB96-4C82-AA17-18938993EDC0}" presName="spacer" presStyleCnt="0"/>
      <dgm:spPr/>
    </dgm:pt>
    <dgm:pt modelId="{C0407A34-CB0E-4154-BA12-D68E3EC31483}" type="pres">
      <dgm:prSet presAssocID="{FC3415D7-9F8A-409A-A966-AF1747544E01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507B0-18FE-4465-9DAF-5D3A725B7988}" type="pres">
      <dgm:prSet presAssocID="{0F137D50-4189-418C-944B-DD722E0DD469}" presName="spacer" presStyleCnt="0"/>
      <dgm:spPr/>
    </dgm:pt>
    <dgm:pt modelId="{F1B4456E-01B1-480C-9D67-407BC99BF1D4}" type="pres">
      <dgm:prSet presAssocID="{57B86701-328A-4B31-9544-2A9D4CCBB24C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435A4-14BC-4DF4-A132-C1A3DB07B109}" type="pres">
      <dgm:prSet presAssocID="{8CD8E88C-2B78-43D2-861B-B4E6A468E47E}" presName="spacer" presStyleCnt="0"/>
      <dgm:spPr/>
    </dgm:pt>
    <dgm:pt modelId="{BE615026-0AA8-4092-84DE-328A6CAFF975}" type="pres">
      <dgm:prSet presAssocID="{37D2C711-1741-4725-99AC-ADAE10120501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D68E1-8EFB-4A5A-8810-5981ECB77790}" type="pres">
      <dgm:prSet presAssocID="{1EAA2526-3370-44C9-9F42-22DB3F4A43A6}" presName="spacer" presStyleCnt="0"/>
      <dgm:spPr/>
    </dgm:pt>
    <dgm:pt modelId="{DD59BA6B-73A4-4BE2-A9F4-4A1A512F0093}" type="pres">
      <dgm:prSet presAssocID="{BC64E9A9-C76E-4BFA-87A9-B06C5A631756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F9996-CC19-42E8-A784-954716048DE4}" type="presOf" srcId="{D9544BC3-2D64-4B4D-A6E0-354B8E5052C3}" destId="{4928A3AB-A7B1-48C0-9FC3-EC5BA0BBD19C}" srcOrd="0" destOrd="0" presId="urn:microsoft.com/office/officeart/2005/8/layout/vList2"/>
    <dgm:cxn modelId="{A440A756-88A4-47BA-95D3-4DA38D138410}" srcId="{FAC00BAA-3B96-41C6-BE26-97416F515E01}" destId="{FC3415D7-9F8A-409A-A966-AF1747544E01}" srcOrd="9" destOrd="0" parTransId="{09377579-42F6-4A4B-81C2-17171020F8F9}" sibTransId="{0F137D50-4189-418C-944B-DD722E0DD469}"/>
    <dgm:cxn modelId="{78A3CBE2-785C-4819-B7FC-B1A8EE0A5D09}" type="presOf" srcId="{7A204BE8-EC85-40B9-8FDD-0C8FC6EC8BD6}" destId="{DB8EC378-E138-44F4-96DE-BFA693C67971}" srcOrd="0" destOrd="0" presId="urn:microsoft.com/office/officeart/2005/8/layout/vList2"/>
    <dgm:cxn modelId="{FBDDE42A-2514-4904-88C2-92603BC64533}" type="presOf" srcId="{645E6AA4-35BD-4FFF-ABF8-6B05659CB120}" destId="{7C6277CC-829F-499A-9B01-E7FBB5C529B6}" srcOrd="0" destOrd="0" presId="urn:microsoft.com/office/officeart/2005/8/layout/vList2"/>
    <dgm:cxn modelId="{53C42A2A-A2F5-48FD-BC6D-CEBA70F5B7C0}" type="presOf" srcId="{37D2C711-1741-4725-99AC-ADAE10120501}" destId="{BE615026-0AA8-4092-84DE-328A6CAFF975}" srcOrd="0" destOrd="0" presId="urn:microsoft.com/office/officeart/2005/8/layout/vList2"/>
    <dgm:cxn modelId="{AFA11767-5172-4264-88B3-E0DAB659250C}" type="presOf" srcId="{FAC00BAA-3B96-41C6-BE26-97416F515E01}" destId="{C03902D7-112E-436B-8FC2-C6BB96F28FF2}" srcOrd="0" destOrd="0" presId="urn:microsoft.com/office/officeart/2005/8/layout/vList2"/>
    <dgm:cxn modelId="{A2D8A582-6DCF-49E9-9578-04E9E4534948}" srcId="{FAC00BAA-3B96-41C6-BE26-97416F515E01}" destId="{3DC1FFA8-F8DD-4B56-A087-FC003087FBD3}" srcOrd="1" destOrd="0" parTransId="{10042AEF-2DF2-4912-B399-8027F5D860BD}" sibTransId="{FBE1D471-C116-4B95-ADDA-E4CDE4FDA4DC}"/>
    <dgm:cxn modelId="{99ED8533-D6AB-4D53-82D8-AB46DE39F3C5}" srcId="{FAC00BAA-3B96-41C6-BE26-97416F515E01}" destId="{37D2C711-1741-4725-99AC-ADAE10120501}" srcOrd="11" destOrd="0" parTransId="{D11657A8-2F68-47B5-809D-816962713A9C}" sibTransId="{1EAA2526-3370-44C9-9F42-22DB3F4A43A6}"/>
    <dgm:cxn modelId="{38A5495F-4D47-4BBF-B2AC-7A8CA42E99C5}" type="presOf" srcId="{D3C445FA-D7E0-4BDE-B207-B8613994ECF2}" destId="{1DBBD6C2-6B8B-409A-B9F5-6D60D93C4710}" srcOrd="0" destOrd="0" presId="urn:microsoft.com/office/officeart/2005/8/layout/vList2"/>
    <dgm:cxn modelId="{9746FB44-A315-4377-A3EF-0FDDF48F8B3F}" type="presOf" srcId="{88DFF4A3-2FCA-4583-A95C-F68CBA48F3CE}" destId="{0F8DFF7E-0543-4A61-B9C1-879D4D6AB973}" srcOrd="0" destOrd="0" presId="urn:microsoft.com/office/officeart/2005/8/layout/vList2"/>
    <dgm:cxn modelId="{32A02369-3CF6-44D4-8B99-A4AF190A9C02}" srcId="{FAC00BAA-3B96-41C6-BE26-97416F515E01}" destId="{BC64E9A9-C76E-4BFA-87A9-B06C5A631756}" srcOrd="12" destOrd="0" parTransId="{1868F388-5DF1-4588-9556-F8BCCAAD73A8}" sibTransId="{514737BB-A5AB-443F-BEC3-E57DD9347BC9}"/>
    <dgm:cxn modelId="{5A769647-E5C9-4B28-AB69-9028EAAACB58}" srcId="{FAC00BAA-3B96-41C6-BE26-97416F515E01}" destId="{D9544BC3-2D64-4B4D-A6E0-354B8E5052C3}" srcOrd="2" destOrd="0" parTransId="{C19F58B4-94CB-4955-B0BB-47F6344E274C}" sibTransId="{3D9A7E18-490B-4475-8C20-C27C20B659E2}"/>
    <dgm:cxn modelId="{203D7393-A36A-4F5C-BD7F-330D8ABCF5F8}" type="presOf" srcId="{FC3415D7-9F8A-409A-A966-AF1747544E01}" destId="{C0407A34-CB0E-4154-BA12-D68E3EC31483}" srcOrd="0" destOrd="0" presId="urn:microsoft.com/office/officeart/2005/8/layout/vList2"/>
    <dgm:cxn modelId="{7A6CBBD2-BCB9-4F42-AD5F-75BCDD377B76}" type="presOf" srcId="{BC64E9A9-C76E-4BFA-87A9-B06C5A631756}" destId="{DD59BA6B-73A4-4BE2-A9F4-4A1A512F0093}" srcOrd="0" destOrd="0" presId="urn:microsoft.com/office/officeart/2005/8/layout/vList2"/>
    <dgm:cxn modelId="{3DA0DEF2-884D-47AB-85CA-582FFA113D0A}" type="presOf" srcId="{2A1A17E3-5916-4C8E-82FD-AF7FA84DEBF2}" destId="{629D404D-DEDC-492A-BBEA-E3D3A31D1FCC}" srcOrd="0" destOrd="0" presId="urn:microsoft.com/office/officeart/2005/8/layout/vList2"/>
    <dgm:cxn modelId="{7556291F-7F99-4A3D-B16F-64CC00A08E68}" type="presOf" srcId="{57B86701-328A-4B31-9544-2A9D4CCBB24C}" destId="{F1B4456E-01B1-480C-9D67-407BC99BF1D4}" srcOrd="0" destOrd="0" presId="urn:microsoft.com/office/officeart/2005/8/layout/vList2"/>
    <dgm:cxn modelId="{0B63BB04-5FD9-4DAC-B267-7D6C721B5F5C}" type="presOf" srcId="{5DCDDCAE-9051-4EDD-B505-A406E2561AAB}" destId="{C500D2F8-8EE2-4E7D-BFCE-505FA2DE4316}" srcOrd="0" destOrd="0" presId="urn:microsoft.com/office/officeart/2005/8/layout/vList2"/>
    <dgm:cxn modelId="{5F1A154B-0403-447C-B70F-11F1154E6A4C}" type="presOf" srcId="{3DC1FFA8-F8DD-4B56-A087-FC003087FBD3}" destId="{E9484BBC-BF63-4C96-8420-0F95007828AD}" srcOrd="0" destOrd="0" presId="urn:microsoft.com/office/officeart/2005/8/layout/vList2"/>
    <dgm:cxn modelId="{834046F1-A570-45C4-97A9-FC80404D1676}" type="presOf" srcId="{9691864F-7FBA-403E-A586-2B02ED313E4E}" destId="{5ECE8622-5CB1-4F2C-925E-5CB34C64F3F7}" srcOrd="0" destOrd="0" presId="urn:microsoft.com/office/officeart/2005/8/layout/vList2"/>
    <dgm:cxn modelId="{DB9FAB1D-0942-4C20-88D4-96D28DDB2B9C}" srcId="{FAC00BAA-3B96-41C6-BE26-97416F515E01}" destId="{2A1A17E3-5916-4C8E-82FD-AF7FA84DEBF2}" srcOrd="5" destOrd="0" parTransId="{3B132850-9D64-4D09-8F31-1BE0729D5A28}" sibTransId="{619614A6-ACAD-4501-9A37-EC6064AA15E3}"/>
    <dgm:cxn modelId="{4847C1D3-99B2-4F2E-AF63-B277182DE6A5}" srcId="{FAC00BAA-3B96-41C6-BE26-97416F515E01}" destId="{57B86701-328A-4B31-9544-2A9D4CCBB24C}" srcOrd="10" destOrd="0" parTransId="{0E9CB897-F8A1-4E74-BC6B-0F4DCF4177F5}" sibTransId="{8CD8E88C-2B78-43D2-861B-B4E6A468E47E}"/>
    <dgm:cxn modelId="{DC743A05-F3E3-4D94-87FD-F550A520C6CA}" srcId="{FAC00BAA-3B96-41C6-BE26-97416F515E01}" destId="{D3C445FA-D7E0-4BDE-B207-B8613994ECF2}" srcOrd="3" destOrd="0" parTransId="{B333E682-8FA9-4BA9-9D68-F0B1ADADDD2D}" sibTransId="{659087EC-65AF-4CEF-8342-1AFC055A3826}"/>
    <dgm:cxn modelId="{762A5E33-EE93-4029-8FFD-9A8842C05FF7}" srcId="{FAC00BAA-3B96-41C6-BE26-97416F515E01}" destId="{5DCDDCAE-9051-4EDD-B505-A406E2561AAB}" srcOrd="6" destOrd="0" parTransId="{77285597-CA76-48C3-9B92-1CC57CE269C9}" sibTransId="{AA40DCA1-C7D3-4087-901A-EA24A2301460}"/>
    <dgm:cxn modelId="{1681F04B-44D1-4C9A-95C5-DFF77810C560}" srcId="{FAC00BAA-3B96-41C6-BE26-97416F515E01}" destId="{9691864F-7FBA-403E-A586-2B02ED313E4E}" srcOrd="4" destOrd="0" parTransId="{825557A9-24DB-4C25-A17F-0E3850DC8354}" sibTransId="{BDB97921-328F-4E86-9B47-4AA26496FC8F}"/>
    <dgm:cxn modelId="{0726E465-7AE9-4278-A765-BCF4ADF4FB6F}" srcId="{FAC00BAA-3B96-41C6-BE26-97416F515E01}" destId="{88DFF4A3-2FCA-4583-A95C-F68CBA48F3CE}" srcOrd="8" destOrd="0" parTransId="{D1412CA3-BD22-467F-8798-AE5474DADD22}" sibTransId="{57074F7E-AB96-4C82-AA17-18938993EDC0}"/>
    <dgm:cxn modelId="{2292D425-259B-43BF-AC1B-1FB0338924D1}" srcId="{FAC00BAA-3B96-41C6-BE26-97416F515E01}" destId="{7A204BE8-EC85-40B9-8FDD-0C8FC6EC8BD6}" srcOrd="0" destOrd="0" parTransId="{8A7430BF-6326-4CBD-BA98-02148DCD5850}" sibTransId="{8B3DAB87-2E3F-4353-A812-BA64D6A24F68}"/>
    <dgm:cxn modelId="{D2F06E73-8961-4A9F-A77D-764ECC43E7E9}" srcId="{FAC00BAA-3B96-41C6-BE26-97416F515E01}" destId="{645E6AA4-35BD-4FFF-ABF8-6B05659CB120}" srcOrd="7" destOrd="0" parTransId="{41841642-7C24-4221-9C0F-AC98107B729F}" sibTransId="{3B8A88FD-7AC0-481D-9A31-6D489DD9DC09}"/>
    <dgm:cxn modelId="{DE165EA1-1A31-475D-9538-C85BD25F1933}" type="presParOf" srcId="{C03902D7-112E-436B-8FC2-C6BB96F28FF2}" destId="{DB8EC378-E138-44F4-96DE-BFA693C67971}" srcOrd="0" destOrd="0" presId="urn:microsoft.com/office/officeart/2005/8/layout/vList2"/>
    <dgm:cxn modelId="{6A7FD323-5F7F-4162-A5EA-495FF07552D5}" type="presParOf" srcId="{C03902D7-112E-436B-8FC2-C6BB96F28FF2}" destId="{214BF71E-2F65-4CB5-B460-D48B65CC4FC2}" srcOrd="1" destOrd="0" presId="urn:microsoft.com/office/officeart/2005/8/layout/vList2"/>
    <dgm:cxn modelId="{3E859FCC-20BF-4B5C-AEED-11690BF33B5E}" type="presParOf" srcId="{C03902D7-112E-436B-8FC2-C6BB96F28FF2}" destId="{E9484BBC-BF63-4C96-8420-0F95007828AD}" srcOrd="2" destOrd="0" presId="urn:microsoft.com/office/officeart/2005/8/layout/vList2"/>
    <dgm:cxn modelId="{E320418B-A7FB-4EB8-8147-57747C95C92C}" type="presParOf" srcId="{C03902D7-112E-436B-8FC2-C6BB96F28FF2}" destId="{43D76D03-7544-4A10-9E64-8446AC481078}" srcOrd="3" destOrd="0" presId="urn:microsoft.com/office/officeart/2005/8/layout/vList2"/>
    <dgm:cxn modelId="{28487DE1-5F52-432D-BE6F-CEB7C8E3BB19}" type="presParOf" srcId="{C03902D7-112E-436B-8FC2-C6BB96F28FF2}" destId="{4928A3AB-A7B1-48C0-9FC3-EC5BA0BBD19C}" srcOrd="4" destOrd="0" presId="urn:microsoft.com/office/officeart/2005/8/layout/vList2"/>
    <dgm:cxn modelId="{737D94E7-1F13-4A79-8F99-DBB78DECB420}" type="presParOf" srcId="{C03902D7-112E-436B-8FC2-C6BB96F28FF2}" destId="{D49D030C-72AF-4596-A358-7E4275443770}" srcOrd="5" destOrd="0" presId="urn:microsoft.com/office/officeart/2005/8/layout/vList2"/>
    <dgm:cxn modelId="{B0A78F97-EDE4-449A-8C19-B2979C54895A}" type="presParOf" srcId="{C03902D7-112E-436B-8FC2-C6BB96F28FF2}" destId="{1DBBD6C2-6B8B-409A-B9F5-6D60D93C4710}" srcOrd="6" destOrd="0" presId="urn:microsoft.com/office/officeart/2005/8/layout/vList2"/>
    <dgm:cxn modelId="{BB0E152D-5445-4826-AB32-DD28E76C808F}" type="presParOf" srcId="{C03902D7-112E-436B-8FC2-C6BB96F28FF2}" destId="{1CA78C66-3D6E-4662-96B3-ADE55B08468B}" srcOrd="7" destOrd="0" presId="urn:microsoft.com/office/officeart/2005/8/layout/vList2"/>
    <dgm:cxn modelId="{FFEA40B2-8622-4F1B-9D48-1CDF59F93196}" type="presParOf" srcId="{C03902D7-112E-436B-8FC2-C6BB96F28FF2}" destId="{5ECE8622-5CB1-4F2C-925E-5CB34C64F3F7}" srcOrd="8" destOrd="0" presId="urn:microsoft.com/office/officeart/2005/8/layout/vList2"/>
    <dgm:cxn modelId="{6EE8EC0D-7107-44B1-96A9-9B368AC285A9}" type="presParOf" srcId="{C03902D7-112E-436B-8FC2-C6BB96F28FF2}" destId="{2539297D-83C9-472A-A3A4-0D93A2588361}" srcOrd="9" destOrd="0" presId="urn:microsoft.com/office/officeart/2005/8/layout/vList2"/>
    <dgm:cxn modelId="{8EC2A855-2A83-4660-BA5B-F03B498EBD4E}" type="presParOf" srcId="{C03902D7-112E-436B-8FC2-C6BB96F28FF2}" destId="{629D404D-DEDC-492A-BBEA-E3D3A31D1FCC}" srcOrd="10" destOrd="0" presId="urn:microsoft.com/office/officeart/2005/8/layout/vList2"/>
    <dgm:cxn modelId="{4190BB4A-FB2C-48DD-8721-DDDD0AC56D98}" type="presParOf" srcId="{C03902D7-112E-436B-8FC2-C6BB96F28FF2}" destId="{A0F8AF9E-DB31-4536-B262-E30CBFF7376D}" srcOrd="11" destOrd="0" presId="urn:microsoft.com/office/officeart/2005/8/layout/vList2"/>
    <dgm:cxn modelId="{5BF11ED2-CE65-430C-A468-20823482513A}" type="presParOf" srcId="{C03902D7-112E-436B-8FC2-C6BB96F28FF2}" destId="{C500D2F8-8EE2-4E7D-BFCE-505FA2DE4316}" srcOrd="12" destOrd="0" presId="urn:microsoft.com/office/officeart/2005/8/layout/vList2"/>
    <dgm:cxn modelId="{CD73D9E4-15FD-4687-BC25-E32D5CFFB7A6}" type="presParOf" srcId="{C03902D7-112E-436B-8FC2-C6BB96F28FF2}" destId="{7271C6DC-5D19-42AD-8BD6-617E83D55B09}" srcOrd="13" destOrd="0" presId="urn:microsoft.com/office/officeart/2005/8/layout/vList2"/>
    <dgm:cxn modelId="{91363C20-172B-42D6-A2D6-F2D49914BCA3}" type="presParOf" srcId="{C03902D7-112E-436B-8FC2-C6BB96F28FF2}" destId="{7C6277CC-829F-499A-9B01-E7FBB5C529B6}" srcOrd="14" destOrd="0" presId="urn:microsoft.com/office/officeart/2005/8/layout/vList2"/>
    <dgm:cxn modelId="{506F0087-86E1-4C51-8D04-61D09533C6EF}" type="presParOf" srcId="{C03902D7-112E-436B-8FC2-C6BB96F28FF2}" destId="{B750E235-0402-4AB1-A7DC-6E307002183E}" srcOrd="15" destOrd="0" presId="urn:microsoft.com/office/officeart/2005/8/layout/vList2"/>
    <dgm:cxn modelId="{89F71F47-8B71-4F6E-86E0-C4A63C299CD1}" type="presParOf" srcId="{C03902D7-112E-436B-8FC2-C6BB96F28FF2}" destId="{0F8DFF7E-0543-4A61-B9C1-879D4D6AB973}" srcOrd="16" destOrd="0" presId="urn:microsoft.com/office/officeart/2005/8/layout/vList2"/>
    <dgm:cxn modelId="{A80DFABB-368D-4FFD-8A13-5EEC63AB892B}" type="presParOf" srcId="{C03902D7-112E-436B-8FC2-C6BB96F28FF2}" destId="{E2959E55-96D6-4C07-A780-23696F0734BA}" srcOrd="17" destOrd="0" presId="urn:microsoft.com/office/officeart/2005/8/layout/vList2"/>
    <dgm:cxn modelId="{D2C4D301-7367-4887-A18F-2B4F5F9D14B5}" type="presParOf" srcId="{C03902D7-112E-436B-8FC2-C6BB96F28FF2}" destId="{C0407A34-CB0E-4154-BA12-D68E3EC31483}" srcOrd="18" destOrd="0" presId="urn:microsoft.com/office/officeart/2005/8/layout/vList2"/>
    <dgm:cxn modelId="{9AC39DBA-C895-4B13-8912-72E4F4F38265}" type="presParOf" srcId="{C03902D7-112E-436B-8FC2-C6BB96F28FF2}" destId="{DD6507B0-18FE-4465-9DAF-5D3A725B7988}" srcOrd="19" destOrd="0" presId="urn:microsoft.com/office/officeart/2005/8/layout/vList2"/>
    <dgm:cxn modelId="{4E559FFE-D841-4D7F-BF70-956AFD730721}" type="presParOf" srcId="{C03902D7-112E-436B-8FC2-C6BB96F28FF2}" destId="{F1B4456E-01B1-480C-9D67-407BC99BF1D4}" srcOrd="20" destOrd="0" presId="urn:microsoft.com/office/officeart/2005/8/layout/vList2"/>
    <dgm:cxn modelId="{F676A4C8-0836-4C8F-8E98-8E3D887913BA}" type="presParOf" srcId="{C03902D7-112E-436B-8FC2-C6BB96F28FF2}" destId="{27C435A4-14BC-4DF4-A132-C1A3DB07B109}" srcOrd="21" destOrd="0" presId="urn:microsoft.com/office/officeart/2005/8/layout/vList2"/>
    <dgm:cxn modelId="{2B0323F0-AC0E-4BF7-9FF3-0678D1967406}" type="presParOf" srcId="{C03902D7-112E-436B-8FC2-C6BB96F28FF2}" destId="{BE615026-0AA8-4092-84DE-328A6CAFF975}" srcOrd="22" destOrd="0" presId="urn:microsoft.com/office/officeart/2005/8/layout/vList2"/>
    <dgm:cxn modelId="{B03A0D53-C609-446D-B12E-4AE3D9BA5385}" type="presParOf" srcId="{C03902D7-112E-436B-8FC2-C6BB96F28FF2}" destId="{D19D68E1-8EFB-4A5A-8810-5981ECB77790}" srcOrd="23" destOrd="0" presId="urn:microsoft.com/office/officeart/2005/8/layout/vList2"/>
    <dgm:cxn modelId="{FAECF724-8FA4-4742-96C8-38FFAA5250BD}" type="presParOf" srcId="{C03902D7-112E-436B-8FC2-C6BB96F28FF2}" destId="{DD59BA6B-73A4-4BE2-A9F4-4A1A512F0093}" srcOrd="2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EC378-E138-44F4-96DE-BFA693C67971}">
      <dsp:nvSpPr>
        <dsp:cNvPr id="0" name=""/>
        <dsp:cNvSpPr/>
      </dsp:nvSpPr>
      <dsp:spPr>
        <a:xfrm>
          <a:off x="0" y="12985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Евристична -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засіб здійснення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відкриттів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отримання принципово нового знання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0976"/>
        <a:ext cx="11497255" cy="332568"/>
      </dsp:txXfrm>
    </dsp:sp>
    <dsp:sp modelId="{E9484BBC-BF63-4C96-8420-0F95007828AD}">
      <dsp:nvSpPr>
        <dsp:cNvPr id="0" name=""/>
        <dsp:cNvSpPr/>
      </dsp:nvSpPr>
      <dsp:spPr>
        <a:xfrm>
          <a:off x="0" y="395935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засіб отримання знання: фіксації, описання, узагальнення фактів, побудови теорій, виділення закономірностей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13926"/>
        <a:ext cx="11497255" cy="332568"/>
      </dsp:txXfrm>
    </dsp:sp>
    <dsp:sp modelId="{4928A3AB-A7B1-48C0-9FC3-EC5BA0BBD19C}">
      <dsp:nvSpPr>
        <dsp:cNvPr id="0" name=""/>
        <dsp:cNvSpPr/>
      </dsp:nvSpPr>
      <dsp:spPr>
        <a:xfrm>
          <a:off x="0" y="778885"/>
          <a:ext cx="11533237" cy="304588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Пояснювальна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пояснює явища дійсності через виявлення законів, закономірностей та тенденцій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9" y="793754"/>
        <a:ext cx="11503499" cy="274850"/>
      </dsp:txXfrm>
    </dsp:sp>
    <dsp:sp modelId="{1DBBD6C2-6B8B-409A-B9F5-6D60D93C4710}">
      <dsp:nvSpPr>
        <dsp:cNvPr id="0" name=""/>
        <dsp:cNvSpPr/>
      </dsp:nvSpPr>
      <dsp:spPr>
        <a:xfrm>
          <a:off x="0" y="10978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Інструментальна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формує інструмент розуміння реальності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115865"/>
        <a:ext cx="11497255" cy="332568"/>
      </dsp:txXfrm>
    </dsp:sp>
    <dsp:sp modelId="{5ECE8622-5CB1-4F2C-925E-5CB34C64F3F7}">
      <dsp:nvSpPr>
        <dsp:cNvPr id="0" name=""/>
        <dsp:cNvSpPr/>
      </dsp:nvSpPr>
      <dsp:spPr>
        <a:xfrm>
          <a:off x="0" y="14808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 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 технологічне втілення наукового знання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498815"/>
        <a:ext cx="11497255" cy="332568"/>
      </dsp:txXfrm>
    </dsp:sp>
    <dsp:sp modelId="{629D404D-DEDC-492A-BBEA-E3D3A31D1FCC}">
      <dsp:nvSpPr>
        <dsp:cNvPr id="0" name=""/>
        <dsp:cNvSpPr/>
      </dsp:nvSpPr>
      <dsp:spPr>
        <a:xfrm>
          <a:off x="0" y="18637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специфічний інститут у суспільстві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881765"/>
        <a:ext cx="11497255" cy="332568"/>
      </dsp:txXfrm>
    </dsp:sp>
    <dsp:sp modelId="{C500D2F8-8EE2-4E7D-BFCE-505FA2DE4316}">
      <dsp:nvSpPr>
        <dsp:cNvPr id="0" name=""/>
        <dsp:cNvSpPr/>
      </dsp:nvSpPr>
      <dsp:spPr>
        <a:xfrm>
          <a:off x="0" y="22467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Культурологічна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важлива підсистема та елемент механізму культури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2264715"/>
        <a:ext cx="11497255" cy="332568"/>
      </dsp:txXfrm>
    </dsp:sp>
    <dsp:sp modelId="{7C6277CC-829F-499A-9B01-E7FBB5C529B6}">
      <dsp:nvSpPr>
        <dsp:cNvPr id="0" name=""/>
        <dsp:cNvSpPr/>
      </dsp:nvSpPr>
      <dsp:spPr>
        <a:xfrm>
          <a:off x="0" y="26296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Світоглядна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формування наукового світогляду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2647665"/>
        <a:ext cx="11497255" cy="332568"/>
      </dsp:txXfrm>
    </dsp:sp>
    <dsp:sp modelId="{0F8DFF7E-0543-4A61-B9C1-879D4D6AB973}">
      <dsp:nvSpPr>
        <dsp:cNvPr id="0" name=""/>
        <dsp:cNvSpPr/>
      </dsp:nvSpPr>
      <dsp:spPr>
        <a:xfrm>
          <a:off x="0" y="30126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Експертно-оціночна - о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цінює ті або інші проблеми, практичні і наукові проекти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030615"/>
        <a:ext cx="11497255" cy="332568"/>
      </dsp:txXfrm>
    </dsp:sp>
    <dsp:sp modelId="{C0407A34-CB0E-4154-BA12-D68E3EC31483}">
      <dsp:nvSpPr>
        <dsp:cNvPr id="0" name=""/>
        <dsp:cNvSpPr/>
      </dsp:nvSpPr>
      <dsp:spPr>
        <a:xfrm>
          <a:off x="0" y="33955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реалізацію управління суспільством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413565"/>
        <a:ext cx="11497255" cy="332568"/>
      </dsp:txXfrm>
    </dsp:sp>
    <dsp:sp modelId="{F1B4456E-01B1-480C-9D67-407BC99BF1D4}">
      <dsp:nvSpPr>
        <dsp:cNvPr id="0" name=""/>
        <dsp:cNvSpPr/>
      </dsp:nvSpPr>
      <dsp:spPr>
        <a:xfrm>
          <a:off x="0" y="37785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Комерційна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являє собою засіб отримання комерційного прибутку від реалізації продукту науки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796515"/>
        <a:ext cx="11497255" cy="332568"/>
      </dsp:txXfrm>
    </dsp:sp>
    <dsp:sp modelId="{BE615026-0AA8-4092-84DE-328A6CAFF975}">
      <dsp:nvSpPr>
        <dsp:cNvPr id="0" name=""/>
        <dsp:cNvSpPr/>
      </dsp:nvSpPr>
      <dsp:spPr>
        <a:xfrm>
          <a:off x="0" y="41614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реалізує процес освіти і соціалізації людей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179465"/>
        <a:ext cx="11497255" cy="332568"/>
      </dsp:txXfrm>
    </dsp:sp>
    <dsp:sp modelId="{DD59BA6B-73A4-4BE2-A9F4-4A1A512F0093}">
      <dsp:nvSpPr>
        <dsp:cNvPr id="0" name=""/>
        <dsp:cNvSpPr/>
      </dsp:nvSpPr>
      <dsp:spPr>
        <a:xfrm>
          <a:off x="0" y="45444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підвищує ефективність діяльності людини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562415"/>
        <a:ext cx="11497255" cy="33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86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03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22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12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knii.wordpress.com/2014/03/24/draf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035" y="2321848"/>
            <a:ext cx="10609007" cy="1308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Тема 1. Наука і </a:t>
            </a:r>
            <a:r>
              <a:rPr lang="ru-R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наукове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дослідження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сфері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національної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безпеки</a:t>
            </a:r>
            <a:endParaRPr lang="uk-UA" sz="3000" b="1" dirty="0" smtClean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01" y="-143374"/>
            <a:ext cx="5172797" cy="71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7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3157" y="1232039"/>
            <a:ext cx="2766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науки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1014" y="1859340"/>
            <a:ext cx="1042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(фізика, хімія, біологія, географія, астрологія та ін.), науки, предметом яких є різні види матерії та форми їхнього руху, їх взаємозв´язки та закономірності;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(економічні, філологічні, філософські, логічні, психологічні, історичні, педагогічні та ін.), науки, предметом яких є дослідження соціально-економічних, політичних та ідеологічних закономірностей розвитку суспільних відносин;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(радіотехніка, машинобудування, літакобудування), предметом яких є дослідження конкретних технічних характеристик і їх взаємозв´язки. </a:t>
            </a:r>
          </a:p>
        </p:txBody>
      </p:sp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4" y="1270860"/>
            <a:ext cx="1176960" cy="11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5611" y="546984"/>
            <a:ext cx="945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поділяється наука?</a:t>
            </a:r>
          </a:p>
        </p:txBody>
      </p:sp>
      <p:pic>
        <p:nvPicPr>
          <p:cNvPr id="8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3" y="50088"/>
            <a:ext cx="1181951" cy="1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31674"/>
              </p:ext>
            </p:extLst>
          </p:nvPr>
        </p:nvGraphicFramePr>
        <p:xfrm>
          <a:off x="2014538" y="750888"/>
          <a:ext cx="8704619" cy="429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icture" r:id="rId3" imgW="5505480" imgH="2714760" progId="Word.Picture.8">
                  <p:embed/>
                </p:oleObj>
              </mc:Choice>
              <mc:Fallback>
                <p:oleObj name="Picture" r:id="rId3" imgW="5505480" imgH="27147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750888"/>
                        <a:ext cx="8704619" cy="4293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11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3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23303" y="-2458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53043"/>
              </p:ext>
            </p:extLst>
          </p:nvPr>
        </p:nvGraphicFramePr>
        <p:xfrm>
          <a:off x="1859591" y="946135"/>
          <a:ext cx="6342463" cy="385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icture" r:id="rId3" imgW="4427256" imgH="2694252" progId="Word.Picture.8">
                  <p:embed/>
                </p:oleObj>
              </mc:Choice>
              <mc:Fallback>
                <p:oleObj name="Picture" r:id="rId3" imgW="4427256" imgH="269425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91" y="946135"/>
                        <a:ext cx="6342463" cy="3854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55539" y="71186"/>
            <a:ext cx="381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Емпіричний рівень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рівень пізнавального процесу, що дає знання тих закономірних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відношень, які виявляються через аналіз безпосередніх даних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3514" y="1482213"/>
            <a:ext cx="3718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Емпіричні дослідження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спостереження і дослідження конкретних явищ, експеримент, а також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групування, класифікація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опис результатів дослідження і експерименту, впровадження їх у практичну діяльність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03514" y="3385683"/>
            <a:ext cx="3718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емпіричних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накопичується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з фактами і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26042" y="-17206"/>
            <a:ext cx="29496" cy="5781368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820724"/>
              </p:ext>
            </p:extLst>
          </p:nvPr>
        </p:nvGraphicFramePr>
        <p:xfrm>
          <a:off x="378543" y="197096"/>
          <a:ext cx="5574890" cy="550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icture" r:id="rId3" imgW="4427256" imgH="4376173" progId="Word.Picture.8">
                  <p:embed/>
                </p:oleObj>
              </mc:Choice>
              <mc:Fallback>
                <p:oleObj name="Picture" r:id="rId3" imgW="4427256" imgH="4376173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43" y="197096"/>
                        <a:ext cx="5574890" cy="550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1471" y="355004"/>
            <a:ext cx="5220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 рівень пізнання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домінуванням по­нять, теорій, законів, принципів, наукових узагальнень і висновків. Теоретичне пізнання відображає предмети, властивості і відносини з боку універсальних внутрішніх, істотних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закономірностей, що осягнуті раціональною обробкою емпіричних даних. Відбувається така обробка на основі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 пізнання. </a:t>
            </a:r>
          </a:p>
          <a:p>
            <a:pPr algn="just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теоретичного пізнання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струнку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картину,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 емпіричні факти.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31975" y="-49967"/>
            <a:ext cx="29496" cy="5781368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4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01962" y="-167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8465"/>
              </p:ext>
            </p:extLst>
          </p:nvPr>
        </p:nvGraphicFramePr>
        <p:xfrm>
          <a:off x="2290918" y="191729"/>
          <a:ext cx="6883142" cy="547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icture" r:id="rId3" imgW="5305425" imgH="4219575" progId="Word.Picture.8">
                  <p:embed/>
                </p:oleObj>
              </mc:Choice>
              <mc:Fallback>
                <p:oleObj name="Picture" r:id="rId3" imgW="5305425" imgH="421957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918" y="191729"/>
                        <a:ext cx="6883142" cy="5475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48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252" y="755489"/>
            <a:ext cx="1075648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Наукові закони.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Головним складовим елементом науки є наукові закони, які мають відповідати законам об’єктивного світу, бути більш-менш точним їх відображенням. Закони – це прояв істотного необхідного зв’язку явищ, внутрішнього зв’язку між причиною і наслідком, що зумовлює певний закономірний розвиток явищ.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те, що завжди, за будь-яких умов, без будь-якого винятку властиве певному явищу. Принцип виступає основою, початком, керівною ідеєю у будь-яких відносинах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424" y="3356478"/>
            <a:ext cx="1093347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Постулат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попереднє припущення в певній науковій теорії, прийняте, як початкове, недоведене в її межах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положення.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методології науки поняття “постулат” зазвичай використовується як синонім більш вживаному поняттю “аксіома”.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7252" y="741204"/>
            <a:ext cx="11002299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424" y="4627872"/>
            <a:ext cx="110711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положення (припис, норма), яке визначає закономірність, стале співвідношення певних явищ. Правилом також називають принцип, яким керуються у житті, у праці, в поведінці тощо.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92727" y="204292"/>
            <a:ext cx="409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елементів науки</a:t>
            </a:r>
          </a:p>
        </p:txBody>
      </p:sp>
    </p:spTree>
    <p:extLst>
      <p:ext uri="{BB962C8B-B14F-4D97-AF65-F5344CB8AC3E}">
        <p14:creationId xmlns:p14="http://schemas.microsoft.com/office/powerpoint/2010/main" val="419735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709177" y="641930"/>
            <a:ext cx="11109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Науковий факт </a:t>
            </a:r>
            <a:r>
              <a:rPr lang="uk-UA" dirty="0"/>
              <a:t>- це відображення конкретного явища в людській свідомості, тобто його опис за допомогою мови науки (позначення, терміни і </a:t>
            </a:r>
            <a:r>
              <a:rPr lang="uk-UA" dirty="0" err="1"/>
              <a:t>т.п</a:t>
            </a:r>
            <a:r>
              <a:rPr lang="uk-UA" dirty="0"/>
              <a:t>.). Однією з найважливіших властивостей наукового факту є його достовірність, яка обумовлюється можливістю його відтворення за допомогою різних експериментів. Щоб факт вважався достовірним, потрібно його підтвердження в ході численних спостережень або експериментів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177" y="2210555"/>
            <a:ext cx="112075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найзагальніші філософські поняття науки, що відображають особливості її предмету, змісту і методу. Вони є незмінним засобом дослідження і систематизації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Кожна категорія відображає й фіксує певну сторону об’єктивного світу.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264" y="3391380"/>
            <a:ext cx="1055984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1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слово або словосполучення, яке фіксує певне поняття науки, техніки, мистецтва тощо. Термін є елементом мови науки, застосування якого зумовлене необхідністю точного та однозначного позначення даних науки, особливо тих, для яких у повсякденній мові немає відповідної назви. На відміну від слів повсякденної мови, терміни позбавлені емоційного характеру. Терміни відображають суть явища й тим самим сприяють орієнтації дослідника у певній галузі знань, більш глибокому розумінню науково-технічних проблем і наукових теорій.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607" y="254885"/>
            <a:ext cx="11375922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одна із форм відображення світу на стадії пізнання, пов’язаної із застосуванням мови; форма (спосіб) узагальнення предметів та явищ. Поняттям називають також думку, яка є узагальненням (та розумовим виділенням) предметів певного класу за їх специфічними (в сукупності відмінними) ознаками, причому предмети одного класу (атоми, тварини, рослини, суспільно-економічні формації, господарські факти тощо) можуть узагальнюватися в поняття за різною сукупністю ознак.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607" y="2372212"/>
            <a:ext cx="11218606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Оволодіти поняттям означає визначити: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 поняття;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 зміст;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споріднені поняття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експлікацію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(тобто вираження, пояснення даного поняття через інші, більш прості).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0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297" y="243255"/>
            <a:ext cx="115430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визнані всіма наукові досягнення, які протягом певного часу дають науковому світу модель постановки 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їх вирішення.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solidFill>
                <a:schemeClr val="bg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Проблеми.</a:t>
            </a:r>
            <a:r>
              <a:rPr lang="uk-UA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– це форма теоретичного знання, змістом якої є те, що поки не є пізнаним людиною, але потребує пізнання. Наукова проблема виражається в наявності суперечливої ситуації, яка потребує відповідного розв’язку. Проблема як форма знання включає її постановку та розв’язок, причому вміння правильно поставити проблему – необхідна передумова її розв’язку.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297" y="2326256"/>
            <a:ext cx="1154307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наукове припущення, що висувається для пояснення будь-яких явищ дійсності, властивостей або причин досліджуваних явищ і потребує перевірки досвідом та теоретичного обґрунтування; це форма теоретичного знання, що містить пропозицію, яка сформульована на підставі ряду фактів, істинне значення якого не визначене і потребує доказів. Основний зміст гіпотези не повинен суперечити законам, встановленим в певній системі знань.</a:t>
            </a:r>
          </a:p>
          <a:p>
            <a:pPr algn="just"/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має бути гранично простою, тобто такою, яка не потребує висунення нових гіпотез або припущень при збільшенні кількості спостережень та підвищенні їх точності.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97" y="4353858"/>
            <a:ext cx="1173971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науці гіпотеза є формою переходу від опису об’єкта, що розглядався, до його пояснення. В ході перевірки гіпотеза може стати істинною теорією; може бути видозмінена, уточнена, конкретизована; може бути відкинута, якщо перевірка дає негативний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384537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018" y="2654096"/>
            <a:ext cx="104516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сфера діяльності людини, спрямована на одержання (вироблення і систематизацію у вигляді теорій, гіпотез, законів природи чи суспільства тощо) нових знань про навколишній світ, основою якої є збір, постійне оновлення, систематизація, критичний аналіз фактів, синтез нових знань або узагальнень, що описують природні або суспільні явища, які досліджуються, та (або) дозволяють будувати причинно-наслідкові зв’язки між явищами і прогнозувати їх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перебіг (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Проект Закону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“Про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внесення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змін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до Закону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“Про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наукову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і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науково-технічну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діяльність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”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р.-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089" y="360353"/>
            <a:ext cx="9458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наука?</a:t>
            </a:r>
          </a:p>
          <a:p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існує велика кількість визначень науки в літературних джерелах.</a:t>
            </a: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2" y="143913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" y="1622238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89799" y="1730766"/>
            <a:ext cx="1040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природу,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090" y="356118"/>
            <a:ext cx="10903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- це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обґрунтована і перевірена на практиці система знань, що дає цілісне відображення закономірних і істотних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певній галузі об'єктивної реальності. Головне завдання теорії - описати, систематизувати і пояснити всю множину емпіричних фактів. Іншими словами, теорія являє собою систему істинного, вже доведеного, підтвердженого знання про сутність явищ, вищу форму наукового знання, всебічно розкриває структуру, функціонування і розвиток досліджуваного об'єкта, взаємини всіх його елементів, сторін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Наукова теорія - це система знання, що розвивається, головними елементами якої є принципи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97" y="2387443"/>
            <a:ext cx="7263254" cy="41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517305" y="234645"/>
            <a:ext cx="8691439" cy="5388404"/>
            <a:chOff x="1572" y="9646"/>
            <a:chExt cx="9099" cy="5593"/>
          </a:xfrm>
        </p:grpSpPr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>
              <a:off x="4914" y="11534"/>
              <a:ext cx="2329" cy="1425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40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Теорія</a:t>
              </a:r>
              <a:endParaRPr kumimoji="0" lang="uk-UA" altLang="uk-UA" sz="4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1674" y="10619"/>
              <a:ext cx="1980" cy="144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Факти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643" y="9647"/>
              <a:ext cx="2674" cy="1132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Концепції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6829" y="9646"/>
              <a:ext cx="2325" cy="1409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Аксіоми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7798" y="11251"/>
              <a:ext cx="2873" cy="118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Постулати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1572" y="12458"/>
              <a:ext cx="2655" cy="121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Судження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463" y="13869"/>
              <a:ext cx="2531" cy="137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Поняття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354" y="13966"/>
              <a:ext cx="3025" cy="1119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Положення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7819" y="12703"/>
              <a:ext cx="2831" cy="107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Принципи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3643" y="11425"/>
              <a:ext cx="1260" cy="54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7243" y="11831"/>
              <a:ext cx="555" cy="12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4689" y="10794"/>
              <a:ext cx="679" cy="75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6829" y="11065"/>
              <a:ext cx="414" cy="46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4238" y="12552"/>
              <a:ext cx="676" cy="40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7243" y="12542"/>
              <a:ext cx="687" cy="3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H="1">
              <a:off x="4689" y="12959"/>
              <a:ext cx="630" cy="9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>
              <a:off x="6817" y="12964"/>
              <a:ext cx="786" cy="100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346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3896" y="553991"/>
            <a:ext cx="107269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поглядів на певне явище; спосіб розуміння, тлумачення якихось явищ, основна ідея будь-якої теорії.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3896" y="1656255"/>
            <a:ext cx="1072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істотно відрізняється від теорії не тільки своєю незавершеністю, але й недостатньою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верифікованістю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концепції полягає в інтеграції певного масиву знання, у прагненні використовувати його для пояснення, пошуку закономірностей.</a:t>
            </a:r>
          </a:p>
        </p:txBody>
      </p:sp>
    </p:spTree>
    <p:extLst>
      <p:ext uri="{BB962C8B-B14F-4D97-AF65-F5344CB8AC3E}">
        <p14:creationId xmlns:p14="http://schemas.microsoft.com/office/powerpoint/2010/main" val="3249181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91" y="802489"/>
            <a:ext cx="11322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вищу освіту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України; Закон від 01.07.2014 № 1556-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endPara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 розкриваються засади підготовки наукових та науково-педагогічних працівників, зокрема, в аспірантурі,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асистентурі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-стажуванні та докторантурі; наукової та науково-технічна діяльність у вузі.</a:t>
            </a:r>
            <a:endParaRPr lang="uk-UA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690" y="2115285"/>
            <a:ext cx="11213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наукову і науково-технічну діяльність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України; Закон від 26.11.2015 № 848-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 </a:t>
            </a:r>
            <a:endPara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правові, організаційні та фінансові засади функціонування і розвитку науково-технічної сфери, створює умови для наукової і науково-технічної діяльності, забезпечення потреб суспільства і держави у технологічному розвитку.</a:t>
            </a:r>
            <a:endParaRPr lang="uk-UA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689" y="3705080"/>
            <a:ext cx="11062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10.02.1995 №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51/95-ВР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689" y="4609323"/>
            <a:ext cx="1121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25.06.2009 № 1563-VI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16" y="242646"/>
            <a:ext cx="1036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нормативно-правові акти, що регулюють наукову діяльність в Україні</a:t>
            </a:r>
            <a:endParaRPr lang="uk-UA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ормативні документи - Інформаційна платформа &quot;Міжнародна Мозаїка&quot; КПІ  імені Ігоря Сікорс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0" y="3592613"/>
            <a:ext cx="41433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7083" y="696083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14.09.2006 № 143-V 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000" y="1637419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04.07.2002 №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40-IV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081" y="2505219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11.07.2001 № 2623-III 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081" y="3446555"/>
            <a:ext cx="1083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14.09.2006 № 143-V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080" y="4387891"/>
            <a:ext cx="1083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08.09.2011 №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3715-VI 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316" y="242646"/>
            <a:ext cx="1036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нормативно-правові акти, що регулюють наукову діяльність в Україні</a:t>
            </a:r>
            <a:endParaRPr lang="uk-UA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агальні нормативні документи, що регламентують навчальний проц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5" y="1729047"/>
            <a:ext cx="3143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0"/>
          <p:cNvGrpSpPr/>
          <p:nvPr/>
        </p:nvGrpSpPr>
        <p:grpSpPr>
          <a:xfrm>
            <a:off x="1987824" y="174442"/>
            <a:ext cx="8640959" cy="5958474"/>
            <a:chOff x="257347" y="774210"/>
            <a:chExt cx="8640959" cy="5958474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257347" y="774210"/>
              <a:ext cx="8640959" cy="5958474"/>
              <a:chOff x="1314" y="9775"/>
              <a:chExt cx="9540" cy="428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314" y="9775"/>
                <a:ext cx="9540" cy="4280"/>
                <a:chOff x="1314" y="9775"/>
                <a:chExt cx="9540" cy="4280"/>
              </a:xfrm>
            </p:grpSpPr>
            <p:sp>
              <p:nvSpPr>
                <p:cNvPr id="10" name="AutoShape 11"/>
                <p:cNvSpPr>
                  <a:spLocks noChangeArrowheads="1"/>
                </p:cNvSpPr>
                <p:nvPr/>
              </p:nvSpPr>
              <p:spPr bwMode="auto">
                <a:xfrm>
                  <a:off x="1314" y="9775"/>
                  <a:ext cx="7394" cy="1005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Суб’єкт наукової діяльності</a:t>
                  </a:r>
                  <a:endParaRPr kumimoji="0" lang="uk-UA" altLang="uk-UA" sz="2200" b="1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AutoShape 10"/>
                <p:cNvSpPr>
                  <a:spLocks noChangeArrowheads="1"/>
                </p:cNvSpPr>
                <p:nvPr/>
              </p:nvSpPr>
              <p:spPr bwMode="auto">
                <a:xfrm>
                  <a:off x="1314" y="11309"/>
                  <a:ext cx="1980" cy="2690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окремий вчений, з ім'ям якого пов'язано відкриття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AutoShape 9"/>
                <p:cNvSpPr>
                  <a:spLocks noChangeArrowheads="1"/>
                </p:cNvSpPr>
                <p:nvPr/>
              </p:nvSpPr>
              <p:spPr bwMode="auto">
                <a:xfrm>
                  <a:off x="3527" y="11008"/>
                  <a:ext cx="2954" cy="3047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особливе співтовариство людей – учених, спеціально зайнятих виробництвом знання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AutoShape 8"/>
                <p:cNvSpPr>
                  <a:spLocks noChangeArrowheads="1"/>
                </p:cNvSpPr>
                <p:nvPr/>
              </p:nvSpPr>
              <p:spPr bwMode="auto">
                <a:xfrm>
                  <a:off x="6714" y="10482"/>
                  <a:ext cx="4140" cy="3517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усе людство, що складається з окремих народів, коли кожен народ, виробляючи норми, ідеї та цінності, що фіксуються в його культурі, виступає як особливий суб'єкт </a:t>
                  </a:r>
                  <a:endParaRPr kumimoji="0" lang="ru-RU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Arial Unicode MS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пізнавальної діяльності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>
                <a:off x="7628" y="10608"/>
                <a:ext cx="332" cy="55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20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855371" y="2173338"/>
              <a:ext cx="300713" cy="1111646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22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75080" y="2173338"/>
              <a:ext cx="300713" cy="1460398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22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3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806245" y="283800"/>
            <a:ext cx="10549242" cy="5286084"/>
            <a:chOff x="763" y="2011"/>
            <a:chExt cx="10431" cy="4772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3742" y="3172"/>
              <a:ext cx="28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1062" y="2754"/>
              <a:ext cx="2700" cy="55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Учений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3762" y="6245"/>
              <a:ext cx="262" cy="1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282" y="2011"/>
              <a:ext cx="9902" cy="5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14" y="2779"/>
              <a:ext cx="7170" cy="55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фізична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особа, яка проводить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фундаментальні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отримує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</a:t>
              </a:r>
              <a:endParaRPr kumimoji="0" lang="ru-RU" alt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044" y="4225"/>
              <a:ext cx="2700" cy="114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Науковий працівник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024" y="4225"/>
              <a:ext cx="7170" cy="114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має вищу освіту не нижче другого (магістерського) рівня, відповідно до трудового договору (контракту) </a:t>
              </a:r>
              <a:r>
                <a:rPr lang="uk-UA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провадить наукову, науково-технічну, науково-організаційну, науково-педагогічну діяльність та має відповідну кваліфікацію незалежно від наявності наукового ступеня або вченого звання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42" y="5718"/>
              <a:ext cx="2700" cy="10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Наукова установа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30" y="5706"/>
              <a:ext cx="7154" cy="107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незалежно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організаційно-правової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власності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утворена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установленому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законодавством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порядку, для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діяльність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основною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763" y="2305"/>
              <a:ext cx="486" cy="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1" cy="434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63" y="3172"/>
              <a:ext cx="29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74" y="6659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774" y="4779"/>
              <a:ext cx="27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3744" y="4778"/>
              <a:ext cx="27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108634" y="1801677"/>
            <a:ext cx="2730606" cy="77623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rPr>
              <a:t>Молодий учений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94097" y="1815235"/>
            <a:ext cx="7251276" cy="76267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35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(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40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наук</a:t>
            </a:r>
            <a:endParaRPr kumimoji="0" lang="ru-RU" altLang="uk-UA" sz="16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817370" y="2194222"/>
            <a:ext cx="302389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33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75304" y="151104"/>
            <a:ext cx="11769212" cy="5963578"/>
            <a:chOff x="763" y="2083"/>
            <a:chExt cx="10400" cy="10352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572" y="2083"/>
              <a:ext cx="9490" cy="72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143" y="3078"/>
              <a:ext cx="3479" cy="196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Громадські наукові організації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718" y="3078"/>
              <a:ext cx="6403" cy="196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об'єднання вчених для цілеспрямованого розвитку  відповідних  напрямів  науки,  захисту фахових  інтересів, взаємної координації науково-дослідної роботи, обміну досвідом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1125" y="5287"/>
              <a:ext cx="3479" cy="218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Науково-педагогічний працівник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718" y="5338"/>
              <a:ext cx="6445" cy="2132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вчений, який має вищу освіту не нижче другого (магістерського) рівня, відповідно до трудового договору (контракту) в університеті, академії, інституті </a:t>
              </a:r>
              <a:r>
                <a:rPr lang="uk-UA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провадить педагогічну та наукову або науково-педагогічну діяльність та має відповідну кваліфікацію незалежно від наявності наукового ступеня або вченого звання, підтверджену результатами </a:t>
              </a: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атестації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1125" y="7712"/>
              <a:ext cx="3468" cy="231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Виробничо-орієнтована 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(галузева) наукова установа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718" y="7712"/>
              <a:ext cx="6445" cy="231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призначений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безпосереднього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впровадження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та/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практичного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підприємствах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в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установах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125" y="10354"/>
              <a:ext cx="3442" cy="15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Вищі навчальні заклади </a:t>
              </a:r>
              <a:r>
                <a:rPr kumimoji="0" lang="en-US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III</a:t>
              </a: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– </a:t>
              </a:r>
              <a:r>
                <a:rPr kumimoji="0" lang="en-US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IV </a:t>
              </a: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рівнів акредитації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718" y="10354"/>
              <a:ext cx="6445" cy="15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інститут, музична академія, академія, університет, які здійснюють підготовку фахівців за такими освітньо-кваліфікаційними рівнями, як спеціаліст і магістр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763" y="2311"/>
              <a:ext cx="8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9" cy="1012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785" y="6569"/>
              <a:ext cx="34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74" y="4179"/>
              <a:ext cx="35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503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934065" y="283800"/>
            <a:ext cx="10549242" cy="5368056"/>
            <a:chOff x="763" y="2011"/>
            <a:chExt cx="10431" cy="4846"/>
          </a:xfrm>
        </p:grpSpPr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3664" y="6259"/>
              <a:ext cx="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282" y="2011"/>
              <a:ext cx="9902" cy="5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954" y="2779"/>
              <a:ext cx="2700" cy="94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14" y="2779"/>
              <a:ext cx="7170" cy="92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проводить фундаментальні та (або) прикладні наукові дослідження у рамках підготовки в аспірантурі у закладі вищої освіти/науковій установі для здобуття ступеня доктора філософії</a:t>
              </a:r>
              <a:endParaRPr kumimoji="0" lang="ru-RU" alt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044" y="4044"/>
              <a:ext cx="2700" cy="132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ад’юнкт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024" y="4044"/>
              <a:ext cx="7170" cy="132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проводить наукові дослідження у рамках підготовки в ад’юнктурі вищого військового навчального закладу (закладу вищої освіти із специфічними умовами навчання) для здобуття ступеня доктора філософії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42" y="5718"/>
              <a:ext cx="2700" cy="10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30" y="5706"/>
              <a:ext cx="7154" cy="115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проходить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підготовку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докторантурі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установи (закладу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для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здобуття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ступеня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доктора наук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763" y="2308"/>
              <a:ext cx="519" cy="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1" cy="434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63" y="3172"/>
              <a:ext cx="1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74" y="6659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774" y="4779"/>
              <a:ext cx="27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643" y="3163"/>
              <a:ext cx="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3744" y="4778"/>
              <a:ext cx="27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21914" y="1375238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</a:t>
            </a:r>
          </a:p>
        </p:txBody>
      </p:sp>
    </p:spTree>
    <p:extLst>
      <p:ext uri="{BB962C8B-B14F-4D97-AF65-F5344CB8AC3E}">
        <p14:creationId xmlns:p14="http://schemas.microsoft.com/office/powerpoint/2010/main" val="166417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773" y="528898"/>
            <a:ext cx="11228439" cy="449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науки слід розглядати з трьох основних позицій: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по-перше,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теоретичної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систему знань, як форму суспільної свідомості або як систему достовірних і безперервно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вдосконалюваних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знань про об’єктивні закони розвитку природи і суспільства;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по-друге,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 певний вид суспільного розподілу праці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наукову діяльність, пов’язану з цілою системою відносин між вченими і науковими установами. Наука впливає на розвиток матеріально-технічної бази суспільства, що ґрунтується на широкому застосуванні новітніх науково-технічних досягнень;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по-третє,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позицій практичного застосування висновків науки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тобто її суспільної ролі. Наука виступає виробничою силою у розвитку соціально-економічних відносин у суспільстві, дозволяє створювати нові засоби й предмети праці, технології виробництва, сприяє налагодженню галузевих і міжгалузевих економічних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258" y="3276301"/>
            <a:ext cx="109433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2200" b="1" i="1" dirty="0" smtClean="0">
                <a:latin typeface="Times New Roman" panose="02020603050405020304" pitchFamily="18" charset="0"/>
              </a:rPr>
              <a:t>Завдання науки</a:t>
            </a:r>
          </a:p>
          <a:p>
            <a:pPr algn="ctr">
              <a:spcBef>
                <a:spcPct val="0"/>
              </a:spcBef>
            </a:pPr>
            <a:endParaRPr lang="uk-UA" altLang="ru-RU" sz="2200" i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констатація – </a:t>
            </a:r>
            <a:r>
              <a:rPr lang="uk-UA" altLang="ru-RU" sz="2200" dirty="0">
                <a:latin typeface="Times New Roman" panose="02020603050405020304" pitchFamily="18" charset="0"/>
              </a:rPr>
              <a:t>збір і узагальнення фактів;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інтерпретація – </a:t>
            </a:r>
            <a:r>
              <a:rPr lang="uk-UA" altLang="ru-RU" sz="2200" dirty="0">
                <a:latin typeface="Times New Roman" panose="02020603050405020304" pitchFamily="18" charset="0"/>
              </a:rPr>
              <a:t>пояснення </a:t>
            </a:r>
            <a:r>
              <a:rPr lang="uk-UA" altLang="ru-RU" sz="2200" dirty="0" smtClean="0">
                <a:latin typeface="Times New Roman" panose="02020603050405020304" pitchFamily="18" charset="0"/>
              </a:rPr>
              <a:t>взаємозв’язків </a:t>
            </a:r>
            <a:r>
              <a:rPr lang="uk-UA" altLang="ru-RU" sz="2200" dirty="0">
                <a:latin typeface="Times New Roman" panose="02020603050405020304" pitchFamily="18" charset="0"/>
              </a:rPr>
              <a:t>явищ;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побудови моделей – </a:t>
            </a:r>
            <a:r>
              <a:rPr lang="uk-UA" altLang="ru-RU" sz="2200" dirty="0">
                <a:latin typeface="Times New Roman" panose="02020603050405020304" pitchFamily="18" charset="0"/>
              </a:rPr>
              <a:t>пояснення суті </a:t>
            </a:r>
            <a:r>
              <a:rPr lang="uk-UA" altLang="ru-RU" sz="2200" dirty="0" smtClean="0">
                <a:latin typeface="Times New Roman" panose="02020603050405020304" pitchFamily="18" charset="0"/>
              </a:rPr>
              <a:t>явищ</a:t>
            </a:r>
            <a:r>
              <a:rPr lang="uk-UA" altLang="ru-RU" sz="2200" dirty="0">
                <a:latin typeface="Times New Roman" panose="02020603050405020304" pitchFamily="18" charset="0"/>
              </a:rPr>
              <a:t>, їх внутрішніх взаємозв’язків і протиріч;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прогнозування процесів і явищ;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встановлення можливих форм і напрямів практичного використання отриманих знань.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1818" y="1702488"/>
            <a:ext cx="9979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200" b="1" i="1" dirty="0">
                <a:latin typeface="Times New Roman" panose="02020603050405020304" pitchFamily="18" charset="0"/>
              </a:rPr>
              <a:t>Мета науки</a:t>
            </a:r>
            <a:r>
              <a:rPr lang="uk-UA" altLang="ru-RU" sz="2200" b="1" dirty="0">
                <a:latin typeface="Times New Roman" panose="02020603050405020304" pitchFamily="18" charset="0"/>
              </a:rPr>
              <a:t> </a:t>
            </a:r>
            <a:r>
              <a:rPr lang="uk-UA" altLang="ru-RU" sz="2200" dirty="0">
                <a:latin typeface="Times New Roman" panose="02020603050405020304" pitchFamily="18" charset="0"/>
              </a:rPr>
              <a:t>– пізнання законів розвитку природи і суспільства, їх вплив на природу на базі використання знань з метою отримання корисних для суспільства результатів.</a:t>
            </a:r>
            <a:r>
              <a:rPr lang="ru-RU" altLang="ru-RU" sz="2200" dirty="0">
                <a:latin typeface="Times New Roman" panose="02020603050405020304" pitchFamily="18" charset="0"/>
              </a:rPr>
              <a:t> </a:t>
            </a:r>
            <a:endParaRPr lang="ru-RU" altLang="ru-RU" sz="22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927" y="678476"/>
            <a:ext cx="945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 є мета та завдання науки?</a:t>
            </a:r>
          </a:p>
          <a:p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2" y="124249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1" y="1693221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32" y="664958"/>
            <a:ext cx="7077511" cy="165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43" y="2981351"/>
            <a:ext cx="7010091" cy="21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10" y="1138352"/>
            <a:ext cx="8428680" cy="27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2068" y="177051"/>
            <a:ext cx="2209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науки</a:t>
            </a:r>
          </a:p>
        </p:txBody>
      </p:sp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50"/>
            <a:ext cx="944208" cy="9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69135270"/>
              </p:ext>
            </p:extLst>
          </p:nvPr>
        </p:nvGraphicFramePr>
        <p:xfrm>
          <a:off x="570271" y="766917"/>
          <a:ext cx="11533238" cy="492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9067" y="552822"/>
            <a:ext cx="11230984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alt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України «Про наукову і науково-технічну діяльність»</a:t>
            </a:r>
            <a:r>
              <a:rPr kumimoji="0" lang="uk-UA" altLang="uk-UA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</a:t>
            </a: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листопада 2015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848-VIII.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https://zakon.rada.gov.ua/laws/show/848-19#Text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uk-UA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Закон України «Про наукову і науково-технічну діяльніс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20" y="2172929"/>
            <a:ext cx="2695020" cy="34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9096" y="279738"/>
            <a:ext cx="11198943" cy="92333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Наукова </a:t>
            </a:r>
            <a:r>
              <a:rPr lang="uk-UA" b="1" dirty="0"/>
              <a:t>діяльність </a:t>
            </a:r>
            <a:r>
              <a:rPr lang="uk-UA" dirty="0"/>
              <a:t>- інтелектуальна творча діяльність, спрямована на одержання нових знань та (або) пошук шляхів їх застосування, основними видами якої є фундаментальні та прикладні наукові </a:t>
            </a:r>
            <a:r>
              <a:rPr lang="uk-UA" dirty="0" smtClean="0"/>
              <a:t>дослідження.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8284" y="1895588"/>
            <a:ext cx="5161936" cy="255454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/>
              <a:t>Прикладні </a:t>
            </a:r>
            <a:r>
              <a:rPr lang="uk-UA" sz="1600" b="1" dirty="0"/>
              <a:t>наукові дослідження </a:t>
            </a:r>
            <a:r>
              <a:rPr lang="uk-UA" sz="1600" dirty="0"/>
              <a:t>- теоретичні та експериментальні наукові дослідження, спрямовані на одержання і використання нових знань для практичних цілей. Результатом прикладних наукових досліджень є нові знання, призначені для створення нових або вдосконалення існуючих матеріалів, продуктів, пристроїв, методів, систем, технологій, конкретні пропозиції щодо виконання актуальних науково-технічних та суспільних </a:t>
            </a:r>
            <a:r>
              <a:rPr lang="uk-UA" sz="1600" dirty="0" smtClean="0"/>
              <a:t>завдань.</a:t>
            </a:r>
            <a:endParaRPr lang="uk-UA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1445" y="4625424"/>
            <a:ext cx="11336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u="sng" dirty="0">
                <a:solidFill>
                  <a:srgbClr val="002060"/>
                </a:solidFill>
                <a:latin typeface="Arial" panose="020B0604020202020204" pitchFamily="34" charset="0"/>
              </a:rPr>
              <a:t>Фундаментальні дослідження, як правило, випереджають прикладні і створюють для них теоретичний заділ.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</a:rPr>
              <a:t>Зміцнення взаємозв'язків між фундаментальними і прикладними дослідженнями, скорочення строків впровадження наукових досягнень у практику та виробництво — одне з основних завдань сучасної організації науки.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386" y="1895589"/>
            <a:ext cx="6071419" cy="255454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/>
              <a:t>Фундаментальні наукові дослідження </a:t>
            </a:r>
            <a:r>
              <a:rPr lang="uk-UA" sz="1600" dirty="0"/>
              <a:t>- теоретичні та експериментальні наукові дослідження, спрямовані на одержання нових знань про закономірності організації та розвитку природи, суспільства, людини, їх взаємозв’язків. Результатом фундаментальних наукових досліджень є гіпотези, теорії, нові методи пізнання, відкриття законів природи, невідомих раніше явищ і властивостей матерії, виявлення закономірностей розвитку суспільства тощо, які не орієнтовані на безпосереднє практичне використання у сфері економіки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126658" y="1203068"/>
            <a:ext cx="294968" cy="69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8829367" y="1203068"/>
            <a:ext cx="294968" cy="69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2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2427</Words>
  <Application>Microsoft Office PowerPoint</Application>
  <PresentationFormat>Широкоэкранный</PresentationFormat>
  <Paragraphs>136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Aptos</vt:lpstr>
      <vt:lpstr>Arial</vt:lpstr>
      <vt:lpstr>Arial Black</vt:lpstr>
      <vt:lpstr>Arial Unicode MS</vt:lpstr>
      <vt:lpstr>Montserrat</vt:lpstr>
      <vt:lpstr>Montserrat ExtraBold</vt:lpstr>
      <vt:lpstr>Times New Roman</vt:lpstr>
      <vt:lpstr>Wingdings</vt:lpstr>
      <vt:lpstr>Тема Office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127</cp:revision>
  <dcterms:created xsi:type="dcterms:W3CDTF">2023-01-12T09:20:21Z</dcterms:created>
  <dcterms:modified xsi:type="dcterms:W3CDTF">2025-03-06T04:39:51Z</dcterms:modified>
</cp:coreProperties>
</file>