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EFB04-14DB-4F3E-9215-D2AE743497C1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A26AE7-459E-4703-954B-AA8AB041B887}">
      <dgm:prSet phldrT="[Текст]"/>
      <dgm:spPr/>
      <dgm:t>
        <a:bodyPr/>
        <a:lstStyle/>
        <a:p>
          <a:r>
            <a:rPr lang="ru-RU" b="1" i="1" dirty="0" err="1" smtClean="0"/>
            <a:t>Оціночна</a:t>
          </a:r>
          <a:endParaRPr lang="ru-RU" dirty="0"/>
        </a:p>
      </dgm:t>
    </dgm:pt>
    <dgm:pt modelId="{AF73E176-C277-4727-9E7B-448215AE45DB}" type="parTrans" cxnId="{3DB77472-72BD-43FF-BEEC-6D1B9C36C6D2}">
      <dgm:prSet/>
      <dgm:spPr/>
      <dgm:t>
        <a:bodyPr/>
        <a:lstStyle/>
        <a:p>
          <a:endParaRPr lang="ru-RU"/>
        </a:p>
      </dgm:t>
    </dgm:pt>
    <dgm:pt modelId="{761EB09C-EC7B-4E1A-8031-357144FB40B5}" type="sibTrans" cxnId="{3DB77472-72BD-43FF-BEEC-6D1B9C36C6D2}">
      <dgm:prSet/>
      <dgm:spPr/>
      <dgm:t>
        <a:bodyPr/>
        <a:lstStyle/>
        <a:p>
          <a:endParaRPr lang="ru-RU"/>
        </a:p>
      </dgm:t>
    </dgm:pt>
    <dgm:pt modelId="{6A492309-DAC5-4E15-9685-C6245324CD29}">
      <dgm:prSet phldrT="[Текст]"/>
      <dgm:spPr/>
      <dgm:t>
        <a:bodyPr/>
        <a:lstStyle/>
        <a:p>
          <a:r>
            <a:rPr lang="ru-RU" b="1" i="1" dirty="0" err="1" smtClean="0"/>
            <a:t>Стимулююча</a:t>
          </a:r>
          <a:endParaRPr lang="ru-RU" dirty="0"/>
        </a:p>
      </dgm:t>
    </dgm:pt>
    <dgm:pt modelId="{86BFA603-F00F-4E28-B511-8A3301D6404D}" type="parTrans" cxnId="{4EA6EB9A-6A6D-447A-B056-22AB7477EE8E}">
      <dgm:prSet/>
      <dgm:spPr/>
      <dgm:t>
        <a:bodyPr/>
        <a:lstStyle/>
        <a:p>
          <a:endParaRPr lang="ru-RU"/>
        </a:p>
      </dgm:t>
    </dgm:pt>
    <dgm:pt modelId="{AAAB36F9-BDAD-4D33-8EA6-5483E88DDE9E}" type="sibTrans" cxnId="{4EA6EB9A-6A6D-447A-B056-22AB7477EE8E}">
      <dgm:prSet/>
      <dgm:spPr/>
      <dgm:t>
        <a:bodyPr/>
        <a:lstStyle/>
        <a:p>
          <a:endParaRPr lang="ru-RU"/>
        </a:p>
      </dgm:t>
    </dgm:pt>
    <dgm:pt modelId="{B90CDE72-03A3-4497-A964-61F515277605}">
      <dgm:prSet phldrT="[Текст]"/>
      <dgm:spPr/>
      <dgm:t>
        <a:bodyPr/>
        <a:lstStyle/>
        <a:p>
          <a:r>
            <a:rPr lang="ru-RU" b="1" i="1" dirty="0" err="1" smtClean="0"/>
            <a:t>Відтворювальна</a:t>
          </a:r>
          <a:endParaRPr lang="ru-RU" b="1" i="1" dirty="0" smtClean="0"/>
        </a:p>
      </dgm:t>
    </dgm:pt>
    <dgm:pt modelId="{39A592E3-CFA7-410B-A3AF-79D58E3E5B3C}" type="parTrans" cxnId="{3D7DD08C-8E6D-47E5-96BB-534D52673BEA}">
      <dgm:prSet/>
      <dgm:spPr/>
      <dgm:t>
        <a:bodyPr/>
        <a:lstStyle/>
        <a:p>
          <a:endParaRPr lang="ru-RU"/>
        </a:p>
      </dgm:t>
    </dgm:pt>
    <dgm:pt modelId="{EEFA200C-DB7A-4646-AEA9-78787A0BAFC9}" type="sibTrans" cxnId="{3D7DD08C-8E6D-47E5-96BB-534D52673BEA}">
      <dgm:prSet/>
      <dgm:spPr/>
      <dgm:t>
        <a:bodyPr/>
        <a:lstStyle/>
        <a:p>
          <a:endParaRPr lang="ru-RU"/>
        </a:p>
      </dgm:t>
    </dgm:pt>
    <dgm:pt modelId="{A101F561-DF54-4A09-B4B4-DBC747F4149C}">
      <dgm:prSet phldrT="[Текст]"/>
      <dgm:spPr/>
      <dgm:t>
        <a:bodyPr/>
        <a:lstStyle/>
        <a:p>
          <a:r>
            <a:rPr lang="ru-RU" b="1" i="1" smtClean="0"/>
            <a:t>Розподільча</a:t>
          </a:r>
          <a:endParaRPr lang="ru-RU" b="1" i="1" dirty="0" smtClean="0"/>
        </a:p>
      </dgm:t>
    </dgm:pt>
    <dgm:pt modelId="{43AD68C5-CF84-4A95-8A7F-4E674C6A01B7}" type="parTrans" cxnId="{5890226A-ABE7-40DF-97E6-47DDC5BB4657}">
      <dgm:prSet/>
      <dgm:spPr/>
      <dgm:t>
        <a:bodyPr/>
        <a:lstStyle/>
        <a:p>
          <a:endParaRPr lang="ru-RU"/>
        </a:p>
      </dgm:t>
    </dgm:pt>
    <dgm:pt modelId="{BA361D3F-8452-4A04-A066-67DA7E347282}" type="sibTrans" cxnId="{5890226A-ABE7-40DF-97E6-47DDC5BB4657}">
      <dgm:prSet/>
      <dgm:spPr/>
      <dgm:t>
        <a:bodyPr/>
        <a:lstStyle/>
        <a:p>
          <a:endParaRPr lang="ru-RU"/>
        </a:p>
      </dgm:t>
    </dgm:pt>
    <dgm:pt modelId="{31CCFA44-0C3C-442C-AB5E-AD308B17E6BF}" type="pres">
      <dgm:prSet presAssocID="{0FCEFB04-14DB-4F3E-9215-D2AE743497C1}" presName="outerComposite" presStyleCnt="0">
        <dgm:presLayoutVars>
          <dgm:chMax val="5"/>
          <dgm:dir/>
          <dgm:resizeHandles val="exact"/>
        </dgm:presLayoutVars>
      </dgm:prSet>
      <dgm:spPr/>
    </dgm:pt>
    <dgm:pt modelId="{BD3FB162-D4FF-4207-BF62-24D003AFF933}" type="pres">
      <dgm:prSet presAssocID="{0FCEFB04-14DB-4F3E-9215-D2AE743497C1}" presName="dummyMaxCanvas" presStyleCnt="0">
        <dgm:presLayoutVars/>
      </dgm:prSet>
      <dgm:spPr/>
    </dgm:pt>
    <dgm:pt modelId="{892405CE-F957-4153-B7FE-5C221FCD9FEB}" type="pres">
      <dgm:prSet presAssocID="{0FCEFB04-14DB-4F3E-9215-D2AE743497C1}" presName="FourNodes_1" presStyleLbl="node1" presStyleIdx="0" presStyleCnt="4">
        <dgm:presLayoutVars>
          <dgm:bulletEnabled val="1"/>
        </dgm:presLayoutVars>
      </dgm:prSet>
      <dgm:spPr/>
    </dgm:pt>
    <dgm:pt modelId="{9E3B9B31-9F80-4AC2-966F-1FE55E47FD48}" type="pres">
      <dgm:prSet presAssocID="{0FCEFB04-14DB-4F3E-9215-D2AE743497C1}" presName="FourNodes_2" presStyleLbl="node1" presStyleIdx="1" presStyleCnt="4">
        <dgm:presLayoutVars>
          <dgm:bulletEnabled val="1"/>
        </dgm:presLayoutVars>
      </dgm:prSet>
      <dgm:spPr/>
    </dgm:pt>
    <dgm:pt modelId="{DA380514-14CB-48AC-A89A-7B584517A1AA}" type="pres">
      <dgm:prSet presAssocID="{0FCEFB04-14DB-4F3E-9215-D2AE743497C1}" presName="FourNodes_3" presStyleLbl="node1" presStyleIdx="2" presStyleCnt="4">
        <dgm:presLayoutVars>
          <dgm:bulletEnabled val="1"/>
        </dgm:presLayoutVars>
      </dgm:prSet>
      <dgm:spPr/>
    </dgm:pt>
    <dgm:pt modelId="{09428EE8-50F3-4D62-9C98-34D83E0544BD}" type="pres">
      <dgm:prSet presAssocID="{0FCEFB04-14DB-4F3E-9215-D2AE743497C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F5712-C345-45EC-BD2A-2678D21B6E75}" type="pres">
      <dgm:prSet presAssocID="{0FCEFB04-14DB-4F3E-9215-D2AE743497C1}" presName="FourConn_1-2" presStyleLbl="fgAccFollowNode1" presStyleIdx="0" presStyleCnt="3">
        <dgm:presLayoutVars>
          <dgm:bulletEnabled val="1"/>
        </dgm:presLayoutVars>
      </dgm:prSet>
      <dgm:spPr/>
    </dgm:pt>
    <dgm:pt modelId="{97DE5358-2378-4586-A92B-37764AB70BA3}" type="pres">
      <dgm:prSet presAssocID="{0FCEFB04-14DB-4F3E-9215-D2AE743497C1}" presName="FourConn_2-3" presStyleLbl="fgAccFollowNode1" presStyleIdx="1" presStyleCnt="3">
        <dgm:presLayoutVars>
          <dgm:bulletEnabled val="1"/>
        </dgm:presLayoutVars>
      </dgm:prSet>
      <dgm:spPr/>
    </dgm:pt>
    <dgm:pt modelId="{B27C3A76-3380-40F9-898D-81FF0489E9BB}" type="pres">
      <dgm:prSet presAssocID="{0FCEFB04-14DB-4F3E-9215-D2AE743497C1}" presName="FourConn_3-4" presStyleLbl="fgAccFollowNode1" presStyleIdx="2" presStyleCnt="3">
        <dgm:presLayoutVars>
          <dgm:bulletEnabled val="1"/>
        </dgm:presLayoutVars>
      </dgm:prSet>
      <dgm:spPr/>
    </dgm:pt>
    <dgm:pt modelId="{A1449E57-8310-4754-B943-E6A114CC11B5}" type="pres">
      <dgm:prSet presAssocID="{0FCEFB04-14DB-4F3E-9215-D2AE743497C1}" presName="FourNodes_1_text" presStyleLbl="node1" presStyleIdx="3" presStyleCnt="4">
        <dgm:presLayoutVars>
          <dgm:bulletEnabled val="1"/>
        </dgm:presLayoutVars>
      </dgm:prSet>
      <dgm:spPr/>
    </dgm:pt>
    <dgm:pt modelId="{F2270431-0B26-48EF-AE4D-A216A6A338D0}" type="pres">
      <dgm:prSet presAssocID="{0FCEFB04-14DB-4F3E-9215-D2AE743497C1}" presName="FourNodes_2_text" presStyleLbl="node1" presStyleIdx="3" presStyleCnt="4">
        <dgm:presLayoutVars>
          <dgm:bulletEnabled val="1"/>
        </dgm:presLayoutVars>
      </dgm:prSet>
      <dgm:spPr/>
    </dgm:pt>
    <dgm:pt modelId="{B9A47C5B-BBF4-40DE-8766-F53EEE4BD016}" type="pres">
      <dgm:prSet presAssocID="{0FCEFB04-14DB-4F3E-9215-D2AE743497C1}" presName="FourNodes_3_text" presStyleLbl="node1" presStyleIdx="3" presStyleCnt="4">
        <dgm:presLayoutVars>
          <dgm:bulletEnabled val="1"/>
        </dgm:presLayoutVars>
      </dgm:prSet>
      <dgm:spPr/>
    </dgm:pt>
    <dgm:pt modelId="{23C4BE5B-A71E-4070-8BDA-0090EE0C43A9}" type="pres">
      <dgm:prSet presAssocID="{0FCEFB04-14DB-4F3E-9215-D2AE743497C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388B0-D88D-4FF1-93C4-7C6F910EA9AE}" type="presOf" srcId="{92A26AE7-459E-4703-954B-AA8AB041B887}" destId="{892405CE-F957-4153-B7FE-5C221FCD9FEB}" srcOrd="0" destOrd="0" presId="urn:microsoft.com/office/officeart/2005/8/layout/vProcess5"/>
    <dgm:cxn modelId="{4EED67D8-DEE4-4421-AEFA-76141F33DE17}" type="presOf" srcId="{A101F561-DF54-4A09-B4B4-DBC747F4149C}" destId="{23C4BE5B-A71E-4070-8BDA-0090EE0C43A9}" srcOrd="1" destOrd="0" presId="urn:microsoft.com/office/officeart/2005/8/layout/vProcess5"/>
    <dgm:cxn modelId="{A2F3462B-83AA-4570-92C8-5D2FDDC530EC}" type="presOf" srcId="{A101F561-DF54-4A09-B4B4-DBC747F4149C}" destId="{09428EE8-50F3-4D62-9C98-34D83E0544BD}" srcOrd="0" destOrd="0" presId="urn:microsoft.com/office/officeart/2005/8/layout/vProcess5"/>
    <dgm:cxn modelId="{A309330C-F741-4DCF-A18F-F7321D8D0E1B}" type="presOf" srcId="{EEFA200C-DB7A-4646-AEA9-78787A0BAFC9}" destId="{B27C3A76-3380-40F9-898D-81FF0489E9BB}" srcOrd="0" destOrd="0" presId="urn:microsoft.com/office/officeart/2005/8/layout/vProcess5"/>
    <dgm:cxn modelId="{961134DF-F728-4384-B60F-3E4F81DF284B}" type="presOf" srcId="{92A26AE7-459E-4703-954B-AA8AB041B887}" destId="{A1449E57-8310-4754-B943-E6A114CC11B5}" srcOrd="1" destOrd="0" presId="urn:microsoft.com/office/officeart/2005/8/layout/vProcess5"/>
    <dgm:cxn modelId="{3B5EA605-98E2-44C9-A330-A0EFD69DF3B7}" type="presOf" srcId="{6A492309-DAC5-4E15-9685-C6245324CD29}" destId="{F2270431-0B26-48EF-AE4D-A216A6A338D0}" srcOrd="1" destOrd="0" presId="urn:microsoft.com/office/officeart/2005/8/layout/vProcess5"/>
    <dgm:cxn modelId="{4EA6EB9A-6A6D-447A-B056-22AB7477EE8E}" srcId="{0FCEFB04-14DB-4F3E-9215-D2AE743497C1}" destId="{6A492309-DAC5-4E15-9685-C6245324CD29}" srcOrd="1" destOrd="0" parTransId="{86BFA603-F00F-4E28-B511-8A3301D6404D}" sibTransId="{AAAB36F9-BDAD-4D33-8EA6-5483E88DDE9E}"/>
    <dgm:cxn modelId="{8A63AFEE-3BFC-455D-80DE-C1F8DD4081D2}" type="presOf" srcId="{0FCEFB04-14DB-4F3E-9215-D2AE743497C1}" destId="{31CCFA44-0C3C-442C-AB5E-AD308B17E6BF}" srcOrd="0" destOrd="0" presId="urn:microsoft.com/office/officeart/2005/8/layout/vProcess5"/>
    <dgm:cxn modelId="{3DB77472-72BD-43FF-BEEC-6D1B9C36C6D2}" srcId="{0FCEFB04-14DB-4F3E-9215-D2AE743497C1}" destId="{92A26AE7-459E-4703-954B-AA8AB041B887}" srcOrd="0" destOrd="0" parTransId="{AF73E176-C277-4727-9E7B-448215AE45DB}" sibTransId="{761EB09C-EC7B-4E1A-8031-357144FB40B5}"/>
    <dgm:cxn modelId="{F460FA19-04AD-45EE-BC7D-58CAE6A1A276}" type="presOf" srcId="{AAAB36F9-BDAD-4D33-8EA6-5483E88DDE9E}" destId="{97DE5358-2378-4586-A92B-37764AB70BA3}" srcOrd="0" destOrd="0" presId="urn:microsoft.com/office/officeart/2005/8/layout/vProcess5"/>
    <dgm:cxn modelId="{3D7DD08C-8E6D-47E5-96BB-534D52673BEA}" srcId="{0FCEFB04-14DB-4F3E-9215-D2AE743497C1}" destId="{B90CDE72-03A3-4497-A964-61F515277605}" srcOrd="2" destOrd="0" parTransId="{39A592E3-CFA7-410B-A3AF-79D58E3E5B3C}" sibTransId="{EEFA200C-DB7A-4646-AEA9-78787A0BAFC9}"/>
    <dgm:cxn modelId="{E9677711-DA6F-4539-BAE9-DB9F6E5C2605}" type="presOf" srcId="{6A492309-DAC5-4E15-9685-C6245324CD29}" destId="{9E3B9B31-9F80-4AC2-966F-1FE55E47FD48}" srcOrd="0" destOrd="0" presId="urn:microsoft.com/office/officeart/2005/8/layout/vProcess5"/>
    <dgm:cxn modelId="{5890226A-ABE7-40DF-97E6-47DDC5BB4657}" srcId="{0FCEFB04-14DB-4F3E-9215-D2AE743497C1}" destId="{A101F561-DF54-4A09-B4B4-DBC747F4149C}" srcOrd="3" destOrd="0" parTransId="{43AD68C5-CF84-4A95-8A7F-4E674C6A01B7}" sibTransId="{BA361D3F-8452-4A04-A066-67DA7E347282}"/>
    <dgm:cxn modelId="{CBCB7325-9CC6-4956-9E36-2D971BE80803}" type="presOf" srcId="{B90CDE72-03A3-4497-A964-61F515277605}" destId="{DA380514-14CB-48AC-A89A-7B584517A1AA}" srcOrd="0" destOrd="0" presId="urn:microsoft.com/office/officeart/2005/8/layout/vProcess5"/>
    <dgm:cxn modelId="{12969A4D-63FD-4355-847E-104D8937F65E}" type="presOf" srcId="{B90CDE72-03A3-4497-A964-61F515277605}" destId="{B9A47C5B-BBF4-40DE-8766-F53EEE4BD016}" srcOrd="1" destOrd="0" presId="urn:microsoft.com/office/officeart/2005/8/layout/vProcess5"/>
    <dgm:cxn modelId="{6029C932-2034-493B-B1CE-AD49BBCBD1E5}" type="presOf" srcId="{761EB09C-EC7B-4E1A-8031-357144FB40B5}" destId="{96AF5712-C345-45EC-BD2A-2678D21B6E75}" srcOrd="0" destOrd="0" presId="urn:microsoft.com/office/officeart/2005/8/layout/vProcess5"/>
    <dgm:cxn modelId="{F22024C7-C078-425B-8928-E794B3F986B0}" type="presParOf" srcId="{31CCFA44-0C3C-442C-AB5E-AD308B17E6BF}" destId="{BD3FB162-D4FF-4207-BF62-24D003AFF933}" srcOrd="0" destOrd="0" presId="urn:microsoft.com/office/officeart/2005/8/layout/vProcess5"/>
    <dgm:cxn modelId="{E2F184C7-8ECB-4A6B-A6F1-DAF384E1D991}" type="presParOf" srcId="{31CCFA44-0C3C-442C-AB5E-AD308B17E6BF}" destId="{892405CE-F957-4153-B7FE-5C221FCD9FEB}" srcOrd="1" destOrd="0" presId="urn:microsoft.com/office/officeart/2005/8/layout/vProcess5"/>
    <dgm:cxn modelId="{DDBD8EFD-379B-4754-8C5F-2AD91D099F94}" type="presParOf" srcId="{31CCFA44-0C3C-442C-AB5E-AD308B17E6BF}" destId="{9E3B9B31-9F80-4AC2-966F-1FE55E47FD48}" srcOrd="2" destOrd="0" presId="urn:microsoft.com/office/officeart/2005/8/layout/vProcess5"/>
    <dgm:cxn modelId="{31F91B66-F4E0-4A94-B662-31C69D290E76}" type="presParOf" srcId="{31CCFA44-0C3C-442C-AB5E-AD308B17E6BF}" destId="{DA380514-14CB-48AC-A89A-7B584517A1AA}" srcOrd="3" destOrd="0" presId="urn:microsoft.com/office/officeart/2005/8/layout/vProcess5"/>
    <dgm:cxn modelId="{A026E6F6-1F2F-44D3-B79E-A1E98B8410F0}" type="presParOf" srcId="{31CCFA44-0C3C-442C-AB5E-AD308B17E6BF}" destId="{09428EE8-50F3-4D62-9C98-34D83E0544BD}" srcOrd="4" destOrd="0" presId="urn:microsoft.com/office/officeart/2005/8/layout/vProcess5"/>
    <dgm:cxn modelId="{3C9F2CDA-524A-4D62-94B5-3C868CFFB566}" type="presParOf" srcId="{31CCFA44-0C3C-442C-AB5E-AD308B17E6BF}" destId="{96AF5712-C345-45EC-BD2A-2678D21B6E75}" srcOrd="5" destOrd="0" presId="urn:microsoft.com/office/officeart/2005/8/layout/vProcess5"/>
    <dgm:cxn modelId="{FEB0129C-EE1A-449C-A829-DE5FEDB596C3}" type="presParOf" srcId="{31CCFA44-0C3C-442C-AB5E-AD308B17E6BF}" destId="{97DE5358-2378-4586-A92B-37764AB70BA3}" srcOrd="6" destOrd="0" presId="urn:microsoft.com/office/officeart/2005/8/layout/vProcess5"/>
    <dgm:cxn modelId="{4EA5B230-5B3F-4B93-8EA6-9336E1C31F37}" type="presParOf" srcId="{31CCFA44-0C3C-442C-AB5E-AD308B17E6BF}" destId="{B27C3A76-3380-40F9-898D-81FF0489E9BB}" srcOrd="7" destOrd="0" presId="urn:microsoft.com/office/officeart/2005/8/layout/vProcess5"/>
    <dgm:cxn modelId="{AFAC0D01-17E1-40D3-B46C-38FFED4017AC}" type="presParOf" srcId="{31CCFA44-0C3C-442C-AB5E-AD308B17E6BF}" destId="{A1449E57-8310-4754-B943-E6A114CC11B5}" srcOrd="8" destOrd="0" presId="urn:microsoft.com/office/officeart/2005/8/layout/vProcess5"/>
    <dgm:cxn modelId="{41CAD4FC-EACC-4456-965D-CA9FC978E4AD}" type="presParOf" srcId="{31CCFA44-0C3C-442C-AB5E-AD308B17E6BF}" destId="{F2270431-0B26-48EF-AE4D-A216A6A338D0}" srcOrd="9" destOrd="0" presId="urn:microsoft.com/office/officeart/2005/8/layout/vProcess5"/>
    <dgm:cxn modelId="{14AA25A1-1D83-4CF2-93A7-768B495A8727}" type="presParOf" srcId="{31CCFA44-0C3C-442C-AB5E-AD308B17E6BF}" destId="{B9A47C5B-BBF4-40DE-8766-F53EEE4BD016}" srcOrd="10" destOrd="0" presId="urn:microsoft.com/office/officeart/2005/8/layout/vProcess5"/>
    <dgm:cxn modelId="{68724B42-8B4B-4DF6-9A0A-AF137FA9E84E}" type="presParOf" srcId="{31CCFA44-0C3C-442C-AB5E-AD308B17E6BF}" destId="{23C4BE5B-A71E-4070-8BDA-0090EE0C43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405CE-F957-4153-B7FE-5C221FCD9FEB}">
      <dsp:nvSpPr>
        <dsp:cNvPr id="0" name=""/>
        <dsp:cNvSpPr/>
      </dsp:nvSpPr>
      <dsp:spPr>
        <a:xfrm>
          <a:off x="0" y="0"/>
          <a:ext cx="6502400" cy="948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dirty="0" err="1" smtClean="0"/>
            <a:t>Оціночна</a:t>
          </a:r>
          <a:endParaRPr lang="ru-RU" sz="4300" kern="1200" dirty="0"/>
        </a:p>
      </dsp:txBody>
      <dsp:txXfrm>
        <a:off x="27769" y="27769"/>
        <a:ext cx="5399214" cy="892559"/>
      </dsp:txXfrm>
    </dsp:sp>
    <dsp:sp modelId="{9E3B9B31-9F80-4AC2-966F-1FE55E47FD48}">
      <dsp:nvSpPr>
        <dsp:cNvPr id="0" name=""/>
        <dsp:cNvSpPr/>
      </dsp:nvSpPr>
      <dsp:spPr>
        <a:xfrm>
          <a:off x="544575" y="1120478"/>
          <a:ext cx="6502400" cy="948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31055"/>
                <a:satOff val="192"/>
                <a:lumOff val="1895"/>
                <a:alphaOff val="0"/>
                <a:tint val="60000"/>
                <a:lumMod val="110000"/>
              </a:schemeClr>
            </a:gs>
            <a:gs pos="100000">
              <a:schemeClr val="accent5">
                <a:hueOff val="331055"/>
                <a:satOff val="192"/>
                <a:lumOff val="189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dirty="0" err="1" smtClean="0"/>
            <a:t>Стимулююча</a:t>
          </a:r>
          <a:endParaRPr lang="ru-RU" sz="4300" kern="1200" dirty="0"/>
        </a:p>
      </dsp:txBody>
      <dsp:txXfrm>
        <a:off x="572344" y="1148247"/>
        <a:ext cx="5286022" cy="892559"/>
      </dsp:txXfrm>
    </dsp:sp>
    <dsp:sp modelId="{DA380514-14CB-48AC-A89A-7B584517A1AA}">
      <dsp:nvSpPr>
        <dsp:cNvPr id="0" name=""/>
        <dsp:cNvSpPr/>
      </dsp:nvSpPr>
      <dsp:spPr>
        <a:xfrm>
          <a:off x="1081024" y="2240957"/>
          <a:ext cx="6502400" cy="948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62110"/>
                <a:satOff val="384"/>
                <a:lumOff val="3791"/>
                <a:alphaOff val="0"/>
                <a:tint val="60000"/>
                <a:lumMod val="110000"/>
              </a:schemeClr>
            </a:gs>
            <a:gs pos="100000">
              <a:schemeClr val="accent5">
                <a:hueOff val="662110"/>
                <a:satOff val="384"/>
                <a:lumOff val="379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dirty="0" err="1" smtClean="0"/>
            <a:t>Відтворювальна</a:t>
          </a:r>
          <a:endParaRPr lang="ru-RU" sz="4300" b="1" i="1" kern="1200" dirty="0" smtClean="0"/>
        </a:p>
      </dsp:txBody>
      <dsp:txXfrm>
        <a:off x="1108793" y="2268726"/>
        <a:ext cx="5294150" cy="892559"/>
      </dsp:txXfrm>
    </dsp:sp>
    <dsp:sp modelId="{09428EE8-50F3-4D62-9C98-34D83E0544BD}">
      <dsp:nvSpPr>
        <dsp:cNvPr id="0" name=""/>
        <dsp:cNvSpPr/>
      </dsp:nvSpPr>
      <dsp:spPr>
        <a:xfrm>
          <a:off x="1625599" y="3361435"/>
          <a:ext cx="6502400" cy="948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93165"/>
                <a:satOff val="576"/>
                <a:lumOff val="5686"/>
                <a:alphaOff val="0"/>
                <a:tint val="60000"/>
                <a:lumMod val="110000"/>
              </a:schemeClr>
            </a:gs>
            <a:gs pos="100000">
              <a:schemeClr val="accent5">
                <a:hueOff val="993165"/>
                <a:satOff val="576"/>
                <a:lumOff val="568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i="1" kern="1200" smtClean="0"/>
            <a:t>Розподільча</a:t>
          </a:r>
          <a:endParaRPr lang="ru-RU" sz="4300" b="1" i="1" kern="1200" dirty="0" smtClean="0"/>
        </a:p>
      </dsp:txBody>
      <dsp:txXfrm>
        <a:off x="1653368" y="3389204"/>
        <a:ext cx="5286022" cy="892559"/>
      </dsp:txXfrm>
    </dsp:sp>
    <dsp:sp modelId="{96AF5712-C345-45EC-BD2A-2678D21B6E75}">
      <dsp:nvSpPr>
        <dsp:cNvPr id="0" name=""/>
        <dsp:cNvSpPr/>
      </dsp:nvSpPr>
      <dsp:spPr>
        <a:xfrm>
          <a:off x="5886136" y="726156"/>
          <a:ext cx="616263" cy="6162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024795" y="726156"/>
        <a:ext cx="338945" cy="463738"/>
      </dsp:txXfrm>
    </dsp:sp>
    <dsp:sp modelId="{97DE5358-2378-4586-A92B-37764AB70BA3}">
      <dsp:nvSpPr>
        <dsp:cNvPr id="0" name=""/>
        <dsp:cNvSpPr/>
      </dsp:nvSpPr>
      <dsp:spPr>
        <a:xfrm>
          <a:off x="6430712" y="1846634"/>
          <a:ext cx="616263" cy="6162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20749"/>
            <a:satOff val="1602"/>
            <a:lumOff val="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569371" y="1846634"/>
        <a:ext cx="338945" cy="463738"/>
      </dsp:txXfrm>
    </dsp:sp>
    <dsp:sp modelId="{B27C3A76-3380-40F9-898D-81FF0489E9BB}">
      <dsp:nvSpPr>
        <dsp:cNvPr id="0" name=""/>
        <dsp:cNvSpPr/>
      </dsp:nvSpPr>
      <dsp:spPr>
        <a:xfrm>
          <a:off x="6967160" y="2967113"/>
          <a:ext cx="616263" cy="6162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105819" y="2967113"/>
        <a:ext cx="338945" cy="463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798" y="1515531"/>
            <a:ext cx="6815669" cy="1515533"/>
          </a:xfrm>
        </p:spPr>
        <p:txBody>
          <a:bodyPr/>
          <a:lstStyle/>
          <a:p>
            <a:r>
              <a:rPr lang="uk-UA" sz="4800" dirty="0" smtClean="0"/>
              <a:t>Тема лекції: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4900" y="3848096"/>
            <a:ext cx="7454900" cy="1549403"/>
          </a:xfrm>
        </p:spPr>
        <p:txBody>
          <a:bodyPr>
            <a:normAutofit/>
          </a:bodyPr>
          <a:lstStyle/>
          <a:p>
            <a:r>
              <a:rPr lang="uk-UA" sz="3200" b="1" dirty="0"/>
              <a:t>ФІНАНСОВІ РЕЗУЛЬТАТИ ДІЯЛЬНОСТІ ПІДПРИЄМСТВА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439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56614"/>
              </p:ext>
            </p:extLst>
          </p:nvPr>
        </p:nvGraphicFramePr>
        <p:xfrm>
          <a:off x="101600" y="605016"/>
          <a:ext cx="11963400" cy="62529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987800">
                  <a:extLst>
                    <a:ext uri="{9D8B030D-6E8A-4147-A177-3AD203B41FA5}">
                      <a16:colId xmlns:a16="http://schemas.microsoft.com/office/drawing/2014/main" val="3547951435"/>
                    </a:ext>
                  </a:extLst>
                </a:gridCol>
                <a:gridCol w="3987800">
                  <a:extLst>
                    <a:ext uri="{9D8B030D-6E8A-4147-A177-3AD203B41FA5}">
                      <a16:colId xmlns:a16="http://schemas.microsoft.com/office/drawing/2014/main" val="252929254"/>
                    </a:ext>
                  </a:extLst>
                </a:gridCol>
                <a:gridCol w="3987800">
                  <a:extLst>
                    <a:ext uri="{9D8B030D-6E8A-4147-A177-3AD203B41FA5}">
                      <a16:colId xmlns:a16="http://schemas.microsoft.com/office/drawing/2014/main" val="433119809"/>
                    </a:ext>
                  </a:extLst>
                </a:gridCol>
              </a:tblGrid>
              <a:tr h="287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Компонент фінансової звітності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Зміст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Використання інформації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85230"/>
                  </a:ext>
                </a:extLst>
              </a:tr>
              <a:tr h="2009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Баланс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Наявність економічних ресурсів, які контролюються підприємствами на дату балансу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Оцінка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структури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ресурсів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підприємства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їх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ліквідності</a:t>
                      </a:r>
                      <a:r>
                        <a:rPr lang="ru-RU" sz="1800" dirty="0">
                          <a:effectLst/>
                        </a:rPr>
                        <a:t> та </a:t>
                      </a:r>
                      <a:r>
                        <a:rPr lang="ru-RU" sz="1800" dirty="0" err="1">
                          <a:effectLst/>
                        </a:rPr>
                        <a:t>платоспроможності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підприємства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  <a:r>
                        <a:rPr lang="ru-RU" sz="1800" dirty="0" err="1">
                          <a:effectLst/>
                        </a:rPr>
                        <a:t>прогнозування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майбутніх</a:t>
                      </a:r>
                      <a:r>
                        <a:rPr lang="ru-RU" sz="1800" dirty="0">
                          <a:effectLst/>
                        </a:rPr>
                        <a:t> потреб у </a:t>
                      </a:r>
                      <a:r>
                        <a:rPr lang="ru-RU" sz="1800" dirty="0" err="1">
                          <a:effectLst/>
                        </a:rPr>
                        <a:t>позиках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  <a:r>
                        <a:rPr lang="ru-RU" sz="1800" dirty="0" err="1">
                          <a:effectLst/>
                        </a:rPr>
                        <a:t>оцінка</a:t>
                      </a:r>
                      <a:r>
                        <a:rPr lang="ru-RU" sz="1800" dirty="0">
                          <a:effectLst/>
                        </a:rPr>
                        <a:t> та </a:t>
                      </a:r>
                      <a:r>
                        <a:rPr lang="ru-RU" sz="1800" dirty="0" err="1">
                          <a:effectLst/>
                        </a:rPr>
                        <a:t>прогнозування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змін</a:t>
                      </a:r>
                      <a:r>
                        <a:rPr lang="ru-RU" sz="1800" dirty="0">
                          <a:effectLst/>
                        </a:rPr>
                        <a:t> в </a:t>
                      </a:r>
                      <a:r>
                        <a:rPr lang="ru-RU" sz="1800" dirty="0" err="1">
                          <a:effectLst/>
                        </a:rPr>
                        <a:t>економічних</a:t>
                      </a:r>
                      <a:r>
                        <a:rPr lang="ru-RU" sz="1800" dirty="0">
                          <a:effectLst/>
                        </a:rPr>
                        <a:t> ресурсах, </a:t>
                      </a:r>
                      <a:r>
                        <a:rPr lang="ru-RU" sz="1800" dirty="0" err="1">
                          <a:effectLst/>
                        </a:rPr>
                        <a:t>які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підприємство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ймовірно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контролюватиме</a:t>
                      </a:r>
                      <a:r>
                        <a:rPr lang="ru-RU" sz="1800" dirty="0">
                          <a:effectLst/>
                        </a:rPr>
                        <a:t> в </a:t>
                      </a:r>
                      <a:r>
                        <a:rPr lang="ru-RU" sz="1800" dirty="0" err="1">
                          <a:effectLst/>
                        </a:rPr>
                        <a:t>майбутньому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50548"/>
                  </a:ext>
                </a:extLst>
              </a:tr>
              <a:tr h="861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Звіт про фінансові результати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Доходи, витрати і фінансові результати діяльності підприємства за звітній період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Оцінка та прогноз: прибутковості діяльності підприємства; структури доходів та витрат.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831920"/>
                  </a:ext>
                </a:extLst>
              </a:tr>
              <a:tr h="744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Звіт про власний капітал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Зміни у складі власного капіталу підприємства протягом звітного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Оцінка та прогноз змін у власному капіталі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882437"/>
                  </a:ext>
                </a:extLst>
              </a:tr>
              <a:tr h="861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Звіт про рух грошових коштів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Генерування та використання грошових коштів протягом звітного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Оцінка та прогноз операційної, інвестиційної та фінансової діяльності підприємства.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634560"/>
                  </a:ext>
                </a:extLst>
              </a:tr>
              <a:tr h="1489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Примітки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Інформація, що не наведена безпосередньо у фінансових звітах, але обов'язкова за П(С)БО. Додатковий аналіз статей звітності, необхідний для забезпечення її зрозумілості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Оцінка</a:t>
                      </a:r>
                      <a:r>
                        <a:rPr lang="ru-RU" sz="1800" dirty="0">
                          <a:effectLst/>
                        </a:rPr>
                        <a:t> та прогноз: </a:t>
                      </a:r>
                      <a:r>
                        <a:rPr lang="ru-RU" sz="1800" dirty="0" err="1">
                          <a:effectLst/>
                        </a:rPr>
                        <a:t>облікової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політики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  <a:r>
                        <a:rPr lang="ru-RU" sz="1800" dirty="0" err="1">
                          <a:effectLst/>
                        </a:rPr>
                        <a:t>ризиків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які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впливають</a:t>
                      </a:r>
                      <a:r>
                        <a:rPr lang="ru-RU" sz="1800" dirty="0">
                          <a:effectLst/>
                        </a:rPr>
                        <a:t> на </a:t>
                      </a:r>
                      <a:r>
                        <a:rPr lang="ru-RU" sz="1800" dirty="0" err="1">
                          <a:effectLst/>
                        </a:rPr>
                        <a:t>підприємство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його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ресурси</a:t>
                      </a:r>
                      <a:r>
                        <a:rPr lang="ru-RU" sz="1800" dirty="0">
                          <a:effectLst/>
                        </a:rPr>
                        <a:t> та </a:t>
                      </a:r>
                      <a:r>
                        <a:rPr lang="ru-RU" sz="1800" dirty="0" err="1">
                          <a:effectLst/>
                        </a:rPr>
                        <a:t>зобов'язання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  <a:r>
                        <a:rPr lang="ru-RU" sz="1800" dirty="0" err="1">
                          <a:effectLst/>
                        </a:rPr>
                        <a:t>діяльності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підрозділів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підприємства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тощо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46734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84300" y="-130215"/>
            <a:ext cx="897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компонентів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звітності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15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3200" y="-4616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626375"/>
            <a:ext cx="1074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кругообіг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основного та оборотного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2952" y="1836918"/>
            <a:ext cx="8382295" cy="823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Доходами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визнаються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87232"/>
              </p:ext>
            </p:extLst>
          </p:nvPr>
        </p:nvGraphicFramePr>
        <p:xfrm>
          <a:off x="1555748" y="2946802"/>
          <a:ext cx="9156701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56701">
                  <a:extLst>
                    <a:ext uri="{9D8B030D-6E8A-4147-A177-3AD203B41FA5}">
                      <a16:colId xmlns:a16="http://schemas.microsoft.com/office/drawing/2014/main" val="2149526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Дохід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виручка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реалізації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товарів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робіт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3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операційні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87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Дохід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капіталі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доходи.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0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5817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24337"/>
              </p:ext>
            </p:extLst>
          </p:nvPr>
        </p:nvGraphicFramePr>
        <p:xfrm>
          <a:off x="1555747" y="4775602"/>
          <a:ext cx="9156701" cy="45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56701">
                  <a:extLst>
                    <a:ext uri="{9D8B030D-6E8A-4147-A177-3AD203B41FA5}">
                      <a16:colId xmlns:a16="http://schemas.microsoft.com/office/drawing/2014/main" val="1116552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5. 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Надзвичайні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35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7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800" y="706735"/>
            <a:ext cx="8432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виручки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00" y="2676842"/>
            <a:ext cx="9652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характером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позареалізаційні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доходи – доходи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штрафів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минулих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виявлених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звітному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депозитів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857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42601"/>
            <a:ext cx="10223500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За видами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виручки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напівфабрикатів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комерційної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продажу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тарою,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посередницької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комісійних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винагород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виручки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посередницькі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інвестиційно-кредитної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пайової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майна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оренду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і/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лізинг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дивіденди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паперами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кредиту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стороннім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продажу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майнових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майна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нематеріальних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санкцій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відшкодувань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соціально-побутової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3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700" y="1390640"/>
            <a:ext cx="10121900" cy="38779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3. 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– доходи,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документах;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приховані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–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цільові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безповоротна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доходи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бартерних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37550"/>
            <a:ext cx="10833100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Валовий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нарахованого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грошовій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нематеріальній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формах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 валового доходу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 тому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обслуговуючих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статусу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особи;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паперів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випуску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погашення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роялті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володіння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борговими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лізингу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доходи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бартерних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виходячи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але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нижче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безповоротної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безоплатно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штрафи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7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8300" y="0"/>
            <a:ext cx="9639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2234337"/>
            <a:ext cx="104394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чистого доходу,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залишається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підприємству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відшкодування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пов'язаних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реалізацією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видами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8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ування чистого прибутку підприємства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839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53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00" y="753745"/>
            <a:ext cx="10337800" cy="55399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sz="1600" b="1" i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балансовий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чистим доходом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реалізованої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скоригований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400" dirty="0"/>
              <a:t>3. </a:t>
            </a:r>
            <a:r>
              <a:rPr lang="ru-RU" sz="2400" b="1" i="1" dirty="0" err="1"/>
              <a:t>Прибуток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</a:t>
            </a:r>
            <a:r>
              <a:rPr lang="ru-RU" sz="2400" b="1" i="1" dirty="0" err="1"/>
              <a:t>звичайної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dirty="0"/>
              <a:t> 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операційний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, </a:t>
            </a:r>
            <a:r>
              <a:rPr lang="ru-RU" sz="2400" dirty="0" err="1"/>
              <a:t>скоригований</a:t>
            </a:r>
            <a:r>
              <a:rPr lang="ru-RU" sz="2400" dirty="0"/>
              <a:t> на величину </a:t>
            </a:r>
            <a:r>
              <a:rPr lang="ru-RU" sz="2400" dirty="0" err="1"/>
              <a:t>фінансових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і </a:t>
            </a:r>
            <a:r>
              <a:rPr lang="ru-RU" sz="2400" dirty="0" err="1"/>
              <a:t>фінансових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.</a:t>
            </a:r>
          </a:p>
          <a:p>
            <a:pPr indent="450215" algn="just"/>
            <a:r>
              <a:rPr lang="ru-RU" sz="2400" dirty="0"/>
              <a:t>4. </a:t>
            </a:r>
            <a:r>
              <a:rPr lang="ru-RU" sz="2400" b="1" i="1" dirty="0" err="1"/>
              <a:t>Чистий</a:t>
            </a:r>
            <a:r>
              <a:rPr lang="ru-RU" sz="2400" b="1" i="1" dirty="0"/>
              <a:t> </a:t>
            </a:r>
            <a:r>
              <a:rPr lang="ru-RU" sz="2400" b="1" i="1" dirty="0" err="1"/>
              <a:t>прибуток</a:t>
            </a:r>
            <a:r>
              <a:rPr lang="ru-RU" sz="2400" b="1" i="1" dirty="0"/>
              <a:t> –</a:t>
            </a:r>
            <a:r>
              <a:rPr lang="ru-RU" sz="2400" dirty="0"/>
              <a:t> 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надходить</a:t>
            </a:r>
            <a:r>
              <a:rPr lang="ru-RU" sz="2400" dirty="0"/>
              <a:t> у </a:t>
            </a:r>
            <a:r>
              <a:rPr lang="ru-RU" sz="2400" dirty="0" err="1"/>
              <a:t>розпорядження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на </a:t>
            </a:r>
            <a:r>
              <a:rPr lang="ru-RU" sz="2400" dirty="0" err="1"/>
              <a:t>прибуток</a:t>
            </a:r>
            <a:r>
              <a:rPr lang="ru-RU" sz="2400" dirty="0"/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0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900" y="1009640"/>
            <a:ext cx="104267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Чистий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напрямках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фонд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нагромадження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реінвестований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резервного фонду, фонду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фонд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виплати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власниками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акціонерам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заохочення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персоналу за результатами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1241842"/>
            <a:ext cx="980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027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400" y="617835"/>
            <a:ext cx="98171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найважливіша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ринкових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виконує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ряд 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функцій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299122"/>
              </p:ext>
            </p:extLst>
          </p:nvPr>
        </p:nvGraphicFramePr>
        <p:xfrm>
          <a:off x="2159000" y="1854200"/>
          <a:ext cx="812800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01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550545"/>
            <a:ext cx="10287000" cy="55707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Існує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наступна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виду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невиробничої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посередницької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майна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продажу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нематеріальних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позареалізаційних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майна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пайової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0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1088494"/>
            <a:ext cx="10223500" cy="42780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порядку 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3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балансового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оподатковуваний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доходами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підприємства-платника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розпорядженні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сплати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платежів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сплачуваних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2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794688"/>
            <a:ext cx="89535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методики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величина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перерахований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огляду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інфляцію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100" y="3535992"/>
            <a:ext cx="8940800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мети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балансовому;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різницею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виручкою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тому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втрачених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7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00" y="476999"/>
            <a:ext cx="10820400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розмірів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сплати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задовольняє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вкладений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потенційної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ставки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депозитах;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цільову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вкладений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потребам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коштах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такому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обсязі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доходи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ростуть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70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0" y="0"/>
            <a:ext cx="9969500" cy="1477328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07673"/>
              </p:ext>
            </p:extLst>
          </p:nvPr>
        </p:nvGraphicFramePr>
        <p:xfrm>
          <a:off x="914400" y="1477328"/>
          <a:ext cx="10680700" cy="4846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680700">
                  <a:extLst>
                    <a:ext uri="{9D8B030D-6E8A-4147-A177-3AD203B41FA5}">
                      <a16:colId xmlns:a16="http://schemas.microsoft.com/office/drawing/2014/main" val="2332690799"/>
                    </a:ext>
                  </a:extLst>
                </a:gridCol>
              </a:tblGrid>
              <a:tr h="6697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Відносини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держави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приводу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будуються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оподаткування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129320"/>
                  </a:ext>
                </a:extLst>
              </a:tr>
              <a:tr h="6697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Далі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прибуток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розподіляється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власниками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акціонерами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засновниками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і самим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підприємством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18216"/>
                  </a:ext>
                </a:extLst>
              </a:tr>
              <a:tr h="6697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підприємстві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розподілу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підлягає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прибуток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сплати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податків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виплати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дивідендів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846063"/>
                  </a:ext>
                </a:extLst>
              </a:tr>
              <a:tr h="6697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залишається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розпорядженні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регламентується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внутрішніми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22639"/>
                  </a:ext>
                </a:extLst>
              </a:tr>
              <a:tr h="12437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соціальні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потреби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складається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експлуатації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соціально-побутових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об'єктів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знаходяться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балансі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фінансування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будівництва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об'єктів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невиробничого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призначення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оздоровчих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культурно-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масових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т.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91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4800" y="-461665"/>
            <a:ext cx="836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600" y="479842"/>
            <a:ext cx="8940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1329016"/>
            <a:ext cx="10541000" cy="1508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інвестованих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майна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://pidruchniki.com/imag/econom/bolt_ekp/image1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02" y="2545928"/>
            <a:ext cx="3518218" cy="618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01540" y="3073399"/>
            <a:ext cx="988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Пзд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середньорічна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Рвк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виражає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http://pidruchniki.com/imag/econom/bolt_ekp/image1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10" y="4381579"/>
            <a:ext cx="2378790" cy="7873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135722" y="5089681"/>
            <a:ext cx="44307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52986"/>
            <a:ext cx="101219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Рзаг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вигідність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випускається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://pidruchniki.com/imag/econom/bolt_ekp/image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95" y="1882386"/>
            <a:ext cx="5668010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76500" y="3012639"/>
            <a:ext cx="7289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0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00" y="579735"/>
            <a:ext cx="8178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конкретного виду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://pidruchniki.com/imag/econom/bolt_ekp/image2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70" y="1410732"/>
            <a:ext cx="6501130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38200" y="2489200"/>
            <a:ext cx="8470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виручка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і-й вид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ВПі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4079796"/>
            <a:ext cx="98933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продажу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Ppn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приносить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формулою: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://pidruchniki.com/imag/econom/bolt_ekp/image2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82" y="4761826"/>
            <a:ext cx="3289618" cy="8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38200" y="5431240"/>
            <a:ext cx="6311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РП 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реалізованої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1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849" y="660485"/>
            <a:ext cx="8387104" cy="661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(Род):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://pidruchniki.com/imag/econom/bolt_ekp/image2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21692"/>
            <a:ext cx="2873375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87401" y="2260600"/>
            <a:ext cx="81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тис. грн.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6985" y="2960799"/>
            <a:ext cx="8106706" cy="7425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звичайної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://pidruchniki.com/imag/econom/bolt_ekp/image2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3845839"/>
            <a:ext cx="2809875" cy="10059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23191" y="4851768"/>
            <a:ext cx="103505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господарської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підприємницької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http://pidruchniki.com/imag/econom/bolt_ekp/image2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19" y="5425896"/>
            <a:ext cx="2555472" cy="860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60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5100" y="-461665"/>
            <a:ext cx="7505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Загальна характеристика фінансової діяльності підприємства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139294"/>
            <a:ext cx="10033000" cy="45243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без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річних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тому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оптимізація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платежів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активами 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0739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6367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600" y="1110495"/>
            <a:ext cx="81915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свою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900" y="2570539"/>
            <a:ext cx="8636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Головна мета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де, коли і як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максимального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5085" y="4276805"/>
            <a:ext cx="86233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Головна мета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своєчасно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недолікам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59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00" y="1045845"/>
            <a:ext cx="9588500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Задачі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причин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взаємозв'язку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комерційної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плану по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надходженню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виходячи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умов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моделей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при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укріплення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90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800" y="630347"/>
            <a:ext cx="9626600" cy="5570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Аналізом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займаються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служби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поділяється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зовнішній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проводиться службами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контролю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мета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планомірне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надходження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розмістити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таким чином,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максимального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банкрутства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інвесторами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постачальниками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контролюючими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органами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публікується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мета–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максимум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ризик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645512"/>
            <a:ext cx="10693400" cy="5663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Оцінку фінансового стану підприємства здійснюють за допомогою показників:</a:t>
            </a:r>
          </a:p>
          <a:p>
            <a:pPr indent="450215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коефіцієнтом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незалежності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автономії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підсумку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балансу.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К.авт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= 0.5. Чим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стабільності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довгострокових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зобов'язань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левериджу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довгострокових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зобов'язань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коштами: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власними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коштами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прирівняних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них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фактичною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позаоборотних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повинно бути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0,1.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17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00" y="520596"/>
            <a:ext cx="10604500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коливаються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межах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покриття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0,6 – 0,8;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0,2....0,35;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&gt;0-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&gt;0,5;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0... 1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коштами –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Поточна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&gt;0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73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800" y="653093"/>
            <a:ext cx="9956800" cy="5539978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дебіторської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кредиторської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заборгованості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обігу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свідчить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стану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рентабельності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зростаючим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прибутковість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8600" y="1220991"/>
            <a:ext cx="9220200" cy="4524315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полягають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наступному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збалансування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надходжень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видатків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платіжних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своєчасності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451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617835"/>
            <a:ext cx="10414000" cy="1077218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організована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наступними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методами:</a:t>
            </a: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5957" y="2275244"/>
            <a:ext cx="558550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Комерційний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5956" y="3337639"/>
            <a:ext cx="558550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Неприбуткова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2385" y="4400034"/>
            <a:ext cx="60526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Кошторисне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79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0" y="603052"/>
            <a:ext cx="10337800" cy="5693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покриття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основному і оборотному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належному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підприємницької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поділяється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внутрішнє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зовнішнє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самого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пов'язані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статутний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банківські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869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300" y="668635"/>
            <a:ext cx="89789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джерелами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фінансування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є:</a:t>
            </a:r>
            <a:endParaRPr lang="ru-RU" sz="3200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61947"/>
              </p:ext>
            </p:extLst>
          </p:nvPr>
        </p:nvGraphicFramePr>
        <p:xfrm>
          <a:off x="1511300" y="1837266"/>
          <a:ext cx="8978900" cy="454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978900">
                  <a:extLst>
                    <a:ext uri="{9D8B030D-6E8A-4147-A177-3AD203B41FA5}">
                      <a16:colId xmlns:a16="http://schemas.microsoft.com/office/drawing/2014/main" val="2999453186"/>
                    </a:ext>
                  </a:extLst>
                </a:gridCol>
              </a:tblGrid>
              <a:tr h="530104"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Статутний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капітал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45927"/>
                  </a:ext>
                </a:extLst>
              </a:tr>
              <a:tr h="530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Кошти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амортизаційного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фонду.</a:t>
                      </a:r>
                      <a:endParaRPr lang="ru-RU" sz="3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51991"/>
                  </a:ext>
                </a:extLst>
              </a:tr>
              <a:tr h="530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Банківське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кредитування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10685"/>
                  </a:ext>
                </a:extLst>
              </a:tr>
              <a:tr h="530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Оренда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основних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фондів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лізинг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3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42643"/>
                  </a:ext>
                </a:extLst>
              </a:tr>
              <a:tr h="530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5. 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Комерційне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кредитування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35157"/>
                  </a:ext>
                </a:extLst>
              </a:tr>
              <a:tr h="530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фонди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програми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85825"/>
                  </a:ext>
                </a:extLst>
              </a:tr>
              <a:tr h="9765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7. 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Фінансування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через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емісію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розміщення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цінних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паперів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5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6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47700" y="-491614"/>
            <a:ext cx="890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718488"/>
            <a:ext cx="10750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є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бізнес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-плану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вигляд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надходжень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напрямки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запланованому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400" y="2973542"/>
            <a:ext cx="10744200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кожне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самостійно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встановленою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формою.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частин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sz="2800" b="1" u="sng" dirty="0"/>
          </a:p>
          <a:p>
            <a:pPr indent="45021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чистого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/>
          </a:p>
          <a:p>
            <a:pPr indent="45021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надходження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напрямки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02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161093"/>
            <a:ext cx="100330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Звітність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обсяг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завершальний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облікової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  <a:p>
            <a:pPr indent="450215" algn="just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Метою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є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 широкого кола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користувачів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покладаються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рішень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0251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1185</Words>
  <Application>Microsoft Office PowerPoint</Application>
  <PresentationFormat>Широкоэкранный</PresentationFormat>
  <Paragraphs>230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Garamond</vt:lpstr>
      <vt:lpstr>Times New Roman</vt:lpstr>
      <vt:lpstr>Натуральные материалы</vt:lpstr>
      <vt:lpstr>Тема лекції: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лекції:</dc:title>
  <dc:creator>Kommandor</dc:creator>
  <cp:lastModifiedBy>Kommandor</cp:lastModifiedBy>
  <cp:revision>6</cp:revision>
  <dcterms:created xsi:type="dcterms:W3CDTF">2018-06-01T05:07:23Z</dcterms:created>
  <dcterms:modified xsi:type="dcterms:W3CDTF">2018-06-01T06:00:31Z</dcterms:modified>
</cp:coreProperties>
</file>