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CEFB04-14DB-4F3E-9215-D2AE743497C1}" type="doc">
      <dgm:prSet loTypeId="urn:microsoft.com/office/officeart/2005/8/layout/vProcess5" loCatId="process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2A26AE7-459E-4703-954B-AA8AB041B887}">
      <dgm:prSet phldrT="[Текст]"/>
      <dgm:spPr/>
      <dgm:t>
        <a:bodyPr/>
        <a:lstStyle/>
        <a:p>
          <a:r>
            <a:rPr lang="ru-RU" b="1" i="1" dirty="0" err="1" smtClean="0"/>
            <a:t>Оціночна</a:t>
          </a:r>
          <a:endParaRPr lang="ru-RU" dirty="0"/>
        </a:p>
      </dgm:t>
    </dgm:pt>
    <dgm:pt modelId="{AF73E176-C277-4727-9E7B-448215AE45DB}" type="parTrans" cxnId="{3DB77472-72BD-43FF-BEEC-6D1B9C36C6D2}">
      <dgm:prSet/>
      <dgm:spPr/>
      <dgm:t>
        <a:bodyPr/>
        <a:lstStyle/>
        <a:p>
          <a:endParaRPr lang="ru-RU"/>
        </a:p>
      </dgm:t>
    </dgm:pt>
    <dgm:pt modelId="{761EB09C-EC7B-4E1A-8031-357144FB40B5}" type="sibTrans" cxnId="{3DB77472-72BD-43FF-BEEC-6D1B9C36C6D2}">
      <dgm:prSet/>
      <dgm:spPr/>
      <dgm:t>
        <a:bodyPr/>
        <a:lstStyle/>
        <a:p>
          <a:endParaRPr lang="ru-RU"/>
        </a:p>
      </dgm:t>
    </dgm:pt>
    <dgm:pt modelId="{6A492309-DAC5-4E15-9685-C6245324CD29}">
      <dgm:prSet phldrT="[Текст]"/>
      <dgm:spPr/>
      <dgm:t>
        <a:bodyPr/>
        <a:lstStyle/>
        <a:p>
          <a:r>
            <a:rPr lang="ru-RU" b="1" i="1" dirty="0" err="1" smtClean="0"/>
            <a:t>Стимулююча</a:t>
          </a:r>
          <a:endParaRPr lang="ru-RU" dirty="0"/>
        </a:p>
      </dgm:t>
    </dgm:pt>
    <dgm:pt modelId="{86BFA603-F00F-4E28-B511-8A3301D6404D}" type="parTrans" cxnId="{4EA6EB9A-6A6D-447A-B056-22AB7477EE8E}">
      <dgm:prSet/>
      <dgm:spPr/>
      <dgm:t>
        <a:bodyPr/>
        <a:lstStyle/>
        <a:p>
          <a:endParaRPr lang="ru-RU"/>
        </a:p>
      </dgm:t>
    </dgm:pt>
    <dgm:pt modelId="{AAAB36F9-BDAD-4D33-8EA6-5483E88DDE9E}" type="sibTrans" cxnId="{4EA6EB9A-6A6D-447A-B056-22AB7477EE8E}">
      <dgm:prSet/>
      <dgm:spPr/>
      <dgm:t>
        <a:bodyPr/>
        <a:lstStyle/>
        <a:p>
          <a:endParaRPr lang="ru-RU"/>
        </a:p>
      </dgm:t>
    </dgm:pt>
    <dgm:pt modelId="{B90CDE72-03A3-4497-A964-61F515277605}">
      <dgm:prSet phldrT="[Текст]"/>
      <dgm:spPr/>
      <dgm:t>
        <a:bodyPr/>
        <a:lstStyle/>
        <a:p>
          <a:r>
            <a:rPr lang="ru-RU" b="1" i="1" dirty="0" err="1" smtClean="0"/>
            <a:t>Відтворювальна</a:t>
          </a:r>
          <a:endParaRPr lang="ru-RU" b="1" i="1" dirty="0" smtClean="0"/>
        </a:p>
      </dgm:t>
    </dgm:pt>
    <dgm:pt modelId="{39A592E3-CFA7-410B-A3AF-79D58E3E5B3C}" type="parTrans" cxnId="{3D7DD08C-8E6D-47E5-96BB-534D52673BEA}">
      <dgm:prSet/>
      <dgm:spPr/>
      <dgm:t>
        <a:bodyPr/>
        <a:lstStyle/>
        <a:p>
          <a:endParaRPr lang="ru-RU"/>
        </a:p>
      </dgm:t>
    </dgm:pt>
    <dgm:pt modelId="{EEFA200C-DB7A-4646-AEA9-78787A0BAFC9}" type="sibTrans" cxnId="{3D7DD08C-8E6D-47E5-96BB-534D52673BEA}">
      <dgm:prSet/>
      <dgm:spPr/>
      <dgm:t>
        <a:bodyPr/>
        <a:lstStyle/>
        <a:p>
          <a:endParaRPr lang="ru-RU"/>
        </a:p>
      </dgm:t>
    </dgm:pt>
    <dgm:pt modelId="{A101F561-DF54-4A09-B4B4-DBC747F4149C}">
      <dgm:prSet phldrT="[Текст]"/>
      <dgm:spPr/>
      <dgm:t>
        <a:bodyPr/>
        <a:lstStyle/>
        <a:p>
          <a:r>
            <a:rPr lang="ru-RU" b="1" i="1" smtClean="0"/>
            <a:t>Розподільча</a:t>
          </a:r>
          <a:endParaRPr lang="ru-RU" b="1" i="1" dirty="0" smtClean="0"/>
        </a:p>
      </dgm:t>
    </dgm:pt>
    <dgm:pt modelId="{43AD68C5-CF84-4A95-8A7F-4E674C6A01B7}" type="parTrans" cxnId="{5890226A-ABE7-40DF-97E6-47DDC5BB4657}">
      <dgm:prSet/>
      <dgm:spPr/>
      <dgm:t>
        <a:bodyPr/>
        <a:lstStyle/>
        <a:p>
          <a:endParaRPr lang="ru-RU"/>
        </a:p>
      </dgm:t>
    </dgm:pt>
    <dgm:pt modelId="{BA361D3F-8452-4A04-A066-67DA7E347282}" type="sibTrans" cxnId="{5890226A-ABE7-40DF-97E6-47DDC5BB4657}">
      <dgm:prSet/>
      <dgm:spPr/>
      <dgm:t>
        <a:bodyPr/>
        <a:lstStyle/>
        <a:p>
          <a:endParaRPr lang="ru-RU"/>
        </a:p>
      </dgm:t>
    </dgm:pt>
    <dgm:pt modelId="{31CCFA44-0C3C-442C-AB5E-AD308B17E6BF}" type="pres">
      <dgm:prSet presAssocID="{0FCEFB04-14DB-4F3E-9215-D2AE743497C1}" presName="outerComposite" presStyleCnt="0">
        <dgm:presLayoutVars>
          <dgm:chMax val="5"/>
          <dgm:dir/>
          <dgm:resizeHandles val="exact"/>
        </dgm:presLayoutVars>
      </dgm:prSet>
      <dgm:spPr/>
    </dgm:pt>
    <dgm:pt modelId="{BD3FB162-D4FF-4207-BF62-24D003AFF933}" type="pres">
      <dgm:prSet presAssocID="{0FCEFB04-14DB-4F3E-9215-D2AE743497C1}" presName="dummyMaxCanvas" presStyleCnt="0">
        <dgm:presLayoutVars/>
      </dgm:prSet>
      <dgm:spPr/>
    </dgm:pt>
    <dgm:pt modelId="{892405CE-F957-4153-B7FE-5C221FCD9FEB}" type="pres">
      <dgm:prSet presAssocID="{0FCEFB04-14DB-4F3E-9215-D2AE743497C1}" presName="FourNodes_1" presStyleLbl="node1" presStyleIdx="0" presStyleCnt="4">
        <dgm:presLayoutVars>
          <dgm:bulletEnabled val="1"/>
        </dgm:presLayoutVars>
      </dgm:prSet>
      <dgm:spPr/>
    </dgm:pt>
    <dgm:pt modelId="{9E3B9B31-9F80-4AC2-966F-1FE55E47FD48}" type="pres">
      <dgm:prSet presAssocID="{0FCEFB04-14DB-4F3E-9215-D2AE743497C1}" presName="FourNodes_2" presStyleLbl="node1" presStyleIdx="1" presStyleCnt="4">
        <dgm:presLayoutVars>
          <dgm:bulletEnabled val="1"/>
        </dgm:presLayoutVars>
      </dgm:prSet>
      <dgm:spPr/>
    </dgm:pt>
    <dgm:pt modelId="{DA380514-14CB-48AC-A89A-7B584517A1AA}" type="pres">
      <dgm:prSet presAssocID="{0FCEFB04-14DB-4F3E-9215-D2AE743497C1}" presName="FourNodes_3" presStyleLbl="node1" presStyleIdx="2" presStyleCnt="4">
        <dgm:presLayoutVars>
          <dgm:bulletEnabled val="1"/>
        </dgm:presLayoutVars>
      </dgm:prSet>
      <dgm:spPr/>
    </dgm:pt>
    <dgm:pt modelId="{09428EE8-50F3-4D62-9C98-34D83E0544BD}" type="pres">
      <dgm:prSet presAssocID="{0FCEFB04-14DB-4F3E-9215-D2AE743497C1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AF5712-C345-45EC-BD2A-2678D21B6E75}" type="pres">
      <dgm:prSet presAssocID="{0FCEFB04-14DB-4F3E-9215-D2AE743497C1}" presName="FourConn_1-2" presStyleLbl="fgAccFollowNode1" presStyleIdx="0" presStyleCnt="3">
        <dgm:presLayoutVars>
          <dgm:bulletEnabled val="1"/>
        </dgm:presLayoutVars>
      </dgm:prSet>
      <dgm:spPr/>
    </dgm:pt>
    <dgm:pt modelId="{97DE5358-2378-4586-A92B-37764AB70BA3}" type="pres">
      <dgm:prSet presAssocID="{0FCEFB04-14DB-4F3E-9215-D2AE743497C1}" presName="FourConn_2-3" presStyleLbl="fgAccFollowNode1" presStyleIdx="1" presStyleCnt="3">
        <dgm:presLayoutVars>
          <dgm:bulletEnabled val="1"/>
        </dgm:presLayoutVars>
      </dgm:prSet>
      <dgm:spPr/>
    </dgm:pt>
    <dgm:pt modelId="{B27C3A76-3380-40F9-898D-81FF0489E9BB}" type="pres">
      <dgm:prSet presAssocID="{0FCEFB04-14DB-4F3E-9215-D2AE743497C1}" presName="FourConn_3-4" presStyleLbl="fgAccFollowNode1" presStyleIdx="2" presStyleCnt="3">
        <dgm:presLayoutVars>
          <dgm:bulletEnabled val="1"/>
        </dgm:presLayoutVars>
      </dgm:prSet>
      <dgm:spPr/>
    </dgm:pt>
    <dgm:pt modelId="{A1449E57-8310-4754-B943-E6A114CC11B5}" type="pres">
      <dgm:prSet presAssocID="{0FCEFB04-14DB-4F3E-9215-D2AE743497C1}" presName="FourNodes_1_text" presStyleLbl="node1" presStyleIdx="3" presStyleCnt="4">
        <dgm:presLayoutVars>
          <dgm:bulletEnabled val="1"/>
        </dgm:presLayoutVars>
      </dgm:prSet>
      <dgm:spPr/>
    </dgm:pt>
    <dgm:pt modelId="{F2270431-0B26-48EF-AE4D-A216A6A338D0}" type="pres">
      <dgm:prSet presAssocID="{0FCEFB04-14DB-4F3E-9215-D2AE743497C1}" presName="FourNodes_2_text" presStyleLbl="node1" presStyleIdx="3" presStyleCnt="4">
        <dgm:presLayoutVars>
          <dgm:bulletEnabled val="1"/>
        </dgm:presLayoutVars>
      </dgm:prSet>
      <dgm:spPr/>
    </dgm:pt>
    <dgm:pt modelId="{B9A47C5B-BBF4-40DE-8766-F53EEE4BD016}" type="pres">
      <dgm:prSet presAssocID="{0FCEFB04-14DB-4F3E-9215-D2AE743497C1}" presName="FourNodes_3_text" presStyleLbl="node1" presStyleIdx="3" presStyleCnt="4">
        <dgm:presLayoutVars>
          <dgm:bulletEnabled val="1"/>
        </dgm:presLayoutVars>
      </dgm:prSet>
      <dgm:spPr/>
    </dgm:pt>
    <dgm:pt modelId="{23C4BE5B-A71E-4070-8BDA-0090EE0C43A9}" type="pres">
      <dgm:prSet presAssocID="{0FCEFB04-14DB-4F3E-9215-D2AE743497C1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A0388B0-D88D-4FF1-93C4-7C6F910EA9AE}" type="presOf" srcId="{92A26AE7-459E-4703-954B-AA8AB041B887}" destId="{892405CE-F957-4153-B7FE-5C221FCD9FEB}" srcOrd="0" destOrd="0" presId="urn:microsoft.com/office/officeart/2005/8/layout/vProcess5"/>
    <dgm:cxn modelId="{4EED67D8-DEE4-4421-AEFA-76141F33DE17}" type="presOf" srcId="{A101F561-DF54-4A09-B4B4-DBC747F4149C}" destId="{23C4BE5B-A71E-4070-8BDA-0090EE0C43A9}" srcOrd="1" destOrd="0" presId="urn:microsoft.com/office/officeart/2005/8/layout/vProcess5"/>
    <dgm:cxn modelId="{A2F3462B-83AA-4570-92C8-5D2FDDC530EC}" type="presOf" srcId="{A101F561-DF54-4A09-B4B4-DBC747F4149C}" destId="{09428EE8-50F3-4D62-9C98-34D83E0544BD}" srcOrd="0" destOrd="0" presId="urn:microsoft.com/office/officeart/2005/8/layout/vProcess5"/>
    <dgm:cxn modelId="{A309330C-F741-4DCF-A18F-F7321D8D0E1B}" type="presOf" srcId="{EEFA200C-DB7A-4646-AEA9-78787A0BAFC9}" destId="{B27C3A76-3380-40F9-898D-81FF0489E9BB}" srcOrd="0" destOrd="0" presId="urn:microsoft.com/office/officeart/2005/8/layout/vProcess5"/>
    <dgm:cxn modelId="{961134DF-F728-4384-B60F-3E4F81DF284B}" type="presOf" srcId="{92A26AE7-459E-4703-954B-AA8AB041B887}" destId="{A1449E57-8310-4754-B943-E6A114CC11B5}" srcOrd="1" destOrd="0" presId="urn:microsoft.com/office/officeart/2005/8/layout/vProcess5"/>
    <dgm:cxn modelId="{3B5EA605-98E2-44C9-A330-A0EFD69DF3B7}" type="presOf" srcId="{6A492309-DAC5-4E15-9685-C6245324CD29}" destId="{F2270431-0B26-48EF-AE4D-A216A6A338D0}" srcOrd="1" destOrd="0" presId="urn:microsoft.com/office/officeart/2005/8/layout/vProcess5"/>
    <dgm:cxn modelId="{4EA6EB9A-6A6D-447A-B056-22AB7477EE8E}" srcId="{0FCEFB04-14DB-4F3E-9215-D2AE743497C1}" destId="{6A492309-DAC5-4E15-9685-C6245324CD29}" srcOrd="1" destOrd="0" parTransId="{86BFA603-F00F-4E28-B511-8A3301D6404D}" sibTransId="{AAAB36F9-BDAD-4D33-8EA6-5483E88DDE9E}"/>
    <dgm:cxn modelId="{8A63AFEE-3BFC-455D-80DE-C1F8DD4081D2}" type="presOf" srcId="{0FCEFB04-14DB-4F3E-9215-D2AE743497C1}" destId="{31CCFA44-0C3C-442C-AB5E-AD308B17E6BF}" srcOrd="0" destOrd="0" presId="urn:microsoft.com/office/officeart/2005/8/layout/vProcess5"/>
    <dgm:cxn modelId="{3DB77472-72BD-43FF-BEEC-6D1B9C36C6D2}" srcId="{0FCEFB04-14DB-4F3E-9215-D2AE743497C1}" destId="{92A26AE7-459E-4703-954B-AA8AB041B887}" srcOrd="0" destOrd="0" parTransId="{AF73E176-C277-4727-9E7B-448215AE45DB}" sibTransId="{761EB09C-EC7B-4E1A-8031-357144FB40B5}"/>
    <dgm:cxn modelId="{F460FA19-04AD-45EE-BC7D-58CAE6A1A276}" type="presOf" srcId="{AAAB36F9-BDAD-4D33-8EA6-5483E88DDE9E}" destId="{97DE5358-2378-4586-A92B-37764AB70BA3}" srcOrd="0" destOrd="0" presId="urn:microsoft.com/office/officeart/2005/8/layout/vProcess5"/>
    <dgm:cxn modelId="{3D7DD08C-8E6D-47E5-96BB-534D52673BEA}" srcId="{0FCEFB04-14DB-4F3E-9215-D2AE743497C1}" destId="{B90CDE72-03A3-4497-A964-61F515277605}" srcOrd="2" destOrd="0" parTransId="{39A592E3-CFA7-410B-A3AF-79D58E3E5B3C}" sibTransId="{EEFA200C-DB7A-4646-AEA9-78787A0BAFC9}"/>
    <dgm:cxn modelId="{E9677711-DA6F-4539-BAE9-DB9F6E5C2605}" type="presOf" srcId="{6A492309-DAC5-4E15-9685-C6245324CD29}" destId="{9E3B9B31-9F80-4AC2-966F-1FE55E47FD48}" srcOrd="0" destOrd="0" presId="urn:microsoft.com/office/officeart/2005/8/layout/vProcess5"/>
    <dgm:cxn modelId="{5890226A-ABE7-40DF-97E6-47DDC5BB4657}" srcId="{0FCEFB04-14DB-4F3E-9215-D2AE743497C1}" destId="{A101F561-DF54-4A09-B4B4-DBC747F4149C}" srcOrd="3" destOrd="0" parTransId="{43AD68C5-CF84-4A95-8A7F-4E674C6A01B7}" sibTransId="{BA361D3F-8452-4A04-A066-67DA7E347282}"/>
    <dgm:cxn modelId="{CBCB7325-9CC6-4956-9E36-2D971BE80803}" type="presOf" srcId="{B90CDE72-03A3-4497-A964-61F515277605}" destId="{DA380514-14CB-48AC-A89A-7B584517A1AA}" srcOrd="0" destOrd="0" presId="urn:microsoft.com/office/officeart/2005/8/layout/vProcess5"/>
    <dgm:cxn modelId="{12969A4D-63FD-4355-847E-104D8937F65E}" type="presOf" srcId="{B90CDE72-03A3-4497-A964-61F515277605}" destId="{B9A47C5B-BBF4-40DE-8766-F53EEE4BD016}" srcOrd="1" destOrd="0" presId="urn:microsoft.com/office/officeart/2005/8/layout/vProcess5"/>
    <dgm:cxn modelId="{6029C932-2034-493B-B1CE-AD49BBCBD1E5}" type="presOf" srcId="{761EB09C-EC7B-4E1A-8031-357144FB40B5}" destId="{96AF5712-C345-45EC-BD2A-2678D21B6E75}" srcOrd="0" destOrd="0" presId="urn:microsoft.com/office/officeart/2005/8/layout/vProcess5"/>
    <dgm:cxn modelId="{F22024C7-C078-425B-8928-E794B3F986B0}" type="presParOf" srcId="{31CCFA44-0C3C-442C-AB5E-AD308B17E6BF}" destId="{BD3FB162-D4FF-4207-BF62-24D003AFF933}" srcOrd="0" destOrd="0" presId="urn:microsoft.com/office/officeart/2005/8/layout/vProcess5"/>
    <dgm:cxn modelId="{E2F184C7-8ECB-4A6B-A6F1-DAF384E1D991}" type="presParOf" srcId="{31CCFA44-0C3C-442C-AB5E-AD308B17E6BF}" destId="{892405CE-F957-4153-B7FE-5C221FCD9FEB}" srcOrd="1" destOrd="0" presId="urn:microsoft.com/office/officeart/2005/8/layout/vProcess5"/>
    <dgm:cxn modelId="{DDBD8EFD-379B-4754-8C5F-2AD91D099F94}" type="presParOf" srcId="{31CCFA44-0C3C-442C-AB5E-AD308B17E6BF}" destId="{9E3B9B31-9F80-4AC2-966F-1FE55E47FD48}" srcOrd="2" destOrd="0" presId="urn:microsoft.com/office/officeart/2005/8/layout/vProcess5"/>
    <dgm:cxn modelId="{31F91B66-F4E0-4A94-B662-31C69D290E76}" type="presParOf" srcId="{31CCFA44-0C3C-442C-AB5E-AD308B17E6BF}" destId="{DA380514-14CB-48AC-A89A-7B584517A1AA}" srcOrd="3" destOrd="0" presId="urn:microsoft.com/office/officeart/2005/8/layout/vProcess5"/>
    <dgm:cxn modelId="{A026E6F6-1F2F-44D3-B79E-A1E98B8410F0}" type="presParOf" srcId="{31CCFA44-0C3C-442C-AB5E-AD308B17E6BF}" destId="{09428EE8-50F3-4D62-9C98-34D83E0544BD}" srcOrd="4" destOrd="0" presId="urn:microsoft.com/office/officeart/2005/8/layout/vProcess5"/>
    <dgm:cxn modelId="{3C9F2CDA-524A-4D62-94B5-3C868CFFB566}" type="presParOf" srcId="{31CCFA44-0C3C-442C-AB5E-AD308B17E6BF}" destId="{96AF5712-C345-45EC-BD2A-2678D21B6E75}" srcOrd="5" destOrd="0" presId="urn:microsoft.com/office/officeart/2005/8/layout/vProcess5"/>
    <dgm:cxn modelId="{FEB0129C-EE1A-449C-A829-DE5FEDB596C3}" type="presParOf" srcId="{31CCFA44-0C3C-442C-AB5E-AD308B17E6BF}" destId="{97DE5358-2378-4586-A92B-37764AB70BA3}" srcOrd="6" destOrd="0" presId="urn:microsoft.com/office/officeart/2005/8/layout/vProcess5"/>
    <dgm:cxn modelId="{4EA5B230-5B3F-4B93-8EA6-9336E1C31F37}" type="presParOf" srcId="{31CCFA44-0C3C-442C-AB5E-AD308B17E6BF}" destId="{B27C3A76-3380-40F9-898D-81FF0489E9BB}" srcOrd="7" destOrd="0" presId="urn:microsoft.com/office/officeart/2005/8/layout/vProcess5"/>
    <dgm:cxn modelId="{AFAC0D01-17E1-40D3-B46C-38FFED4017AC}" type="presParOf" srcId="{31CCFA44-0C3C-442C-AB5E-AD308B17E6BF}" destId="{A1449E57-8310-4754-B943-E6A114CC11B5}" srcOrd="8" destOrd="0" presId="urn:microsoft.com/office/officeart/2005/8/layout/vProcess5"/>
    <dgm:cxn modelId="{41CAD4FC-EACC-4456-965D-CA9FC978E4AD}" type="presParOf" srcId="{31CCFA44-0C3C-442C-AB5E-AD308B17E6BF}" destId="{F2270431-0B26-48EF-AE4D-A216A6A338D0}" srcOrd="9" destOrd="0" presId="urn:microsoft.com/office/officeart/2005/8/layout/vProcess5"/>
    <dgm:cxn modelId="{14AA25A1-1D83-4CF2-93A7-768B495A8727}" type="presParOf" srcId="{31CCFA44-0C3C-442C-AB5E-AD308B17E6BF}" destId="{B9A47C5B-BBF4-40DE-8766-F53EEE4BD016}" srcOrd="10" destOrd="0" presId="urn:microsoft.com/office/officeart/2005/8/layout/vProcess5"/>
    <dgm:cxn modelId="{68724B42-8B4B-4DF6-9A0A-AF137FA9E84E}" type="presParOf" srcId="{31CCFA44-0C3C-442C-AB5E-AD308B17E6BF}" destId="{23C4BE5B-A71E-4070-8BDA-0090EE0C43A9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2405CE-F957-4153-B7FE-5C221FCD9FEB}">
      <dsp:nvSpPr>
        <dsp:cNvPr id="0" name=""/>
        <dsp:cNvSpPr/>
      </dsp:nvSpPr>
      <dsp:spPr>
        <a:xfrm>
          <a:off x="0" y="0"/>
          <a:ext cx="6502400" cy="948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b="1" i="1" kern="1200" dirty="0" err="1" smtClean="0"/>
            <a:t>Оціночна</a:t>
          </a:r>
          <a:endParaRPr lang="ru-RU" sz="4300" kern="1200" dirty="0"/>
        </a:p>
      </dsp:txBody>
      <dsp:txXfrm>
        <a:off x="27769" y="27769"/>
        <a:ext cx="5399214" cy="892559"/>
      </dsp:txXfrm>
    </dsp:sp>
    <dsp:sp modelId="{9E3B9B31-9F80-4AC2-966F-1FE55E47FD48}">
      <dsp:nvSpPr>
        <dsp:cNvPr id="0" name=""/>
        <dsp:cNvSpPr/>
      </dsp:nvSpPr>
      <dsp:spPr>
        <a:xfrm>
          <a:off x="544575" y="1120478"/>
          <a:ext cx="6502400" cy="948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331055"/>
                <a:satOff val="192"/>
                <a:lumOff val="1895"/>
                <a:alphaOff val="0"/>
                <a:tint val="60000"/>
                <a:lumMod val="110000"/>
              </a:schemeClr>
            </a:gs>
            <a:gs pos="100000">
              <a:schemeClr val="accent5">
                <a:hueOff val="331055"/>
                <a:satOff val="192"/>
                <a:lumOff val="1895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b="1" i="1" kern="1200" dirty="0" err="1" smtClean="0"/>
            <a:t>Стимулююча</a:t>
          </a:r>
          <a:endParaRPr lang="ru-RU" sz="4300" kern="1200" dirty="0"/>
        </a:p>
      </dsp:txBody>
      <dsp:txXfrm>
        <a:off x="572344" y="1148247"/>
        <a:ext cx="5286022" cy="892559"/>
      </dsp:txXfrm>
    </dsp:sp>
    <dsp:sp modelId="{DA380514-14CB-48AC-A89A-7B584517A1AA}">
      <dsp:nvSpPr>
        <dsp:cNvPr id="0" name=""/>
        <dsp:cNvSpPr/>
      </dsp:nvSpPr>
      <dsp:spPr>
        <a:xfrm>
          <a:off x="1081024" y="2240957"/>
          <a:ext cx="6502400" cy="948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662110"/>
                <a:satOff val="384"/>
                <a:lumOff val="3791"/>
                <a:alphaOff val="0"/>
                <a:tint val="60000"/>
                <a:lumMod val="110000"/>
              </a:schemeClr>
            </a:gs>
            <a:gs pos="100000">
              <a:schemeClr val="accent5">
                <a:hueOff val="662110"/>
                <a:satOff val="384"/>
                <a:lumOff val="3791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b="1" i="1" kern="1200" dirty="0" err="1" smtClean="0"/>
            <a:t>Відтворювальна</a:t>
          </a:r>
          <a:endParaRPr lang="ru-RU" sz="4300" b="1" i="1" kern="1200" dirty="0" smtClean="0"/>
        </a:p>
      </dsp:txBody>
      <dsp:txXfrm>
        <a:off x="1108793" y="2268726"/>
        <a:ext cx="5294150" cy="892559"/>
      </dsp:txXfrm>
    </dsp:sp>
    <dsp:sp modelId="{09428EE8-50F3-4D62-9C98-34D83E0544BD}">
      <dsp:nvSpPr>
        <dsp:cNvPr id="0" name=""/>
        <dsp:cNvSpPr/>
      </dsp:nvSpPr>
      <dsp:spPr>
        <a:xfrm>
          <a:off x="1625599" y="3361435"/>
          <a:ext cx="6502400" cy="948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993165"/>
                <a:satOff val="576"/>
                <a:lumOff val="5686"/>
                <a:alphaOff val="0"/>
                <a:tint val="60000"/>
                <a:lumMod val="110000"/>
              </a:schemeClr>
            </a:gs>
            <a:gs pos="100000">
              <a:schemeClr val="accent5">
                <a:hueOff val="993165"/>
                <a:satOff val="576"/>
                <a:lumOff val="5686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b="1" i="1" kern="1200" smtClean="0"/>
            <a:t>Розподільча</a:t>
          </a:r>
          <a:endParaRPr lang="ru-RU" sz="4300" b="1" i="1" kern="1200" dirty="0" smtClean="0"/>
        </a:p>
      </dsp:txBody>
      <dsp:txXfrm>
        <a:off x="1653368" y="3389204"/>
        <a:ext cx="5286022" cy="892559"/>
      </dsp:txXfrm>
    </dsp:sp>
    <dsp:sp modelId="{96AF5712-C345-45EC-BD2A-2678D21B6E75}">
      <dsp:nvSpPr>
        <dsp:cNvPr id="0" name=""/>
        <dsp:cNvSpPr/>
      </dsp:nvSpPr>
      <dsp:spPr>
        <a:xfrm>
          <a:off x="5886136" y="726156"/>
          <a:ext cx="616263" cy="616263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6024795" y="726156"/>
        <a:ext cx="338945" cy="463738"/>
      </dsp:txXfrm>
    </dsp:sp>
    <dsp:sp modelId="{97DE5358-2378-4586-A92B-37764AB70BA3}">
      <dsp:nvSpPr>
        <dsp:cNvPr id="0" name=""/>
        <dsp:cNvSpPr/>
      </dsp:nvSpPr>
      <dsp:spPr>
        <a:xfrm>
          <a:off x="6430712" y="1846634"/>
          <a:ext cx="616263" cy="616263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620749"/>
            <a:satOff val="1602"/>
            <a:lumOff val="348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6569371" y="1846634"/>
        <a:ext cx="338945" cy="463738"/>
      </dsp:txXfrm>
    </dsp:sp>
    <dsp:sp modelId="{B27C3A76-3380-40F9-898D-81FF0489E9BB}">
      <dsp:nvSpPr>
        <dsp:cNvPr id="0" name=""/>
        <dsp:cNvSpPr/>
      </dsp:nvSpPr>
      <dsp:spPr>
        <a:xfrm>
          <a:off x="6967160" y="2967113"/>
          <a:ext cx="616263" cy="616263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1241497"/>
            <a:satOff val="3204"/>
            <a:lumOff val="696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7105819" y="2967113"/>
        <a:ext cx="338945" cy="4637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8798" y="1515531"/>
            <a:ext cx="6815669" cy="1515533"/>
          </a:xfrm>
        </p:spPr>
        <p:txBody>
          <a:bodyPr/>
          <a:lstStyle/>
          <a:p>
            <a:r>
              <a:rPr lang="uk-UA" sz="4800" dirty="0" smtClean="0"/>
              <a:t>Тема лекції: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74900" y="3848096"/>
            <a:ext cx="7454900" cy="1549403"/>
          </a:xfrm>
        </p:spPr>
        <p:txBody>
          <a:bodyPr>
            <a:normAutofit/>
          </a:bodyPr>
          <a:lstStyle/>
          <a:p>
            <a:r>
              <a:rPr lang="uk-UA" sz="3200" b="1" dirty="0"/>
              <a:t>ФІНАНСОВІ РЕЗУЛЬТАТИ ДІЯЛЬНОСТІ ПІДПРИЄМСТВА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94390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7656614"/>
              </p:ext>
            </p:extLst>
          </p:nvPr>
        </p:nvGraphicFramePr>
        <p:xfrm>
          <a:off x="101600" y="605016"/>
          <a:ext cx="11963400" cy="6252984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3987800">
                  <a:extLst>
                    <a:ext uri="{9D8B030D-6E8A-4147-A177-3AD203B41FA5}">
                      <a16:colId xmlns:a16="http://schemas.microsoft.com/office/drawing/2014/main" val="3547951435"/>
                    </a:ext>
                  </a:extLst>
                </a:gridCol>
                <a:gridCol w="3987800">
                  <a:extLst>
                    <a:ext uri="{9D8B030D-6E8A-4147-A177-3AD203B41FA5}">
                      <a16:colId xmlns:a16="http://schemas.microsoft.com/office/drawing/2014/main" val="252929254"/>
                    </a:ext>
                  </a:extLst>
                </a:gridCol>
                <a:gridCol w="3987800">
                  <a:extLst>
                    <a:ext uri="{9D8B030D-6E8A-4147-A177-3AD203B41FA5}">
                      <a16:colId xmlns:a16="http://schemas.microsoft.com/office/drawing/2014/main" val="433119809"/>
                    </a:ext>
                  </a:extLst>
                </a:gridCol>
              </a:tblGrid>
              <a:tr h="2870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Компонент фінансової звітності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Зміст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Використання інформації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9085230"/>
                  </a:ext>
                </a:extLst>
              </a:tr>
              <a:tr h="20092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Баланс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Наявність економічних ресурсів, які контролюються підприємствами на дату балансу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Оцінка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структури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ресурсів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підприємства</a:t>
                      </a:r>
                      <a:r>
                        <a:rPr lang="ru-RU" sz="1800" dirty="0">
                          <a:effectLst/>
                        </a:rPr>
                        <a:t>, </a:t>
                      </a:r>
                      <a:r>
                        <a:rPr lang="ru-RU" sz="1800" dirty="0" err="1">
                          <a:effectLst/>
                        </a:rPr>
                        <a:t>їх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ліквідності</a:t>
                      </a:r>
                      <a:r>
                        <a:rPr lang="ru-RU" sz="1800" dirty="0">
                          <a:effectLst/>
                        </a:rPr>
                        <a:t> та </a:t>
                      </a:r>
                      <a:r>
                        <a:rPr lang="ru-RU" sz="1800" dirty="0" err="1">
                          <a:effectLst/>
                        </a:rPr>
                        <a:t>платоспроможності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підприємства</a:t>
                      </a:r>
                      <a:r>
                        <a:rPr lang="ru-RU" sz="1800" dirty="0">
                          <a:effectLst/>
                        </a:rPr>
                        <a:t>; </a:t>
                      </a:r>
                      <a:r>
                        <a:rPr lang="ru-RU" sz="1800" dirty="0" err="1">
                          <a:effectLst/>
                        </a:rPr>
                        <a:t>прогнозування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майбутніх</a:t>
                      </a:r>
                      <a:r>
                        <a:rPr lang="ru-RU" sz="1800" dirty="0">
                          <a:effectLst/>
                        </a:rPr>
                        <a:t> потреб у </a:t>
                      </a:r>
                      <a:r>
                        <a:rPr lang="ru-RU" sz="1800" dirty="0" err="1">
                          <a:effectLst/>
                        </a:rPr>
                        <a:t>позиках</a:t>
                      </a:r>
                      <a:r>
                        <a:rPr lang="ru-RU" sz="1800" dirty="0">
                          <a:effectLst/>
                        </a:rPr>
                        <a:t>; </a:t>
                      </a:r>
                      <a:r>
                        <a:rPr lang="ru-RU" sz="1800" dirty="0" err="1">
                          <a:effectLst/>
                        </a:rPr>
                        <a:t>оцінка</a:t>
                      </a:r>
                      <a:r>
                        <a:rPr lang="ru-RU" sz="1800" dirty="0">
                          <a:effectLst/>
                        </a:rPr>
                        <a:t> та </a:t>
                      </a:r>
                      <a:r>
                        <a:rPr lang="ru-RU" sz="1800" dirty="0" err="1">
                          <a:effectLst/>
                        </a:rPr>
                        <a:t>прогнозування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змін</a:t>
                      </a:r>
                      <a:r>
                        <a:rPr lang="ru-RU" sz="1800" dirty="0">
                          <a:effectLst/>
                        </a:rPr>
                        <a:t> в </a:t>
                      </a:r>
                      <a:r>
                        <a:rPr lang="ru-RU" sz="1800" dirty="0" err="1">
                          <a:effectLst/>
                        </a:rPr>
                        <a:t>економічних</a:t>
                      </a:r>
                      <a:r>
                        <a:rPr lang="ru-RU" sz="1800" dirty="0">
                          <a:effectLst/>
                        </a:rPr>
                        <a:t> ресурсах, </a:t>
                      </a:r>
                      <a:r>
                        <a:rPr lang="ru-RU" sz="1800" dirty="0" err="1">
                          <a:effectLst/>
                        </a:rPr>
                        <a:t>які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підприємство</a:t>
                      </a:r>
                      <a:r>
                        <a:rPr lang="ru-RU" sz="1800" dirty="0">
                          <a:effectLst/>
                        </a:rPr>
                        <a:t>, </a:t>
                      </a:r>
                      <a:r>
                        <a:rPr lang="ru-RU" sz="1800" dirty="0" err="1">
                          <a:effectLst/>
                        </a:rPr>
                        <a:t>ймовірно</a:t>
                      </a:r>
                      <a:r>
                        <a:rPr lang="ru-RU" sz="1800" dirty="0">
                          <a:effectLst/>
                        </a:rPr>
                        <a:t>, </a:t>
                      </a:r>
                      <a:r>
                        <a:rPr lang="ru-RU" sz="1800" dirty="0" err="1">
                          <a:effectLst/>
                        </a:rPr>
                        <a:t>контролюватиме</a:t>
                      </a:r>
                      <a:r>
                        <a:rPr lang="ru-RU" sz="1800" dirty="0">
                          <a:effectLst/>
                        </a:rPr>
                        <a:t> в </a:t>
                      </a:r>
                      <a:r>
                        <a:rPr lang="ru-RU" sz="1800" dirty="0" err="1">
                          <a:effectLst/>
                        </a:rPr>
                        <a:t>майбутньому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9450548"/>
                  </a:ext>
                </a:extLst>
              </a:tr>
              <a:tr h="8611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Звіт про фінансові результати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Доходи, витрати і фінансові результати діяльності підприємства за звітній період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Оцінка та прогноз: прибутковості діяльності підприємства; структури доходів та витрат.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51831920"/>
                  </a:ext>
                </a:extLst>
              </a:tr>
              <a:tr h="7448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Звіт про власний капітал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Зміни у складі власного капіталу підприємства протягом звітного періоду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Оцінка та прогноз змін у власному капіталі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1882437"/>
                  </a:ext>
                </a:extLst>
              </a:tr>
              <a:tr h="8611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Звіт про рух грошових коштів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Генерування та використання грошових коштів протягом звітного періоду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Оцінка та прогноз операційної, інвестиційної та фінансової діяльності підприємства.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3634560"/>
                  </a:ext>
                </a:extLst>
              </a:tr>
              <a:tr h="14896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Примітки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Інформація, що не наведена безпосередньо у фінансових звітах, але обов'язкова за П(С)БО. Додатковий аналіз статей звітності, необхідний для забезпечення її зрозумілості</a:t>
                      </a:r>
                      <a:endParaRPr lang="ru-RU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Оцінка</a:t>
                      </a:r>
                      <a:r>
                        <a:rPr lang="ru-RU" sz="1800" dirty="0">
                          <a:effectLst/>
                        </a:rPr>
                        <a:t> та прогноз: </a:t>
                      </a:r>
                      <a:r>
                        <a:rPr lang="ru-RU" sz="1800" dirty="0" err="1">
                          <a:effectLst/>
                        </a:rPr>
                        <a:t>облікової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політики</a:t>
                      </a:r>
                      <a:r>
                        <a:rPr lang="ru-RU" sz="1800" dirty="0">
                          <a:effectLst/>
                        </a:rPr>
                        <a:t>; </a:t>
                      </a:r>
                      <a:r>
                        <a:rPr lang="ru-RU" sz="1800" dirty="0" err="1">
                          <a:effectLst/>
                        </a:rPr>
                        <a:t>ризиків</a:t>
                      </a:r>
                      <a:r>
                        <a:rPr lang="ru-RU" sz="1800" dirty="0">
                          <a:effectLst/>
                        </a:rPr>
                        <a:t>, </a:t>
                      </a:r>
                      <a:r>
                        <a:rPr lang="ru-RU" sz="1800" dirty="0" err="1">
                          <a:effectLst/>
                        </a:rPr>
                        <a:t>які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впливають</a:t>
                      </a:r>
                      <a:r>
                        <a:rPr lang="ru-RU" sz="1800" dirty="0">
                          <a:effectLst/>
                        </a:rPr>
                        <a:t> на </a:t>
                      </a:r>
                      <a:r>
                        <a:rPr lang="ru-RU" sz="1800" dirty="0" err="1">
                          <a:effectLst/>
                        </a:rPr>
                        <a:t>підприємство</a:t>
                      </a:r>
                      <a:r>
                        <a:rPr lang="ru-RU" sz="1800" dirty="0">
                          <a:effectLst/>
                        </a:rPr>
                        <a:t>, </a:t>
                      </a:r>
                      <a:r>
                        <a:rPr lang="ru-RU" sz="1800" dirty="0" err="1">
                          <a:effectLst/>
                        </a:rPr>
                        <a:t>його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ресурси</a:t>
                      </a:r>
                      <a:r>
                        <a:rPr lang="ru-RU" sz="1800" dirty="0">
                          <a:effectLst/>
                        </a:rPr>
                        <a:t> та </a:t>
                      </a:r>
                      <a:r>
                        <a:rPr lang="ru-RU" sz="1800" dirty="0" err="1">
                          <a:effectLst/>
                        </a:rPr>
                        <a:t>зобов'язання</a:t>
                      </a:r>
                      <a:r>
                        <a:rPr lang="ru-RU" sz="1800" dirty="0">
                          <a:effectLst/>
                        </a:rPr>
                        <a:t>; </a:t>
                      </a:r>
                      <a:r>
                        <a:rPr lang="ru-RU" sz="1800" dirty="0" err="1">
                          <a:effectLst/>
                        </a:rPr>
                        <a:t>діяльності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підрозділів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підприємства</a:t>
                      </a:r>
                      <a:r>
                        <a:rPr lang="ru-RU" sz="1800" dirty="0">
                          <a:effectLst/>
                        </a:rPr>
                        <a:t>, </a:t>
                      </a:r>
                      <a:r>
                        <a:rPr lang="ru-RU" sz="1800" dirty="0" err="1">
                          <a:effectLst/>
                        </a:rPr>
                        <a:t>тощо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64467344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384300" y="-130215"/>
            <a:ext cx="8978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Призначення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основних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компонентів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фінансової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звітності</a:t>
            </a:r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711529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03200" y="-46166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Сутність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різновиди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доходу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2000" y="626375"/>
            <a:ext cx="10744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Доход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ресурси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формуються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товарів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забезпечують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кругообіг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основного та оборотного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капіталу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42952" y="1836918"/>
            <a:ext cx="8382295" cy="8237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36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Доходами </a:t>
            </a:r>
            <a:r>
              <a:rPr lang="ru-RU" sz="3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36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визнаються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3687232"/>
              </p:ext>
            </p:extLst>
          </p:nvPr>
        </p:nvGraphicFramePr>
        <p:xfrm>
          <a:off x="1555748" y="2946802"/>
          <a:ext cx="9156701" cy="18288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9156701">
                  <a:extLst>
                    <a:ext uri="{9D8B030D-6E8A-4147-A177-3AD203B41FA5}">
                      <a16:colId xmlns:a16="http://schemas.microsoft.com/office/drawing/2014/main" val="21495263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Дохід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виручка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реалізації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продукції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товарів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робіт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послуг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10382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2. </a:t>
                      </a:r>
                      <a:r>
                        <a:rPr lang="ru-RU" sz="24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Інші</a:t>
                      </a:r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операційні</a:t>
                      </a:r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доходи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08758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3. </a:t>
                      </a:r>
                      <a:r>
                        <a:rPr lang="ru-RU" sz="24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Дохід</a:t>
                      </a:r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</a:t>
                      </a:r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участі</a:t>
                      </a:r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 </a:t>
                      </a:r>
                      <a:r>
                        <a:rPr lang="ru-RU" sz="24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капіталі</a:t>
                      </a:r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lang="ru-RU" sz="24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інші</a:t>
                      </a:r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фінансові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доходи. 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4906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4. </a:t>
                      </a:r>
                      <a:r>
                        <a:rPr lang="ru-RU" sz="24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Інші</a:t>
                      </a:r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доходи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9358173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624337"/>
              </p:ext>
            </p:extLst>
          </p:nvPr>
        </p:nvGraphicFramePr>
        <p:xfrm>
          <a:off x="1555747" y="4775602"/>
          <a:ext cx="9156701" cy="4572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9156701">
                  <a:extLst>
                    <a:ext uri="{9D8B030D-6E8A-4147-A177-3AD203B41FA5}">
                      <a16:colId xmlns:a16="http://schemas.microsoft.com/office/drawing/2014/main" val="11165526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5. </a:t>
                      </a:r>
                      <a:r>
                        <a:rPr lang="ru-RU" sz="24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Надзвичайні</a:t>
                      </a:r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доходи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3543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679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01800" y="706735"/>
            <a:ext cx="8432800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8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Класифікація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виручки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доходів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реалізації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товарів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послуг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наступна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60500" y="2676842"/>
            <a:ext cx="9652000" cy="212365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14350" indent="-514350" algn="just">
              <a:spcAft>
                <a:spcPts val="0"/>
              </a:spcAft>
              <a:buAutoNum type="arabicPeriod"/>
            </a:pP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характером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отримання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457200" indent="-457200" algn="just">
              <a:spcAft>
                <a:spcPts val="0"/>
              </a:spcAft>
              <a:buAutoNum type="arabicPeriod"/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доходи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доходи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отримані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робіт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послуг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позареалізаційні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доходи – доходи </a:t>
            </a:r>
            <a:r>
              <a:rPr lang="ru-RU" sz="2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суми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отриманих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штрафів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прибуток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минулих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років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виявлених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звітному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періоді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отримані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проценти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депозитів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тощо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78577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400" y="1242601"/>
            <a:ext cx="10223500" cy="48013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За видами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450215" algn="just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доход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виробничої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складається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виручки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всіх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товарної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напівфабрикатів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відходів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доход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комерційної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продажу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тарою,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надання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платних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додаткових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доход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посередницької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комісійних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винагород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додаткової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виручки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посередницькі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послуги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доход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інвестиційно-кредитної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доходи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пайової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участі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спільних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надання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майна в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оренду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і/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лізинг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дивіденди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цінними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паперами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відсотки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надання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кредиту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стороннім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доходи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продажу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майнових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інтелектуальних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прав 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отримані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майна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матеріальних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обігових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активів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нематеріальних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активів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доходи 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включають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штрафів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санкцій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відшкодувань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збитків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доходи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соціально-побутової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сфери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5379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55700" y="1390640"/>
            <a:ext cx="10121900" cy="387798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3. 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 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місцем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відображення</a:t>
            </a:r>
            <a:r>
              <a:rPr lang="ru-RU" sz="3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бухгалтерські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доходи – доходи,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відображені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бухгалтерських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документах;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приховані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доходи – не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відображені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саме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цільові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кошти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отримані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власних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потреб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безповоротна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допомога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доходи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бартерних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6046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637550"/>
            <a:ext cx="10833100" cy="5509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Валовий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дохід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загальна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суму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доходів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усіх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отриманого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нарахованого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протягом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звітного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періоду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грошовій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матеріальній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нематеріальній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формах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50215" algn="just">
              <a:spcAft>
                <a:spcPts val="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 склад валового доходу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включають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загальні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доходи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робіт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), в тому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числі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допоміжних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обслуговуючих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статусу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юридичної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особи;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доходи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цінних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паперів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крім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первинного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випуску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кінцевого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погашення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доходи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спільної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вигляді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процентів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роялті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володіння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борговими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вимогами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доходи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лізингу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доходи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здійснення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бартерних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виходячи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договірної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ціни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такої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але не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нижче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звичайних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цін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безповоротної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допомоги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отриманої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підприємством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вартості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надані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безоплатно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штрафи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доходи.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5710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68300" y="0"/>
            <a:ext cx="96393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Сутність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види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формування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розподіл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прибутку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76300" y="2234337"/>
            <a:ext cx="10439400" cy="230832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36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36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частина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чистого доходу,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залишається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підприємству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після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відшкодування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всіх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пов'язаних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виробництвом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реалізацією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іншими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видами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5805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рмування чистого прибутку підприємства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0"/>
            <a:ext cx="88392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25333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7100" y="753745"/>
            <a:ext cx="10337800" cy="553997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залежності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формування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розрізняють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наступні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b="1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види</a:t>
            </a:r>
            <a:r>
              <a:rPr lang="ru-RU" sz="24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прибутку</a:t>
            </a:r>
            <a:r>
              <a:rPr lang="ru-RU" sz="2400" b="1" i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endParaRPr lang="uk-UA" sz="1600" b="1" i="1" u="sng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1. 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Валовий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балансовий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розраховується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як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різниця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між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чистим доходом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собівартістю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реалізованої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 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Операційний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балансовий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скоригований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різницю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операційних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доходів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операційних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2400" dirty="0"/>
              <a:t>3. </a:t>
            </a:r>
            <a:r>
              <a:rPr lang="ru-RU" sz="2400" b="1" i="1" dirty="0" err="1"/>
              <a:t>Прибуток</a:t>
            </a:r>
            <a:r>
              <a:rPr lang="ru-RU" sz="2400" b="1" i="1" dirty="0"/>
              <a:t> </a:t>
            </a:r>
            <a:r>
              <a:rPr lang="ru-RU" sz="2400" b="1" i="1" dirty="0" err="1"/>
              <a:t>від</a:t>
            </a:r>
            <a:r>
              <a:rPr lang="ru-RU" sz="2400" b="1" i="1" dirty="0"/>
              <a:t> </a:t>
            </a:r>
            <a:r>
              <a:rPr lang="ru-RU" sz="2400" b="1" i="1" dirty="0" err="1"/>
              <a:t>звичайної</a:t>
            </a:r>
            <a:r>
              <a:rPr lang="ru-RU" sz="2400" b="1" i="1" dirty="0"/>
              <a:t> </a:t>
            </a:r>
            <a:r>
              <a:rPr lang="ru-RU" sz="2400" b="1" i="1" dirty="0" err="1"/>
              <a:t>діяльності</a:t>
            </a:r>
            <a:r>
              <a:rPr lang="ru-RU" sz="2400" dirty="0"/>
              <a:t> –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операційний</a:t>
            </a:r>
            <a:r>
              <a:rPr lang="ru-RU" sz="2400" dirty="0"/>
              <a:t> </a:t>
            </a:r>
            <a:r>
              <a:rPr lang="ru-RU" sz="2400" dirty="0" err="1"/>
              <a:t>прибуток</a:t>
            </a:r>
            <a:r>
              <a:rPr lang="ru-RU" sz="2400" dirty="0"/>
              <a:t>, </a:t>
            </a:r>
            <a:r>
              <a:rPr lang="ru-RU" sz="2400" dirty="0" err="1"/>
              <a:t>скоригований</a:t>
            </a:r>
            <a:r>
              <a:rPr lang="ru-RU" sz="2400" dirty="0"/>
              <a:t> на величину </a:t>
            </a:r>
            <a:r>
              <a:rPr lang="ru-RU" sz="2400" dirty="0" err="1"/>
              <a:t>фінансових</a:t>
            </a:r>
            <a:r>
              <a:rPr lang="ru-RU" sz="2400" dirty="0"/>
              <a:t> та </a:t>
            </a:r>
            <a:r>
              <a:rPr lang="ru-RU" sz="2400" dirty="0" err="1"/>
              <a:t>інших</a:t>
            </a:r>
            <a:r>
              <a:rPr lang="ru-RU" sz="2400" dirty="0"/>
              <a:t> </a:t>
            </a:r>
            <a:r>
              <a:rPr lang="ru-RU" sz="2400" dirty="0" err="1"/>
              <a:t>доходів</a:t>
            </a:r>
            <a:r>
              <a:rPr lang="ru-RU" sz="2400" dirty="0"/>
              <a:t> і </a:t>
            </a:r>
            <a:r>
              <a:rPr lang="ru-RU" sz="2400" dirty="0" err="1"/>
              <a:t>фінансових</a:t>
            </a:r>
            <a:r>
              <a:rPr lang="ru-RU" sz="2400" dirty="0"/>
              <a:t> та </a:t>
            </a:r>
            <a:r>
              <a:rPr lang="ru-RU" sz="2400" dirty="0" err="1"/>
              <a:t>інших</a:t>
            </a:r>
            <a:r>
              <a:rPr lang="ru-RU" sz="2400" dirty="0"/>
              <a:t> </a:t>
            </a:r>
            <a:r>
              <a:rPr lang="ru-RU" sz="2400" dirty="0" err="1"/>
              <a:t>витрат</a:t>
            </a:r>
            <a:r>
              <a:rPr lang="ru-RU" sz="2400" dirty="0"/>
              <a:t>.</a:t>
            </a:r>
          </a:p>
          <a:p>
            <a:pPr indent="450215" algn="just"/>
            <a:r>
              <a:rPr lang="ru-RU" sz="2400" dirty="0"/>
              <a:t>4. </a:t>
            </a:r>
            <a:r>
              <a:rPr lang="ru-RU" sz="2400" b="1" i="1" dirty="0" err="1"/>
              <a:t>Чистий</a:t>
            </a:r>
            <a:r>
              <a:rPr lang="ru-RU" sz="2400" b="1" i="1" dirty="0"/>
              <a:t> </a:t>
            </a:r>
            <a:r>
              <a:rPr lang="ru-RU" sz="2400" b="1" i="1" dirty="0" err="1"/>
              <a:t>прибуток</a:t>
            </a:r>
            <a:r>
              <a:rPr lang="ru-RU" sz="2400" b="1" i="1" dirty="0"/>
              <a:t> –</a:t>
            </a:r>
            <a:r>
              <a:rPr lang="ru-RU" sz="2400" dirty="0"/>
              <a:t> 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прибуток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надходить</a:t>
            </a:r>
            <a:r>
              <a:rPr lang="ru-RU" sz="2400" dirty="0"/>
              <a:t> у </a:t>
            </a:r>
            <a:r>
              <a:rPr lang="ru-RU" sz="2400" dirty="0" err="1"/>
              <a:t>розпорядження</a:t>
            </a:r>
            <a:r>
              <a:rPr lang="ru-RU" sz="2400" dirty="0"/>
              <a:t> </a:t>
            </a:r>
            <a:r>
              <a:rPr lang="ru-RU" sz="2400" dirty="0" err="1"/>
              <a:t>підприємства</a:t>
            </a:r>
            <a:r>
              <a:rPr lang="ru-RU" sz="2400" dirty="0"/>
              <a:t> </a:t>
            </a:r>
            <a:r>
              <a:rPr lang="ru-RU" sz="2400" dirty="0" err="1"/>
              <a:t>після</a:t>
            </a:r>
            <a:r>
              <a:rPr lang="ru-RU" sz="2400" dirty="0"/>
              <a:t> </a:t>
            </a:r>
            <a:r>
              <a:rPr lang="ru-RU" sz="2400" dirty="0" err="1"/>
              <a:t>сплати</a:t>
            </a:r>
            <a:r>
              <a:rPr lang="ru-RU" sz="2400" dirty="0"/>
              <a:t> </a:t>
            </a:r>
            <a:r>
              <a:rPr lang="ru-RU" sz="2400" dirty="0" err="1"/>
              <a:t>податку</a:t>
            </a:r>
            <a:r>
              <a:rPr lang="ru-RU" sz="2400" dirty="0"/>
              <a:t> на </a:t>
            </a:r>
            <a:r>
              <a:rPr lang="ru-RU" sz="2400" dirty="0" err="1"/>
              <a:t>прибуток</a:t>
            </a:r>
            <a:r>
              <a:rPr lang="ru-RU" sz="2400" dirty="0"/>
              <a:t>.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endParaRPr lang="uk-UA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2029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0900" y="1009640"/>
            <a:ext cx="1042670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Чистий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використовується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двох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напрямках</a:t>
            </a:r>
            <a:r>
              <a:rPr 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450215" algn="ctr">
              <a:lnSpc>
                <a:spcPct val="150000"/>
              </a:lnSpc>
              <a:spcAft>
                <a:spcPts val="0"/>
              </a:spcAft>
            </a:pP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фонд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нагромадження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реінвестований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–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створення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резервного фонду, фонду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розвитку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інвестиційної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потреби.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фонд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споживання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виплати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власниками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акціонерам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матеріальні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заохочення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персоналу за результатами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роботи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вирішення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соціальних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проблем.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69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90600" y="1241842"/>
            <a:ext cx="98044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План</a:t>
            </a:r>
            <a:endParaRPr lang="ru-RU" sz="2400" dirty="0"/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Загальна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характеристика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/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план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звітність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/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Сутність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різновиди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доходу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/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Сутність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формування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розподіл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/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Система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рентабельності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/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Оцінювання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стану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702771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8400" y="617835"/>
            <a:ext cx="9817100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як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найважливіша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економічна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категорія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ринкових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відносин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виконує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ряд 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функцій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13299122"/>
              </p:ext>
            </p:extLst>
          </p:nvPr>
        </p:nvGraphicFramePr>
        <p:xfrm>
          <a:off x="2159000" y="1854200"/>
          <a:ext cx="8128000" cy="4309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30106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6300" y="550545"/>
            <a:ext cx="10287000" cy="5570756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32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Існує</a:t>
            </a:r>
            <a:r>
              <a:rPr lang="ru-RU" sz="32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наступна</a:t>
            </a:r>
            <a:r>
              <a:rPr lang="ru-RU" sz="32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3200" b="1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класифікація</a:t>
            </a:r>
            <a:r>
              <a:rPr lang="ru-RU" sz="32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видів</a:t>
            </a:r>
            <a:r>
              <a:rPr lang="ru-RU" sz="32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прибутку</a:t>
            </a:r>
            <a:r>
              <a:rPr lang="ru-RU" sz="32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32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3200" b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450215" algn="just">
              <a:spcAft>
                <a:spcPts val="0"/>
              </a:spcAft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1. 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Залежно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виду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виділяють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450215" algn="just">
              <a:spcAft>
                <a:spcPts val="0"/>
              </a:spcAft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цільової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отриманий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товарів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надання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платних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послуг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невиробничої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тобто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транспортної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посередницької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майна 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продажу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фондів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нематеріальних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активів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позареалізаційних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інвестиційної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надання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майна в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оренду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пайової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участі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3050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6000" y="1088494"/>
            <a:ext cx="10223500" cy="427809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32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2. </a:t>
            </a:r>
            <a:r>
              <a:rPr lang="ru-RU" sz="3200" b="1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Залежно</a:t>
            </a:r>
            <a:r>
              <a:rPr lang="ru-RU" sz="32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32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порядку </a:t>
            </a:r>
            <a:r>
              <a:rPr lang="ru-RU" sz="3200" b="1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визначення</a:t>
            </a:r>
            <a:r>
              <a:rPr lang="ru-RU" sz="32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розрізняють</a:t>
            </a:r>
            <a:r>
              <a:rPr lang="ru-RU" sz="3200" b="1" i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450215" algn="just">
              <a:spcAft>
                <a:spcPts val="0"/>
              </a:spcAft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балансовий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характеризує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кінцевий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результат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всіх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Обсяг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балансового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визначається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даними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бухгалтерського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обліку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оподатковуваний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обсяг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визначається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як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різниця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між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валовими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доходами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валовими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витратами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підприємства-платника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податку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чистий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залишається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розпорядженні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після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сплати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податку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податків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обов'язкових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платежів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зборів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сплачуваних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9282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1700" y="794688"/>
            <a:ext cx="8953500" cy="22467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3. 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Залежно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методики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оцінки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виділяють</a:t>
            </a:r>
            <a:r>
              <a:rPr lang="ru-RU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450215" algn="just">
              <a:spcAft>
                <a:spcPts val="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номінальний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фактично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отримана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величина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реальний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номінальний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перерахований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огляду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інфляцію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24100" y="3535992"/>
            <a:ext cx="8940800" cy="258532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Залежно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мети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визначення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розрізняють</a:t>
            </a:r>
            <a:r>
              <a:rPr lang="ru-RU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450215" algn="just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бухгалтерський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відповідає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балансовому;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є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різницею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між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виручкою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всіма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витратами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в тому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числі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витратами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втрачених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можливостей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7766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35000" y="476999"/>
            <a:ext cx="10820400" cy="600164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5.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Залежно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розмірів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розрізняють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450215" algn="just">
              <a:spcAft>
                <a:spcPts val="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мінімальний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розмір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після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сплати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податків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задовольняє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власників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відповідно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встановленого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мінімального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рівня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рентабельності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вкладений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капітал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тобто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кількісно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мінімальний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рівень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рентабельності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відповідає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рівню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середньої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потенційної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ставки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банків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 депозитах;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цільовий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визначає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цільову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функцію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залежить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обраної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стратегії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бути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нормальним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тобто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відповідати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нормі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вкладений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капітал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необхідним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тобто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відповідати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потребам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коштах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виробничий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соціальний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розвиток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максимальний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отримує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при такому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обсязі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коли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граничні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доходи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дорівнюють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граничним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витратам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тобто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граничні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доходи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ростуть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відповідно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зростання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обсягів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1704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70000" y="0"/>
            <a:ext cx="9969500" cy="1477328"/>
          </a:xfrm>
          <a:prstGeom prst="rect">
            <a:avLst/>
          </a:prstGeom>
          <a:ln>
            <a:solidFill>
              <a:schemeClr val="tx2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Етапи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розподілу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прибутку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наступні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450215" algn="ctr">
              <a:lnSpc>
                <a:spcPct val="150000"/>
              </a:lnSpc>
              <a:spcAft>
                <a:spcPts val="0"/>
              </a:spcAf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907673"/>
              </p:ext>
            </p:extLst>
          </p:nvPr>
        </p:nvGraphicFramePr>
        <p:xfrm>
          <a:off x="914400" y="1477328"/>
          <a:ext cx="10680700" cy="48463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80700">
                  <a:extLst>
                    <a:ext uri="{9D8B030D-6E8A-4147-A177-3AD203B41FA5}">
                      <a16:colId xmlns:a16="http://schemas.microsoft.com/office/drawing/2014/main" val="2332690799"/>
                    </a:ext>
                  </a:extLst>
                </a:gridCol>
              </a:tblGrid>
              <a:tr h="66971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Відносини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підприємств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і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держави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 приводу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прибутку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будуються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основі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оподаткування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прибутку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2129320"/>
                  </a:ext>
                </a:extLst>
              </a:tr>
              <a:tr h="669713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Далі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прибуток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розподіляється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між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власниками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акціонерами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і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засновниками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і самим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підприємством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6818216"/>
                  </a:ext>
                </a:extLst>
              </a:tr>
              <a:tr h="669713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На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підприємстві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розподілу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підлягає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прибуток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після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сплати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податків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і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виплати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дивідендів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6846063"/>
                  </a:ext>
                </a:extLst>
              </a:tr>
              <a:tr h="66971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Розподіл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прибутку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який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залишається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розпорядженні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підприємства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регламентується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внутрішніми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його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документами.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0422639"/>
                  </a:ext>
                </a:extLst>
              </a:tr>
              <a:tr h="124375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Розподіл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прибутку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соціальні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потреби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складається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експлуатації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соціально-побутових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об'єктів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що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знаходяться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балансі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підприємства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фінансування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будівництва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об'єктів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невиробничого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призначення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проведення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оздоровчих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і культурно-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масових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заходів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і т.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947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89189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04800" y="-461665"/>
            <a:ext cx="83693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5.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Система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показників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рентабельності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2600" y="479842"/>
            <a:ext cx="8940800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Рентабельність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відносний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характеризує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рівень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дохідності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роботи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0100" y="1329016"/>
            <a:ext cx="10541000" cy="150810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0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Розрізняють</a:t>
            </a: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наступні</a:t>
            </a: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000" b="1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види</a:t>
            </a:r>
            <a:r>
              <a:rPr lang="ru-RU" sz="20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рентабельності</a:t>
            </a:r>
            <a:r>
              <a:rPr lang="ru-RU" sz="2000" b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450215" algn="ctr">
              <a:spcAft>
                <a:spcPts val="0"/>
              </a:spcAft>
            </a:pPr>
            <a:endParaRPr lang="ru-RU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1. 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Рентабельність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інвестованих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ресурсів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капіталу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–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обчислюється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розрахунок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рентабельність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активів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Ракт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характеризує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всього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наявного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майна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 descr="http://pidruchniki.com/imag/econom/bolt_ekp/image19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702" y="2545928"/>
            <a:ext cx="3518218" cy="61873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901540" y="3073399"/>
            <a:ext cx="98807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 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Пзд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ЧП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звичайної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чистий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тис. грн.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середньорічна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вартість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активів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тис. грн.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рентабельність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власного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капіталу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Рвк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виражає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активів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створених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власний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Рисунок 6" descr="http://pidruchniki.com/imag/econom/bolt_ekp/image199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710" y="4381579"/>
            <a:ext cx="2378790" cy="78732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3135722" y="5089681"/>
            <a:ext cx="443076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власний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капітал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6290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752986"/>
            <a:ext cx="10121900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2. 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Рентабельність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(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Рзаг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характеризує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вигідність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яка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випускається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реалізується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підприємством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 descr="http://pidruchniki.com/imag/econom/bolt_ekp/image20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395" y="1882386"/>
            <a:ext cx="5668010" cy="8318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2476500" y="3012639"/>
            <a:ext cx="728980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 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тис. грн.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 –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виробнича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собівартість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тис. грн.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адміністративні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тис. грн.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ВЗ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збут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тис. грн.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ВВз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збут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тис. грн.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5092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4200" y="579735"/>
            <a:ext cx="8178800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3. 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Рентабельність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конкретного виду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(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визначається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формулою: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 descr="http://pidruchniki.com/imag/econom/bolt_ekp/image20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270" y="1410732"/>
            <a:ext cx="6501130" cy="9652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838200" y="2489200"/>
            <a:ext cx="84709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 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ВРі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виручка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і-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виду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тис. грн.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виробнича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собівартість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і-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виду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тис. грн.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розподілені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адміністративні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і-й вид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тис. грн.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ВЗі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розподілені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збут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і-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виду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тис. грн.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ВПі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валовий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виду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тис. грн.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3100" y="4079796"/>
            <a:ext cx="9893300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Рентабельність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продажу 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(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Ppn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характеризує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доходність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Вона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показує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скільки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приносить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кожна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гривня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обсягів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розраховується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формулою: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 descr="http://pidruchniki.com/imag/econom/bolt_ekp/image20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582" y="4761826"/>
            <a:ext cx="3289618" cy="80077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838200" y="5431240"/>
            <a:ext cx="63119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 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РП –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реалізованої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тис. грн.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510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7849" y="660485"/>
            <a:ext cx="8387104" cy="6612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5. 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Рентабельність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операційної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(Род):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 descr="http://pidruchniki.com/imag/econom/bolt_ekp/image20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321692"/>
            <a:ext cx="2873375" cy="1041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787401" y="2260600"/>
            <a:ext cx="812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 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операційної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тис. грн.;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операційні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тис. грн.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66985" y="2960799"/>
            <a:ext cx="8106706" cy="74251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6. 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Рентабельність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звичайної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 descr="http://pidruchniki.com/imag/econom/bolt_ekp/image20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524" y="3845839"/>
            <a:ext cx="2809875" cy="100592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823191" y="4851768"/>
            <a:ext cx="10350500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7. 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Рентабельність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господарської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характеризує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оцінку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підприємницької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власника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Рисунок 7" descr="http://pidruchniki.com/imag/econom/bolt_ekp/image205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219" y="5425896"/>
            <a:ext cx="2555472" cy="8606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7605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65100" y="-461665"/>
            <a:ext cx="75057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/>
          </a:p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Загальна характеристика фінансової діяльності підприємства</a:t>
            </a:r>
            <a:endParaRPr lang="ru-RU" dirty="0"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43000" y="1139294"/>
            <a:ext cx="10033000" cy="452431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Фінансова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діяльність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передбачає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виконання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певних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функції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без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господарська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діяльність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неможлива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саме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450215" algn="just">
              <a:spcAft>
                <a:spcPts val="0"/>
              </a:spcAft>
            </a:pPr>
            <a:endParaRPr lang="ru-RU" sz="2400" dirty="0"/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планування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річних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бюджетів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капітальних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вкладень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й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аналіз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виконання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400" dirty="0"/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фінансування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господарської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її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400" dirty="0"/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інвестиційна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компанії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400" dirty="0"/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податкова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в тому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числі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оптимізація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податкових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платежів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400" dirty="0"/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організація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аудиторської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перевірки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400" dirty="0"/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кредитна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400" dirty="0"/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управління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активами й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капіталом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компанії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507395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63673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6.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Оцінювання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фінансового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стану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3600" y="1110495"/>
            <a:ext cx="8191500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Фінансовий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стан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здатність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фінансувати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свою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діяльність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01900" y="2570539"/>
            <a:ext cx="8636000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Головна мета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вирішити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де, коли і як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використовувати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ресурси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розвитку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отримання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максимального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25085" y="4276805"/>
            <a:ext cx="8623300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Головна мета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аналізу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фінансової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своєчасно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виявляти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запобігати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недолікам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фінансовій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знаходити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резерви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поліпшення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стану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платоспроможності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5593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5100" y="1045845"/>
            <a:ext cx="9588500" cy="489364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800" b="1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Задачі</a:t>
            </a:r>
            <a:r>
              <a:rPr lang="ru-RU" sz="28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фінансової</a:t>
            </a:r>
            <a:r>
              <a:rPr lang="ru-RU" sz="28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800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450215" algn="just">
              <a:spcAft>
                <a:spcPts val="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а)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вивчення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причин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взаємозв'язку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між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різними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показниками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виробничої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комерційної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оцінку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виконання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плану по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надходженню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ресурсів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позиції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поліпшення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стану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прогнозування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можливих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рентабельності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виходячи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із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реальних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умов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господарської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наявності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власних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залучених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ресурсів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розробка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моделей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стану при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різних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варіантах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ресурсів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розробка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конкретних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заходів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спрямованих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більш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ресурсів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укріплення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стану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2905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20800" y="630347"/>
            <a:ext cx="9626600" cy="55707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Аналізом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фінансового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стану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займаються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не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лише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керівники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відповідні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служби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Відповідно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цього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аналіз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поділяється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 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внутрішній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зовнішній</a:t>
            </a:r>
            <a:r>
              <a:rPr lang="ru-RU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50215" algn="ctr">
              <a:spcAft>
                <a:spcPts val="0"/>
              </a:spcAft>
            </a:pP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Внутрішній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аналіз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проводиться службами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результати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використовуються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планування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контролю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прогнозування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стану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мета 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встановити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планомірне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надходження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грошових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коштів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розмістити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власні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залучені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кошти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таким чином,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щоб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забезпечити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нормальне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функціонування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отримання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максимального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виключити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ймовірність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банкрутства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Зовнішній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аналіз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здійснюється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інвесторами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постачальниками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матеріальних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ресурсів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контролюючими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органами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звітності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публікується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мета–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встановити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можливість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вигідно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вкласти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кошти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щоб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забезпечити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максимум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виключити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ризик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втрати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9433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5800" y="645512"/>
            <a:ext cx="10693400" cy="566308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Оцінку фінансового стану підприємства здійснюють за допомогою показників:</a:t>
            </a:r>
          </a:p>
          <a:p>
            <a:pPr indent="450215" algn="just">
              <a:spcAft>
                <a:spcPts val="0"/>
              </a:spcAft>
            </a:pP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незалежність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зовнішніх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джерел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характеризується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 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коефіцієнтом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фінансової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незалежності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коефіцієнт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"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автономії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як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відношення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загальної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власних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коштів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підсумку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балансу.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Критичне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К.авт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= 0.5. Чим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коефіцієнта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кращий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стан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менша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залежність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зовнішніх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джерел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стійкості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 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коефіцієнт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фінансової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стабільності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характеризує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співвідношення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власних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позикових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коштів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залежність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довгострокових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зобов'язань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 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фінансового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левериджу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відношенням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довгострокових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зобов'язань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джерел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власних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коштів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власними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коштами: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 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коефіцієнт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забезпечення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власними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коштами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розраховується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відношення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різниці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обсягами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джерел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власних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прирівняних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 них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коштів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фактичною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вартістю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позаоборотних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активів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фактичної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вартості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наявних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оборотних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коштів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повинно бути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більшим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0,1.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7173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7400" y="520596"/>
            <a:ext cx="10604500" cy="59093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повного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аналізу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фінансового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стану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визначають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показники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ліквідності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платоспроможності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ділової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активності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рентабельності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значення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коливаються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межах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450215" algn="just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ліквідності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Коефіцієнт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покриття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більше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Коефіцієнт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швидкої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ліквідності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0,6 – 0,8;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Коефіцієнт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абсолютної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ліквідності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0,2....0,35;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Чистий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обіговий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капітал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&gt;0-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збільшення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аналізу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платоспроможності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Коефіцієнт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платоспроможності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&gt;0,5;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Коефіцієнт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фінансування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0... 1 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зниження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Коефіцієнт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забезпеченості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власними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Обіговими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коштами – 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&gt;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Поточна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платоспроможність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&gt;0 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збільшення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7737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3800" y="653093"/>
            <a:ext cx="9956800" cy="5539978"/>
          </a:xfrm>
          <a:prstGeom prst="rect">
            <a:avLst/>
          </a:prstGeom>
          <a:ln>
            <a:solidFill>
              <a:schemeClr val="tx2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ділової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активності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коефіцієнт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обігу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активів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коефіцієнти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обігу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дебіторської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кредиторської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заборгованості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коефіцієнт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обігу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матеріальних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запасів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коефіцієнт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обігу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фондів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коефіцієнт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обігу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власного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капіталу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збільшення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свідчить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позитивну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оцінку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стану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рентабельності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саме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коефіцієнти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рентабельності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активів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рентабельності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рентабельності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зростаючим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значенням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характеризують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стабільність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прибутковість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728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98600" y="1220991"/>
            <a:ext cx="9220200" cy="4524315"/>
          </a:xfrm>
          <a:prstGeom prst="rect">
            <a:avLst/>
          </a:prstGeom>
          <a:ln>
            <a:solidFill>
              <a:schemeClr val="tx2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Основні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завдання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фінансової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полягають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наступному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450215" algn="just">
              <a:spcAft>
                <a:spcPts val="0"/>
              </a:spcAft>
            </a:pPr>
            <a:endParaRPr lang="ru-RU" sz="2800" dirty="0"/>
          </a:p>
          <a:p>
            <a:pPr indent="450215" algn="just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вибір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форм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фінансування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оптимальне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співвідношення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800" dirty="0"/>
          </a:p>
          <a:p>
            <a:pPr indent="450215" algn="just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вибір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структури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капіталу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напрямків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його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збалансування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надходжень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видатків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платіжних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засобів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часі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800" dirty="0"/>
          </a:p>
          <a:p>
            <a:pPr indent="450215" algn="just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забезпечення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своєчасності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розрахунків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підтримання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необхідної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ліквідності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54512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6300" y="617835"/>
            <a:ext cx="10414000" cy="1077218"/>
          </a:xfrm>
          <a:prstGeom prst="rect">
            <a:avLst/>
          </a:prstGeom>
          <a:ln>
            <a:solidFill>
              <a:schemeClr val="tx2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Фінансова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діяльність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може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бути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організована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наступними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методами:</a:t>
            </a:r>
            <a:endParaRPr lang="ru-RU" sz="3200" dirty="0"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65957" y="2275244"/>
            <a:ext cx="5585503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Комерційний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розрахунок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65956" y="3337639"/>
            <a:ext cx="5585503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Неприбуткова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діяльність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32385" y="4400034"/>
            <a:ext cx="605264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Кошторисне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фінансування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297976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9000" y="603052"/>
            <a:ext cx="10337800" cy="569386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Фінансування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залучення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необхідних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коштів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для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покриття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потреби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основному і оборотному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капіталі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/>
          </a:p>
          <a:p>
            <a:pPr indent="450215" algn="just">
              <a:spcAft>
                <a:spcPts val="0"/>
              </a:spcAft>
            </a:pP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Зміст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фінансової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полягає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належному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забезпеченні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фінансування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суб'єкта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підприємницької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50215" algn="just">
              <a:spcAft>
                <a:spcPts val="0"/>
              </a:spcAft>
            </a:pPr>
            <a:endParaRPr lang="ru-RU" sz="2800" dirty="0"/>
          </a:p>
          <a:p>
            <a:pPr indent="450215" algn="just">
              <a:spcAft>
                <a:spcPts val="0"/>
              </a:spcAft>
            </a:pP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Відповідно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джерел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фінансування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поділяється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 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внутрішнє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зовнішнє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а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також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власні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залучені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кошти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800" dirty="0"/>
          </a:p>
          <a:p>
            <a:pPr indent="450215" algn="just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внутрішнє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фінансування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здійснюється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рахунок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коштів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одержаних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самого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450215" algn="just"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зовнішнє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фінансування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використовує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кошти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не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пов'язані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діяльністю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внески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власників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статутний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капітал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залучені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банківські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кредити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позики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інших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ru-RU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68692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11300" y="668635"/>
            <a:ext cx="8978900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Основними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джерелами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фінансування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є:</a:t>
            </a:r>
            <a:endParaRPr lang="ru-RU" sz="3200" dirty="0">
              <a:effectLst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5061947"/>
              </p:ext>
            </p:extLst>
          </p:nvPr>
        </p:nvGraphicFramePr>
        <p:xfrm>
          <a:off x="1511300" y="1837266"/>
          <a:ext cx="8978900" cy="45415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8978900">
                  <a:extLst>
                    <a:ext uri="{9D8B030D-6E8A-4147-A177-3AD203B41FA5}">
                      <a16:colId xmlns:a16="http://schemas.microsoft.com/office/drawing/2014/main" val="2999453186"/>
                    </a:ext>
                  </a:extLst>
                </a:gridCol>
              </a:tblGrid>
              <a:tr h="530104">
                <a:tc>
                  <a:txBody>
                    <a:bodyPr/>
                    <a:lstStyle/>
                    <a:p>
                      <a:r>
                        <a:rPr lang="ru-RU" sz="32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ru-RU" sz="32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Статутний</a:t>
                      </a:r>
                      <a:r>
                        <a:rPr lang="ru-RU" sz="32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32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капітал</a:t>
                      </a:r>
                      <a:r>
                        <a:rPr lang="ru-RU" sz="32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045927"/>
                  </a:ext>
                </a:extLst>
              </a:tr>
              <a:tr h="53010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2. </a:t>
                      </a:r>
                      <a:r>
                        <a:rPr lang="ru-RU" sz="32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Кошти</a:t>
                      </a:r>
                      <a:r>
                        <a:rPr lang="ru-RU" sz="32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32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амортизаційного</a:t>
                      </a:r>
                      <a:r>
                        <a:rPr lang="ru-RU" sz="32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фонду.</a:t>
                      </a:r>
                      <a:endParaRPr lang="ru-RU" sz="3200" dirty="0" smtClean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8051991"/>
                  </a:ext>
                </a:extLst>
              </a:tr>
              <a:tr h="53010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3. </a:t>
                      </a:r>
                      <a:r>
                        <a:rPr lang="ru-RU" sz="32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Банківське</a:t>
                      </a:r>
                      <a:r>
                        <a:rPr lang="ru-RU" sz="32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32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кредитування</a:t>
                      </a:r>
                      <a:r>
                        <a:rPr lang="ru-RU" sz="32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3200" dirty="0" smtClean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1510685"/>
                  </a:ext>
                </a:extLst>
              </a:tr>
              <a:tr h="53010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4. </a:t>
                      </a:r>
                      <a:r>
                        <a:rPr lang="ru-RU" sz="32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Оренда</a:t>
                      </a:r>
                      <a:r>
                        <a:rPr lang="ru-RU" sz="32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32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основних</a:t>
                      </a:r>
                      <a:r>
                        <a:rPr lang="ru-RU" sz="32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32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фондів</a:t>
                      </a:r>
                      <a:r>
                        <a:rPr lang="ru-RU" sz="32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ru-RU" sz="32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лізинг</a:t>
                      </a:r>
                      <a:r>
                        <a:rPr lang="ru-RU" sz="32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  <a:endParaRPr lang="ru-RU" sz="3200" dirty="0" smtClean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542643"/>
                  </a:ext>
                </a:extLst>
              </a:tr>
              <a:tr h="53010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5. </a:t>
                      </a:r>
                      <a:r>
                        <a:rPr lang="ru-RU" sz="32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Комерційне</a:t>
                      </a:r>
                      <a:r>
                        <a:rPr lang="ru-RU" sz="32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32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кредитування</a:t>
                      </a:r>
                      <a:r>
                        <a:rPr lang="ru-RU" sz="32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3200" dirty="0" smtClean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2035157"/>
                  </a:ext>
                </a:extLst>
              </a:tr>
              <a:tr h="53010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ru-RU" sz="32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ru-RU" sz="32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Спеціальні</a:t>
                      </a:r>
                      <a:r>
                        <a:rPr lang="ru-RU" sz="32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32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фонди</a:t>
                      </a:r>
                      <a:r>
                        <a:rPr lang="ru-RU" sz="32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lang="ru-RU" sz="32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програми</a:t>
                      </a:r>
                      <a:r>
                        <a:rPr lang="ru-RU" sz="32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3200" dirty="0" smtClean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1585825"/>
                  </a:ext>
                </a:extLst>
              </a:tr>
              <a:tr h="9765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7. </a:t>
                      </a:r>
                      <a:r>
                        <a:rPr lang="ru-RU" sz="32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Фінансування</a:t>
                      </a:r>
                      <a:r>
                        <a:rPr lang="ru-RU" sz="32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через </a:t>
                      </a:r>
                      <a:r>
                        <a:rPr lang="ru-RU" sz="32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емісію</a:t>
                      </a:r>
                      <a:r>
                        <a:rPr lang="ru-RU" sz="32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lang="ru-RU" sz="32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розміщення</a:t>
                      </a:r>
                      <a:r>
                        <a:rPr lang="ru-RU" sz="32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32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цінних</a:t>
                      </a:r>
                      <a:r>
                        <a:rPr lang="ru-RU" sz="32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32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паперів</a:t>
                      </a:r>
                      <a:r>
                        <a:rPr lang="ru-RU" sz="32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3200" dirty="0" smtClean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1533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5565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647700" y="-491614"/>
            <a:ext cx="89027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/>
          </a:p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Фінансовий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план та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фінансова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звітність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endParaRPr lang="ru-RU" dirty="0"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650" y="718488"/>
            <a:ext cx="1075055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Фінансовий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план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є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складовою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бізнес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-плану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має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вигляд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таблиці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в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якій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відображаються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розрахунок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обсягу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результатів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а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також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обсяги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надходжень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напрямки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ресурсів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запланованому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році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0400" y="2973542"/>
            <a:ext cx="10744200" cy="329320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Фінансовий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план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кожне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підприємство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складає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самостійно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встановленою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формою.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Фінансовий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план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складається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двох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частин</a:t>
            </a:r>
            <a:r>
              <a:rPr lang="ru-RU" sz="2800" b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450215" algn="ctr">
              <a:spcAft>
                <a:spcPts val="0"/>
              </a:spcAft>
            </a:pPr>
            <a:endParaRPr lang="ru-RU" sz="2800" b="1" u="sng" dirty="0"/>
          </a:p>
          <a:p>
            <a:pPr indent="450215" algn="just"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Формування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чистого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прибутку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200" dirty="0"/>
          </a:p>
          <a:p>
            <a:pPr indent="450215" algn="just"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Джерела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формування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надходження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коштів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напрямки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60249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1161093"/>
            <a:ext cx="10033000" cy="440120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Фінансовий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стан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результати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його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звітний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період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відображає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фінансова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звітність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 </a:t>
            </a:r>
            <a:endParaRPr lang="ru-RU" sz="28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</a:pPr>
            <a:endParaRPr lang="ru-RU" sz="28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8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Звітність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система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показників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таблиці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відображають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обсяг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її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складання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завершальний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етап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облікової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роботи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/>
          </a:p>
          <a:p>
            <a:pPr indent="450215" algn="just">
              <a:spcAft>
                <a:spcPts val="0"/>
              </a:spcAft>
            </a:pP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Метою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звітності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є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забезпечення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загальних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інформаційних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потреб широкого кола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користувачів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покладаються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неї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як на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основне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джерело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фінансової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інформації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час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прийняття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економічних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рішень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802516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53</TotalTime>
  <Words>1185</Words>
  <Application>Microsoft Office PowerPoint</Application>
  <PresentationFormat>Широкоэкранный</PresentationFormat>
  <Paragraphs>230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0" baseType="lpstr">
      <vt:lpstr>Arial</vt:lpstr>
      <vt:lpstr>Calibri</vt:lpstr>
      <vt:lpstr>Garamond</vt:lpstr>
      <vt:lpstr>Times New Roman</vt:lpstr>
      <vt:lpstr>Натуральные материалы</vt:lpstr>
      <vt:lpstr>Тема лекції: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лекції:</dc:title>
  <dc:creator>Kommandor</dc:creator>
  <cp:lastModifiedBy>Kommandor</cp:lastModifiedBy>
  <cp:revision>6</cp:revision>
  <dcterms:created xsi:type="dcterms:W3CDTF">2018-06-01T05:07:23Z</dcterms:created>
  <dcterms:modified xsi:type="dcterms:W3CDTF">2018-06-01T06:00:31Z</dcterms:modified>
</cp:coreProperties>
</file>