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02D93-A4A1-4C7C-AC85-CF6CD6BB6F1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B30601-3B77-449D-9930-2970A64BE88D}">
      <dgm:prSet custT="1"/>
      <dgm:spPr/>
      <dgm:t>
        <a:bodyPr/>
        <a:lstStyle/>
        <a:p>
          <a:pPr rtl="0"/>
          <a:r>
            <a:rPr lang="ru-RU" sz="1800" dirty="0" smtClean="0"/>
            <a:t>в</a:t>
          </a:r>
          <a:r>
            <a:rPr lang="uk-UA" sz="1800" dirty="0" err="1" smtClean="0"/>
            <a:t>ідведення</a:t>
          </a:r>
          <a:r>
            <a:rPr lang="uk-UA" sz="1800" dirty="0" smtClean="0"/>
            <a:t> туриста в момент покупки з одного готелю, за яким він прийшов, в інший шляхом переконання клієнта</a:t>
          </a:r>
          <a:endParaRPr lang="en-US" sz="1800" dirty="0"/>
        </a:p>
      </dgm:t>
    </dgm:pt>
    <dgm:pt modelId="{7B32DD1A-C5B1-4A54-956A-488F0229AA01}" type="parTrans" cxnId="{8FE727BA-4595-442A-9BFF-FC3A7DD76B34}">
      <dgm:prSet/>
      <dgm:spPr/>
      <dgm:t>
        <a:bodyPr/>
        <a:lstStyle/>
        <a:p>
          <a:endParaRPr lang="uk-UA"/>
        </a:p>
      </dgm:t>
    </dgm:pt>
    <dgm:pt modelId="{7FBE3C46-021B-4C6D-8CE8-753B02BD3FA8}" type="sibTrans" cxnId="{8FE727BA-4595-442A-9BFF-FC3A7DD76B34}">
      <dgm:prSet/>
      <dgm:spPr/>
      <dgm:t>
        <a:bodyPr/>
        <a:lstStyle/>
        <a:p>
          <a:endParaRPr lang="uk-UA"/>
        </a:p>
      </dgm:t>
    </dgm:pt>
    <dgm:pt modelId="{13BD73B6-A139-4628-BA52-355EE9D93167}">
      <dgm:prSet custT="1"/>
      <dgm:spPr/>
      <dgm:t>
        <a:bodyPr/>
        <a:lstStyle/>
        <a:p>
          <a:pPr rtl="0"/>
          <a:r>
            <a:rPr lang="uk-UA" sz="1800" dirty="0" smtClean="0"/>
            <a:t>створенням </a:t>
          </a:r>
          <a:r>
            <a:rPr lang="uk-UA" sz="1800" dirty="0" err="1" smtClean="0"/>
            <a:t>турагентствами</a:t>
          </a:r>
          <a:r>
            <a:rPr lang="uk-UA" sz="1800" dirty="0" smtClean="0"/>
            <a:t> сайтів-клонів готелів для залучення неуважних туристів</a:t>
          </a:r>
          <a:endParaRPr lang="en-US" sz="1800" dirty="0"/>
        </a:p>
      </dgm:t>
    </dgm:pt>
    <dgm:pt modelId="{DFAEEE60-EB74-4250-9E85-E18C65D4F285}" type="parTrans" cxnId="{B5345D91-56C5-4C3E-B3A8-24265F8FEF78}">
      <dgm:prSet/>
      <dgm:spPr/>
      <dgm:t>
        <a:bodyPr/>
        <a:lstStyle/>
        <a:p>
          <a:endParaRPr lang="uk-UA"/>
        </a:p>
      </dgm:t>
    </dgm:pt>
    <dgm:pt modelId="{7B8B0D36-9397-4643-9F8F-D3D8D06A89E9}" type="sibTrans" cxnId="{B5345D91-56C5-4C3E-B3A8-24265F8FEF78}">
      <dgm:prSet/>
      <dgm:spPr/>
      <dgm:t>
        <a:bodyPr/>
        <a:lstStyle/>
        <a:p>
          <a:endParaRPr lang="uk-UA"/>
        </a:p>
      </dgm:t>
    </dgm:pt>
    <dgm:pt modelId="{BD4123FA-E158-4A40-880B-353C25132B8A}">
      <dgm:prSet custT="1"/>
      <dgm:spPr/>
      <dgm:t>
        <a:bodyPr/>
        <a:lstStyle/>
        <a:p>
          <a:pPr rtl="0"/>
          <a:r>
            <a:rPr lang="uk-UA" sz="1800" dirty="0" smtClean="0"/>
            <a:t>зіпсований імідж готелю через невірну інформацію про нього на сайтах </a:t>
          </a:r>
          <a:r>
            <a:rPr lang="uk-UA" sz="1800" dirty="0" err="1" smtClean="0"/>
            <a:t>турфірм</a:t>
          </a:r>
          <a:r>
            <a:rPr lang="uk-UA" sz="1800" dirty="0" smtClean="0"/>
            <a:t>, і як наслідок - розчарування гостей, які зіштовхнулися з іншою дійсністю при заїзді</a:t>
          </a:r>
          <a:endParaRPr lang="en-US" sz="1800" dirty="0"/>
        </a:p>
      </dgm:t>
    </dgm:pt>
    <dgm:pt modelId="{ED951BCD-C2B8-4C6F-8280-D120C55754D7}" type="parTrans" cxnId="{DEEFAFA6-0614-48F1-83A4-FB247626B3C5}">
      <dgm:prSet/>
      <dgm:spPr/>
      <dgm:t>
        <a:bodyPr/>
        <a:lstStyle/>
        <a:p>
          <a:endParaRPr lang="uk-UA"/>
        </a:p>
      </dgm:t>
    </dgm:pt>
    <dgm:pt modelId="{C7300AC2-CC9B-40F0-A23A-AF8136691C09}" type="sibTrans" cxnId="{DEEFAFA6-0614-48F1-83A4-FB247626B3C5}">
      <dgm:prSet/>
      <dgm:spPr/>
      <dgm:t>
        <a:bodyPr/>
        <a:lstStyle/>
        <a:p>
          <a:endParaRPr lang="uk-UA"/>
        </a:p>
      </dgm:t>
    </dgm:pt>
    <dgm:pt modelId="{EA44F62C-3B33-4A67-A6A1-064EC3AFE4C8}">
      <dgm:prSet/>
      <dgm:spPr/>
      <dgm:t>
        <a:bodyPr/>
        <a:lstStyle/>
        <a:p>
          <a:pPr rtl="0"/>
          <a:r>
            <a:rPr lang="uk-UA" dirty="0" smtClean="0"/>
            <a:t>туроператори і </a:t>
          </a:r>
          <a:r>
            <a:rPr lang="uk-UA" dirty="0" err="1" smtClean="0"/>
            <a:t>турагентства</a:t>
          </a:r>
          <a:r>
            <a:rPr lang="uk-UA" dirty="0" smtClean="0"/>
            <a:t> в основному роблять продажу на високі дати, коли готель може самостійно завантажити себе</a:t>
          </a:r>
          <a:endParaRPr lang="en-US" dirty="0"/>
        </a:p>
      </dgm:t>
    </dgm:pt>
    <dgm:pt modelId="{BA28278D-B24B-49B5-9FCF-02D324F61B60}" type="parTrans" cxnId="{396F50A2-EEDD-4FC5-99C8-6F7A93457E0E}">
      <dgm:prSet/>
      <dgm:spPr/>
      <dgm:t>
        <a:bodyPr/>
        <a:lstStyle/>
        <a:p>
          <a:endParaRPr lang="uk-UA"/>
        </a:p>
      </dgm:t>
    </dgm:pt>
    <dgm:pt modelId="{A27DE646-1E11-4B6B-BE11-D0E6F3A94C93}" type="sibTrans" cxnId="{396F50A2-EEDD-4FC5-99C8-6F7A93457E0E}">
      <dgm:prSet/>
      <dgm:spPr/>
      <dgm:t>
        <a:bodyPr/>
        <a:lstStyle/>
        <a:p>
          <a:endParaRPr lang="uk-UA"/>
        </a:p>
      </dgm:t>
    </dgm:pt>
    <dgm:pt modelId="{5FB5D9ED-6066-4392-998A-7A4EAA3F9AD6}" type="pres">
      <dgm:prSet presAssocID="{69802D93-A4A1-4C7C-AC85-CF6CD6BB6F1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BA17668-FC6A-45AE-9DA0-88116368E88F}" type="pres">
      <dgm:prSet presAssocID="{69802D93-A4A1-4C7C-AC85-CF6CD6BB6F16}" presName="pyramid" presStyleLbl="node1" presStyleIdx="0" presStyleCnt="1"/>
      <dgm:spPr/>
    </dgm:pt>
    <dgm:pt modelId="{2452D2E0-52C1-4ED0-9679-BE1DF9922BFE}" type="pres">
      <dgm:prSet presAssocID="{69802D93-A4A1-4C7C-AC85-CF6CD6BB6F16}" presName="theList" presStyleCnt="0"/>
      <dgm:spPr/>
    </dgm:pt>
    <dgm:pt modelId="{EDDE4DBC-EEB4-4AD8-B825-C9AB6D23484C}" type="pres">
      <dgm:prSet presAssocID="{4DB30601-3B77-449D-9930-2970A64BE88D}" presName="aNode" presStyleLbl="fgAcc1" presStyleIdx="0" presStyleCnt="4" custScaleX="135865" custLinFactNeighborX="-486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2CC3B0-C5A2-46E8-A5DB-952615A4BB1E}" type="pres">
      <dgm:prSet presAssocID="{4DB30601-3B77-449D-9930-2970A64BE88D}" presName="aSpace" presStyleCnt="0"/>
      <dgm:spPr/>
    </dgm:pt>
    <dgm:pt modelId="{FF49BF9E-F1B7-488D-96A2-06CD6424EBE4}" type="pres">
      <dgm:prSet presAssocID="{13BD73B6-A139-4628-BA52-355EE9D93167}" presName="aNode" presStyleLbl="fgAcc1" presStyleIdx="1" presStyleCnt="4" custScaleX="163809" custLinFactY="18960" custLinFactNeighborX="-52080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F1E397-6832-439A-ADD3-70BFA5F4D075}" type="pres">
      <dgm:prSet presAssocID="{13BD73B6-A139-4628-BA52-355EE9D93167}" presName="aSpace" presStyleCnt="0"/>
      <dgm:spPr/>
    </dgm:pt>
    <dgm:pt modelId="{4856756E-8707-4406-8510-4F16DA36EE3A}" type="pres">
      <dgm:prSet presAssocID="{BD4123FA-E158-4A40-880B-353C25132B8A}" presName="aNode" presStyleLbl="fgAcc1" presStyleIdx="2" presStyleCnt="4" custScaleX="189213" custScaleY="131270" custLinFactY="41803" custLinFactNeighborX="-52079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265B0E-3320-487B-A67B-F6CBAA78A56B}" type="pres">
      <dgm:prSet presAssocID="{BD4123FA-E158-4A40-880B-353C25132B8A}" presName="aSpace" presStyleCnt="0"/>
      <dgm:spPr/>
    </dgm:pt>
    <dgm:pt modelId="{12655A0C-7CFE-4ED1-B498-4C402FD7E0F7}" type="pres">
      <dgm:prSet presAssocID="{EA44F62C-3B33-4A67-A6A1-064EC3AFE4C8}" presName="aNode" presStyleLbl="fgAcc1" presStyleIdx="3" presStyleCnt="4" custScaleX="208867" custLinFactY="52535" custLinFactNeighborX="-52926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C3C48C-2A3D-462E-9ECC-3B1F1FAF4695}" type="pres">
      <dgm:prSet presAssocID="{EA44F62C-3B33-4A67-A6A1-064EC3AFE4C8}" presName="aSpace" presStyleCnt="0"/>
      <dgm:spPr/>
    </dgm:pt>
  </dgm:ptLst>
  <dgm:cxnLst>
    <dgm:cxn modelId="{24E2DD6E-C11A-4917-912B-111668C0AE55}" type="presOf" srcId="{69802D93-A4A1-4C7C-AC85-CF6CD6BB6F16}" destId="{5FB5D9ED-6066-4392-998A-7A4EAA3F9AD6}" srcOrd="0" destOrd="0" presId="urn:microsoft.com/office/officeart/2005/8/layout/pyramid2"/>
    <dgm:cxn modelId="{498F94F0-47C3-40A9-A916-A9CF5227A580}" type="presOf" srcId="{EA44F62C-3B33-4A67-A6A1-064EC3AFE4C8}" destId="{12655A0C-7CFE-4ED1-B498-4C402FD7E0F7}" srcOrd="0" destOrd="0" presId="urn:microsoft.com/office/officeart/2005/8/layout/pyramid2"/>
    <dgm:cxn modelId="{8FE727BA-4595-442A-9BFF-FC3A7DD76B34}" srcId="{69802D93-A4A1-4C7C-AC85-CF6CD6BB6F16}" destId="{4DB30601-3B77-449D-9930-2970A64BE88D}" srcOrd="0" destOrd="0" parTransId="{7B32DD1A-C5B1-4A54-956A-488F0229AA01}" sibTransId="{7FBE3C46-021B-4C6D-8CE8-753B02BD3FA8}"/>
    <dgm:cxn modelId="{0F16D5E5-621E-47AB-AA29-9B8C8BFD4189}" type="presOf" srcId="{13BD73B6-A139-4628-BA52-355EE9D93167}" destId="{FF49BF9E-F1B7-488D-96A2-06CD6424EBE4}" srcOrd="0" destOrd="0" presId="urn:microsoft.com/office/officeart/2005/8/layout/pyramid2"/>
    <dgm:cxn modelId="{9396BB5A-AA62-4CFC-8183-A070DA876EF2}" type="presOf" srcId="{BD4123FA-E158-4A40-880B-353C25132B8A}" destId="{4856756E-8707-4406-8510-4F16DA36EE3A}" srcOrd="0" destOrd="0" presId="urn:microsoft.com/office/officeart/2005/8/layout/pyramid2"/>
    <dgm:cxn modelId="{B5345D91-56C5-4C3E-B3A8-24265F8FEF78}" srcId="{69802D93-A4A1-4C7C-AC85-CF6CD6BB6F16}" destId="{13BD73B6-A139-4628-BA52-355EE9D93167}" srcOrd="1" destOrd="0" parTransId="{DFAEEE60-EB74-4250-9E85-E18C65D4F285}" sibTransId="{7B8B0D36-9397-4643-9F8F-D3D8D06A89E9}"/>
    <dgm:cxn modelId="{DEEFAFA6-0614-48F1-83A4-FB247626B3C5}" srcId="{69802D93-A4A1-4C7C-AC85-CF6CD6BB6F16}" destId="{BD4123FA-E158-4A40-880B-353C25132B8A}" srcOrd="2" destOrd="0" parTransId="{ED951BCD-C2B8-4C6F-8280-D120C55754D7}" sibTransId="{C7300AC2-CC9B-40F0-A23A-AF8136691C09}"/>
    <dgm:cxn modelId="{396F50A2-EEDD-4FC5-99C8-6F7A93457E0E}" srcId="{69802D93-A4A1-4C7C-AC85-CF6CD6BB6F16}" destId="{EA44F62C-3B33-4A67-A6A1-064EC3AFE4C8}" srcOrd="3" destOrd="0" parTransId="{BA28278D-B24B-49B5-9FCF-02D324F61B60}" sibTransId="{A27DE646-1E11-4B6B-BE11-D0E6F3A94C93}"/>
    <dgm:cxn modelId="{0D0F84C6-78EF-43CB-8E54-35B87F179B6D}" type="presOf" srcId="{4DB30601-3B77-449D-9930-2970A64BE88D}" destId="{EDDE4DBC-EEB4-4AD8-B825-C9AB6D23484C}" srcOrd="0" destOrd="0" presId="urn:microsoft.com/office/officeart/2005/8/layout/pyramid2"/>
    <dgm:cxn modelId="{79CD25DA-B67A-4458-B4D2-FAB8DA5B0B27}" type="presParOf" srcId="{5FB5D9ED-6066-4392-998A-7A4EAA3F9AD6}" destId="{2BA17668-FC6A-45AE-9DA0-88116368E88F}" srcOrd="0" destOrd="0" presId="urn:microsoft.com/office/officeart/2005/8/layout/pyramid2"/>
    <dgm:cxn modelId="{7188964A-107D-4977-B6DE-380462364D8E}" type="presParOf" srcId="{5FB5D9ED-6066-4392-998A-7A4EAA3F9AD6}" destId="{2452D2E0-52C1-4ED0-9679-BE1DF9922BFE}" srcOrd="1" destOrd="0" presId="urn:microsoft.com/office/officeart/2005/8/layout/pyramid2"/>
    <dgm:cxn modelId="{41BF0BF9-2967-4910-8AD9-FD45EB0C3E00}" type="presParOf" srcId="{2452D2E0-52C1-4ED0-9679-BE1DF9922BFE}" destId="{EDDE4DBC-EEB4-4AD8-B825-C9AB6D23484C}" srcOrd="0" destOrd="0" presId="urn:microsoft.com/office/officeart/2005/8/layout/pyramid2"/>
    <dgm:cxn modelId="{E12ED97C-91FA-422A-AAAE-EF385A199630}" type="presParOf" srcId="{2452D2E0-52C1-4ED0-9679-BE1DF9922BFE}" destId="{082CC3B0-C5A2-46E8-A5DB-952615A4BB1E}" srcOrd="1" destOrd="0" presId="urn:microsoft.com/office/officeart/2005/8/layout/pyramid2"/>
    <dgm:cxn modelId="{0C68CCAE-D87B-45CC-B880-C658E5633B0F}" type="presParOf" srcId="{2452D2E0-52C1-4ED0-9679-BE1DF9922BFE}" destId="{FF49BF9E-F1B7-488D-96A2-06CD6424EBE4}" srcOrd="2" destOrd="0" presId="urn:microsoft.com/office/officeart/2005/8/layout/pyramid2"/>
    <dgm:cxn modelId="{FCCDB659-770C-4449-A287-BDF58094429C}" type="presParOf" srcId="{2452D2E0-52C1-4ED0-9679-BE1DF9922BFE}" destId="{96F1E397-6832-439A-ADD3-70BFA5F4D075}" srcOrd="3" destOrd="0" presId="urn:microsoft.com/office/officeart/2005/8/layout/pyramid2"/>
    <dgm:cxn modelId="{A196F29C-D797-4011-B16C-739FC2A3E3F4}" type="presParOf" srcId="{2452D2E0-52C1-4ED0-9679-BE1DF9922BFE}" destId="{4856756E-8707-4406-8510-4F16DA36EE3A}" srcOrd="4" destOrd="0" presId="urn:microsoft.com/office/officeart/2005/8/layout/pyramid2"/>
    <dgm:cxn modelId="{0D759B91-4B92-409A-9A82-44DFC4D6B93C}" type="presParOf" srcId="{2452D2E0-52C1-4ED0-9679-BE1DF9922BFE}" destId="{DB265B0E-3320-487B-A67B-F6CBAA78A56B}" srcOrd="5" destOrd="0" presId="urn:microsoft.com/office/officeart/2005/8/layout/pyramid2"/>
    <dgm:cxn modelId="{0D512A5A-8F8D-4B14-BF14-D22C4F825E7C}" type="presParOf" srcId="{2452D2E0-52C1-4ED0-9679-BE1DF9922BFE}" destId="{12655A0C-7CFE-4ED1-B498-4C402FD7E0F7}" srcOrd="6" destOrd="0" presId="urn:microsoft.com/office/officeart/2005/8/layout/pyramid2"/>
    <dgm:cxn modelId="{E31659A8-DFA4-4BF0-B4A2-85591F7392A0}" type="presParOf" srcId="{2452D2E0-52C1-4ED0-9679-BE1DF9922BFE}" destId="{08C3C48C-2A3D-462E-9ECC-3B1F1FAF469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6531F-EEE3-4A2F-A134-1BDF3268185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BC2947A-F9F6-4474-B69E-9CF6AA7D6FC5}">
      <dgm:prSet custT="1"/>
      <dgm:spPr/>
      <dgm:t>
        <a:bodyPr/>
        <a:lstStyle/>
        <a:p>
          <a:pPr rtl="0"/>
          <a:r>
            <a:rPr lang="uk-UA" sz="1800" dirty="0" smtClean="0"/>
            <a:t>через турфірми готель може швидко наростити продажі, навіть коли самостійно це не виходить за цілою низкою причин</a:t>
          </a:r>
          <a:endParaRPr lang="en-US" sz="1800" dirty="0"/>
        </a:p>
      </dgm:t>
    </dgm:pt>
    <dgm:pt modelId="{FF983B44-943F-475D-B070-36295CAEE866}" type="parTrans" cxnId="{DC654355-C7B1-440D-8EE9-D0DA97D5840A}">
      <dgm:prSet/>
      <dgm:spPr/>
      <dgm:t>
        <a:bodyPr/>
        <a:lstStyle/>
        <a:p>
          <a:endParaRPr lang="uk-UA"/>
        </a:p>
      </dgm:t>
    </dgm:pt>
    <dgm:pt modelId="{1BEABC40-7627-46B8-B3A5-EBC6DF8B6F13}" type="sibTrans" cxnId="{DC654355-C7B1-440D-8EE9-D0DA97D5840A}">
      <dgm:prSet/>
      <dgm:spPr/>
      <dgm:t>
        <a:bodyPr/>
        <a:lstStyle/>
        <a:p>
          <a:endParaRPr lang="uk-UA"/>
        </a:p>
      </dgm:t>
    </dgm:pt>
    <dgm:pt modelId="{910388A4-D5C9-4768-9CAB-137B221624C2}">
      <dgm:prSet custT="1"/>
      <dgm:spPr/>
      <dgm:t>
        <a:bodyPr/>
        <a:lstStyle/>
        <a:p>
          <a:pPr rtl="0"/>
          <a:r>
            <a:rPr lang="uk-UA" sz="1800" dirty="0" smtClean="0"/>
            <a:t>під час співпраці туроператори можуть допомогти готелям вловити нові тенденції в попиті і </a:t>
          </a:r>
          <a:r>
            <a:rPr lang="uk-UA" sz="1800" dirty="0" err="1" smtClean="0"/>
            <a:t>підлаштуватися</a:t>
          </a:r>
          <a:r>
            <a:rPr lang="uk-UA" sz="1800" dirty="0" smtClean="0"/>
            <a:t> під них, тому що володіють великою і різноманітною інформацією на основі свого </a:t>
          </a:r>
          <a:r>
            <a:rPr lang="uk-UA" sz="1800" dirty="0" err="1" smtClean="0"/>
            <a:t>турпотоку</a:t>
          </a:r>
          <a:endParaRPr lang="en-US" sz="1800" dirty="0"/>
        </a:p>
      </dgm:t>
    </dgm:pt>
    <dgm:pt modelId="{72A1A107-5B49-4423-A5E4-5659E2F45C8F}" type="parTrans" cxnId="{CECF7610-955F-4414-8E39-FF2DEFB02E5C}">
      <dgm:prSet/>
      <dgm:spPr/>
      <dgm:t>
        <a:bodyPr/>
        <a:lstStyle/>
        <a:p>
          <a:endParaRPr lang="uk-UA"/>
        </a:p>
      </dgm:t>
    </dgm:pt>
    <dgm:pt modelId="{D833B63E-3C30-40C7-A306-D8730AD69EAA}" type="sibTrans" cxnId="{CECF7610-955F-4414-8E39-FF2DEFB02E5C}">
      <dgm:prSet/>
      <dgm:spPr/>
      <dgm:t>
        <a:bodyPr/>
        <a:lstStyle/>
        <a:p>
          <a:endParaRPr lang="uk-UA"/>
        </a:p>
      </dgm:t>
    </dgm:pt>
    <dgm:pt modelId="{5412F931-1999-46C0-BFBD-42C1BCCB6957}">
      <dgm:prSet custT="1"/>
      <dgm:spPr/>
      <dgm:t>
        <a:bodyPr/>
        <a:lstStyle/>
        <a:p>
          <a:pPr rtl="0"/>
          <a:r>
            <a:rPr lang="uk-UA" sz="1800" dirty="0" smtClean="0"/>
            <a:t>потрапляючи в базу туроператора, готель автоматично отримує додаткову рекламу, розташовуючись на сайті туроператора і потрапляючи в видачу на відповідні запити потенційного туриста</a:t>
          </a:r>
          <a:endParaRPr lang="en-US" sz="1800" dirty="0"/>
        </a:p>
      </dgm:t>
    </dgm:pt>
    <dgm:pt modelId="{AFB82950-61AB-48E1-A63D-A5881E6D2D65}" type="parTrans" cxnId="{EA83AD04-6EC5-42A4-A235-BBA332DDF868}">
      <dgm:prSet/>
      <dgm:spPr/>
      <dgm:t>
        <a:bodyPr/>
        <a:lstStyle/>
        <a:p>
          <a:endParaRPr lang="uk-UA"/>
        </a:p>
      </dgm:t>
    </dgm:pt>
    <dgm:pt modelId="{CABB72CD-6AD7-44BA-9493-FB8E6045A29A}" type="sibTrans" cxnId="{EA83AD04-6EC5-42A4-A235-BBA332DDF868}">
      <dgm:prSet/>
      <dgm:spPr/>
      <dgm:t>
        <a:bodyPr/>
        <a:lstStyle/>
        <a:p>
          <a:endParaRPr lang="uk-UA"/>
        </a:p>
      </dgm:t>
    </dgm:pt>
    <dgm:pt modelId="{21DE2E24-C6F9-4B89-B6FA-C82475C0FEB1}" type="pres">
      <dgm:prSet presAssocID="{E066531F-EEE3-4A2F-A134-1BDF326818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EE5380-7D0B-4025-8C4E-C44FA3834331}" type="pres">
      <dgm:prSet presAssocID="{CBC2947A-F9F6-4474-B69E-9CF6AA7D6FC5}" presName="composite" presStyleCnt="0"/>
      <dgm:spPr/>
    </dgm:pt>
    <dgm:pt modelId="{A3A31540-7A67-4FE8-9084-B127245BFB83}" type="pres">
      <dgm:prSet presAssocID="{CBC2947A-F9F6-4474-B69E-9CF6AA7D6FC5}" presName="imgShp" presStyleLbl="fgImgPlace1" presStyleIdx="0" presStyleCnt="3"/>
      <dgm:spPr/>
    </dgm:pt>
    <dgm:pt modelId="{F1CFED19-9F68-410B-86D8-405EEB0BB179}" type="pres">
      <dgm:prSet presAssocID="{CBC2947A-F9F6-4474-B69E-9CF6AA7D6FC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F981F1-4DEF-4770-8627-ECB413AA0A81}" type="pres">
      <dgm:prSet presAssocID="{1BEABC40-7627-46B8-B3A5-EBC6DF8B6F13}" presName="spacing" presStyleCnt="0"/>
      <dgm:spPr/>
    </dgm:pt>
    <dgm:pt modelId="{6E2699A6-EC08-48F4-BB53-7F4366248518}" type="pres">
      <dgm:prSet presAssocID="{910388A4-D5C9-4768-9CAB-137B221624C2}" presName="composite" presStyleCnt="0"/>
      <dgm:spPr/>
    </dgm:pt>
    <dgm:pt modelId="{91074476-86B3-4536-9FE4-1DC2E6B6F920}" type="pres">
      <dgm:prSet presAssocID="{910388A4-D5C9-4768-9CAB-137B221624C2}" presName="imgShp" presStyleLbl="fgImgPlace1" presStyleIdx="1" presStyleCnt="3"/>
      <dgm:spPr/>
    </dgm:pt>
    <dgm:pt modelId="{1DC51947-F1F8-4662-8088-7AF75A39341A}" type="pres">
      <dgm:prSet presAssocID="{910388A4-D5C9-4768-9CAB-137B221624C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E440F2-D728-4F06-A15E-13F0B23FC39A}" type="pres">
      <dgm:prSet presAssocID="{D833B63E-3C30-40C7-A306-D8730AD69EAA}" presName="spacing" presStyleCnt="0"/>
      <dgm:spPr/>
    </dgm:pt>
    <dgm:pt modelId="{93062967-D8DA-435F-8DB3-FF0FFAB5AEB2}" type="pres">
      <dgm:prSet presAssocID="{5412F931-1999-46C0-BFBD-42C1BCCB6957}" presName="composite" presStyleCnt="0"/>
      <dgm:spPr/>
    </dgm:pt>
    <dgm:pt modelId="{895A98B7-BE9D-4BBB-9112-3C05C5C3D8B6}" type="pres">
      <dgm:prSet presAssocID="{5412F931-1999-46C0-BFBD-42C1BCCB6957}" presName="imgShp" presStyleLbl="fgImgPlace1" presStyleIdx="2" presStyleCnt="3"/>
      <dgm:spPr/>
    </dgm:pt>
    <dgm:pt modelId="{9A21ADC4-37F1-4BEE-9F29-8E6007A76B28}" type="pres">
      <dgm:prSet presAssocID="{5412F931-1999-46C0-BFBD-42C1BCCB695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C11862-7310-4872-BD78-44A24BE80B54}" type="presOf" srcId="{CBC2947A-F9F6-4474-B69E-9CF6AA7D6FC5}" destId="{F1CFED19-9F68-410B-86D8-405EEB0BB179}" srcOrd="0" destOrd="0" presId="urn:microsoft.com/office/officeart/2005/8/layout/vList3"/>
    <dgm:cxn modelId="{DC654355-C7B1-440D-8EE9-D0DA97D5840A}" srcId="{E066531F-EEE3-4A2F-A134-1BDF32681853}" destId="{CBC2947A-F9F6-4474-B69E-9CF6AA7D6FC5}" srcOrd="0" destOrd="0" parTransId="{FF983B44-943F-475D-B070-36295CAEE866}" sibTransId="{1BEABC40-7627-46B8-B3A5-EBC6DF8B6F13}"/>
    <dgm:cxn modelId="{8D0998DA-5F5B-4A56-AE9C-462612B7D480}" type="presOf" srcId="{E066531F-EEE3-4A2F-A134-1BDF32681853}" destId="{21DE2E24-C6F9-4B89-B6FA-C82475C0FEB1}" srcOrd="0" destOrd="0" presId="urn:microsoft.com/office/officeart/2005/8/layout/vList3"/>
    <dgm:cxn modelId="{C5EFA9AA-FC10-4BC6-9905-05BC5C780D72}" type="presOf" srcId="{5412F931-1999-46C0-BFBD-42C1BCCB6957}" destId="{9A21ADC4-37F1-4BEE-9F29-8E6007A76B28}" srcOrd="0" destOrd="0" presId="urn:microsoft.com/office/officeart/2005/8/layout/vList3"/>
    <dgm:cxn modelId="{EA83AD04-6EC5-42A4-A235-BBA332DDF868}" srcId="{E066531F-EEE3-4A2F-A134-1BDF32681853}" destId="{5412F931-1999-46C0-BFBD-42C1BCCB6957}" srcOrd="2" destOrd="0" parTransId="{AFB82950-61AB-48E1-A63D-A5881E6D2D65}" sibTransId="{CABB72CD-6AD7-44BA-9493-FB8E6045A29A}"/>
    <dgm:cxn modelId="{CECF7610-955F-4414-8E39-FF2DEFB02E5C}" srcId="{E066531F-EEE3-4A2F-A134-1BDF32681853}" destId="{910388A4-D5C9-4768-9CAB-137B221624C2}" srcOrd="1" destOrd="0" parTransId="{72A1A107-5B49-4423-A5E4-5659E2F45C8F}" sibTransId="{D833B63E-3C30-40C7-A306-D8730AD69EAA}"/>
    <dgm:cxn modelId="{A2D38AA4-60C7-4779-9F7C-602EB1DB3AE5}" type="presOf" srcId="{910388A4-D5C9-4768-9CAB-137B221624C2}" destId="{1DC51947-F1F8-4662-8088-7AF75A39341A}" srcOrd="0" destOrd="0" presId="urn:microsoft.com/office/officeart/2005/8/layout/vList3"/>
    <dgm:cxn modelId="{6BC6B28D-7F2C-44EA-87DA-67830954A0C8}" type="presParOf" srcId="{21DE2E24-C6F9-4B89-B6FA-C82475C0FEB1}" destId="{1EEE5380-7D0B-4025-8C4E-C44FA3834331}" srcOrd="0" destOrd="0" presId="urn:microsoft.com/office/officeart/2005/8/layout/vList3"/>
    <dgm:cxn modelId="{BE0C76E1-DC1E-4651-A013-32B28E60C994}" type="presParOf" srcId="{1EEE5380-7D0B-4025-8C4E-C44FA3834331}" destId="{A3A31540-7A67-4FE8-9084-B127245BFB83}" srcOrd="0" destOrd="0" presId="urn:microsoft.com/office/officeart/2005/8/layout/vList3"/>
    <dgm:cxn modelId="{F5D7F120-E783-4033-928A-1B6F1E73D5E9}" type="presParOf" srcId="{1EEE5380-7D0B-4025-8C4E-C44FA3834331}" destId="{F1CFED19-9F68-410B-86D8-405EEB0BB179}" srcOrd="1" destOrd="0" presId="urn:microsoft.com/office/officeart/2005/8/layout/vList3"/>
    <dgm:cxn modelId="{0267E16E-6350-4AA1-AF9E-C94DE04E9E7A}" type="presParOf" srcId="{21DE2E24-C6F9-4B89-B6FA-C82475C0FEB1}" destId="{A5F981F1-4DEF-4770-8627-ECB413AA0A81}" srcOrd="1" destOrd="0" presId="urn:microsoft.com/office/officeart/2005/8/layout/vList3"/>
    <dgm:cxn modelId="{0981DDAE-8F89-48CA-9D94-9345177F47F3}" type="presParOf" srcId="{21DE2E24-C6F9-4B89-B6FA-C82475C0FEB1}" destId="{6E2699A6-EC08-48F4-BB53-7F4366248518}" srcOrd="2" destOrd="0" presId="urn:microsoft.com/office/officeart/2005/8/layout/vList3"/>
    <dgm:cxn modelId="{E7C8BED1-C411-42AB-811F-ADB02346ACE6}" type="presParOf" srcId="{6E2699A6-EC08-48F4-BB53-7F4366248518}" destId="{91074476-86B3-4536-9FE4-1DC2E6B6F920}" srcOrd="0" destOrd="0" presId="urn:microsoft.com/office/officeart/2005/8/layout/vList3"/>
    <dgm:cxn modelId="{9295CB33-4417-4B88-B8B1-A51105B7CB5A}" type="presParOf" srcId="{6E2699A6-EC08-48F4-BB53-7F4366248518}" destId="{1DC51947-F1F8-4662-8088-7AF75A39341A}" srcOrd="1" destOrd="0" presId="urn:microsoft.com/office/officeart/2005/8/layout/vList3"/>
    <dgm:cxn modelId="{12CB71E9-0584-4DED-A91D-1FEAAE234354}" type="presParOf" srcId="{21DE2E24-C6F9-4B89-B6FA-C82475C0FEB1}" destId="{BAE440F2-D728-4F06-A15E-13F0B23FC39A}" srcOrd="3" destOrd="0" presId="urn:microsoft.com/office/officeart/2005/8/layout/vList3"/>
    <dgm:cxn modelId="{EA63C260-5197-487B-BE5C-B0ACC648D6B4}" type="presParOf" srcId="{21DE2E24-C6F9-4B89-B6FA-C82475C0FEB1}" destId="{93062967-D8DA-435F-8DB3-FF0FFAB5AEB2}" srcOrd="4" destOrd="0" presId="urn:microsoft.com/office/officeart/2005/8/layout/vList3"/>
    <dgm:cxn modelId="{D9E63328-78A7-424B-B2F2-C4BCC8907DD4}" type="presParOf" srcId="{93062967-D8DA-435F-8DB3-FF0FFAB5AEB2}" destId="{895A98B7-BE9D-4BBB-9112-3C05C5C3D8B6}" srcOrd="0" destOrd="0" presId="urn:microsoft.com/office/officeart/2005/8/layout/vList3"/>
    <dgm:cxn modelId="{0D365A7A-46EE-4C88-97CF-356568D853C9}" type="presParOf" srcId="{93062967-D8DA-435F-8DB3-FF0FFAB5AEB2}" destId="{9A21ADC4-37F1-4BEE-9F29-8E6007A76B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87FE8-CC28-400E-82EA-4CC5CFF17FC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D5F32B1-E772-4256-98CC-79874FD32252}">
      <dgm:prSet phldrT="[Текст]"/>
      <dgm:spPr/>
      <dgm:t>
        <a:bodyPr/>
        <a:lstStyle/>
        <a:p>
          <a:r>
            <a:rPr lang="uk-UA" dirty="0" smtClean="0"/>
            <a:t>70-80%</a:t>
          </a:r>
          <a:endParaRPr lang="uk-UA" dirty="0"/>
        </a:p>
      </dgm:t>
    </dgm:pt>
    <dgm:pt modelId="{C057D130-1192-463A-BAA2-A90C137DE35E}" type="parTrans" cxnId="{48AC0628-F783-4462-8180-2FEA6D80C3A9}">
      <dgm:prSet/>
      <dgm:spPr/>
      <dgm:t>
        <a:bodyPr/>
        <a:lstStyle/>
        <a:p>
          <a:endParaRPr lang="uk-UA"/>
        </a:p>
      </dgm:t>
    </dgm:pt>
    <dgm:pt modelId="{64888DF3-C302-41E5-8CB2-A79417F08EC7}" type="sibTrans" cxnId="{48AC0628-F783-4462-8180-2FEA6D80C3A9}">
      <dgm:prSet/>
      <dgm:spPr/>
      <dgm:t>
        <a:bodyPr/>
        <a:lstStyle/>
        <a:p>
          <a:endParaRPr lang="uk-UA"/>
        </a:p>
      </dgm:t>
    </dgm:pt>
    <dgm:pt modelId="{2C453964-B32A-4141-B478-26B4F78CCC56}">
      <dgm:prSet phldrT="[Текст]"/>
      <dgm:spPr/>
      <dgm:t>
        <a:bodyPr/>
        <a:lstStyle/>
        <a:p>
          <a:r>
            <a:rPr lang="uk-UA" dirty="0" smtClean="0"/>
            <a:t>10-20%</a:t>
          </a:r>
          <a:endParaRPr lang="uk-UA" dirty="0"/>
        </a:p>
      </dgm:t>
    </dgm:pt>
    <dgm:pt modelId="{AB90AD44-54E9-4BB7-B9A6-232D697450B3}" type="parTrans" cxnId="{99E63E49-EB42-4972-8F7A-6AEB5771A7DA}">
      <dgm:prSet/>
      <dgm:spPr/>
      <dgm:t>
        <a:bodyPr/>
        <a:lstStyle/>
        <a:p>
          <a:endParaRPr lang="uk-UA"/>
        </a:p>
      </dgm:t>
    </dgm:pt>
    <dgm:pt modelId="{04DA246C-4550-4C25-9F80-0CB67C88B821}" type="sibTrans" cxnId="{99E63E49-EB42-4972-8F7A-6AEB5771A7DA}">
      <dgm:prSet/>
      <dgm:spPr/>
      <dgm:t>
        <a:bodyPr/>
        <a:lstStyle/>
        <a:p>
          <a:endParaRPr lang="uk-UA"/>
        </a:p>
      </dgm:t>
    </dgm:pt>
    <dgm:pt modelId="{5E0291DD-1867-4F12-AD20-B31978472ABE}">
      <dgm:prSet phldrT="[Текст]"/>
      <dgm:spPr/>
      <dgm:t>
        <a:bodyPr/>
        <a:lstStyle/>
        <a:p>
          <a:r>
            <a:rPr lang="uk-UA" dirty="0" smtClean="0"/>
            <a:t>0%</a:t>
          </a:r>
          <a:endParaRPr lang="uk-UA" dirty="0"/>
        </a:p>
      </dgm:t>
    </dgm:pt>
    <dgm:pt modelId="{E63D26FF-460A-4E18-AEC7-0755CE827BC0}" type="parTrans" cxnId="{FE2725DD-5065-4035-9214-7D1C92128C8D}">
      <dgm:prSet/>
      <dgm:spPr/>
      <dgm:t>
        <a:bodyPr/>
        <a:lstStyle/>
        <a:p>
          <a:endParaRPr lang="uk-UA"/>
        </a:p>
      </dgm:t>
    </dgm:pt>
    <dgm:pt modelId="{76E56961-856A-4D20-9392-9831685F14F0}" type="sibTrans" cxnId="{FE2725DD-5065-4035-9214-7D1C92128C8D}">
      <dgm:prSet/>
      <dgm:spPr/>
      <dgm:t>
        <a:bodyPr/>
        <a:lstStyle/>
        <a:p>
          <a:endParaRPr lang="uk-UA"/>
        </a:p>
      </dgm:t>
    </dgm:pt>
    <dgm:pt modelId="{CE069CCF-F202-4D07-B67A-9743C376833D}" type="pres">
      <dgm:prSet presAssocID="{70A87FE8-CC28-400E-82EA-4CC5CFF17F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DD65A29-08C5-4E23-93AE-475E5F5FE2CA}" type="pres">
      <dgm:prSet presAssocID="{8D5F32B1-E772-4256-98CC-79874FD3225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3694F-FD8B-4A25-B38A-8F8B264161F8}" type="pres">
      <dgm:prSet presAssocID="{8D5F32B1-E772-4256-98CC-79874FD32252}" presName="gear1srcNode" presStyleLbl="node1" presStyleIdx="0" presStyleCnt="3"/>
      <dgm:spPr/>
      <dgm:t>
        <a:bodyPr/>
        <a:lstStyle/>
        <a:p>
          <a:endParaRPr lang="ru-RU"/>
        </a:p>
      </dgm:t>
    </dgm:pt>
    <dgm:pt modelId="{FA2A3CBA-2A68-4F8F-8C98-4816D47029EA}" type="pres">
      <dgm:prSet presAssocID="{8D5F32B1-E772-4256-98CC-79874FD32252}" presName="gear1dstNode" presStyleLbl="node1" presStyleIdx="0" presStyleCnt="3"/>
      <dgm:spPr/>
      <dgm:t>
        <a:bodyPr/>
        <a:lstStyle/>
        <a:p>
          <a:endParaRPr lang="ru-RU"/>
        </a:p>
      </dgm:t>
    </dgm:pt>
    <dgm:pt modelId="{D564D20B-AC2F-4828-8B84-E193F90136F6}" type="pres">
      <dgm:prSet presAssocID="{2C453964-B32A-4141-B478-26B4F78CCC5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7DF94-47BC-4324-AB58-84541E9A98BC}" type="pres">
      <dgm:prSet presAssocID="{2C453964-B32A-4141-B478-26B4F78CCC56}" presName="gear2srcNode" presStyleLbl="node1" presStyleIdx="1" presStyleCnt="3"/>
      <dgm:spPr/>
      <dgm:t>
        <a:bodyPr/>
        <a:lstStyle/>
        <a:p>
          <a:endParaRPr lang="ru-RU"/>
        </a:p>
      </dgm:t>
    </dgm:pt>
    <dgm:pt modelId="{3E96E922-FA8D-41F5-91CC-EFB35EBD6B13}" type="pres">
      <dgm:prSet presAssocID="{2C453964-B32A-4141-B478-26B4F78CCC56}" presName="gear2dstNode" presStyleLbl="node1" presStyleIdx="1" presStyleCnt="3"/>
      <dgm:spPr/>
      <dgm:t>
        <a:bodyPr/>
        <a:lstStyle/>
        <a:p>
          <a:endParaRPr lang="ru-RU"/>
        </a:p>
      </dgm:t>
    </dgm:pt>
    <dgm:pt modelId="{A2490760-8522-4080-8A98-7D4CFC9F0BCD}" type="pres">
      <dgm:prSet presAssocID="{5E0291DD-1867-4F12-AD20-B31978472ABE}" presName="gear3" presStyleLbl="node1" presStyleIdx="2" presStyleCnt="3"/>
      <dgm:spPr/>
      <dgm:t>
        <a:bodyPr/>
        <a:lstStyle/>
        <a:p>
          <a:endParaRPr lang="uk-UA"/>
        </a:p>
      </dgm:t>
    </dgm:pt>
    <dgm:pt modelId="{0DB026EB-CB0E-4336-AF7B-0E4F66B89DD5}" type="pres">
      <dgm:prSet presAssocID="{5E0291DD-1867-4F12-AD20-B31978472AB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B54F7-BAAF-4B2E-AE93-F93A75810607}" type="pres">
      <dgm:prSet presAssocID="{5E0291DD-1867-4F12-AD20-B31978472ABE}" presName="gear3srcNode" presStyleLbl="node1" presStyleIdx="2" presStyleCnt="3"/>
      <dgm:spPr/>
      <dgm:t>
        <a:bodyPr/>
        <a:lstStyle/>
        <a:p>
          <a:endParaRPr lang="ru-RU"/>
        </a:p>
      </dgm:t>
    </dgm:pt>
    <dgm:pt modelId="{358E3CB1-8B75-4FA4-B1D3-F3114662EBDA}" type="pres">
      <dgm:prSet presAssocID="{5E0291DD-1867-4F12-AD20-B31978472ABE}" presName="gear3dstNode" presStyleLbl="node1" presStyleIdx="2" presStyleCnt="3"/>
      <dgm:spPr/>
      <dgm:t>
        <a:bodyPr/>
        <a:lstStyle/>
        <a:p>
          <a:endParaRPr lang="ru-RU"/>
        </a:p>
      </dgm:t>
    </dgm:pt>
    <dgm:pt modelId="{EF255F6C-69A0-4DB7-8E69-391098F500A2}" type="pres">
      <dgm:prSet presAssocID="{64888DF3-C302-41E5-8CB2-A79417F08EC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83C6325-6D02-4235-A176-967C9CD8510F}" type="pres">
      <dgm:prSet presAssocID="{04DA246C-4550-4C25-9F80-0CB67C88B82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56E780A-06EF-4D8C-9B7F-F3D2003F7573}" type="pres">
      <dgm:prSet presAssocID="{76E56961-856A-4D20-9392-9831685F14F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894819C-791E-42C6-BECD-48AEE4CD5386}" type="presOf" srcId="{5E0291DD-1867-4F12-AD20-B31978472ABE}" destId="{0DB026EB-CB0E-4336-AF7B-0E4F66B89DD5}" srcOrd="1" destOrd="0" presId="urn:microsoft.com/office/officeart/2005/8/layout/gear1"/>
    <dgm:cxn modelId="{FDEDE248-A4E5-4FE8-B882-BE1002533737}" type="presOf" srcId="{70A87FE8-CC28-400E-82EA-4CC5CFF17FCF}" destId="{CE069CCF-F202-4D07-B67A-9743C376833D}" srcOrd="0" destOrd="0" presId="urn:microsoft.com/office/officeart/2005/8/layout/gear1"/>
    <dgm:cxn modelId="{989D29A0-8210-4AD2-992C-9F03E22DFF1B}" type="presOf" srcId="{76E56961-856A-4D20-9392-9831685F14F0}" destId="{B56E780A-06EF-4D8C-9B7F-F3D2003F7573}" srcOrd="0" destOrd="0" presId="urn:microsoft.com/office/officeart/2005/8/layout/gear1"/>
    <dgm:cxn modelId="{545C2020-DE9F-4129-B62A-A72C1C550A88}" type="presOf" srcId="{2C453964-B32A-4141-B478-26B4F78CCC56}" destId="{FAB7DF94-47BC-4324-AB58-84541E9A98BC}" srcOrd="1" destOrd="0" presId="urn:microsoft.com/office/officeart/2005/8/layout/gear1"/>
    <dgm:cxn modelId="{162A1D77-8F22-42BD-91A4-219300C8FAC6}" type="presOf" srcId="{8D5F32B1-E772-4256-98CC-79874FD32252}" destId="{0DD65A29-08C5-4E23-93AE-475E5F5FE2CA}" srcOrd="0" destOrd="0" presId="urn:microsoft.com/office/officeart/2005/8/layout/gear1"/>
    <dgm:cxn modelId="{48AC0628-F783-4462-8180-2FEA6D80C3A9}" srcId="{70A87FE8-CC28-400E-82EA-4CC5CFF17FCF}" destId="{8D5F32B1-E772-4256-98CC-79874FD32252}" srcOrd="0" destOrd="0" parTransId="{C057D130-1192-463A-BAA2-A90C137DE35E}" sibTransId="{64888DF3-C302-41E5-8CB2-A79417F08EC7}"/>
    <dgm:cxn modelId="{7F83C902-F28A-4D82-9AD0-586DFBD43770}" type="presOf" srcId="{8D5F32B1-E772-4256-98CC-79874FD32252}" destId="{FA2A3CBA-2A68-4F8F-8C98-4816D47029EA}" srcOrd="2" destOrd="0" presId="urn:microsoft.com/office/officeart/2005/8/layout/gear1"/>
    <dgm:cxn modelId="{784301EB-EA9C-45B0-9F43-86345ACF4220}" type="presOf" srcId="{2C453964-B32A-4141-B478-26B4F78CCC56}" destId="{D564D20B-AC2F-4828-8B84-E193F90136F6}" srcOrd="0" destOrd="0" presId="urn:microsoft.com/office/officeart/2005/8/layout/gear1"/>
    <dgm:cxn modelId="{7D9A5C70-146B-4605-9222-52FA0DA21A49}" type="presOf" srcId="{5E0291DD-1867-4F12-AD20-B31978472ABE}" destId="{A74B54F7-BAAF-4B2E-AE93-F93A75810607}" srcOrd="2" destOrd="0" presId="urn:microsoft.com/office/officeart/2005/8/layout/gear1"/>
    <dgm:cxn modelId="{639F4611-AE55-414E-8447-C22B4DBAD1AC}" type="presOf" srcId="{04DA246C-4550-4C25-9F80-0CB67C88B821}" destId="{983C6325-6D02-4235-A176-967C9CD8510F}" srcOrd="0" destOrd="0" presId="urn:microsoft.com/office/officeart/2005/8/layout/gear1"/>
    <dgm:cxn modelId="{218C4886-1667-4CBC-957F-CC534B567067}" type="presOf" srcId="{5E0291DD-1867-4F12-AD20-B31978472ABE}" destId="{358E3CB1-8B75-4FA4-B1D3-F3114662EBDA}" srcOrd="3" destOrd="0" presId="urn:microsoft.com/office/officeart/2005/8/layout/gear1"/>
    <dgm:cxn modelId="{3D5AB2AA-795C-4782-9802-0E279B429845}" type="presOf" srcId="{64888DF3-C302-41E5-8CB2-A79417F08EC7}" destId="{EF255F6C-69A0-4DB7-8E69-391098F500A2}" srcOrd="0" destOrd="0" presId="urn:microsoft.com/office/officeart/2005/8/layout/gear1"/>
    <dgm:cxn modelId="{285F6AB7-0C13-4789-9BF3-9A4E9908243D}" type="presOf" srcId="{8D5F32B1-E772-4256-98CC-79874FD32252}" destId="{85F3694F-FD8B-4A25-B38A-8F8B264161F8}" srcOrd="1" destOrd="0" presId="urn:microsoft.com/office/officeart/2005/8/layout/gear1"/>
    <dgm:cxn modelId="{BBD497A5-68B8-480D-BE99-D5EE7584A1C3}" type="presOf" srcId="{2C453964-B32A-4141-B478-26B4F78CCC56}" destId="{3E96E922-FA8D-41F5-91CC-EFB35EBD6B13}" srcOrd="2" destOrd="0" presId="urn:microsoft.com/office/officeart/2005/8/layout/gear1"/>
    <dgm:cxn modelId="{99E63E49-EB42-4972-8F7A-6AEB5771A7DA}" srcId="{70A87FE8-CC28-400E-82EA-4CC5CFF17FCF}" destId="{2C453964-B32A-4141-B478-26B4F78CCC56}" srcOrd="1" destOrd="0" parTransId="{AB90AD44-54E9-4BB7-B9A6-232D697450B3}" sibTransId="{04DA246C-4550-4C25-9F80-0CB67C88B821}"/>
    <dgm:cxn modelId="{FE2725DD-5065-4035-9214-7D1C92128C8D}" srcId="{70A87FE8-CC28-400E-82EA-4CC5CFF17FCF}" destId="{5E0291DD-1867-4F12-AD20-B31978472ABE}" srcOrd="2" destOrd="0" parTransId="{E63D26FF-460A-4E18-AEC7-0755CE827BC0}" sibTransId="{76E56961-856A-4D20-9392-9831685F14F0}"/>
    <dgm:cxn modelId="{EF7CC6B1-98E3-4ADC-ACC8-13FEA75E034C}" type="presOf" srcId="{5E0291DD-1867-4F12-AD20-B31978472ABE}" destId="{A2490760-8522-4080-8A98-7D4CFC9F0BCD}" srcOrd="0" destOrd="0" presId="urn:microsoft.com/office/officeart/2005/8/layout/gear1"/>
    <dgm:cxn modelId="{CB589A3F-90C6-4D8D-8434-42900DAC4EEA}" type="presParOf" srcId="{CE069CCF-F202-4D07-B67A-9743C376833D}" destId="{0DD65A29-08C5-4E23-93AE-475E5F5FE2CA}" srcOrd="0" destOrd="0" presId="urn:microsoft.com/office/officeart/2005/8/layout/gear1"/>
    <dgm:cxn modelId="{E5750AF3-8FAA-45C3-A43A-56A522578A68}" type="presParOf" srcId="{CE069CCF-F202-4D07-B67A-9743C376833D}" destId="{85F3694F-FD8B-4A25-B38A-8F8B264161F8}" srcOrd="1" destOrd="0" presId="urn:microsoft.com/office/officeart/2005/8/layout/gear1"/>
    <dgm:cxn modelId="{8445D79A-EA1D-4A14-A07B-80DCDCF9DC97}" type="presParOf" srcId="{CE069CCF-F202-4D07-B67A-9743C376833D}" destId="{FA2A3CBA-2A68-4F8F-8C98-4816D47029EA}" srcOrd="2" destOrd="0" presId="urn:microsoft.com/office/officeart/2005/8/layout/gear1"/>
    <dgm:cxn modelId="{A09CFCA2-E530-4234-8F61-04E484FAAD52}" type="presParOf" srcId="{CE069CCF-F202-4D07-B67A-9743C376833D}" destId="{D564D20B-AC2F-4828-8B84-E193F90136F6}" srcOrd="3" destOrd="0" presId="urn:microsoft.com/office/officeart/2005/8/layout/gear1"/>
    <dgm:cxn modelId="{9727DB04-8A65-4E83-93F4-C060203F1C31}" type="presParOf" srcId="{CE069CCF-F202-4D07-B67A-9743C376833D}" destId="{FAB7DF94-47BC-4324-AB58-84541E9A98BC}" srcOrd="4" destOrd="0" presId="urn:microsoft.com/office/officeart/2005/8/layout/gear1"/>
    <dgm:cxn modelId="{030A29B1-6038-4F95-982F-91B1DA4D504A}" type="presParOf" srcId="{CE069CCF-F202-4D07-B67A-9743C376833D}" destId="{3E96E922-FA8D-41F5-91CC-EFB35EBD6B13}" srcOrd="5" destOrd="0" presId="urn:microsoft.com/office/officeart/2005/8/layout/gear1"/>
    <dgm:cxn modelId="{3C67DD5A-48A8-4DA2-9B0F-855ED4F4E537}" type="presParOf" srcId="{CE069CCF-F202-4D07-B67A-9743C376833D}" destId="{A2490760-8522-4080-8A98-7D4CFC9F0BCD}" srcOrd="6" destOrd="0" presId="urn:microsoft.com/office/officeart/2005/8/layout/gear1"/>
    <dgm:cxn modelId="{37BE77AB-FC98-4169-A749-6B6510B64C70}" type="presParOf" srcId="{CE069CCF-F202-4D07-B67A-9743C376833D}" destId="{0DB026EB-CB0E-4336-AF7B-0E4F66B89DD5}" srcOrd="7" destOrd="0" presId="urn:microsoft.com/office/officeart/2005/8/layout/gear1"/>
    <dgm:cxn modelId="{0211B5F1-ECB4-4EB3-997D-97282FCEBEFE}" type="presParOf" srcId="{CE069CCF-F202-4D07-B67A-9743C376833D}" destId="{A74B54F7-BAAF-4B2E-AE93-F93A75810607}" srcOrd="8" destOrd="0" presId="urn:microsoft.com/office/officeart/2005/8/layout/gear1"/>
    <dgm:cxn modelId="{D8CE3026-DBF0-4129-9ADE-A4701B1CAB87}" type="presParOf" srcId="{CE069CCF-F202-4D07-B67A-9743C376833D}" destId="{358E3CB1-8B75-4FA4-B1D3-F3114662EBDA}" srcOrd="9" destOrd="0" presId="urn:microsoft.com/office/officeart/2005/8/layout/gear1"/>
    <dgm:cxn modelId="{1738C78F-8C46-4838-B7DA-521C21231947}" type="presParOf" srcId="{CE069CCF-F202-4D07-B67A-9743C376833D}" destId="{EF255F6C-69A0-4DB7-8E69-391098F500A2}" srcOrd="10" destOrd="0" presId="urn:microsoft.com/office/officeart/2005/8/layout/gear1"/>
    <dgm:cxn modelId="{7D223A0F-985B-4FAB-8781-6E2C222591E1}" type="presParOf" srcId="{CE069CCF-F202-4D07-B67A-9743C376833D}" destId="{983C6325-6D02-4235-A176-967C9CD8510F}" srcOrd="11" destOrd="0" presId="urn:microsoft.com/office/officeart/2005/8/layout/gear1"/>
    <dgm:cxn modelId="{5AB9160E-85FC-4633-A905-1DADFE22586F}" type="presParOf" srcId="{CE069CCF-F202-4D07-B67A-9743C376833D}" destId="{B56E780A-06EF-4D8C-9B7F-F3D2003F75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EDD6-7778-4796-87E1-00226B23BB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F8288-9627-4896-B99D-F61E6957FCED}" type="slidenum">
              <a:rPr lang="en-US" smtClean="0"/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9" b="16182"/>
          <a:stretch/>
        </p:blipFill>
        <p:spPr>
          <a:xfrm>
            <a:off x="0" y="0"/>
            <a:ext cx="10291482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6" r="27423" b="16223"/>
          <a:stretch/>
        </p:blipFill>
        <p:spPr>
          <a:xfrm>
            <a:off x="10291482" y="-1"/>
            <a:ext cx="1900518" cy="68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85" y="919067"/>
            <a:ext cx="11512084" cy="2387600"/>
          </a:xfrm>
        </p:spPr>
        <p:txBody>
          <a:bodyPr>
            <a:noAutofit/>
          </a:bodyPr>
          <a:lstStyle/>
          <a:p>
            <a:r>
              <a:rPr lang="uk-UA" sz="7200" b="1" dirty="0">
                <a:latin typeface="+mn-lt"/>
              </a:rPr>
              <a:t>ОРГАНІЗАЦІЯ СПІВПРАЦІ </a:t>
            </a:r>
            <a:r>
              <a:rPr lang="uk-UA" sz="7200" b="1" dirty="0">
                <a:solidFill>
                  <a:srgbClr val="4B5806"/>
                </a:solidFill>
                <a:latin typeface="+mn-lt"/>
              </a:rPr>
              <a:t>ГОТЕЛЮ З ТУРФІРМАМИ</a:t>
            </a:r>
            <a:endParaRPr lang="en-US" sz="7200" b="1" dirty="0">
              <a:solidFill>
                <a:srgbClr val="4B580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70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співпраці «оренда готелю» </a:t>
            </a:r>
          </a:p>
        </p:txBody>
      </p:sp>
      <p:sp>
        <p:nvSpPr>
          <p:cNvPr id="3" name="Горизонтальний сувій 2"/>
          <p:cNvSpPr/>
          <p:nvPr/>
        </p:nvSpPr>
        <p:spPr>
          <a:xfrm>
            <a:off x="1105469" y="1323833"/>
            <a:ext cx="7478973" cy="3889612"/>
          </a:xfrm>
          <a:prstGeom prst="horizontalScroll">
            <a:avLst/>
          </a:prstGeom>
          <a:solidFill>
            <a:srgbClr val="4B58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815152" y="2437642"/>
            <a:ext cx="62643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це обмін права готелю розпоряджатися готельними номерами на сплачену туроператором суму орендної плати.</a:t>
            </a:r>
            <a:endParaRPr lang="en-US" sz="28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925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співпраці «комітент-умови придбання блоків кімнат» </a:t>
            </a:r>
          </a:p>
        </p:txBody>
      </p:sp>
      <p:sp>
        <p:nvSpPr>
          <p:cNvPr id="3" name="Горизонтальний сувій 2"/>
          <p:cNvSpPr/>
          <p:nvPr/>
        </p:nvSpPr>
        <p:spPr>
          <a:xfrm>
            <a:off x="1064525" y="1542197"/>
            <a:ext cx="7806520" cy="4244454"/>
          </a:xfrm>
          <a:prstGeom prst="horizontalScroll">
            <a:avLst/>
          </a:prstGeom>
          <a:solidFill>
            <a:srgbClr val="4B58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808327" y="2129052"/>
            <a:ext cx="67351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полягають в повній або частковій (не менше 50%) передоплаті заявленої кількості номерів безпосередньо перед сезоном, а також в практичній неможливості туроператора відмовитися від заявленого блоку до закінчення терміну </a:t>
            </a:r>
            <a:r>
              <a:rPr lang="uk-UA" sz="2800" dirty="0" err="1">
                <a:solidFill>
                  <a:schemeClr val="bg1"/>
                </a:solidFill>
              </a:rPr>
              <a:t>комітменту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91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співпраці «</a:t>
            </a:r>
            <a:r>
              <a:rPr lang="uk-UA" dirty="0" err="1"/>
              <a:t>елотмент</a:t>
            </a:r>
            <a:r>
              <a:rPr lang="uk-UA" dirty="0"/>
              <a:t>-умови» </a:t>
            </a:r>
          </a:p>
        </p:txBody>
      </p:sp>
      <p:sp>
        <p:nvSpPr>
          <p:cNvPr id="3" name="Горизонтальний сувій 2"/>
          <p:cNvSpPr/>
          <p:nvPr/>
        </p:nvSpPr>
        <p:spPr>
          <a:xfrm>
            <a:off x="996287" y="1610436"/>
            <a:ext cx="8256895" cy="4203510"/>
          </a:xfrm>
          <a:prstGeom prst="horizontalScroll">
            <a:avLst/>
          </a:prstGeom>
          <a:solidFill>
            <a:srgbClr val="4B58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047164" y="2456597"/>
            <a:ext cx="6974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передбачає подання заявки без передоплати про розміри і тривалість блоку місць, які прагне придбати туроператор. При цьому він має можливість вносити платежі на рахунок готелю безпосередньо перед кожним заїздом споживачів.</a:t>
            </a:r>
          </a:p>
        </p:txBody>
      </p:sp>
    </p:spTree>
    <p:extLst>
      <p:ext uri="{BB962C8B-B14F-4D97-AF65-F5344CB8AC3E}">
        <p14:creationId xmlns:p14="http://schemas.microsoft.com/office/powerpoint/2010/main" val="106821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співпраці «</a:t>
            </a:r>
            <a:r>
              <a:rPr lang="uk-UA" dirty="0" err="1"/>
              <a:t>безвідзивне</a:t>
            </a:r>
            <a:r>
              <a:rPr lang="uk-UA" dirty="0"/>
              <a:t> бронювання» </a:t>
            </a:r>
          </a:p>
        </p:txBody>
      </p:sp>
      <p:sp>
        <p:nvSpPr>
          <p:cNvPr id="3" name="Горизонтальний сувій 2"/>
          <p:cNvSpPr/>
          <p:nvPr/>
        </p:nvSpPr>
        <p:spPr>
          <a:xfrm>
            <a:off x="873457" y="1269241"/>
            <a:ext cx="8011236" cy="4872251"/>
          </a:xfrm>
          <a:prstGeom prst="horizontalScroll">
            <a:avLst/>
          </a:prstGeom>
          <a:solidFill>
            <a:srgbClr val="4B58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637730" y="1992571"/>
            <a:ext cx="69467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це резервування туроператором певної кількості кімнат на невеликий часовий період (найчастіше, на святкові, або на інші пікові дати) з вказанням в заявці крайнього терміну оплати броні. При цьому відмова туроператора від заброньованих номерів без сплати ним штрафних санкцій неможлива (</a:t>
            </a:r>
            <a:r>
              <a:rPr lang="uk-UA" sz="2800" dirty="0" err="1">
                <a:solidFill>
                  <a:schemeClr val="bg1"/>
                </a:solidFill>
              </a:rPr>
              <a:t>безвідзивне</a:t>
            </a:r>
            <a:r>
              <a:rPr lang="uk-UA" sz="2800" dirty="0">
                <a:solidFill>
                  <a:schemeClr val="bg1"/>
                </a:solidFill>
              </a:rPr>
              <a:t> бронювання).</a:t>
            </a:r>
            <a:endParaRPr lang="en-US" sz="28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4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Безризикові</a:t>
            </a:r>
            <a:r>
              <a:rPr lang="uk-UA" dirty="0" smtClean="0"/>
              <a:t> схеми співпраці між готелю і туроператора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36979" y="2060812"/>
            <a:ext cx="33300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Робота на умовах підвищеної комісії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430973" y="3327947"/>
            <a:ext cx="33300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Робота на умовах пріоритетного бронювання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1027" y="2037332"/>
            <a:ext cx="33300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Разові заявки на умовах стандартної комісії</a:t>
            </a:r>
            <a:endParaRPr lang="en-US" dirty="0"/>
          </a:p>
        </p:txBody>
      </p:sp>
      <p:cxnSp>
        <p:nvCxnSpPr>
          <p:cNvPr id="7" name="Пряма зі стрілкою 6"/>
          <p:cNvCxnSpPr>
            <a:stCxn id="2" idx="2"/>
            <a:endCxn id="3" idx="3"/>
          </p:cNvCxnSpPr>
          <p:nvPr/>
        </p:nvCxnSpPr>
        <p:spPr>
          <a:xfrm flipH="1">
            <a:off x="4067033" y="1690688"/>
            <a:ext cx="2028967" cy="69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>
            <a:stCxn id="2" idx="2"/>
            <a:endCxn id="5" idx="1"/>
          </p:cNvCxnSpPr>
          <p:nvPr/>
        </p:nvCxnSpPr>
        <p:spPr>
          <a:xfrm>
            <a:off x="6096000" y="1690688"/>
            <a:ext cx="1665027" cy="669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2" idx="2"/>
            <a:endCxn id="4" idx="0"/>
          </p:cNvCxnSpPr>
          <p:nvPr/>
        </p:nvCxnSpPr>
        <p:spPr>
          <a:xfrm>
            <a:off x="6096000" y="1690688"/>
            <a:ext cx="0" cy="1637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Частка продажів у різних готелів через </a:t>
            </a:r>
            <a:r>
              <a:rPr lang="uk-UA" dirty="0" err="1" smtClean="0"/>
              <a:t>турагентства</a:t>
            </a:r>
            <a:r>
              <a:rPr lang="uk-UA" dirty="0" smtClean="0"/>
              <a:t> і туроператорів </a:t>
            </a:r>
            <a:endParaRPr lang="uk-UA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8435593"/>
              </p:ext>
            </p:extLst>
          </p:nvPr>
        </p:nvGraphicFramePr>
        <p:xfrm>
          <a:off x="409992" y="1832999"/>
          <a:ext cx="5949795" cy="424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3513" y="4686015"/>
            <a:ext cx="433285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від усього </a:t>
            </a:r>
            <a:r>
              <a:rPr lang="uk-UA" dirty="0" err="1">
                <a:solidFill>
                  <a:prstClr val="black"/>
                </a:solidFill>
              </a:rPr>
              <a:t>турпотоку</a:t>
            </a:r>
            <a:r>
              <a:rPr lang="uk-UA" dirty="0">
                <a:solidFill>
                  <a:prstClr val="black"/>
                </a:solidFill>
              </a:rPr>
              <a:t> при порівнянних рівнях витрат з іншими каналами (ОТА, </a:t>
            </a:r>
            <a:r>
              <a:rPr lang="uk-UA" dirty="0" err="1">
                <a:solidFill>
                  <a:prstClr val="black"/>
                </a:solidFill>
              </a:rPr>
              <a:t>букінгком</a:t>
            </a:r>
            <a:r>
              <a:rPr lang="uk-UA" dirty="0">
                <a:solidFill>
                  <a:prstClr val="black"/>
                </a:solidFill>
              </a:rPr>
              <a:t> і аналогічні </a:t>
            </a:r>
            <a:r>
              <a:rPr lang="uk-UA" dirty="0" err="1">
                <a:solidFill>
                  <a:prstClr val="black"/>
                </a:solidFill>
              </a:rPr>
              <a:t>агрегатори</a:t>
            </a:r>
            <a:r>
              <a:rPr lang="uk-UA" dirty="0">
                <a:solidFill>
                  <a:prstClr val="black"/>
                </a:solidFill>
              </a:rPr>
              <a:t>, власний сайт, контекстна реклама в пошукових системах і мережах і </a:t>
            </a:r>
            <a:r>
              <a:rPr lang="uk-UA" dirty="0" err="1">
                <a:solidFill>
                  <a:prstClr val="black"/>
                </a:solidFill>
              </a:rPr>
              <a:t>т.п</a:t>
            </a:r>
            <a:r>
              <a:rPr lang="uk-UA" dirty="0">
                <a:solidFill>
                  <a:prstClr val="black"/>
                </a:solidFill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90517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/>
          <a:stretch/>
        </p:blipFill>
        <p:spPr>
          <a:xfrm>
            <a:off x="960632" y="109181"/>
            <a:ext cx="9151620" cy="6082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633" y="122829"/>
            <a:ext cx="5399224" cy="557075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it-IT" sz="3200" b="1" dirty="0">
                <a:latin typeface="Times New Roman"/>
                <a:ea typeface="Calibri"/>
                <a:cs typeface="Times New Roman"/>
              </a:rPr>
              <a:t>Reikartz </a:t>
            </a:r>
            <a:r>
              <a:rPr lang="uk-UA" sz="3200" b="1" dirty="0">
                <a:latin typeface="Times New Roman"/>
                <a:ea typeface="Calibri"/>
                <a:cs typeface="Times New Roman"/>
              </a:rPr>
              <a:t>Україна – це 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Найбільша національна мережа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39 готелів в 25 містах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5 брендів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Власні ресторани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Конференц-можливості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Готелі європейського рівня 3-4*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Туристичний клас / єдиний стандарт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b="1" dirty="0" err="1">
                <a:latin typeface="Times New Roman"/>
                <a:ea typeface="Calibri"/>
                <a:cs typeface="Times New Roman"/>
              </a:rPr>
              <a:t>Дестинація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без візи для 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Ділового туризму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MICE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Уїк-ендів 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SPA Wellness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Пізнавальних турів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Зимового відпочинку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Відпочинку з дітьми 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Внутрішній туроператор</a:t>
            </a:r>
            <a:endParaRPr lang="en-US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209730" y="6018663"/>
            <a:ext cx="300251" cy="17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48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8955" r="1191" b="11567"/>
          <a:stretch/>
        </p:blipFill>
        <p:spPr bwMode="auto">
          <a:xfrm>
            <a:off x="0" y="313898"/>
            <a:ext cx="12201098" cy="581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4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Підсумкова частина лекції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78006" y="1607372"/>
            <a:ext cx="7897504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uk-UA" altLang="en-US" sz="2700" dirty="0">
                <a:solidFill>
                  <a:prstClr val="black"/>
                </a:solidFill>
                <a:latin typeface="Lucida Sans Unicode"/>
              </a:rPr>
              <a:t>Що корисного Ви здобули під час лекції?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uk-UA" altLang="en-US" sz="2700" dirty="0">
                <a:solidFill>
                  <a:prstClr val="black"/>
                </a:solidFill>
                <a:latin typeface="Lucida Sans Unicode"/>
              </a:rPr>
              <a:t>Які нові ідеї отримали? 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uk-UA" altLang="en-US" sz="2700" dirty="0">
                <a:solidFill>
                  <a:prstClr val="black"/>
                </a:solidFill>
                <a:latin typeface="Lucida Sans Unicode"/>
              </a:rPr>
              <a:t>Які поради/рекомендації отримали для себе на майбутнє? </a:t>
            </a:r>
          </a:p>
        </p:txBody>
      </p:sp>
    </p:spTree>
    <p:extLst>
      <p:ext uri="{BB962C8B-B14F-4D97-AF65-F5344CB8AC3E}">
        <p14:creationId xmlns:p14="http://schemas.microsoft.com/office/powerpoint/2010/main" val="18346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РЕКОМЕНДОВАНА ЛІТЕРАТУРА: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932597" y="1327077"/>
            <a:ext cx="9426054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Агєєва О. А.,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Акуленок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Д. Н., Васильєв Н. М.,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Васянин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Ю. Л., Жукова М. А.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Туризм и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отели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Учебник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М.: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Екмос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2004. 400 с.</a:t>
            </a:r>
            <a:endParaRPr lang="en-US" sz="16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Байлик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С.И.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Гостиничное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хазяйство.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Учебник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2-е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издание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К.: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Дакор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2009. 168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Мунін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Г.Б.,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Змійов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А.О.,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Зінов’єв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Г.О.,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Самарцев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Є.В.,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Гаца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О.О.,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Максимець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К.П.,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Роглєв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Х.Й. Управління сучасним готельним комплексом: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/ За редакцією члена-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кор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НАН України,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д.е.н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., професора Дорогунцова С.І. К.: Ліра- К, 2005.520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Роглєв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Х.Й. Основи готельного менеджменту: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К.: Кондор, 2005. 408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Туризм и гостиничное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хазяйство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Под редакцией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Шматько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Л.П. Москва, Ростов-на-Дону: "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МарТ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", 2005. 352 с.</a:t>
            </a:r>
            <a:endParaRPr lang="en-US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53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14725" y="1571625"/>
            <a:ext cx="8188325" cy="555625"/>
            <a:chOff x="1248" y="2030"/>
            <a:chExt cx="5158" cy="350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gray">
            <a:xfrm>
              <a:off x="1800" y="2072"/>
              <a:ext cx="4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rgbClr val="000000"/>
                  </a:solidFill>
                </a:rPr>
                <a:t>Основи</a:t>
              </a:r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ефективної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співпраці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готелю</a:t>
              </a:r>
              <a:r>
                <a:rPr lang="ru-RU" sz="2400" dirty="0">
                  <a:solidFill>
                    <a:srgbClr val="000000"/>
                  </a:solidFill>
                </a:rPr>
                <a:t> та туроператора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14725" y="2409825"/>
            <a:ext cx="5970588" cy="555625"/>
            <a:chOff x="1248" y="2640"/>
            <a:chExt cx="3761" cy="35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800" y="2699"/>
              <a:ext cx="3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rgbClr val="000000"/>
                  </a:solidFill>
                </a:rPr>
                <a:t>Схеми</a:t>
              </a:r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співпраці</a:t>
              </a:r>
              <a:r>
                <a:rPr lang="ru-RU" sz="2400" dirty="0">
                  <a:solidFill>
                    <a:srgbClr val="000000"/>
                  </a:solidFill>
                </a:rPr>
                <a:t>, </a:t>
              </a:r>
              <a:r>
                <a:rPr lang="ru-RU" sz="2400" dirty="0" err="1">
                  <a:solidFill>
                    <a:srgbClr val="000000"/>
                  </a:solidFill>
                </a:rPr>
                <a:t>основані</a:t>
              </a:r>
              <a:r>
                <a:rPr lang="ru-RU" sz="2400" dirty="0">
                  <a:solidFill>
                    <a:srgbClr val="000000"/>
                  </a:solidFill>
                </a:rPr>
                <a:t> на 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ризику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514725" y="3248025"/>
            <a:ext cx="8188325" cy="555625"/>
            <a:chOff x="1248" y="3230"/>
            <a:chExt cx="5158" cy="35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845" y="3272"/>
              <a:ext cx="45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 smtClean="0">
                  <a:solidFill>
                    <a:srgbClr val="000000"/>
                  </a:solidFill>
                </a:rPr>
                <a:t>Безризикові</a:t>
              </a:r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схеми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співпраці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</a:rPr>
                <a:t>готелю</a:t>
              </a:r>
              <a:r>
                <a:rPr lang="ru-RU" sz="2400" dirty="0">
                  <a:solidFill>
                    <a:srgbClr val="000000"/>
                  </a:solidFill>
                </a:rPr>
                <a:t> та </a:t>
              </a:r>
              <a:r>
                <a:rPr lang="ru-RU" sz="2400" dirty="0" smtClean="0">
                  <a:solidFill>
                    <a:srgbClr val="000000"/>
                  </a:solidFill>
                </a:rPr>
                <a:t>туроператора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86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Internet-</a:t>
            </a:r>
            <a:r>
              <a:rPr lang="uk-UA" dirty="0"/>
              <a:t>ресурси: 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www.nau.kiev.ua – Нормативні акти України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www.hotels.net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www.hotel.ua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www.hotel.com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www.hotel.com.ua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www.hotel-ukraine.com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www.tourism.gov.ua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uk-UA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97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Відповіді на запитання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2" y="1659861"/>
            <a:ext cx="23399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7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798" y="2091881"/>
            <a:ext cx="10515600" cy="1325563"/>
          </a:xfrm>
        </p:spPr>
        <p:txBody>
          <a:bodyPr/>
          <a:lstStyle/>
          <a:p>
            <a:r>
              <a:rPr lang="uk-UA" b="1" dirty="0"/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36852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 </a:t>
            </a:r>
            <a:r>
              <a:rPr lang="uk-UA" dirty="0" smtClean="0"/>
              <a:t>заняття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91653" y="184395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/>
              <a:t>Знати схеми співпраці готелю з тур операторами.</a:t>
            </a:r>
          </a:p>
          <a:p>
            <a:r>
              <a:rPr lang="uk-UA" sz="2800" dirty="0" smtClean="0"/>
              <a:t>Вміти обирати оптимальну схему співпраці та оформлювати договірну документацію.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2165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Групові норми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91654" y="164927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sz="2800" dirty="0">
                <a:solidFill>
                  <a:srgbClr val="000000"/>
                </a:solidFill>
              </a:rPr>
              <a:t>Присутність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sz="2800" dirty="0">
                <a:solidFill>
                  <a:srgbClr val="000000"/>
                </a:solidFill>
              </a:rPr>
              <a:t>Активність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sz="2800" dirty="0">
                <a:solidFill>
                  <a:srgbClr val="000000"/>
                </a:solidFill>
              </a:rPr>
              <a:t>Конкретність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sz="2800" dirty="0">
                <a:solidFill>
                  <a:srgbClr val="000000"/>
                </a:solidFill>
              </a:rPr>
              <a:t>Критикуючи – пропонуй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sz="2800" dirty="0">
                <a:solidFill>
                  <a:srgbClr val="000000"/>
                </a:solidFill>
              </a:rPr>
              <a:t>Пунктуальність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sz="2800" dirty="0">
                <a:solidFill>
                  <a:srgbClr val="000000"/>
                </a:solidFill>
              </a:rPr>
              <a:t>“Мовчання” мобільних телефонів</a:t>
            </a:r>
          </a:p>
        </p:txBody>
      </p:sp>
    </p:spTree>
    <p:extLst>
      <p:ext uri="{BB962C8B-B14F-4D97-AF65-F5344CB8AC3E}">
        <p14:creationId xmlns:p14="http://schemas.microsoft.com/office/powerpoint/2010/main" val="424377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682388"/>
            <a:ext cx="10836323" cy="31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ознаки готелів, при наявності яких з ними готові працювати турфірми: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33515"/>
            <a:ext cx="3234519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Хороша комісія.</a:t>
            </a:r>
          </a:p>
          <a:p>
            <a:pPr algn="ctr"/>
            <a:r>
              <a:rPr lang="uk-UA" dirty="0" smtClean="0"/>
              <a:t>Часто готелі намагаються почати роботу з </a:t>
            </a:r>
            <a:r>
              <a:rPr lang="uk-UA" dirty="0" err="1" smtClean="0"/>
              <a:t>турфірмами</a:t>
            </a:r>
            <a:r>
              <a:rPr lang="uk-UA" dirty="0" smtClean="0"/>
              <a:t> на основі </a:t>
            </a:r>
            <a:r>
              <a:rPr lang="uk-UA" b="1" dirty="0" smtClean="0"/>
              <a:t>5% комісії</a:t>
            </a:r>
            <a:r>
              <a:rPr lang="uk-UA" dirty="0" smtClean="0"/>
              <a:t>. Однак навіть якщо з таким готелем турфірми і укладають договір, то в реальності все одно його не продають, тому що така комісія знаходиться істотно нижче межі беззбитковості. Реальні продажі починаються при комісії </a:t>
            </a:r>
            <a:r>
              <a:rPr lang="uk-UA" b="1" dirty="0" smtClean="0"/>
              <a:t>від 15%, а при комісії в 20%</a:t>
            </a:r>
            <a:r>
              <a:rPr lang="uk-UA" dirty="0" smtClean="0"/>
              <a:t> туроператори починають такий готель активно просувати.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330056" y="2033515"/>
            <a:ext cx="3138984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Регулярні виплати цієї самої комісії. </a:t>
            </a:r>
          </a:p>
          <a:p>
            <a:pPr algn="ctr"/>
            <a:r>
              <a:rPr lang="uk-UA" dirty="0" smtClean="0"/>
              <a:t>Як виявилося, затримками з такими виплатами «страждають» досить багато готелів, при цьому туроператори просто перестають продавати таких боржників, фактично заносячи їх в «чорний список», і ті тим самим втрачають важливий канал продажів.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578221" y="2033515"/>
            <a:ext cx="244294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Чесна робота з </a:t>
            </a:r>
            <a:r>
              <a:rPr lang="uk-UA" b="1" i="1" dirty="0" err="1" smtClean="0"/>
              <a:t>турфірмами</a:t>
            </a:r>
            <a:r>
              <a:rPr lang="uk-UA" b="1" i="1" dirty="0" smtClean="0"/>
              <a:t>, </a:t>
            </a:r>
          </a:p>
          <a:p>
            <a:pPr algn="ctr"/>
            <a:r>
              <a:rPr lang="uk-UA" dirty="0" smtClean="0"/>
              <a:t>коли готель не намагається переманювати туристів знижками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9157646" y="2018348"/>
            <a:ext cx="303435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Грамотний документообіг </a:t>
            </a:r>
            <a:r>
              <a:rPr lang="uk-UA" dirty="0" smtClean="0"/>
              <a:t>між готелем і </a:t>
            </a:r>
            <a:r>
              <a:rPr lang="uk-UA" dirty="0" err="1" smtClean="0"/>
              <a:t>турфірмою</a:t>
            </a:r>
            <a:r>
              <a:rPr lang="uk-UA" dirty="0" smtClean="0"/>
              <a:t>, краще - </a:t>
            </a:r>
            <a:r>
              <a:rPr lang="uk-UA" b="1" dirty="0" smtClean="0"/>
              <a:t>електронний</a:t>
            </a:r>
            <a:endParaRPr lang="uk-UA" b="1" dirty="0"/>
          </a:p>
        </p:txBody>
      </p:sp>
      <p:cxnSp>
        <p:nvCxnSpPr>
          <p:cNvPr id="8" name="Пряма зі стрілкою 7"/>
          <p:cNvCxnSpPr>
            <a:stCxn id="2" idx="2"/>
            <a:endCxn id="3" idx="0"/>
          </p:cNvCxnSpPr>
          <p:nvPr/>
        </p:nvCxnSpPr>
        <p:spPr>
          <a:xfrm flipH="1">
            <a:off x="1617260" y="1690688"/>
            <a:ext cx="4478740" cy="34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2" idx="2"/>
            <a:endCxn id="4" idx="0"/>
          </p:cNvCxnSpPr>
          <p:nvPr/>
        </p:nvCxnSpPr>
        <p:spPr>
          <a:xfrm flipH="1">
            <a:off x="4899548" y="1690688"/>
            <a:ext cx="1196452" cy="34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2" idx="2"/>
          </p:cNvCxnSpPr>
          <p:nvPr/>
        </p:nvCxnSpPr>
        <p:spPr>
          <a:xfrm>
            <a:off x="6096000" y="1690688"/>
            <a:ext cx="1587690" cy="34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" idx="2"/>
          </p:cNvCxnSpPr>
          <p:nvPr/>
        </p:nvCxnSpPr>
        <p:spPr>
          <a:xfrm>
            <a:off x="6096000" y="1690688"/>
            <a:ext cx="4685731" cy="34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69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Претензії </a:t>
            </a:r>
            <a:r>
              <a:rPr lang="uk-UA" dirty="0"/>
              <a:t>готелів до </a:t>
            </a:r>
            <a:r>
              <a:rPr lang="uk-UA" dirty="0" err="1" smtClean="0"/>
              <a:t>турфірм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1284205"/>
              </p:ext>
            </p:extLst>
          </p:nvPr>
        </p:nvGraphicFramePr>
        <p:xfrm>
          <a:off x="559557" y="1305342"/>
          <a:ext cx="9771798" cy="495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46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Переваги, які з'являються у готелів у співпраці з </a:t>
            </a:r>
            <a:r>
              <a:rPr lang="uk-UA" dirty="0" err="1" smtClean="0"/>
              <a:t>турбізнесом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66428423"/>
              </p:ext>
            </p:extLst>
          </p:nvPr>
        </p:nvGraphicFramePr>
        <p:xfrm>
          <a:off x="-245660" y="1602561"/>
          <a:ext cx="8607188" cy="466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43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Схеми співпраці готелю та туроператора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1" y="1433015"/>
            <a:ext cx="9079814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678</Words>
  <Application>Microsoft Office PowerPoint</Application>
  <PresentationFormat>Широкоэкранный</PresentationFormat>
  <Paragraphs>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Lucida Sans Unicode</vt:lpstr>
      <vt:lpstr>Times New Roman</vt:lpstr>
      <vt:lpstr>Wingdings</vt:lpstr>
      <vt:lpstr>Wingdings 3</vt:lpstr>
      <vt:lpstr>Office Theme</vt:lpstr>
      <vt:lpstr>ОРГАНІЗАЦІЯ СПІВПРАЦІ ГОТЕЛЮ З ТУРФІРМАМИ</vt:lpstr>
      <vt:lpstr>План</vt:lpstr>
      <vt:lpstr>Мета заняття </vt:lpstr>
      <vt:lpstr>Групові норми</vt:lpstr>
      <vt:lpstr>Презентация PowerPoint</vt:lpstr>
      <vt:lpstr>Основні ознаки готелів, при наявності яких з ними готові працювати турфірми:</vt:lpstr>
      <vt:lpstr>Претензії готелів до турфірм</vt:lpstr>
      <vt:lpstr>Переваги, які з'являються у готелів у співпраці з турбізнесом</vt:lpstr>
      <vt:lpstr>Схеми співпраці готелю та туроператора</vt:lpstr>
      <vt:lpstr>Схема співпраці «оренда готелю» </vt:lpstr>
      <vt:lpstr>Схема співпраці «комітент-умови придбання блоків кімнат» </vt:lpstr>
      <vt:lpstr>Схема співпраці «елотмент-умови» </vt:lpstr>
      <vt:lpstr>Схема співпраці «безвідзивне бронювання» </vt:lpstr>
      <vt:lpstr>Безризикові схеми співпраці між готелю і туроператора</vt:lpstr>
      <vt:lpstr>Частка продажів у різних готелів через турагентства і туроператорів </vt:lpstr>
      <vt:lpstr>Презентация PowerPoint</vt:lpstr>
      <vt:lpstr>Презентация PowerPoint</vt:lpstr>
      <vt:lpstr>Підсумкова частина лекції</vt:lpstr>
      <vt:lpstr>РЕКОМЕНДОВАНА ЛІТЕРАТУРА:</vt:lpstr>
      <vt:lpstr>Internet-ресурси: </vt:lpstr>
      <vt:lpstr>Відповіді на запитання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15</cp:revision>
  <dcterms:created xsi:type="dcterms:W3CDTF">2020-05-19T07:28:08Z</dcterms:created>
  <dcterms:modified xsi:type="dcterms:W3CDTF">2023-02-04T20:36:21Z</dcterms:modified>
</cp:coreProperties>
</file>