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5"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90"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00" r:id="rId63"/>
    <p:sldId id="301" r:id="rId64"/>
    <p:sldId id="320" r:id="rId65"/>
    <p:sldId id="321" r:id="rId66"/>
    <p:sldId id="322" r:id="rId67"/>
    <p:sldId id="323" r:id="rId68"/>
    <p:sldId id="324" r:id="rId69"/>
    <p:sldId id="325" r:id="rId70"/>
    <p:sldId id="326"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9B05217-5535-41F2-B138-D37AE460A73B}" type="datetimeFigureOut">
              <a:rPr lang="uk-UA" smtClean="0"/>
              <a:t>24.11.2025</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79687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B05217-5535-41F2-B138-D37AE460A73B}" type="datetimeFigureOut">
              <a:rPr lang="uk-UA" smtClean="0"/>
              <a:t>24.11.2025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09590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9B05217-5535-41F2-B138-D37AE460A73B}" type="datetimeFigureOut">
              <a:rPr lang="uk-UA" smtClean="0"/>
              <a:t>24.11.2025</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3359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9B05217-5535-41F2-B138-D37AE460A73B}" type="datetimeFigureOut">
              <a:rPr lang="uk-UA" smtClean="0"/>
              <a:t>24.11.2025</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444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9B05217-5535-41F2-B138-D37AE460A73B}" type="datetimeFigureOut">
              <a:rPr lang="uk-UA" smtClean="0"/>
              <a:t>24.11.2025</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851155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89B05217-5535-41F2-B138-D37AE460A73B}" type="datetimeFigureOut">
              <a:rPr lang="uk-UA" smtClean="0"/>
              <a:t>24.11.2025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40761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89B05217-5535-41F2-B138-D37AE460A73B}" type="datetimeFigureOut">
              <a:rPr lang="uk-UA" smtClean="0"/>
              <a:t>24.11.2025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82347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9B05217-5535-41F2-B138-D37AE460A73B}" type="datetimeFigureOut">
              <a:rPr lang="uk-UA" smtClean="0"/>
              <a:t>24.11.2025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4133962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9B05217-5535-41F2-B138-D37AE460A73B}" type="datetimeFigureOut">
              <a:rPr lang="uk-UA" smtClean="0"/>
              <a:t>24.11.2025</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208765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Заголовок і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AD147C-613A-40D7-B63D-536AAA62971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95B3B82-893A-4ADD-BE2C-F1BFD8420DFD}"/>
              </a:ext>
            </a:extLst>
          </p:cNvPr>
          <p:cNvSpPr>
            <a:spLocks noGrp="1"/>
          </p:cNvSpPr>
          <p:nvPr>
            <p:ph type="body"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3D88A45-EF4E-4BA8-BEBC-BCD99C24C470}"/>
              </a:ext>
            </a:extLst>
          </p:cNvPr>
          <p:cNvSpPr>
            <a:spLocks noGrp="1"/>
          </p:cNvSpPr>
          <p:nvPr>
            <p:ph type="dt" sz="half" idx="10"/>
          </p:nvPr>
        </p:nvSpPr>
        <p:spPr/>
        <p:txBody>
          <a:bodyPr/>
          <a:lstStyle/>
          <a:p>
            <a:fld id="{89B05217-5535-41F2-B138-D37AE460A73B}" type="datetimeFigureOut">
              <a:rPr lang="uk-UA" smtClean="0"/>
              <a:t>24.11.2025</a:t>
            </a:fld>
            <a:endParaRPr lang="uk-UA"/>
          </a:p>
        </p:txBody>
      </p:sp>
      <p:sp>
        <p:nvSpPr>
          <p:cNvPr id="5" name="Місце для нижнього колонтитула 4">
            <a:extLst>
              <a:ext uri="{FF2B5EF4-FFF2-40B4-BE49-F238E27FC236}">
                <a16:creationId xmlns:a16="http://schemas.microsoft.com/office/drawing/2014/main" id="{D23FB96E-B31D-42EA-A229-DDE83EE763E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86542CF-05D0-4CFB-94B4-188B70EAFB64}"/>
              </a:ext>
            </a:extLst>
          </p:cNvPr>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22025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9B05217-5535-41F2-B138-D37AE460A73B}" type="datetimeFigureOut">
              <a:rPr lang="uk-UA" smtClean="0"/>
              <a:t>24.11.2025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406491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9B05217-5535-41F2-B138-D37AE460A73B}" type="datetimeFigureOut">
              <a:rPr lang="uk-UA" smtClean="0"/>
              <a:t>24.11.2025</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7187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9B05217-5535-41F2-B138-D37AE460A73B}" type="datetimeFigureOut">
              <a:rPr lang="uk-UA" smtClean="0"/>
              <a:t>24.11.2025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200176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89B05217-5535-41F2-B138-D37AE460A73B}" type="datetimeFigureOut">
              <a:rPr lang="uk-UA" smtClean="0"/>
              <a:t>24.11.2025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273440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89B05217-5535-41F2-B138-D37AE460A73B}" type="datetimeFigureOut">
              <a:rPr lang="uk-UA" smtClean="0"/>
              <a:t>24.11.2025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74770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05217-5535-41F2-B138-D37AE460A73B}" type="datetimeFigureOut">
              <a:rPr lang="uk-UA" smtClean="0"/>
              <a:t>24.11.2025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35719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B05217-5535-41F2-B138-D37AE460A73B}" type="datetimeFigureOut">
              <a:rPr lang="uk-UA" smtClean="0"/>
              <a:t>24.11.2025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4645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B05217-5535-41F2-B138-D37AE460A73B}" type="datetimeFigureOut">
              <a:rPr lang="uk-UA" smtClean="0"/>
              <a:t>24.11.2025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98105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B05217-5535-41F2-B138-D37AE460A73B}" type="datetimeFigureOut">
              <a:rPr lang="uk-UA" smtClean="0"/>
              <a:t>24.11.2025</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A3B379-7BAA-4613-97F8-E823225AC366}" type="slidenum">
              <a:rPr lang="uk-UA" smtClean="0"/>
              <a:t>‹№›</a:t>
            </a:fld>
            <a:endParaRPr lang="uk-UA"/>
          </a:p>
        </p:txBody>
      </p:sp>
    </p:spTree>
    <p:extLst>
      <p:ext uri="{BB962C8B-B14F-4D97-AF65-F5344CB8AC3E}">
        <p14:creationId xmlns:p14="http://schemas.microsoft.com/office/powerpoint/2010/main" val="414208815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143DA5D-7EEA-4650-A2C3-3AE948952464}"/>
              </a:ext>
            </a:extLst>
          </p:cNvPr>
          <p:cNvSpPr>
            <a:spLocks noGrp="1"/>
          </p:cNvSpPr>
          <p:nvPr>
            <p:ph type="ctrTitle"/>
          </p:nvPr>
        </p:nvSpPr>
        <p:spPr>
          <a:xfrm>
            <a:off x="1933575" y="814129"/>
            <a:ext cx="9448800" cy="1825096"/>
          </a:xfrm>
        </p:spPr>
        <p:txBody>
          <a:bodyPr/>
          <a:lstStyle/>
          <a:p>
            <a:r>
              <a:rPr lang="uk-UA" dirty="0"/>
              <a:t>Теорії масових комунікацій</a:t>
            </a:r>
          </a:p>
        </p:txBody>
      </p:sp>
      <p:sp>
        <p:nvSpPr>
          <p:cNvPr id="5" name="Підзаголовок 4">
            <a:extLst>
              <a:ext uri="{FF2B5EF4-FFF2-40B4-BE49-F238E27FC236}">
                <a16:creationId xmlns:a16="http://schemas.microsoft.com/office/drawing/2014/main" id="{8ED050BA-3FE2-4D1E-B00F-F1581DC29C10}"/>
              </a:ext>
            </a:extLst>
          </p:cNvPr>
          <p:cNvSpPr>
            <a:spLocks noGrp="1"/>
          </p:cNvSpPr>
          <p:nvPr>
            <p:ph type="subTitle" idx="1"/>
          </p:nvPr>
        </p:nvSpPr>
        <p:spPr>
          <a:xfrm>
            <a:off x="1371600" y="3057525"/>
            <a:ext cx="9448800" cy="2476500"/>
          </a:xfrm>
        </p:spPr>
        <p:txBody>
          <a:bodyPr>
            <a:normAutofit/>
          </a:bodyPr>
          <a:lstStyle/>
          <a:p>
            <a:pPr marL="457200" indent="-457200" algn="l">
              <a:buFont typeface="+mj-lt"/>
              <a:buAutoNum type="arabicPeriod"/>
            </a:pPr>
            <a:r>
              <a:rPr lang="uk-UA" dirty="0"/>
              <a:t>Структурно-функціональний підхід.</a:t>
            </a:r>
          </a:p>
          <a:p>
            <a:pPr marL="457200" indent="-457200" algn="l">
              <a:buFont typeface="+mj-lt"/>
              <a:buAutoNum type="arabicPeriod"/>
            </a:pPr>
            <a:r>
              <a:rPr lang="uk-UA" dirty="0"/>
              <a:t>Теорія когнітивного дисонансу.</a:t>
            </a:r>
          </a:p>
          <a:p>
            <a:pPr marL="457200" indent="-457200" algn="l">
              <a:buFont typeface="+mj-lt"/>
              <a:buAutoNum type="arabicPeriod"/>
            </a:pPr>
            <a:r>
              <a:rPr lang="ru-RU" dirty="0" err="1"/>
              <a:t>Теорія</a:t>
            </a:r>
            <a:r>
              <a:rPr lang="ru-RU" dirty="0"/>
              <a:t> </a:t>
            </a:r>
            <a:r>
              <a:rPr lang="ru-RU" dirty="0" err="1"/>
              <a:t>користі</a:t>
            </a:r>
            <a:r>
              <a:rPr lang="ru-RU" dirty="0"/>
              <a:t> та </a:t>
            </a:r>
            <a:r>
              <a:rPr lang="ru-RU" dirty="0" err="1"/>
              <a:t>задоволення</a:t>
            </a:r>
            <a:r>
              <a:rPr lang="ru-RU" dirty="0"/>
              <a:t>.</a:t>
            </a:r>
          </a:p>
          <a:p>
            <a:pPr marL="457200" indent="-457200" algn="l">
              <a:buFont typeface="+mj-lt"/>
              <a:buAutoNum type="arabicPeriod"/>
            </a:pPr>
            <a:r>
              <a:rPr lang="uk-UA" dirty="0"/>
              <a:t>Теорія навчання і теорія пізнання.</a:t>
            </a:r>
          </a:p>
          <a:p>
            <a:pPr marL="457200" indent="-457200" algn="l">
              <a:buFont typeface="+mj-lt"/>
              <a:buAutoNum type="arabicPeriod"/>
            </a:pPr>
            <a:r>
              <a:rPr lang="uk-UA" dirty="0"/>
              <a:t>Теорія спіралі мовчання. </a:t>
            </a:r>
          </a:p>
          <a:p>
            <a:pPr marL="457200" indent="-457200" algn="l">
              <a:buFont typeface="+mj-lt"/>
              <a:buAutoNum type="arabicPeriod"/>
            </a:pPr>
            <a:endParaRPr lang="uk-UA" dirty="0"/>
          </a:p>
        </p:txBody>
      </p:sp>
    </p:spTree>
    <p:extLst>
      <p:ext uri="{BB962C8B-B14F-4D97-AF65-F5344CB8AC3E}">
        <p14:creationId xmlns:p14="http://schemas.microsoft.com/office/powerpoint/2010/main" val="387552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288D9-A607-41BA-9CF1-0E1DA45E8CE7}"/>
              </a:ext>
            </a:extLst>
          </p:cNvPr>
          <p:cNvSpPr>
            <a:spLocks noGrp="1"/>
          </p:cNvSpPr>
          <p:nvPr>
            <p:ph type="title"/>
          </p:nvPr>
        </p:nvSpPr>
        <p:spPr/>
        <p:txBody>
          <a:bodyPr/>
          <a:lstStyle/>
          <a:p>
            <a:r>
              <a:rPr lang="ru-RU"/>
              <a:t>Емоційна природа і трансформація стереотипів</a:t>
            </a:r>
            <a:endParaRPr lang="uk-UA"/>
          </a:p>
        </p:txBody>
      </p:sp>
      <p:sp>
        <p:nvSpPr>
          <p:cNvPr id="3" name="Місце для тексту 2">
            <a:extLst>
              <a:ext uri="{FF2B5EF4-FFF2-40B4-BE49-F238E27FC236}">
                <a16:creationId xmlns:a16="http://schemas.microsoft.com/office/drawing/2014/main" id="{BF345FAC-7FA0-45FE-A967-3953D89E84CE}"/>
              </a:ext>
            </a:extLst>
          </p:cNvPr>
          <p:cNvSpPr>
            <a:spLocks noGrp="1"/>
          </p:cNvSpPr>
          <p:nvPr>
            <p:ph type="body" idx="1"/>
          </p:nvPr>
        </p:nvSpPr>
        <p:spPr/>
        <p:txBody>
          <a:bodyPr/>
          <a:lstStyle/>
          <a:p>
            <a:pPr algn="just"/>
            <a:r>
              <a:rPr lang="uk-UA" dirty="0"/>
              <a:t>Особливу увагу дослідники звертають на емоційну сторону стереотипів, що впливає на оцінку дійсності. М. Чен і Т. </a:t>
            </a:r>
            <a:r>
              <a:rPr lang="uk-UA" dirty="0" err="1"/>
              <a:t>Барг</a:t>
            </a:r>
            <a:r>
              <a:rPr lang="uk-UA" dirty="0"/>
              <a:t> підкреслювали, що у процесі сприйняття відбувається </a:t>
            </a:r>
            <a:r>
              <a:rPr lang="uk-UA" dirty="0">
                <a:solidFill>
                  <a:srgbClr val="FFFF00"/>
                </a:solidFill>
              </a:rPr>
              <a:t>автоматична активізація стереотипів</a:t>
            </a:r>
            <a:r>
              <a:rPr lang="uk-UA" dirty="0"/>
              <a:t>. Л. Карст і Т. </a:t>
            </a:r>
            <a:r>
              <a:rPr lang="uk-UA" dirty="0" err="1"/>
              <a:t>Берстейн</a:t>
            </a:r>
            <a:r>
              <a:rPr lang="uk-UA" dirty="0"/>
              <a:t> досліджували цей процес на прикладі американських газет, де сучасні заголовки-провідні лінії часто спираються на вже наявні стереотипи у свідомості людей. Важливим залишається питання зміни стереотипів. Блоки, на думку деяких авторів, легко монтувати та змінювати, що викликає дискусію з тими, хто вважає стереотипи консервативною структурою, зміна якої спричиняє когнітивний дисонанс.</a:t>
            </a:r>
          </a:p>
        </p:txBody>
      </p:sp>
    </p:spTree>
    <p:extLst>
      <p:ext uri="{BB962C8B-B14F-4D97-AF65-F5344CB8AC3E}">
        <p14:creationId xmlns:p14="http://schemas.microsoft.com/office/powerpoint/2010/main" val="61289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BF37B9-BB81-4824-8010-E2D754F4E867}"/>
              </a:ext>
            </a:extLst>
          </p:cNvPr>
          <p:cNvSpPr>
            <a:spLocks noGrp="1"/>
          </p:cNvSpPr>
          <p:nvPr>
            <p:ph type="title"/>
          </p:nvPr>
        </p:nvSpPr>
        <p:spPr/>
        <p:txBody>
          <a:bodyPr/>
          <a:lstStyle/>
          <a:p>
            <a:r>
              <a:rPr lang="ru-RU" dirty="0" err="1"/>
              <a:t>Витоки</a:t>
            </a:r>
            <a:r>
              <a:rPr lang="ru-RU" dirty="0"/>
              <a:t> та суть </a:t>
            </a:r>
            <a:r>
              <a:rPr lang="ru-RU" dirty="0" err="1"/>
              <a:t>теорії</a:t>
            </a:r>
            <a:r>
              <a:rPr lang="ru-RU" dirty="0"/>
              <a:t> </a:t>
            </a:r>
            <a:r>
              <a:rPr lang="ru-RU" dirty="0" err="1"/>
              <a:t>когнітивного</a:t>
            </a:r>
            <a:r>
              <a:rPr lang="ru-RU" dirty="0"/>
              <a:t> </a:t>
            </a:r>
            <a:r>
              <a:rPr lang="ru-RU" dirty="0" err="1"/>
              <a:t>дисонансу</a:t>
            </a:r>
            <a:endParaRPr lang="uk-UA" dirty="0"/>
          </a:p>
        </p:txBody>
      </p:sp>
      <p:sp>
        <p:nvSpPr>
          <p:cNvPr id="3" name="Місце для тексту 2">
            <a:extLst>
              <a:ext uri="{FF2B5EF4-FFF2-40B4-BE49-F238E27FC236}">
                <a16:creationId xmlns:a16="http://schemas.microsoft.com/office/drawing/2014/main" id="{9D4D6A4A-9EC8-44BB-BCC1-C59E62776A63}"/>
              </a:ext>
            </a:extLst>
          </p:cNvPr>
          <p:cNvSpPr>
            <a:spLocks noGrp="1"/>
          </p:cNvSpPr>
          <p:nvPr>
            <p:ph type="body" idx="1"/>
          </p:nvPr>
        </p:nvSpPr>
        <p:spPr/>
        <p:txBody>
          <a:bodyPr/>
          <a:lstStyle/>
          <a:p>
            <a:pPr algn="just"/>
            <a:r>
              <a:rPr lang="uk-UA" dirty="0"/>
              <a:t>Теорію когнітивного дисонансу вперше сформулював американський дослідник Леон </a:t>
            </a:r>
            <a:r>
              <a:rPr lang="uk-UA" dirty="0" err="1"/>
              <a:t>Фестінгер</a:t>
            </a:r>
            <a:r>
              <a:rPr lang="uk-UA" dirty="0"/>
              <a:t> у 1957 р. Після цього її багаторазово підтверджували експериментальним шляхом. Суть теорії полягає в тому, що коли людина через правові чи моральні перепони не може вільно висловити свою думку, вона несвідомо схильна змінити її на ту, яка домінує в її соціальному оточенні. Підґрунтям цього є підсвідоме бажання уникнути дисонансу. Людина може досягти цього або уникаючи зустрічі з </a:t>
            </a:r>
            <a:r>
              <a:rPr lang="uk-UA" dirty="0" err="1"/>
              <a:t>дисонансними</a:t>
            </a:r>
            <a:r>
              <a:rPr lang="uk-UA" dirty="0"/>
              <a:t> елементами (наприклад, з матеріалами медіа, що суперечать її переконанням), або змінюючи власні установки, що є складнішим шляхом.</a:t>
            </a:r>
          </a:p>
        </p:txBody>
      </p:sp>
    </p:spTree>
    <p:extLst>
      <p:ext uri="{BB962C8B-B14F-4D97-AF65-F5344CB8AC3E}">
        <p14:creationId xmlns:p14="http://schemas.microsoft.com/office/powerpoint/2010/main" val="24273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E0CB93-5EE8-4EEB-965E-52B817159A23}"/>
              </a:ext>
            </a:extLst>
          </p:cNvPr>
          <p:cNvSpPr>
            <a:spLocks noGrp="1"/>
          </p:cNvSpPr>
          <p:nvPr>
            <p:ph type="title"/>
          </p:nvPr>
        </p:nvSpPr>
        <p:spPr/>
        <p:txBody>
          <a:bodyPr>
            <a:normAutofit fontScale="90000"/>
          </a:bodyPr>
          <a:lstStyle/>
          <a:p>
            <a:r>
              <a:rPr lang="ru-RU"/>
              <a:t>Формулювання гіпотези та причини виникнення дисонансу</a:t>
            </a:r>
            <a:endParaRPr lang="uk-UA"/>
          </a:p>
        </p:txBody>
      </p:sp>
      <p:sp>
        <p:nvSpPr>
          <p:cNvPr id="3" name="Місце для тексту 2">
            <a:extLst>
              <a:ext uri="{FF2B5EF4-FFF2-40B4-BE49-F238E27FC236}">
                <a16:creationId xmlns:a16="http://schemas.microsoft.com/office/drawing/2014/main" id="{20E78971-ED09-482A-9161-F2D6864E9AAA}"/>
              </a:ext>
            </a:extLst>
          </p:cNvPr>
          <p:cNvSpPr>
            <a:spLocks noGrp="1"/>
          </p:cNvSpPr>
          <p:nvPr>
            <p:ph type="body" idx="1"/>
          </p:nvPr>
        </p:nvSpPr>
        <p:spPr/>
        <p:txBody>
          <a:bodyPr/>
          <a:lstStyle/>
          <a:p>
            <a:pPr algn="just"/>
            <a:r>
              <a:rPr lang="uk-UA" dirty="0" err="1"/>
              <a:t>Фестінгер</a:t>
            </a:r>
            <a:r>
              <a:rPr lang="uk-UA" dirty="0"/>
              <a:t> вважав, що виникнення дисонансу спричиняє психологічний дискомфорт, який мотивує індивіда зменшити напругу і досягти консонансу. Крім цього, людина активно уникає ситуацій та інформації, що можуть посилити дисонанс. Він виділяв кілька причин його виникнення: логічна несумісність поглядів, культурні звичаї, коли певна поведінка суперечить нормам етикету, а також </a:t>
            </a:r>
            <a:r>
              <a:rPr lang="uk-UA" dirty="0" err="1"/>
              <a:t>кроскультурні</a:t>
            </a:r>
            <a:r>
              <a:rPr lang="uk-UA" dirty="0"/>
              <a:t> конфлікти. До цього додаються випадки, коли окрема думка входить у суперечність із загальною позицією чи минулим досвідом людини.</a:t>
            </a:r>
          </a:p>
        </p:txBody>
      </p:sp>
    </p:spTree>
    <p:extLst>
      <p:ext uri="{BB962C8B-B14F-4D97-AF65-F5344CB8AC3E}">
        <p14:creationId xmlns:p14="http://schemas.microsoft.com/office/powerpoint/2010/main" val="304969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16AFE-B688-4A8E-855B-428C27C4A858}"/>
              </a:ext>
            </a:extLst>
          </p:cNvPr>
          <p:cNvSpPr>
            <a:spLocks noGrp="1"/>
          </p:cNvSpPr>
          <p:nvPr>
            <p:ph type="title"/>
          </p:nvPr>
        </p:nvSpPr>
        <p:spPr/>
        <p:txBody>
          <a:bodyPr>
            <a:normAutofit fontScale="90000"/>
          </a:bodyPr>
          <a:lstStyle/>
          <a:p>
            <a:r>
              <a:rPr lang="ru-RU"/>
              <a:t>Міра дисонансу та закономірності його зменшення</a:t>
            </a:r>
            <a:endParaRPr lang="uk-UA"/>
          </a:p>
        </p:txBody>
      </p:sp>
      <p:sp>
        <p:nvSpPr>
          <p:cNvPr id="3" name="Місце для тексту 2">
            <a:extLst>
              <a:ext uri="{FF2B5EF4-FFF2-40B4-BE49-F238E27FC236}">
                <a16:creationId xmlns:a16="http://schemas.microsoft.com/office/drawing/2014/main" id="{0167E717-6372-4EE7-BD70-F9818EBCA38A}"/>
              </a:ext>
            </a:extLst>
          </p:cNvPr>
          <p:cNvSpPr>
            <a:spLocks noGrp="1"/>
          </p:cNvSpPr>
          <p:nvPr>
            <p:ph type="body" idx="1"/>
          </p:nvPr>
        </p:nvSpPr>
        <p:spPr/>
        <p:txBody>
          <a:bodyPr/>
          <a:lstStyle/>
          <a:p>
            <a:pPr algn="just"/>
            <a:r>
              <a:rPr lang="uk-UA" dirty="0"/>
              <a:t>Важливим показником є міра дисонансу, від якої залежить інтенсивність прагнення до його зменшення. </a:t>
            </a:r>
            <a:r>
              <a:rPr lang="uk-UA" dirty="0" err="1"/>
              <a:t>Фестінгер</a:t>
            </a:r>
            <a:r>
              <a:rPr lang="uk-UA" dirty="0"/>
              <a:t> зазначав, що два когнітивні елементи можуть бути або </a:t>
            </a:r>
            <a:r>
              <a:rPr lang="uk-UA" dirty="0" err="1"/>
              <a:t>дисонансними</a:t>
            </a:r>
            <a:r>
              <a:rPr lang="uk-UA" dirty="0"/>
              <a:t>, або консонантними. Міра дисонансу залежить від важливості елементів, що його спричинили, а також від пропорції відносин між системами елементів. Деякі когнітивні системи чинять опір змінам, адже це вимагає переосмислення власних установок і може супроводжуватись емоційними втратами.</a:t>
            </a:r>
          </a:p>
        </p:txBody>
      </p:sp>
    </p:spTree>
    <p:extLst>
      <p:ext uri="{BB962C8B-B14F-4D97-AF65-F5344CB8AC3E}">
        <p14:creationId xmlns:p14="http://schemas.microsoft.com/office/powerpoint/2010/main" val="118988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2C71AB-4223-4D51-B87F-C8E4FF9CD72B}"/>
              </a:ext>
            </a:extLst>
          </p:cNvPr>
          <p:cNvSpPr>
            <a:spLocks noGrp="1"/>
          </p:cNvSpPr>
          <p:nvPr>
            <p:ph type="title"/>
          </p:nvPr>
        </p:nvSpPr>
        <p:spPr/>
        <p:txBody>
          <a:bodyPr/>
          <a:lstStyle/>
          <a:p>
            <a:r>
              <a:rPr lang="ru-RU"/>
              <a:t>Опір змінам і способи компенсації</a:t>
            </a:r>
            <a:endParaRPr lang="uk-UA"/>
          </a:p>
        </p:txBody>
      </p:sp>
      <p:sp>
        <p:nvSpPr>
          <p:cNvPr id="3" name="Місце для тексту 2">
            <a:extLst>
              <a:ext uri="{FF2B5EF4-FFF2-40B4-BE49-F238E27FC236}">
                <a16:creationId xmlns:a16="http://schemas.microsoft.com/office/drawing/2014/main" id="{DFE45479-A93C-4622-8811-0380E68CC4B1}"/>
              </a:ext>
            </a:extLst>
          </p:cNvPr>
          <p:cNvSpPr>
            <a:spLocks noGrp="1"/>
          </p:cNvSpPr>
          <p:nvPr>
            <p:ph type="body" idx="1"/>
          </p:nvPr>
        </p:nvSpPr>
        <p:spPr/>
        <p:txBody>
          <a:bodyPr/>
          <a:lstStyle/>
          <a:p>
            <a:pPr algn="just"/>
            <a:r>
              <a:rPr lang="uk-UA" dirty="0"/>
              <a:t>Головним джерелом опору змінам є реакція на реальність. Людині важко заперечити очевидне, але ще складніше змінити звичну поведінку. Наприклад, якщо людині неприємне спілкування з сусідом, простіше терпіти, ніж переїжджати. Крім того, поведінка, що не влаштовує з однієї точки зору, може задовольняти з іншої. Якщо змінити переконання складно, людина може вводити нові когнітивні елементи, щоб зменшити напругу. Наприклад, власник дорогого авто може втішатися його престижністю, навіть якщо він неекономічний.</a:t>
            </a:r>
          </a:p>
        </p:txBody>
      </p:sp>
    </p:spTree>
    <p:extLst>
      <p:ext uri="{BB962C8B-B14F-4D97-AF65-F5344CB8AC3E}">
        <p14:creationId xmlns:p14="http://schemas.microsoft.com/office/powerpoint/2010/main" val="80143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7A4DD-83FE-4B93-A18A-6F500CC54C60}"/>
              </a:ext>
            </a:extLst>
          </p:cNvPr>
          <p:cNvSpPr>
            <a:spLocks noGrp="1"/>
          </p:cNvSpPr>
          <p:nvPr>
            <p:ph type="title"/>
          </p:nvPr>
        </p:nvSpPr>
        <p:spPr/>
        <p:txBody>
          <a:bodyPr/>
          <a:lstStyle/>
          <a:p>
            <a:r>
              <a:rPr lang="ru-RU"/>
              <a:t>Когнітивний дисонанс і процес прийняття рішень</a:t>
            </a:r>
            <a:endParaRPr lang="uk-UA"/>
          </a:p>
        </p:txBody>
      </p:sp>
      <p:sp>
        <p:nvSpPr>
          <p:cNvPr id="3" name="Місце для тексту 2">
            <a:extLst>
              <a:ext uri="{FF2B5EF4-FFF2-40B4-BE49-F238E27FC236}">
                <a16:creationId xmlns:a16="http://schemas.microsoft.com/office/drawing/2014/main" id="{DD265914-118D-4DA1-AAFD-CFE01C684A71}"/>
              </a:ext>
            </a:extLst>
          </p:cNvPr>
          <p:cNvSpPr>
            <a:spLocks noGrp="1"/>
          </p:cNvSpPr>
          <p:nvPr>
            <p:ph type="body" idx="1"/>
          </p:nvPr>
        </p:nvSpPr>
        <p:spPr/>
        <p:txBody>
          <a:bodyPr/>
          <a:lstStyle/>
          <a:p>
            <a:pPr algn="just"/>
            <a:r>
              <a:rPr lang="uk-UA" dirty="0"/>
              <a:t>Досліджуючи прийняття рішень, </a:t>
            </a:r>
            <a:r>
              <a:rPr lang="uk-UA" dirty="0" err="1"/>
              <a:t>Фестінгер</a:t>
            </a:r>
            <a:r>
              <a:rPr lang="uk-UA" dirty="0"/>
              <a:t> відзначав, що </a:t>
            </a:r>
            <a:r>
              <a:rPr lang="uk-UA" dirty="0">
                <a:solidFill>
                  <a:srgbClr val="FFFF00"/>
                </a:solidFill>
              </a:rPr>
              <a:t>після вибору людина відчуває внутрішню напругу через відкинуту альтернативу</a:t>
            </a:r>
            <a:r>
              <a:rPr lang="uk-UA" dirty="0"/>
              <a:t>. Щоб позбутися сумнівів, відбувається так звана “завершальна фіксація рішення” — індивід переконує себе у правильності зробленого вибору. Чим важливіше рішення, тим сильніший дисонанс. </a:t>
            </a:r>
            <a:r>
              <a:rPr lang="uk-UA" dirty="0" err="1"/>
              <a:t>Фестінгер</a:t>
            </a:r>
            <a:r>
              <a:rPr lang="uk-UA" dirty="0"/>
              <a:t> виділяв три способи його зменшення: змінити рішення, змінити привабливість альтернатив або знайти збіги між ними.</a:t>
            </a:r>
          </a:p>
        </p:txBody>
      </p:sp>
    </p:spTree>
    <p:extLst>
      <p:ext uri="{BB962C8B-B14F-4D97-AF65-F5344CB8AC3E}">
        <p14:creationId xmlns:p14="http://schemas.microsoft.com/office/powerpoint/2010/main" val="170116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DC489D-0CB0-42FF-BC9D-55F9FD1F66E4}"/>
              </a:ext>
            </a:extLst>
          </p:cNvPr>
          <p:cNvSpPr>
            <a:spLocks noGrp="1"/>
          </p:cNvSpPr>
          <p:nvPr>
            <p:ph type="title"/>
          </p:nvPr>
        </p:nvSpPr>
        <p:spPr/>
        <p:txBody>
          <a:bodyPr/>
          <a:lstStyle/>
          <a:p>
            <a:r>
              <a:rPr lang="ru-RU"/>
              <a:t>Експерименти Левіна і роль групового рішення</a:t>
            </a:r>
            <a:endParaRPr lang="uk-UA"/>
          </a:p>
        </p:txBody>
      </p:sp>
      <p:sp>
        <p:nvSpPr>
          <p:cNvPr id="3" name="Місце для тексту 2">
            <a:extLst>
              <a:ext uri="{FF2B5EF4-FFF2-40B4-BE49-F238E27FC236}">
                <a16:creationId xmlns:a16="http://schemas.microsoft.com/office/drawing/2014/main" id="{10992E58-844F-4B8A-B73E-8BA0359EC7FE}"/>
              </a:ext>
            </a:extLst>
          </p:cNvPr>
          <p:cNvSpPr>
            <a:spLocks noGrp="1"/>
          </p:cNvSpPr>
          <p:nvPr>
            <p:ph type="body" idx="1"/>
          </p:nvPr>
        </p:nvSpPr>
        <p:spPr/>
        <p:txBody>
          <a:bodyPr/>
          <a:lstStyle/>
          <a:p>
            <a:pPr algn="just"/>
            <a:r>
              <a:rPr lang="uk-UA" dirty="0"/>
              <a:t>Експерименти К. Левіна показали, що </a:t>
            </a:r>
            <a:r>
              <a:rPr lang="uk-UA" dirty="0">
                <a:solidFill>
                  <a:srgbClr val="FFFF00"/>
                </a:solidFill>
              </a:rPr>
              <a:t>спосіб прийняття рішення суттєво впливає на поведінку індивідів</a:t>
            </a:r>
            <a:r>
              <a:rPr lang="uk-UA" dirty="0"/>
              <a:t>. Учасники, які самостійно обговорювали проблему і голосували, частіше змінювали поведінку, ніж ті, хто лише слухав лекції. </a:t>
            </a:r>
            <a:r>
              <a:rPr lang="uk-UA" dirty="0" err="1"/>
              <a:t>Фестінгер</a:t>
            </a:r>
            <a:r>
              <a:rPr lang="uk-UA" dirty="0"/>
              <a:t> дійшов висновку, що після прийняття рішення індивіди активно шукають підтвердження правильності вибору, уникають альтернатив і стають менш схильними до перегляду своїх дій.</a:t>
            </a:r>
          </a:p>
        </p:txBody>
      </p:sp>
    </p:spTree>
    <p:extLst>
      <p:ext uri="{BB962C8B-B14F-4D97-AF65-F5344CB8AC3E}">
        <p14:creationId xmlns:p14="http://schemas.microsoft.com/office/powerpoint/2010/main" val="350936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90071-AD9E-4C24-90AB-320E2FEAF812}"/>
              </a:ext>
            </a:extLst>
          </p:cNvPr>
          <p:cNvSpPr>
            <a:spLocks noGrp="1"/>
          </p:cNvSpPr>
          <p:nvPr>
            <p:ph type="title"/>
          </p:nvPr>
        </p:nvSpPr>
        <p:spPr/>
        <p:txBody>
          <a:bodyPr/>
          <a:lstStyle/>
          <a:p>
            <a:r>
              <a:rPr lang="ru-RU"/>
              <a:t>Вимушена згода і зміна переконань</a:t>
            </a:r>
            <a:endParaRPr lang="uk-UA"/>
          </a:p>
        </p:txBody>
      </p:sp>
      <p:sp>
        <p:nvSpPr>
          <p:cNvPr id="3" name="Місце для тексту 2">
            <a:extLst>
              <a:ext uri="{FF2B5EF4-FFF2-40B4-BE49-F238E27FC236}">
                <a16:creationId xmlns:a16="http://schemas.microsoft.com/office/drawing/2014/main" id="{0538B26B-7B1E-4968-9E9C-1E8109082168}"/>
              </a:ext>
            </a:extLst>
          </p:cNvPr>
          <p:cNvSpPr>
            <a:spLocks noGrp="1"/>
          </p:cNvSpPr>
          <p:nvPr>
            <p:ph type="body" idx="1"/>
          </p:nvPr>
        </p:nvSpPr>
        <p:spPr/>
        <p:txBody>
          <a:bodyPr/>
          <a:lstStyle/>
          <a:p>
            <a:pPr algn="just"/>
            <a:r>
              <a:rPr lang="uk-UA" dirty="0"/>
              <a:t>Особливим випадком є вимушена згода — коли поведінка людини суперечить її переконанням. Це створює сильний дисонанс, який людина прагне зменшити. Якщо примус супроводжується значною загрозою покарання або великою нагородою, то внутрішні переконання залишаються незмінними. Проте за умов слабшого зовнішнього тиску ймовірність внутрішньої зміни поглядів зростає. Таким чином, людина може поступово змінити власні переконання, щоб уникнути психологічного конфлікту.</a:t>
            </a:r>
          </a:p>
        </p:txBody>
      </p:sp>
    </p:spTree>
    <p:extLst>
      <p:ext uri="{BB962C8B-B14F-4D97-AF65-F5344CB8AC3E}">
        <p14:creationId xmlns:p14="http://schemas.microsoft.com/office/powerpoint/2010/main" val="191664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E151B6-2910-4461-958A-3279E2265303}"/>
              </a:ext>
            </a:extLst>
          </p:cNvPr>
          <p:cNvSpPr>
            <a:spLocks noGrp="1"/>
          </p:cNvSpPr>
          <p:nvPr>
            <p:ph type="title"/>
          </p:nvPr>
        </p:nvSpPr>
        <p:spPr/>
        <p:txBody>
          <a:bodyPr>
            <a:normAutofit fontScale="90000"/>
          </a:bodyPr>
          <a:lstStyle/>
          <a:p>
            <a:r>
              <a:rPr lang="ru-RU"/>
              <a:t>Теорія інформаційного конформізму та роль мас-медіа</a:t>
            </a:r>
            <a:endParaRPr lang="uk-UA"/>
          </a:p>
        </p:txBody>
      </p:sp>
      <p:sp>
        <p:nvSpPr>
          <p:cNvPr id="3" name="Місце для тексту 2">
            <a:extLst>
              <a:ext uri="{FF2B5EF4-FFF2-40B4-BE49-F238E27FC236}">
                <a16:creationId xmlns:a16="http://schemas.microsoft.com/office/drawing/2014/main" id="{325E4722-E8A8-4D8B-8C90-813ABDDE5294}"/>
              </a:ext>
            </a:extLst>
          </p:cNvPr>
          <p:cNvSpPr>
            <a:spLocks noGrp="1"/>
          </p:cNvSpPr>
          <p:nvPr>
            <p:ph type="body" idx="1"/>
          </p:nvPr>
        </p:nvSpPr>
        <p:spPr/>
        <p:txBody>
          <a:bodyPr/>
          <a:lstStyle/>
          <a:p>
            <a:pPr algn="just"/>
            <a:r>
              <a:rPr lang="uk-UA" dirty="0"/>
              <a:t>Суміжною є </a:t>
            </a:r>
            <a:r>
              <a:rPr lang="uk-UA" dirty="0">
                <a:solidFill>
                  <a:srgbClr val="FFFF00"/>
                </a:solidFill>
              </a:rPr>
              <a:t>теорія інформаційного конформізму </a:t>
            </a:r>
            <a:r>
              <a:rPr lang="uk-UA" dirty="0"/>
              <a:t>С. </a:t>
            </a:r>
            <a:r>
              <a:rPr lang="uk-UA" dirty="0" err="1"/>
              <a:t>Аша</a:t>
            </a:r>
            <a:r>
              <a:rPr lang="uk-UA" dirty="0"/>
              <a:t>, згідно з якою </a:t>
            </a:r>
            <a:r>
              <a:rPr lang="uk-UA" dirty="0">
                <a:solidFill>
                  <a:srgbClr val="FFFF00"/>
                </a:solidFill>
              </a:rPr>
              <a:t>люди схильні змінювати погляди під впливом соціального тиску</a:t>
            </a:r>
            <a:r>
              <a:rPr lang="uk-UA" dirty="0"/>
              <a:t>. П. </a:t>
            </a:r>
            <a:r>
              <a:rPr lang="uk-UA" dirty="0" err="1"/>
              <a:t>Лазарсфельд</a:t>
            </a:r>
            <a:r>
              <a:rPr lang="uk-UA" dirty="0"/>
              <a:t> і Р. </a:t>
            </a:r>
            <a:r>
              <a:rPr lang="uk-UA" dirty="0" err="1"/>
              <a:t>Мертон</a:t>
            </a:r>
            <a:r>
              <a:rPr lang="uk-UA" dirty="0"/>
              <a:t> зазначали, що мас-медіа зміцнюють статус-кво, поширюючи стандартизовані моделі поведінки. Представники </a:t>
            </a:r>
            <a:r>
              <a:rPr lang="uk-UA" dirty="0" err="1"/>
              <a:t>Анненбергської</a:t>
            </a:r>
            <a:r>
              <a:rPr lang="uk-UA" dirty="0"/>
              <a:t> школи досліджували, як медіа створюють уявні стандарти життя і культури, </a:t>
            </a:r>
            <a:r>
              <a:rPr lang="uk-UA" dirty="0" err="1"/>
              <a:t>інкультуровуючи</a:t>
            </a:r>
            <a:r>
              <a:rPr lang="uk-UA" dirty="0"/>
              <a:t> їх у свідомість аудиторії. Отже, людина в ситуації дисонансу прагне уникнути інформації, яка його посилює, та відновити внутрішню гармонію.</a:t>
            </a:r>
          </a:p>
        </p:txBody>
      </p:sp>
    </p:spTree>
    <p:extLst>
      <p:ext uri="{BB962C8B-B14F-4D97-AF65-F5344CB8AC3E}">
        <p14:creationId xmlns:p14="http://schemas.microsoft.com/office/powerpoint/2010/main" val="211458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FE312-C9E8-438A-B362-D367C6EF01B6}"/>
              </a:ext>
            </a:extLst>
          </p:cNvPr>
          <p:cNvSpPr>
            <a:spLocks noGrp="1"/>
          </p:cNvSpPr>
          <p:nvPr>
            <p:ph type="title"/>
          </p:nvPr>
        </p:nvSpPr>
        <p:spPr/>
        <p:txBody>
          <a:bodyPr/>
          <a:lstStyle/>
          <a:p>
            <a:r>
              <a:rPr lang="ru-RU"/>
              <a:t>Витоки та суть теорії когнітивного дисонансу</a:t>
            </a:r>
            <a:endParaRPr lang="uk-UA"/>
          </a:p>
        </p:txBody>
      </p:sp>
      <p:sp>
        <p:nvSpPr>
          <p:cNvPr id="3" name="Місце для тексту 2">
            <a:extLst>
              <a:ext uri="{FF2B5EF4-FFF2-40B4-BE49-F238E27FC236}">
                <a16:creationId xmlns:a16="http://schemas.microsoft.com/office/drawing/2014/main" id="{73473793-8191-4087-86B6-8A3F2EF3EF41}"/>
              </a:ext>
            </a:extLst>
          </p:cNvPr>
          <p:cNvSpPr>
            <a:spLocks noGrp="1"/>
          </p:cNvSpPr>
          <p:nvPr>
            <p:ph type="body" idx="1"/>
          </p:nvPr>
        </p:nvSpPr>
        <p:spPr/>
        <p:txBody>
          <a:bodyPr/>
          <a:lstStyle/>
          <a:p>
            <a:pPr algn="just"/>
            <a:r>
              <a:rPr lang="uk-UA" dirty="0"/>
              <a:t>Теорію когнітивного дисонансу вперше сформулював американський дослідник </a:t>
            </a:r>
            <a:r>
              <a:rPr lang="uk-UA" b="1" dirty="0">
                <a:solidFill>
                  <a:srgbClr val="FFFF00"/>
                </a:solidFill>
              </a:rPr>
              <a:t>Леон </a:t>
            </a:r>
            <a:r>
              <a:rPr lang="uk-UA" b="1" dirty="0" err="1">
                <a:solidFill>
                  <a:srgbClr val="FFFF00"/>
                </a:solidFill>
              </a:rPr>
              <a:t>Фестінгер</a:t>
            </a:r>
            <a:r>
              <a:rPr lang="uk-UA" b="1" dirty="0">
                <a:solidFill>
                  <a:srgbClr val="FFFF00"/>
                </a:solidFill>
              </a:rPr>
              <a:t> </a:t>
            </a:r>
            <a:r>
              <a:rPr lang="uk-UA" dirty="0"/>
              <a:t>у 1957 р. Після цього її багаторазово підтверджували експериментальним шляхом. Суть теорії полягає в тому, що </a:t>
            </a:r>
            <a:r>
              <a:rPr lang="uk-UA" dirty="0">
                <a:solidFill>
                  <a:srgbClr val="FFFF00"/>
                </a:solidFill>
              </a:rPr>
              <a:t>коли людина через правові чи моральні перепони не може вільно висловити свою думку, вона несвідомо схильна змінити її на ту, яка домінує в її соціальному оточенні</a:t>
            </a:r>
            <a:r>
              <a:rPr lang="uk-UA" dirty="0"/>
              <a:t>. Підґрунтям цього є підсвідоме бажання уникнути дисонансу. Людина може досягти цього або уникаючи зустрічі з </a:t>
            </a:r>
            <a:r>
              <a:rPr lang="uk-UA" dirty="0" err="1"/>
              <a:t>дисонансними</a:t>
            </a:r>
            <a:r>
              <a:rPr lang="uk-UA" dirty="0"/>
              <a:t> елементами (наприклад, з матеріалами медіа, що суперечать її переконанням), або змінюючи власні установки, що є складнішим шляхом.</a:t>
            </a:r>
          </a:p>
        </p:txBody>
      </p:sp>
    </p:spTree>
    <p:extLst>
      <p:ext uri="{BB962C8B-B14F-4D97-AF65-F5344CB8AC3E}">
        <p14:creationId xmlns:p14="http://schemas.microsoft.com/office/powerpoint/2010/main" val="70740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3BF6E-E5E2-4600-BCAF-73404D239683}"/>
              </a:ext>
            </a:extLst>
          </p:cNvPr>
          <p:cNvSpPr>
            <a:spLocks noGrp="1"/>
          </p:cNvSpPr>
          <p:nvPr>
            <p:ph type="title"/>
          </p:nvPr>
        </p:nvSpPr>
        <p:spPr/>
        <p:txBody>
          <a:bodyPr/>
          <a:lstStyle/>
          <a:p>
            <a:pPr algn="ctr"/>
            <a:r>
              <a:rPr lang="uk-UA" dirty="0"/>
              <a:t>Теорія стереотипів</a:t>
            </a:r>
          </a:p>
        </p:txBody>
      </p:sp>
      <p:sp>
        <p:nvSpPr>
          <p:cNvPr id="3" name="Місце для тексту 2">
            <a:extLst>
              <a:ext uri="{FF2B5EF4-FFF2-40B4-BE49-F238E27FC236}">
                <a16:creationId xmlns:a16="http://schemas.microsoft.com/office/drawing/2014/main" id="{C3C1D819-9971-4D55-8CA3-82AEB624027E}"/>
              </a:ext>
            </a:extLst>
          </p:cNvPr>
          <p:cNvSpPr>
            <a:spLocks noGrp="1"/>
          </p:cNvSpPr>
          <p:nvPr>
            <p:ph type="body" idx="1"/>
          </p:nvPr>
        </p:nvSpPr>
        <p:spPr/>
        <p:txBody>
          <a:bodyPr/>
          <a:lstStyle/>
          <a:p>
            <a:pPr algn="just"/>
            <a:r>
              <a:rPr lang="uk-UA" dirty="0"/>
              <a:t>Людина у процесі свого існування спрощує сприйняття навколишньої дійсності через систему стереотипів. Багато в чому це вимушений шлях. Людина за допомогою стереотипів може висловити і отримати уявлення про сутності, з якими ніколи раніше не стикалася. На </a:t>
            </a:r>
            <a:r>
              <a:rPr lang="uk-UA" dirty="0" err="1"/>
              <a:t>стереотипізацію</a:t>
            </a:r>
            <a:r>
              <a:rPr lang="uk-UA" dirty="0"/>
              <a:t> спілкування звертав увагу Б. де </a:t>
            </a:r>
            <a:r>
              <a:rPr lang="uk-UA" dirty="0" err="1"/>
              <a:t>Куртене</a:t>
            </a:r>
            <a:r>
              <a:rPr lang="uk-UA" dirty="0"/>
              <a:t>, який вважав, що в </a:t>
            </a:r>
            <a:r>
              <a:rPr lang="uk-UA" dirty="0" err="1"/>
              <a:t>мовному</a:t>
            </a:r>
            <a:r>
              <a:rPr lang="uk-UA" dirty="0"/>
              <a:t> спілкуванні існує потяг до спрощення задля зручності відносин між людьми.</a:t>
            </a:r>
          </a:p>
        </p:txBody>
      </p:sp>
    </p:spTree>
    <p:extLst>
      <p:ext uri="{BB962C8B-B14F-4D97-AF65-F5344CB8AC3E}">
        <p14:creationId xmlns:p14="http://schemas.microsoft.com/office/powerpoint/2010/main" val="85452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FB1114-FB29-49E3-BD62-90C55B3D4687}"/>
              </a:ext>
            </a:extLst>
          </p:cNvPr>
          <p:cNvSpPr>
            <a:spLocks noGrp="1"/>
          </p:cNvSpPr>
          <p:nvPr>
            <p:ph type="title"/>
          </p:nvPr>
        </p:nvSpPr>
        <p:spPr/>
        <p:txBody>
          <a:bodyPr>
            <a:normAutofit fontScale="90000"/>
          </a:bodyPr>
          <a:lstStyle/>
          <a:p>
            <a:r>
              <a:rPr lang="ru-RU"/>
              <a:t>Формулювання гіпотези та причини виникнення дисонансу</a:t>
            </a:r>
            <a:endParaRPr lang="uk-UA"/>
          </a:p>
        </p:txBody>
      </p:sp>
      <p:sp>
        <p:nvSpPr>
          <p:cNvPr id="3" name="Місце для тексту 2">
            <a:extLst>
              <a:ext uri="{FF2B5EF4-FFF2-40B4-BE49-F238E27FC236}">
                <a16:creationId xmlns:a16="http://schemas.microsoft.com/office/drawing/2014/main" id="{D08BCCBF-ECB6-40C7-8B6F-5B8AF4215105}"/>
              </a:ext>
            </a:extLst>
          </p:cNvPr>
          <p:cNvSpPr>
            <a:spLocks noGrp="1"/>
          </p:cNvSpPr>
          <p:nvPr>
            <p:ph type="body" idx="1"/>
          </p:nvPr>
        </p:nvSpPr>
        <p:spPr/>
        <p:txBody>
          <a:bodyPr/>
          <a:lstStyle/>
          <a:p>
            <a:pPr algn="just"/>
            <a:r>
              <a:rPr lang="uk-UA" dirty="0" err="1"/>
              <a:t>Фестінгер</a:t>
            </a:r>
            <a:r>
              <a:rPr lang="uk-UA" dirty="0"/>
              <a:t> вважав, що </a:t>
            </a:r>
            <a:r>
              <a:rPr lang="uk-UA" dirty="0">
                <a:solidFill>
                  <a:srgbClr val="FFFF00"/>
                </a:solidFill>
              </a:rPr>
              <a:t>виникнення дисонансу спричиняє психологічний дискомфорт, який мотивує індивіда зменшити напругу і досягти консонансу</a:t>
            </a:r>
            <a:r>
              <a:rPr lang="uk-UA" dirty="0"/>
              <a:t>. Крім цього, людина активно уникає ситуацій та інформації, що можуть посилити дисонанс. Він виділяв кілька причин його виникнення: логічна несумісність поглядів, культурні звичаї, коли певна поведінка суперечить нормам етикету, а також </a:t>
            </a:r>
            <a:r>
              <a:rPr lang="uk-UA" dirty="0" err="1"/>
              <a:t>кроскультурні</a:t>
            </a:r>
            <a:r>
              <a:rPr lang="uk-UA" dirty="0"/>
              <a:t> конфлікти. До цього додаються випадки, коли окрема думка входить у суперечність із загальною позицією чи минулим досвідом людини.</a:t>
            </a:r>
          </a:p>
        </p:txBody>
      </p:sp>
    </p:spTree>
    <p:extLst>
      <p:ext uri="{BB962C8B-B14F-4D97-AF65-F5344CB8AC3E}">
        <p14:creationId xmlns:p14="http://schemas.microsoft.com/office/powerpoint/2010/main" val="122810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43CE69-96B1-41A7-B5BF-B544AFCB963D}"/>
              </a:ext>
            </a:extLst>
          </p:cNvPr>
          <p:cNvSpPr>
            <a:spLocks noGrp="1"/>
          </p:cNvSpPr>
          <p:nvPr>
            <p:ph type="title"/>
          </p:nvPr>
        </p:nvSpPr>
        <p:spPr/>
        <p:txBody>
          <a:bodyPr>
            <a:normAutofit fontScale="90000"/>
          </a:bodyPr>
          <a:lstStyle/>
          <a:p>
            <a:r>
              <a:rPr lang="ru-RU"/>
              <a:t>Міра дисонансу та закономірності його зменшення</a:t>
            </a:r>
            <a:endParaRPr lang="uk-UA"/>
          </a:p>
        </p:txBody>
      </p:sp>
      <p:sp>
        <p:nvSpPr>
          <p:cNvPr id="3" name="Місце для тексту 2">
            <a:extLst>
              <a:ext uri="{FF2B5EF4-FFF2-40B4-BE49-F238E27FC236}">
                <a16:creationId xmlns:a16="http://schemas.microsoft.com/office/drawing/2014/main" id="{3D44ABFD-EF15-46F6-8B7D-4FFE7CEEF89F}"/>
              </a:ext>
            </a:extLst>
          </p:cNvPr>
          <p:cNvSpPr>
            <a:spLocks noGrp="1"/>
          </p:cNvSpPr>
          <p:nvPr>
            <p:ph type="body" idx="1"/>
          </p:nvPr>
        </p:nvSpPr>
        <p:spPr/>
        <p:txBody>
          <a:bodyPr/>
          <a:lstStyle/>
          <a:p>
            <a:pPr algn="just"/>
            <a:r>
              <a:rPr lang="uk-UA" dirty="0"/>
              <a:t>Важливим показником є міра дисонансу, від якої залежить інтенсивність прагнення до його зменшення. </a:t>
            </a:r>
            <a:r>
              <a:rPr lang="uk-UA" dirty="0" err="1"/>
              <a:t>Фестінгер</a:t>
            </a:r>
            <a:r>
              <a:rPr lang="uk-UA" dirty="0"/>
              <a:t> зазначав, що два когнітивні елементи можуть бути або </a:t>
            </a:r>
            <a:r>
              <a:rPr lang="uk-UA" dirty="0" err="1"/>
              <a:t>дисонансними</a:t>
            </a:r>
            <a:r>
              <a:rPr lang="uk-UA" dirty="0"/>
              <a:t>, або консонантними. Міра дисонансу залежить від важливості елементів, що його спричинили, а також від пропорції відносин між системами елементів. Деякі когнітивні системи чинять опір змінам, адже це вимагає переосмислення власних установок і може супроводжуватись емоційними втратами.</a:t>
            </a:r>
          </a:p>
        </p:txBody>
      </p:sp>
    </p:spTree>
    <p:extLst>
      <p:ext uri="{BB962C8B-B14F-4D97-AF65-F5344CB8AC3E}">
        <p14:creationId xmlns:p14="http://schemas.microsoft.com/office/powerpoint/2010/main" val="316108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083B73-0951-4294-A84A-8E1B91C69232}"/>
              </a:ext>
            </a:extLst>
          </p:cNvPr>
          <p:cNvSpPr>
            <a:spLocks noGrp="1"/>
          </p:cNvSpPr>
          <p:nvPr>
            <p:ph type="title"/>
          </p:nvPr>
        </p:nvSpPr>
        <p:spPr/>
        <p:txBody>
          <a:bodyPr/>
          <a:lstStyle/>
          <a:p>
            <a:r>
              <a:rPr lang="ru-RU"/>
              <a:t>Опір змінам і способи компенсації</a:t>
            </a:r>
            <a:endParaRPr lang="uk-UA"/>
          </a:p>
        </p:txBody>
      </p:sp>
      <p:sp>
        <p:nvSpPr>
          <p:cNvPr id="3" name="Місце для тексту 2">
            <a:extLst>
              <a:ext uri="{FF2B5EF4-FFF2-40B4-BE49-F238E27FC236}">
                <a16:creationId xmlns:a16="http://schemas.microsoft.com/office/drawing/2014/main" id="{B6D2E277-9FD2-4321-A170-2D6ED77AB727}"/>
              </a:ext>
            </a:extLst>
          </p:cNvPr>
          <p:cNvSpPr>
            <a:spLocks noGrp="1"/>
          </p:cNvSpPr>
          <p:nvPr>
            <p:ph type="body" idx="1"/>
          </p:nvPr>
        </p:nvSpPr>
        <p:spPr/>
        <p:txBody>
          <a:bodyPr/>
          <a:lstStyle/>
          <a:p>
            <a:pPr algn="just"/>
            <a:r>
              <a:rPr lang="uk-UA" dirty="0"/>
              <a:t>Головним джерелом опору змінам є </a:t>
            </a:r>
            <a:r>
              <a:rPr lang="uk-UA" dirty="0">
                <a:solidFill>
                  <a:srgbClr val="FFFF00"/>
                </a:solidFill>
              </a:rPr>
              <a:t>реакція на реальність</a:t>
            </a:r>
            <a:r>
              <a:rPr lang="uk-UA" dirty="0"/>
              <a:t>. </a:t>
            </a:r>
            <a:r>
              <a:rPr lang="uk-UA" u="sng" dirty="0">
                <a:solidFill>
                  <a:srgbClr val="FFFF00"/>
                </a:solidFill>
              </a:rPr>
              <a:t>Людині важко заперечити очевидне, але ще складніше змінити звичну поведінку</a:t>
            </a:r>
            <a:r>
              <a:rPr lang="uk-UA" dirty="0"/>
              <a:t>. Наприклад, якщо людині неприємне спілкування з сусідом, простіше терпіти, ніж переїжджати. Крім того, поведінка, що не влаштовує з однієї точки зору, може задовольняти з іншої. Якщо змінити переконання складно, людина може вводити нові когнітивні елементи, щоб зменшити напругу. Наприклад, власник дорогого авто може втішатися його престижністю, навіть якщо він неекономічний.</a:t>
            </a:r>
          </a:p>
        </p:txBody>
      </p:sp>
    </p:spTree>
    <p:extLst>
      <p:ext uri="{BB962C8B-B14F-4D97-AF65-F5344CB8AC3E}">
        <p14:creationId xmlns:p14="http://schemas.microsoft.com/office/powerpoint/2010/main" val="2659081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4F58F-BC54-46A2-9E3F-CF6473ADC1AB}"/>
              </a:ext>
            </a:extLst>
          </p:cNvPr>
          <p:cNvSpPr>
            <a:spLocks noGrp="1"/>
          </p:cNvSpPr>
          <p:nvPr>
            <p:ph type="title"/>
          </p:nvPr>
        </p:nvSpPr>
        <p:spPr/>
        <p:txBody>
          <a:bodyPr/>
          <a:lstStyle/>
          <a:p>
            <a:r>
              <a:rPr lang="ru-RU"/>
              <a:t>Когнітивний дисонанс і процес прийняття рішень</a:t>
            </a:r>
            <a:endParaRPr lang="uk-UA"/>
          </a:p>
        </p:txBody>
      </p:sp>
      <p:sp>
        <p:nvSpPr>
          <p:cNvPr id="3" name="Місце для тексту 2">
            <a:extLst>
              <a:ext uri="{FF2B5EF4-FFF2-40B4-BE49-F238E27FC236}">
                <a16:creationId xmlns:a16="http://schemas.microsoft.com/office/drawing/2014/main" id="{3AD51CA8-5FF3-430F-8770-B1BD33DF86C9}"/>
              </a:ext>
            </a:extLst>
          </p:cNvPr>
          <p:cNvSpPr>
            <a:spLocks noGrp="1"/>
          </p:cNvSpPr>
          <p:nvPr>
            <p:ph type="body" idx="1"/>
          </p:nvPr>
        </p:nvSpPr>
        <p:spPr/>
        <p:txBody>
          <a:bodyPr/>
          <a:lstStyle/>
          <a:p>
            <a:pPr algn="just"/>
            <a:r>
              <a:rPr lang="uk-UA" dirty="0"/>
              <a:t>Досліджуючи прийняття рішень, </a:t>
            </a:r>
            <a:r>
              <a:rPr lang="uk-UA" dirty="0" err="1"/>
              <a:t>Фестінгер</a:t>
            </a:r>
            <a:r>
              <a:rPr lang="uk-UA" dirty="0"/>
              <a:t> відзначав, що після вибору людина відчуває внутрішню напругу через відкинуту альтернативу. Щоб позбутися сумнівів, відбувається так звана </a:t>
            </a:r>
            <a:r>
              <a:rPr lang="uk-UA" dirty="0">
                <a:solidFill>
                  <a:srgbClr val="FFFF00"/>
                </a:solidFill>
              </a:rPr>
              <a:t>“завершальна фіксація рішення” — індивід переконує себе у правильності зробленого вибору</a:t>
            </a:r>
            <a:r>
              <a:rPr lang="uk-UA" dirty="0"/>
              <a:t>. Чим важливіше рішення, тим сильніший дисонанс. </a:t>
            </a:r>
            <a:r>
              <a:rPr lang="uk-UA" dirty="0" err="1"/>
              <a:t>Фестінгер</a:t>
            </a:r>
            <a:r>
              <a:rPr lang="uk-UA" dirty="0"/>
              <a:t> виділяв три способи його зменшення: змінити рішення, змінити привабливість альтернатив або знайти збіги між ними.</a:t>
            </a:r>
          </a:p>
        </p:txBody>
      </p:sp>
    </p:spTree>
    <p:extLst>
      <p:ext uri="{BB962C8B-B14F-4D97-AF65-F5344CB8AC3E}">
        <p14:creationId xmlns:p14="http://schemas.microsoft.com/office/powerpoint/2010/main" val="228052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88572-8399-4D2D-8EDF-FD00AA6AB5D2}"/>
              </a:ext>
            </a:extLst>
          </p:cNvPr>
          <p:cNvSpPr>
            <a:spLocks noGrp="1"/>
          </p:cNvSpPr>
          <p:nvPr>
            <p:ph type="title"/>
          </p:nvPr>
        </p:nvSpPr>
        <p:spPr/>
        <p:txBody>
          <a:bodyPr/>
          <a:lstStyle/>
          <a:p>
            <a:r>
              <a:rPr lang="ru-RU"/>
              <a:t>Експерименти Левіна і роль групового рішення</a:t>
            </a:r>
            <a:endParaRPr lang="uk-UA"/>
          </a:p>
        </p:txBody>
      </p:sp>
      <p:sp>
        <p:nvSpPr>
          <p:cNvPr id="3" name="Місце для тексту 2">
            <a:extLst>
              <a:ext uri="{FF2B5EF4-FFF2-40B4-BE49-F238E27FC236}">
                <a16:creationId xmlns:a16="http://schemas.microsoft.com/office/drawing/2014/main" id="{377F93DA-61D4-4ACC-976F-22B7496F6038}"/>
              </a:ext>
            </a:extLst>
          </p:cNvPr>
          <p:cNvSpPr>
            <a:spLocks noGrp="1"/>
          </p:cNvSpPr>
          <p:nvPr>
            <p:ph type="body" idx="1"/>
          </p:nvPr>
        </p:nvSpPr>
        <p:spPr/>
        <p:txBody>
          <a:bodyPr/>
          <a:lstStyle/>
          <a:p>
            <a:pPr algn="just"/>
            <a:r>
              <a:rPr lang="uk-UA" dirty="0"/>
              <a:t>Експерименти К. Левіна показали, що спосіб прийняття рішення суттєво впливає на поведінку індивідів. Учасники, які самостійно обговорювали проблему і голосували, частіше змінювали поведінку, ніж ті, хто лише слухав лекції. </a:t>
            </a:r>
            <a:r>
              <a:rPr lang="uk-UA" dirty="0" err="1"/>
              <a:t>Фестінгер</a:t>
            </a:r>
            <a:r>
              <a:rPr lang="uk-UA" dirty="0"/>
              <a:t> дійшов висновку, що </a:t>
            </a:r>
            <a:r>
              <a:rPr lang="uk-UA" dirty="0">
                <a:solidFill>
                  <a:srgbClr val="FFFF00"/>
                </a:solidFill>
              </a:rPr>
              <a:t>після прийняття рішення індивіди активно шукають підтвердження правильності вибору, уникають альтернатив і стають менш схильними до перегляду своїх дій</a:t>
            </a:r>
            <a:r>
              <a:rPr lang="uk-UA" dirty="0"/>
              <a:t>.</a:t>
            </a:r>
          </a:p>
        </p:txBody>
      </p:sp>
    </p:spTree>
    <p:extLst>
      <p:ext uri="{BB962C8B-B14F-4D97-AF65-F5344CB8AC3E}">
        <p14:creationId xmlns:p14="http://schemas.microsoft.com/office/powerpoint/2010/main" val="354339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90A7D9-7B0D-4881-8127-95485C26AD4E}"/>
              </a:ext>
            </a:extLst>
          </p:cNvPr>
          <p:cNvSpPr>
            <a:spLocks noGrp="1"/>
          </p:cNvSpPr>
          <p:nvPr>
            <p:ph type="title"/>
          </p:nvPr>
        </p:nvSpPr>
        <p:spPr/>
        <p:txBody>
          <a:bodyPr/>
          <a:lstStyle/>
          <a:p>
            <a:r>
              <a:rPr lang="ru-RU"/>
              <a:t>Вимушена згода і зміна переконань</a:t>
            </a:r>
            <a:endParaRPr lang="uk-UA"/>
          </a:p>
        </p:txBody>
      </p:sp>
      <p:sp>
        <p:nvSpPr>
          <p:cNvPr id="3" name="Місце для тексту 2">
            <a:extLst>
              <a:ext uri="{FF2B5EF4-FFF2-40B4-BE49-F238E27FC236}">
                <a16:creationId xmlns:a16="http://schemas.microsoft.com/office/drawing/2014/main" id="{2B8CFDD4-FDF5-47A6-97A9-0C9AB6E158E0}"/>
              </a:ext>
            </a:extLst>
          </p:cNvPr>
          <p:cNvSpPr>
            <a:spLocks noGrp="1"/>
          </p:cNvSpPr>
          <p:nvPr>
            <p:ph type="body" idx="1"/>
          </p:nvPr>
        </p:nvSpPr>
        <p:spPr/>
        <p:txBody>
          <a:bodyPr/>
          <a:lstStyle/>
          <a:p>
            <a:pPr algn="just"/>
            <a:r>
              <a:rPr lang="uk-UA" dirty="0"/>
              <a:t>Особливим випадком є вимушена згода — коли поведінка людини суперечить її переконанням. Це створює сильний дисонанс, який людина прагне зменшити. Якщо примус супроводжується значною загрозою покарання або великою нагородою, то внутрішні переконання залишаються незмінними. Проте за умов слабшого зовнішнього тиску ймовірність внутрішньої зміни поглядів зростає. Таким чином, </a:t>
            </a:r>
            <a:r>
              <a:rPr lang="uk-UA" i="1" dirty="0">
                <a:solidFill>
                  <a:srgbClr val="FFFF00"/>
                </a:solidFill>
              </a:rPr>
              <a:t>людина може поступово змінити власні переконання, щоб уникнути психологічного конфлікту.</a:t>
            </a:r>
          </a:p>
        </p:txBody>
      </p:sp>
    </p:spTree>
    <p:extLst>
      <p:ext uri="{BB962C8B-B14F-4D97-AF65-F5344CB8AC3E}">
        <p14:creationId xmlns:p14="http://schemas.microsoft.com/office/powerpoint/2010/main" val="179966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9CFEDB-FDC9-40D1-99F5-FB602D265B84}"/>
              </a:ext>
            </a:extLst>
          </p:cNvPr>
          <p:cNvSpPr>
            <a:spLocks noGrp="1"/>
          </p:cNvSpPr>
          <p:nvPr>
            <p:ph type="title"/>
          </p:nvPr>
        </p:nvSpPr>
        <p:spPr/>
        <p:txBody>
          <a:bodyPr>
            <a:normAutofit fontScale="90000"/>
          </a:bodyPr>
          <a:lstStyle/>
          <a:p>
            <a:r>
              <a:rPr lang="ru-RU"/>
              <a:t>Теорія інформаційного конформізму та роль мас-медіа</a:t>
            </a:r>
            <a:endParaRPr lang="uk-UA"/>
          </a:p>
        </p:txBody>
      </p:sp>
      <p:sp>
        <p:nvSpPr>
          <p:cNvPr id="3" name="Місце для тексту 2">
            <a:extLst>
              <a:ext uri="{FF2B5EF4-FFF2-40B4-BE49-F238E27FC236}">
                <a16:creationId xmlns:a16="http://schemas.microsoft.com/office/drawing/2014/main" id="{10176F2C-44A8-4C0E-B29F-83058B8D773D}"/>
              </a:ext>
            </a:extLst>
          </p:cNvPr>
          <p:cNvSpPr>
            <a:spLocks noGrp="1"/>
          </p:cNvSpPr>
          <p:nvPr>
            <p:ph type="body" idx="1"/>
          </p:nvPr>
        </p:nvSpPr>
        <p:spPr/>
        <p:txBody>
          <a:bodyPr/>
          <a:lstStyle/>
          <a:p>
            <a:pPr algn="just"/>
            <a:r>
              <a:rPr lang="uk-UA" dirty="0"/>
              <a:t>Суміжною є теорія інформаційного конформізму С. </a:t>
            </a:r>
            <a:r>
              <a:rPr lang="uk-UA" dirty="0" err="1"/>
              <a:t>Аша</a:t>
            </a:r>
            <a:r>
              <a:rPr lang="uk-UA" dirty="0"/>
              <a:t>, згідно з якою люди схильні змінювати погляди під впливом соціального тиску. П. </a:t>
            </a:r>
            <a:r>
              <a:rPr lang="uk-UA" dirty="0" err="1"/>
              <a:t>Лазарсфельд</a:t>
            </a:r>
            <a:r>
              <a:rPr lang="uk-UA" dirty="0"/>
              <a:t> і Р. </a:t>
            </a:r>
            <a:r>
              <a:rPr lang="uk-UA" dirty="0" err="1"/>
              <a:t>Мертон</a:t>
            </a:r>
            <a:r>
              <a:rPr lang="uk-UA" dirty="0"/>
              <a:t> зазначали, що мас-медіа зміцнюють статус-кво, поширюючи стандартизовані моделі поведінки. Представники </a:t>
            </a:r>
            <a:r>
              <a:rPr lang="uk-UA" dirty="0" err="1"/>
              <a:t>Анненбергської</a:t>
            </a:r>
            <a:r>
              <a:rPr lang="uk-UA" dirty="0"/>
              <a:t> школи досліджували, як медіа створюють уявні стандарти життя і культури, </a:t>
            </a:r>
            <a:r>
              <a:rPr lang="uk-UA" dirty="0" err="1"/>
              <a:t>інкультуровуючи</a:t>
            </a:r>
            <a:r>
              <a:rPr lang="uk-UA" dirty="0"/>
              <a:t> їх у свідомість аудиторії. Отже, людина в ситуації дисонансу прагне уникнути інформації, яка його посилює, та відновити внутрішню гармонію.</a:t>
            </a:r>
          </a:p>
        </p:txBody>
      </p:sp>
    </p:spTree>
    <p:extLst>
      <p:ext uri="{BB962C8B-B14F-4D97-AF65-F5344CB8AC3E}">
        <p14:creationId xmlns:p14="http://schemas.microsoft.com/office/powerpoint/2010/main" val="138912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3DC199-FA9C-481C-8EDA-D412805A92DD}"/>
              </a:ext>
            </a:extLst>
          </p:cNvPr>
          <p:cNvSpPr>
            <a:spLocks noGrp="1"/>
          </p:cNvSpPr>
          <p:nvPr>
            <p:ph type="title"/>
          </p:nvPr>
        </p:nvSpPr>
        <p:spPr/>
        <p:txBody>
          <a:bodyPr/>
          <a:lstStyle/>
          <a:p>
            <a:r>
              <a:rPr lang="ru-RU" dirty="0" err="1"/>
              <a:t>Сутність</a:t>
            </a:r>
            <a:r>
              <a:rPr lang="ru-RU" dirty="0"/>
              <a:t> </a:t>
            </a:r>
            <a:r>
              <a:rPr lang="ru-RU" dirty="0" err="1"/>
              <a:t>теорії</a:t>
            </a:r>
            <a:r>
              <a:rPr lang="ru-RU" dirty="0"/>
              <a:t> </a:t>
            </a:r>
            <a:r>
              <a:rPr lang="ru-RU" dirty="0" err="1"/>
              <a:t>користі</a:t>
            </a:r>
            <a:r>
              <a:rPr lang="ru-RU" dirty="0"/>
              <a:t> та </a:t>
            </a:r>
            <a:r>
              <a:rPr lang="ru-RU" dirty="0" err="1"/>
              <a:t>задоволення</a:t>
            </a:r>
            <a:endParaRPr lang="uk-UA" dirty="0"/>
          </a:p>
        </p:txBody>
      </p:sp>
      <p:sp>
        <p:nvSpPr>
          <p:cNvPr id="3" name="Місце для тексту 2">
            <a:extLst>
              <a:ext uri="{FF2B5EF4-FFF2-40B4-BE49-F238E27FC236}">
                <a16:creationId xmlns:a16="http://schemas.microsoft.com/office/drawing/2014/main" id="{D6E6E54D-DEA5-4C51-A525-1625088DB89B}"/>
              </a:ext>
            </a:extLst>
          </p:cNvPr>
          <p:cNvSpPr>
            <a:spLocks noGrp="1"/>
          </p:cNvSpPr>
          <p:nvPr>
            <p:ph type="body" idx="1"/>
          </p:nvPr>
        </p:nvSpPr>
        <p:spPr/>
        <p:txBody>
          <a:bodyPr/>
          <a:lstStyle/>
          <a:p>
            <a:pPr algn="just"/>
            <a:r>
              <a:rPr lang="uk-UA" dirty="0"/>
              <a:t>Цікавою для розуміння стимулів звернення аудиторії до </a:t>
            </a:r>
            <a:r>
              <a:rPr lang="uk-UA" dirty="0" err="1"/>
              <a:t>медіаматеріалів</a:t>
            </a:r>
            <a:r>
              <a:rPr lang="uk-UA" dirty="0"/>
              <a:t> є теорія користі та задоволення (</a:t>
            </a:r>
            <a:r>
              <a:rPr lang="uk-UA" dirty="0" err="1"/>
              <a:t>англ</a:t>
            </a:r>
            <a:r>
              <a:rPr lang="uk-UA" dirty="0"/>
              <a:t>. </a:t>
            </a:r>
            <a:r>
              <a:rPr lang="tr-TR" dirty="0"/>
              <a:t>uses &amp; gratification). </a:t>
            </a:r>
            <a:r>
              <a:rPr lang="uk-UA" dirty="0"/>
              <a:t>Вона пояснює, як аудиторії задовольняють власні потреби за допомогою мас-медіа. Згідно з нею, індивіди отримують певну користь і заохочення (наприклад, авторитет у соціальній групі), звертаючись до конкретних медіа. Аудиторія прагне знайти способи найповнішого задоволення своїх потреб через медіа-засоби. Виділяють такі типи потреб (за А. Маслоу): фізіологічні, безпекові, соціальні, статусні та потреби самоактуалізації.</a:t>
            </a:r>
          </a:p>
        </p:txBody>
      </p:sp>
    </p:spTree>
    <p:extLst>
      <p:ext uri="{BB962C8B-B14F-4D97-AF65-F5344CB8AC3E}">
        <p14:creationId xmlns:p14="http://schemas.microsoft.com/office/powerpoint/2010/main" val="7512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33DC8-D85B-49F4-A5BE-03C1FD7AC80D}"/>
              </a:ext>
            </a:extLst>
          </p:cNvPr>
          <p:cNvSpPr>
            <a:spLocks noGrp="1"/>
          </p:cNvSpPr>
          <p:nvPr>
            <p:ph type="title"/>
          </p:nvPr>
        </p:nvSpPr>
        <p:spPr/>
        <p:txBody>
          <a:bodyPr/>
          <a:lstStyle/>
          <a:p>
            <a:r>
              <a:rPr lang="ru-RU"/>
              <a:t>Класифікація потреб і внесок дослідників</a:t>
            </a:r>
            <a:endParaRPr lang="uk-UA"/>
          </a:p>
        </p:txBody>
      </p:sp>
      <p:sp>
        <p:nvSpPr>
          <p:cNvPr id="3" name="Місце для тексту 2">
            <a:extLst>
              <a:ext uri="{FF2B5EF4-FFF2-40B4-BE49-F238E27FC236}">
                <a16:creationId xmlns:a16="http://schemas.microsoft.com/office/drawing/2014/main" id="{B2295081-30B7-4EE6-95AE-7B799E17B91B}"/>
              </a:ext>
            </a:extLst>
          </p:cNvPr>
          <p:cNvSpPr>
            <a:spLocks noGrp="1"/>
          </p:cNvSpPr>
          <p:nvPr>
            <p:ph type="body" idx="1"/>
          </p:nvPr>
        </p:nvSpPr>
        <p:spPr/>
        <p:txBody>
          <a:bodyPr/>
          <a:lstStyle/>
          <a:p>
            <a:pPr algn="just"/>
            <a:r>
              <a:rPr lang="uk-UA" dirty="0"/>
              <a:t>Д. </a:t>
            </a:r>
            <a:r>
              <a:rPr lang="uk-UA" dirty="0" err="1"/>
              <a:t>МакКвейл</a:t>
            </a:r>
            <a:r>
              <a:rPr lang="uk-UA" dirty="0"/>
              <a:t> запропонував типологію потреб: інформація, особистісна ідентичність, інтеграція та соціальна </a:t>
            </a:r>
            <a:r>
              <a:rPr lang="uk-UA" dirty="0" err="1"/>
              <a:t>інтеракція</a:t>
            </a:r>
            <a:r>
              <a:rPr lang="uk-UA" dirty="0"/>
              <a:t>, розваги. Також потреби аналізували в психосексуальній теорії Е. </a:t>
            </a:r>
            <a:r>
              <a:rPr lang="uk-UA" dirty="0" err="1"/>
              <a:t>Еріксон</a:t>
            </a:r>
            <a:r>
              <a:rPr lang="uk-UA" dirty="0"/>
              <a:t> та інші вчені. В. </a:t>
            </a:r>
            <a:r>
              <a:rPr lang="uk-UA" dirty="0" err="1"/>
              <a:t>Донсбах</a:t>
            </a:r>
            <a:r>
              <a:rPr lang="uk-UA" dirty="0"/>
              <a:t> критикував підхід, вважаючи, що не слід перебільшувати здатність людей точно оцінювати власні потреби і свідомо звертатися до медіа. Натомість Д. </a:t>
            </a:r>
            <a:r>
              <a:rPr lang="uk-UA" dirty="0" err="1"/>
              <a:t>Зіллманн</a:t>
            </a:r>
            <a:r>
              <a:rPr lang="uk-UA" dirty="0"/>
              <a:t> і </a:t>
            </a:r>
            <a:r>
              <a:rPr lang="uk-UA" dirty="0" err="1"/>
              <a:t>Дж</a:t>
            </a:r>
            <a:r>
              <a:rPr lang="uk-UA" dirty="0"/>
              <a:t>. </a:t>
            </a:r>
            <a:r>
              <a:rPr lang="uk-UA" dirty="0" err="1"/>
              <a:t>Браєнт</a:t>
            </a:r>
            <a:r>
              <a:rPr lang="uk-UA" dirty="0"/>
              <a:t> вважали, що в основі звернення до медіа лежать переважно неусвідомлені мотиви. Це означає, що вибір </a:t>
            </a:r>
            <a:r>
              <a:rPr lang="uk-UA" dirty="0" err="1"/>
              <a:t>медіаконтенту</a:t>
            </a:r>
            <a:r>
              <a:rPr lang="uk-UA" dirty="0"/>
              <a:t> часто здійснюється інтуїтивно або </a:t>
            </a:r>
            <a:r>
              <a:rPr lang="uk-UA" dirty="0" err="1"/>
              <a:t>емоційно</a:t>
            </a:r>
            <a:r>
              <a:rPr lang="uk-UA" dirty="0"/>
              <a:t>.</a:t>
            </a:r>
          </a:p>
        </p:txBody>
      </p:sp>
    </p:spTree>
    <p:extLst>
      <p:ext uri="{BB962C8B-B14F-4D97-AF65-F5344CB8AC3E}">
        <p14:creationId xmlns:p14="http://schemas.microsoft.com/office/powerpoint/2010/main" val="2269767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A1AF24-9E57-4D69-86DC-18B24A894764}"/>
              </a:ext>
            </a:extLst>
          </p:cNvPr>
          <p:cNvSpPr>
            <a:spLocks noGrp="1"/>
          </p:cNvSpPr>
          <p:nvPr>
            <p:ph type="title"/>
          </p:nvPr>
        </p:nvSpPr>
        <p:spPr/>
        <p:txBody>
          <a:bodyPr/>
          <a:lstStyle/>
          <a:p>
            <a:r>
              <a:rPr lang="ru-RU"/>
              <a:t>Початки теорії та концепція В. Шрамма</a:t>
            </a:r>
            <a:endParaRPr lang="uk-UA"/>
          </a:p>
        </p:txBody>
      </p:sp>
      <p:sp>
        <p:nvSpPr>
          <p:cNvPr id="3" name="Місце для тексту 2">
            <a:extLst>
              <a:ext uri="{FF2B5EF4-FFF2-40B4-BE49-F238E27FC236}">
                <a16:creationId xmlns:a16="http://schemas.microsoft.com/office/drawing/2014/main" id="{E2D1EE7F-E518-4540-966D-627689E43404}"/>
              </a:ext>
            </a:extLst>
          </p:cNvPr>
          <p:cNvSpPr>
            <a:spLocks noGrp="1"/>
          </p:cNvSpPr>
          <p:nvPr>
            <p:ph type="body" idx="1"/>
          </p:nvPr>
        </p:nvSpPr>
        <p:spPr/>
        <p:txBody>
          <a:bodyPr/>
          <a:lstStyle/>
          <a:p>
            <a:pPr algn="just"/>
            <a:r>
              <a:rPr lang="uk-UA" dirty="0"/>
              <a:t>Першим теорію користі та задоволення в середині 1950-х років розробив Г. Герцог. Значний внесок зробив і В. </a:t>
            </a:r>
            <a:r>
              <a:rPr lang="uk-UA" dirty="0" err="1"/>
              <a:t>Шрамм</a:t>
            </a:r>
            <a:r>
              <a:rPr lang="uk-UA" dirty="0"/>
              <a:t>, який вважав, що під час вибору медіа-змісту реципієнти користуються «дробом вибору»: очікувана нагорода / необхідні зусилля. Він також виділив «прямі» та «опосередковані нагороди» (</a:t>
            </a:r>
            <a:r>
              <a:rPr lang="tr-TR" dirty="0"/>
              <a:t>immediate and delayed rewards). </a:t>
            </a:r>
            <a:r>
              <a:rPr lang="uk-UA" dirty="0"/>
              <a:t>До перших належать новини про злочини, аварії, спорт і розваги, до других — політичні, економічні й соціальні теми. Перший тип дає швидке задоволення, а другий — відкладене, але більш глибоке почуття обізнаності.</a:t>
            </a:r>
          </a:p>
        </p:txBody>
      </p:sp>
    </p:spTree>
    <p:extLst>
      <p:ext uri="{BB962C8B-B14F-4D97-AF65-F5344CB8AC3E}">
        <p14:creationId xmlns:p14="http://schemas.microsoft.com/office/powerpoint/2010/main" val="115631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03989-9E0B-4224-8992-A0FBA35DADA2}"/>
              </a:ext>
            </a:extLst>
          </p:cNvPr>
          <p:cNvSpPr>
            <a:spLocks noGrp="1"/>
          </p:cNvSpPr>
          <p:nvPr>
            <p:ph type="title"/>
          </p:nvPr>
        </p:nvSpPr>
        <p:spPr/>
        <p:txBody>
          <a:bodyPr/>
          <a:lstStyle/>
          <a:p>
            <a:pPr algn="ctr"/>
            <a:r>
              <a:rPr lang="ru-RU" dirty="0" err="1"/>
              <a:t>Позитивні</a:t>
            </a:r>
            <a:r>
              <a:rPr lang="ru-RU" dirty="0"/>
              <a:t> та </a:t>
            </a:r>
            <a:r>
              <a:rPr lang="ru-RU" dirty="0" err="1"/>
              <a:t>негативні</a:t>
            </a:r>
            <a:r>
              <a:rPr lang="ru-RU" dirty="0"/>
              <a:t> </a:t>
            </a:r>
            <a:r>
              <a:rPr lang="ru-RU" dirty="0" err="1"/>
              <a:t>аспекти</a:t>
            </a:r>
            <a:r>
              <a:rPr lang="ru-RU" dirty="0"/>
              <a:t> </a:t>
            </a:r>
            <a:r>
              <a:rPr lang="ru-RU" dirty="0" err="1"/>
              <a:t>стереотипів</a:t>
            </a:r>
            <a:endParaRPr lang="uk-UA" dirty="0"/>
          </a:p>
        </p:txBody>
      </p:sp>
      <p:sp>
        <p:nvSpPr>
          <p:cNvPr id="3" name="Місце для тексту 2">
            <a:extLst>
              <a:ext uri="{FF2B5EF4-FFF2-40B4-BE49-F238E27FC236}">
                <a16:creationId xmlns:a16="http://schemas.microsoft.com/office/drawing/2014/main" id="{D4BABD14-C956-4293-9265-D3F3CC0B516B}"/>
              </a:ext>
            </a:extLst>
          </p:cNvPr>
          <p:cNvSpPr>
            <a:spLocks noGrp="1"/>
          </p:cNvSpPr>
          <p:nvPr>
            <p:ph type="body" idx="1"/>
          </p:nvPr>
        </p:nvSpPr>
        <p:spPr/>
        <p:txBody>
          <a:bodyPr>
            <a:normAutofit/>
          </a:bodyPr>
          <a:lstStyle/>
          <a:p>
            <a:pPr algn="just"/>
            <a:r>
              <a:rPr lang="uk-UA" dirty="0"/>
              <a:t>Існує кілька тенденцій у класифікації стереотипів. </a:t>
            </a:r>
          </a:p>
          <a:p>
            <a:pPr algn="just"/>
            <a:r>
              <a:rPr lang="uk-UA" dirty="0"/>
              <a:t>Л. В. Завгородня виділяє </a:t>
            </a:r>
            <a:r>
              <a:rPr lang="uk-UA" dirty="0">
                <a:solidFill>
                  <a:srgbClr val="FFFF00"/>
                </a:solidFill>
              </a:rPr>
              <a:t>негативну</a:t>
            </a:r>
            <a:r>
              <a:rPr lang="uk-UA" dirty="0"/>
              <a:t>: стереотипи характеризуються ригідністю і консервативністю; стереотипні оцінки часто бувають помилковими; стереотипи заважають об'єктивній оцінці, пропонуючи упереджене, часто емоційне ставлення; стереотипи </a:t>
            </a:r>
            <a:r>
              <a:rPr lang="uk-UA" dirty="0" err="1"/>
              <a:t>протистоять</a:t>
            </a:r>
            <a:r>
              <a:rPr lang="uk-UA" dirty="0"/>
              <a:t> інноваціям; вони заважають креативному мисленню. </a:t>
            </a:r>
          </a:p>
          <a:p>
            <a:pPr algn="just"/>
            <a:r>
              <a:rPr lang="uk-UA" dirty="0"/>
              <a:t>Але існує й </a:t>
            </a:r>
            <a:r>
              <a:rPr lang="uk-UA" dirty="0">
                <a:solidFill>
                  <a:srgbClr val="FFFF00"/>
                </a:solidFill>
              </a:rPr>
              <a:t>альтернативна</a:t>
            </a:r>
            <a:r>
              <a:rPr lang="uk-UA" dirty="0"/>
              <a:t> тенденція: стереотипи спрощують і прискорюють прийняття рішень; економлять час і зусилля; розширюють простір для безпосереднього сприйняття та мислення; роблять поведінку індивідів прогнозованою; дії стають більш точними, аж до автоматизму; сприяють процесу передання знань; допомагають адаптації людини в новій ситуації.</a:t>
            </a:r>
          </a:p>
        </p:txBody>
      </p:sp>
    </p:spTree>
    <p:extLst>
      <p:ext uri="{BB962C8B-B14F-4D97-AF65-F5344CB8AC3E}">
        <p14:creationId xmlns:p14="http://schemas.microsoft.com/office/powerpoint/2010/main" val="1906937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784D92-0508-4B0B-BDEE-2F80517AD4CD}"/>
              </a:ext>
            </a:extLst>
          </p:cNvPr>
          <p:cNvSpPr>
            <a:spLocks noGrp="1"/>
          </p:cNvSpPr>
          <p:nvPr>
            <p:ph type="title"/>
          </p:nvPr>
        </p:nvSpPr>
        <p:spPr/>
        <p:txBody>
          <a:bodyPr/>
          <a:lstStyle/>
          <a:p>
            <a:r>
              <a:rPr lang="ru-RU"/>
              <a:t>Дослідження Е. Каца та його висновки</a:t>
            </a:r>
            <a:endParaRPr lang="uk-UA"/>
          </a:p>
        </p:txBody>
      </p:sp>
      <p:sp>
        <p:nvSpPr>
          <p:cNvPr id="3" name="Місце для тексту 2">
            <a:extLst>
              <a:ext uri="{FF2B5EF4-FFF2-40B4-BE49-F238E27FC236}">
                <a16:creationId xmlns:a16="http://schemas.microsoft.com/office/drawing/2014/main" id="{629D4909-256C-4BC2-A478-40000C9F410B}"/>
              </a:ext>
            </a:extLst>
          </p:cNvPr>
          <p:cNvSpPr>
            <a:spLocks noGrp="1"/>
          </p:cNvSpPr>
          <p:nvPr>
            <p:ph sz="half" idx="1"/>
          </p:nvPr>
        </p:nvSpPr>
        <p:spPr/>
        <p:txBody>
          <a:bodyPr>
            <a:normAutofit/>
          </a:bodyPr>
          <a:lstStyle/>
          <a:p>
            <a:r>
              <a:rPr lang="uk-UA" dirty="0" err="1"/>
              <a:t>Дж</a:t>
            </a:r>
            <a:r>
              <a:rPr lang="uk-UA" dirty="0"/>
              <a:t>. </a:t>
            </a:r>
            <a:r>
              <a:rPr lang="uk-UA" dirty="0" err="1"/>
              <a:t>Лалл</a:t>
            </a:r>
            <a:r>
              <a:rPr lang="uk-UA" dirty="0"/>
              <a:t> запропонував модель методу задоволення потреб</a:t>
            </a:r>
          </a:p>
        </p:txBody>
      </p:sp>
      <p:pic>
        <p:nvPicPr>
          <p:cNvPr id="6" name="Місце для вмісту 5">
            <a:extLst>
              <a:ext uri="{FF2B5EF4-FFF2-40B4-BE49-F238E27FC236}">
                <a16:creationId xmlns:a16="http://schemas.microsoft.com/office/drawing/2014/main" id="{32EEDD03-17AD-4110-BC4E-4A31CEEDBF29}"/>
              </a:ext>
            </a:extLst>
          </p:cNvPr>
          <p:cNvPicPr>
            <a:picLocks noGrp="1" noChangeAspect="1"/>
          </p:cNvPicPr>
          <p:nvPr>
            <p:ph sz="half" idx="2"/>
          </p:nvPr>
        </p:nvPicPr>
        <p:blipFill rotWithShape="1">
          <a:blip r:embed="rId2"/>
          <a:srcRect l="774" b="361"/>
          <a:stretch/>
        </p:blipFill>
        <p:spPr>
          <a:xfrm>
            <a:off x="618388" y="3820532"/>
            <a:ext cx="4972050" cy="1566178"/>
          </a:xfrm>
        </p:spPr>
      </p:pic>
      <p:pic>
        <p:nvPicPr>
          <p:cNvPr id="8" name="Рисунок 7">
            <a:extLst>
              <a:ext uri="{FF2B5EF4-FFF2-40B4-BE49-F238E27FC236}">
                <a16:creationId xmlns:a16="http://schemas.microsoft.com/office/drawing/2014/main" id="{492B0AFB-64E6-47CD-9481-3ACECA56BDF7}"/>
              </a:ext>
            </a:extLst>
          </p:cNvPr>
          <p:cNvPicPr>
            <a:picLocks noChangeAspect="1"/>
          </p:cNvPicPr>
          <p:nvPr/>
        </p:nvPicPr>
        <p:blipFill>
          <a:blip r:embed="rId3"/>
          <a:stretch>
            <a:fillRect/>
          </a:stretch>
        </p:blipFill>
        <p:spPr>
          <a:xfrm>
            <a:off x="6765534" y="1285875"/>
            <a:ext cx="4684253" cy="4100835"/>
          </a:xfrm>
          <a:prstGeom prst="rect">
            <a:avLst/>
          </a:prstGeom>
        </p:spPr>
      </p:pic>
      <p:pic>
        <p:nvPicPr>
          <p:cNvPr id="10" name="Рисунок 9">
            <a:extLst>
              <a:ext uri="{FF2B5EF4-FFF2-40B4-BE49-F238E27FC236}">
                <a16:creationId xmlns:a16="http://schemas.microsoft.com/office/drawing/2014/main" id="{8EA83952-6903-403B-B8E0-46CE6127BCB5}"/>
              </a:ext>
            </a:extLst>
          </p:cNvPr>
          <p:cNvPicPr>
            <a:picLocks noChangeAspect="1"/>
          </p:cNvPicPr>
          <p:nvPr/>
        </p:nvPicPr>
        <p:blipFill>
          <a:blip r:embed="rId4"/>
          <a:stretch>
            <a:fillRect/>
          </a:stretch>
        </p:blipFill>
        <p:spPr>
          <a:xfrm>
            <a:off x="6897860" y="5195784"/>
            <a:ext cx="4419600" cy="1476581"/>
          </a:xfrm>
          <a:prstGeom prst="rect">
            <a:avLst/>
          </a:prstGeom>
        </p:spPr>
      </p:pic>
    </p:spTree>
    <p:extLst>
      <p:ext uri="{BB962C8B-B14F-4D97-AF65-F5344CB8AC3E}">
        <p14:creationId xmlns:p14="http://schemas.microsoft.com/office/powerpoint/2010/main" val="149388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BC75A76-66BF-4EB4-B42A-AC2D8FB4F964}"/>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49938DC9-2FC6-488D-9E34-773FEB052D98}"/>
              </a:ext>
            </a:extLst>
          </p:cNvPr>
          <p:cNvSpPr>
            <a:spLocks noGrp="1"/>
          </p:cNvSpPr>
          <p:nvPr>
            <p:ph idx="1"/>
          </p:nvPr>
        </p:nvSpPr>
        <p:spPr/>
        <p:txBody>
          <a:bodyPr/>
          <a:lstStyle/>
          <a:p>
            <a:pPr algn="just"/>
            <a:r>
              <a:rPr lang="uk-UA" dirty="0"/>
              <a:t>а найбільш повно теорію дослідив Е. </a:t>
            </a:r>
            <a:r>
              <a:rPr lang="uk-UA" dirty="0" err="1"/>
              <a:t>Кац</a:t>
            </a:r>
            <a:r>
              <a:rPr lang="uk-UA" dirty="0"/>
              <a:t>. Після експерименту в Ізраїлі (1972 р.) він дійшов висновку, що медіа-потреби є лише частиною ширшої системи людських потреб. Їх слід розглядати з урахуванням усіх можливих способів задоволення — не лише через мас-медіа. </a:t>
            </a:r>
            <a:r>
              <a:rPr lang="uk-UA" dirty="0" err="1"/>
              <a:t>Кац</a:t>
            </a:r>
            <a:r>
              <a:rPr lang="uk-UA" dirty="0"/>
              <a:t> зробив загальний висновок: «Швидше люди підлаштовують мас-медіа до своїх потреб, аніж мас-медіа підкоряють собі людей». Ця ідея стала одним із головних постулатів сучасної </a:t>
            </a:r>
            <a:r>
              <a:rPr lang="uk-UA" dirty="0" err="1"/>
              <a:t>медіапсихології</a:t>
            </a:r>
            <a:r>
              <a:rPr lang="uk-UA" dirty="0"/>
              <a:t>.</a:t>
            </a:r>
          </a:p>
        </p:txBody>
      </p:sp>
    </p:spTree>
    <p:extLst>
      <p:ext uri="{BB962C8B-B14F-4D97-AF65-F5344CB8AC3E}">
        <p14:creationId xmlns:p14="http://schemas.microsoft.com/office/powerpoint/2010/main" val="3676722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C12351-DF7C-4BF2-A3B8-F7AC8B81D3E5}"/>
              </a:ext>
            </a:extLst>
          </p:cNvPr>
          <p:cNvSpPr>
            <a:spLocks noGrp="1"/>
          </p:cNvSpPr>
          <p:nvPr>
            <p:ph type="title"/>
          </p:nvPr>
        </p:nvSpPr>
        <p:spPr/>
        <p:txBody>
          <a:bodyPr/>
          <a:lstStyle/>
          <a:p>
            <a:r>
              <a:rPr lang="uk-UA"/>
              <a:t>Поділ мотиваційних теорій</a:t>
            </a:r>
          </a:p>
        </p:txBody>
      </p:sp>
      <p:sp>
        <p:nvSpPr>
          <p:cNvPr id="3" name="Місце для тексту 2">
            <a:extLst>
              <a:ext uri="{FF2B5EF4-FFF2-40B4-BE49-F238E27FC236}">
                <a16:creationId xmlns:a16="http://schemas.microsoft.com/office/drawing/2014/main" id="{0CAC3405-F75E-409F-B717-D325790E29F9}"/>
              </a:ext>
            </a:extLst>
          </p:cNvPr>
          <p:cNvSpPr>
            <a:spLocks noGrp="1"/>
          </p:cNvSpPr>
          <p:nvPr>
            <p:ph type="body" idx="1"/>
          </p:nvPr>
        </p:nvSpPr>
        <p:spPr/>
        <p:txBody>
          <a:bodyPr/>
          <a:lstStyle/>
          <a:p>
            <a:pPr algn="just"/>
            <a:r>
              <a:rPr lang="uk-UA" dirty="0"/>
              <a:t>С. В. </a:t>
            </a:r>
            <a:r>
              <a:rPr lang="uk-UA" dirty="0" err="1"/>
              <a:t>Борисньов</a:t>
            </a:r>
            <a:r>
              <a:rPr lang="uk-UA" dirty="0"/>
              <a:t> поділив мотиваційні теорії на дві групи — </a:t>
            </a:r>
            <a:r>
              <a:rPr lang="uk-UA" dirty="0">
                <a:solidFill>
                  <a:srgbClr val="FFFF00"/>
                </a:solidFill>
              </a:rPr>
              <a:t>рівноваги та задоволення потреб</a:t>
            </a:r>
            <a:r>
              <a:rPr lang="uk-UA" dirty="0"/>
              <a:t>. </a:t>
            </a:r>
          </a:p>
          <a:p>
            <a:pPr algn="just"/>
            <a:r>
              <a:rPr lang="uk-UA" dirty="0"/>
              <a:t>До першої належать: когнітивний баланс Ф. </a:t>
            </a:r>
            <a:r>
              <a:rPr lang="uk-UA" dirty="0" err="1"/>
              <a:t>Хайдера</a:t>
            </a:r>
            <a:r>
              <a:rPr lang="uk-UA" dirty="0"/>
              <a:t>, когнітивний дисонанс Л. </a:t>
            </a:r>
            <a:r>
              <a:rPr lang="uk-UA" dirty="0" err="1"/>
              <a:t>Фестінгера</a:t>
            </a:r>
            <a:r>
              <a:rPr lang="uk-UA" dirty="0"/>
              <a:t>, управління враженням Е. Гофмана. </a:t>
            </a:r>
          </a:p>
          <a:p>
            <a:pPr algn="just"/>
            <a:r>
              <a:rPr lang="uk-UA" dirty="0"/>
              <a:t>У другій групі — теорії А. Маслоу (прагнення до задоволення особистих потреб), соціального обміну </a:t>
            </a:r>
            <a:r>
              <a:rPr lang="uk-UA" dirty="0" err="1"/>
              <a:t>Дж</a:t>
            </a:r>
            <a:r>
              <a:rPr lang="uk-UA" dirty="0"/>
              <a:t>. </a:t>
            </a:r>
            <a:r>
              <a:rPr lang="uk-UA" dirty="0" err="1"/>
              <a:t>Хоманса</a:t>
            </a:r>
            <a:r>
              <a:rPr lang="uk-UA" dirty="0"/>
              <a:t> і Р. Емерсона (люди взаємодіють задля «нагород»), </a:t>
            </a:r>
            <a:r>
              <a:rPr lang="uk-UA" dirty="0" err="1"/>
              <a:t>мовної</a:t>
            </a:r>
            <a:r>
              <a:rPr lang="uk-UA" dirty="0"/>
              <a:t> діяльності Л. С. Виготського й А. Н. Леонтьєва (мотив і ціль — ключові чинники комунікації). </a:t>
            </a:r>
          </a:p>
          <a:p>
            <a:pPr algn="just"/>
            <a:r>
              <a:rPr lang="uk-UA" dirty="0"/>
              <a:t>Ці підходи розкривають внутрішню мотивацію людини у взаємодії з медіа.</a:t>
            </a:r>
          </a:p>
        </p:txBody>
      </p:sp>
    </p:spTree>
    <p:extLst>
      <p:ext uri="{BB962C8B-B14F-4D97-AF65-F5344CB8AC3E}">
        <p14:creationId xmlns:p14="http://schemas.microsoft.com/office/powerpoint/2010/main" val="1089281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5420B1-4DD2-4034-BF0D-09EA4F23799D}"/>
              </a:ext>
            </a:extLst>
          </p:cNvPr>
          <p:cNvSpPr>
            <a:spLocks noGrp="1"/>
          </p:cNvSpPr>
          <p:nvPr>
            <p:ph type="title"/>
          </p:nvPr>
        </p:nvSpPr>
        <p:spPr/>
        <p:txBody>
          <a:bodyPr/>
          <a:lstStyle/>
          <a:p>
            <a:r>
              <a:rPr lang="uk-UA"/>
              <a:t>Теорія гри У. Стефенсона</a:t>
            </a:r>
          </a:p>
        </p:txBody>
      </p:sp>
      <p:sp>
        <p:nvSpPr>
          <p:cNvPr id="3" name="Місце для тексту 2">
            <a:extLst>
              <a:ext uri="{FF2B5EF4-FFF2-40B4-BE49-F238E27FC236}">
                <a16:creationId xmlns:a16="http://schemas.microsoft.com/office/drawing/2014/main" id="{720AEE01-8DFF-45F1-91BA-234CAED11F2F}"/>
              </a:ext>
            </a:extLst>
          </p:cNvPr>
          <p:cNvSpPr>
            <a:spLocks noGrp="1"/>
          </p:cNvSpPr>
          <p:nvPr>
            <p:ph type="body" idx="1"/>
          </p:nvPr>
        </p:nvSpPr>
        <p:spPr/>
        <p:txBody>
          <a:bodyPr/>
          <a:lstStyle/>
          <a:p>
            <a:pPr algn="just"/>
            <a:r>
              <a:rPr lang="ru-RU" dirty="0" err="1"/>
              <a:t>Спорідненою</a:t>
            </a:r>
            <a:r>
              <a:rPr lang="ru-RU" dirty="0"/>
              <a:t> з </a:t>
            </a:r>
            <a:r>
              <a:rPr lang="ru-RU" dirty="0" err="1"/>
              <a:t>концепцією</a:t>
            </a:r>
            <a:r>
              <a:rPr lang="ru-RU" dirty="0"/>
              <a:t> </a:t>
            </a:r>
            <a:r>
              <a:rPr lang="ru-RU" dirty="0" err="1"/>
              <a:t>користі</a:t>
            </a:r>
            <a:r>
              <a:rPr lang="ru-RU" dirty="0"/>
              <a:t> та </a:t>
            </a:r>
            <a:r>
              <a:rPr lang="ru-RU" dirty="0" err="1"/>
              <a:t>задоволення</a:t>
            </a:r>
            <a:r>
              <a:rPr lang="ru-RU" dirty="0"/>
              <a:t> є </a:t>
            </a:r>
            <a:r>
              <a:rPr lang="ru-RU" dirty="0" err="1"/>
              <a:t>теорія</a:t>
            </a:r>
            <a:r>
              <a:rPr lang="ru-RU" dirty="0"/>
              <a:t> </a:t>
            </a:r>
            <a:r>
              <a:rPr lang="ru-RU" dirty="0" err="1"/>
              <a:t>гри</a:t>
            </a:r>
            <a:r>
              <a:rPr lang="ru-RU" dirty="0"/>
              <a:t>, </a:t>
            </a:r>
            <a:r>
              <a:rPr lang="ru-RU" dirty="0" err="1"/>
              <a:t>розроблена</a:t>
            </a:r>
            <a:r>
              <a:rPr lang="ru-RU" dirty="0"/>
              <a:t> У. Стефенсоном. </a:t>
            </a:r>
            <a:r>
              <a:rPr lang="ru-RU" dirty="0" err="1"/>
              <a:t>Він</a:t>
            </a:r>
            <a:r>
              <a:rPr lang="ru-RU" dirty="0"/>
              <a:t> </a:t>
            </a:r>
            <a:r>
              <a:rPr lang="ru-RU" dirty="0" err="1"/>
              <a:t>розрізняв</a:t>
            </a:r>
            <a:r>
              <a:rPr lang="ru-RU" dirty="0"/>
              <a:t> </a:t>
            </a:r>
            <a:r>
              <a:rPr lang="ru-RU" dirty="0" err="1"/>
              <a:t>дві</a:t>
            </a:r>
            <a:r>
              <a:rPr lang="ru-RU" dirty="0"/>
              <a:t> </a:t>
            </a:r>
            <a:r>
              <a:rPr lang="ru-RU" dirty="0" err="1"/>
              <a:t>форми</a:t>
            </a:r>
            <a:r>
              <a:rPr lang="ru-RU" dirty="0"/>
              <a:t> </a:t>
            </a:r>
            <a:r>
              <a:rPr lang="ru-RU" dirty="0" err="1"/>
              <a:t>взаємодії</a:t>
            </a:r>
            <a:r>
              <a:rPr lang="ru-RU" dirty="0"/>
              <a:t> з </a:t>
            </a:r>
            <a:r>
              <a:rPr lang="ru-RU" dirty="0" err="1"/>
              <a:t>медіа</a:t>
            </a:r>
            <a:r>
              <a:rPr lang="ru-RU" dirty="0"/>
              <a:t>: </a:t>
            </a:r>
            <a:r>
              <a:rPr lang="ru-RU" dirty="0" err="1"/>
              <a:t>суспільний</a:t>
            </a:r>
            <a:r>
              <a:rPr lang="ru-RU" dirty="0"/>
              <a:t> контроль (</a:t>
            </a:r>
            <a:r>
              <a:rPr lang="ru-RU" dirty="0" err="1"/>
              <a:t>заснований</a:t>
            </a:r>
            <a:r>
              <a:rPr lang="ru-RU" dirty="0"/>
              <a:t> на </a:t>
            </a:r>
            <a:r>
              <a:rPr lang="ru-RU" dirty="0" err="1"/>
              <a:t>переконаннях</a:t>
            </a:r>
            <a:r>
              <a:rPr lang="ru-RU" dirty="0"/>
              <a:t>, </a:t>
            </a:r>
            <a:r>
              <a:rPr lang="ru-RU" dirty="0" err="1"/>
              <a:t>традиціях</a:t>
            </a:r>
            <a:r>
              <a:rPr lang="ru-RU" dirty="0"/>
              <a:t>, </a:t>
            </a:r>
            <a:r>
              <a:rPr lang="ru-RU" dirty="0" err="1"/>
              <a:t>релігії</a:t>
            </a:r>
            <a:r>
              <a:rPr lang="ru-RU" dirty="0"/>
              <a:t>) та </a:t>
            </a:r>
            <a:r>
              <a:rPr lang="ru-RU" dirty="0" err="1"/>
              <a:t>конвергентну</a:t>
            </a:r>
            <a:r>
              <a:rPr lang="ru-RU" dirty="0"/>
              <a:t> </a:t>
            </a:r>
            <a:r>
              <a:rPr lang="ru-RU" dirty="0" err="1"/>
              <a:t>селективність</a:t>
            </a:r>
            <a:r>
              <a:rPr lang="ru-RU" dirty="0"/>
              <a:t> (</a:t>
            </a:r>
            <a:r>
              <a:rPr lang="ru-RU" dirty="0" err="1"/>
              <a:t>вихід</a:t>
            </a:r>
            <a:r>
              <a:rPr lang="ru-RU" dirty="0"/>
              <a:t> за </a:t>
            </a:r>
            <a:r>
              <a:rPr lang="ru-RU" dirty="0" err="1"/>
              <a:t>межі</a:t>
            </a:r>
            <a:r>
              <a:rPr lang="ru-RU" dirty="0"/>
              <a:t> контролю, </a:t>
            </a:r>
            <a:r>
              <a:rPr lang="ru-RU" dirty="0" err="1"/>
              <a:t>пошук</a:t>
            </a:r>
            <a:r>
              <a:rPr lang="ru-RU" dirty="0"/>
              <a:t> </a:t>
            </a:r>
            <a:r>
              <a:rPr lang="ru-RU" dirty="0" err="1"/>
              <a:t>задоволення</a:t>
            </a:r>
            <a:r>
              <a:rPr lang="ru-RU" dirty="0"/>
              <a:t>). За Стефенсоном, люди </a:t>
            </a:r>
            <a:r>
              <a:rPr lang="ru-RU" dirty="0" err="1"/>
              <a:t>шукають</a:t>
            </a:r>
            <a:r>
              <a:rPr lang="ru-RU" dirty="0"/>
              <a:t> </a:t>
            </a:r>
            <a:r>
              <a:rPr lang="ru-RU" dirty="0" err="1"/>
              <a:t>комунікаційного</a:t>
            </a:r>
            <a:r>
              <a:rPr lang="ru-RU" dirty="0"/>
              <a:t> </a:t>
            </a:r>
            <a:r>
              <a:rPr lang="ru-RU" dirty="0" err="1"/>
              <a:t>задоволення</a:t>
            </a:r>
            <a:r>
              <a:rPr lang="ru-RU" dirty="0"/>
              <a:t> — </a:t>
            </a:r>
            <a:r>
              <a:rPr lang="ru-RU" dirty="0" err="1"/>
              <a:t>долучаються</a:t>
            </a:r>
            <a:r>
              <a:rPr lang="ru-RU" dirty="0"/>
              <a:t> до </a:t>
            </a:r>
            <a:r>
              <a:rPr lang="ru-RU" dirty="0" err="1"/>
              <a:t>суб’єктивної</a:t>
            </a:r>
            <a:r>
              <a:rPr lang="ru-RU" dirty="0"/>
              <a:t> «</a:t>
            </a:r>
            <a:r>
              <a:rPr lang="ru-RU" dirty="0" err="1"/>
              <a:t>гри</a:t>
            </a:r>
            <a:r>
              <a:rPr lang="ru-RU" dirty="0"/>
              <a:t>», коли </a:t>
            </a:r>
            <a:r>
              <a:rPr lang="ru-RU" dirty="0" err="1"/>
              <a:t>споживання</a:t>
            </a:r>
            <a:r>
              <a:rPr lang="ru-RU" dirty="0"/>
              <a:t> </a:t>
            </a:r>
            <a:r>
              <a:rPr lang="ru-RU" dirty="0" err="1"/>
              <a:t>медіапродукту</a:t>
            </a:r>
            <a:r>
              <a:rPr lang="ru-RU" dirty="0"/>
              <a:t> приносить </a:t>
            </a:r>
            <a:r>
              <a:rPr lang="ru-RU" dirty="0" err="1"/>
              <a:t>емоційне</a:t>
            </a:r>
            <a:r>
              <a:rPr lang="ru-RU" dirty="0"/>
              <a:t> </a:t>
            </a:r>
            <a:r>
              <a:rPr lang="ru-RU" dirty="0" err="1"/>
              <a:t>полегшення</a:t>
            </a:r>
            <a:r>
              <a:rPr lang="ru-RU" dirty="0"/>
              <a:t>. </a:t>
            </a:r>
            <a:r>
              <a:rPr lang="ru-RU" dirty="0" err="1"/>
              <a:t>Це</a:t>
            </a:r>
            <a:r>
              <a:rPr lang="ru-RU" dirty="0"/>
              <a:t> </a:t>
            </a:r>
            <a:r>
              <a:rPr lang="ru-RU" dirty="0" err="1"/>
              <a:t>природний</a:t>
            </a:r>
            <a:r>
              <a:rPr lang="ru-RU" dirty="0"/>
              <a:t>, </a:t>
            </a:r>
            <a:r>
              <a:rPr lang="ru-RU" dirty="0" err="1"/>
              <a:t>прогнозований</a:t>
            </a:r>
            <a:r>
              <a:rPr lang="ru-RU" dirty="0"/>
              <a:t> </a:t>
            </a:r>
            <a:r>
              <a:rPr lang="ru-RU" dirty="0" err="1"/>
              <a:t>процес</a:t>
            </a:r>
            <a:r>
              <a:rPr lang="ru-RU" dirty="0"/>
              <a:t>, </a:t>
            </a:r>
            <a:r>
              <a:rPr lang="ru-RU" dirty="0" err="1"/>
              <a:t>який</a:t>
            </a:r>
            <a:r>
              <a:rPr lang="ru-RU" dirty="0"/>
              <a:t> </a:t>
            </a:r>
            <a:r>
              <a:rPr lang="ru-RU" dirty="0" err="1"/>
              <a:t>допомагає</a:t>
            </a:r>
            <a:r>
              <a:rPr lang="ru-RU" dirty="0"/>
              <a:t> </a:t>
            </a:r>
            <a:r>
              <a:rPr lang="ru-RU" dirty="0" err="1"/>
              <a:t>впоратися</a:t>
            </a:r>
            <a:r>
              <a:rPr lang="ru-RU" dirty="0"/>
              <a:t> з </a:t>
            </a:r>
            <a:r>
              <a:rPr lang="ru-RU" dirty="0" err="1"/>
              <a:t>труднощами</a:t>
            </a:r>
            <a:r>
              <a:rPr lang="ru-RU" dirty="0"/>
              <a:t> </a:t>
            </a:r>
            <a:r>
              <a:rPr lang="ru-RU" dirty="0" err="1"/>
              <a:t>реальності</a:t>
            </a:r>
            <a:r>
              <a:rPr lang="ru-RU" dirty="0"/>
              <a:t>. </a:t>
            </a:r>
            <a:r>
              <a:rPr lang="ru-RU" dirty="0" err="1"/>
              <a:t>Медіа</a:t>
            </a:r>
            <a:r>
              <a:rPr lang="ru-RU" dirty="0"/>
              <a:t>, таким чином, </a:t>
            </a:r>
            <a:r>
              <a:rPr lang="ru-RU" dirty="0" err="1"/>
              <a:t>мають</a:t>
            </a:r>
            <a:r>
              <a:rPr lang="ru-RU" dirty="0"/>
              <a:t> </a:t>
            </a:r>
            <a:r>
              <a:rPr lang="ru-RU" dirty="0" err="1"/>
              <a:t>одночасно</a:t>
            </a:r>
            <a:r>
              <a:rPr lang="ru-RU" dirty="0"/>
              <a:t> </a:t>
            </a:r>
            <a:r>
              <a:rPr lang="ru-RU" dirty="0" err="1"/>
              <a:t>розважати</a:t>
            </a:r>
            <a:r>
              <a:rPr lang="ru-RU" dirty="0"/>
              <a:t> й </a:t>
            </a:r>
            <a:r>
              <a:rPr lang="ru-RU" dirty="0" err="1"/>
              <a:t>провокувати</a:t>
            </a:r>
            <a:r>
              <a:rPr lang="ru-RU" dirty="0"/>
              <a:t> </a:t>
            </a:r>
            <a:r>
              <a:rPr lang="ru-RU" dirty="0" err="1"/>
              <a:t>зміни</a:t>
            </a:r>
            <a:r>
              <a:rPr lang="ru-RU" dirty="0"/>
              <a:t> </a:t>
            </a:r>
            <a:r>
              <a:rPr lang="ru-RU" dirty="0" err="1"/>
              <a:t>цінностей</a:t>
            </a:r>
            <a:r>
              <a:rPr lang="ru-RU" dirty="0"/>
              <a:t>.</a:t>
            </a:r>
            <a:endParaRPr lang="uk-UA" dirty="0"/>
          </a:p>
        </p:txBody>
      </p:sp>
    </p:spTree>
    <p:extLst>
      <p:ext uri="{BB962C8B-B14F-4D97-AF65-F5344CB8AC3E}">
        <p14:creationId xmlns:p14="http://schemas.microsoft.com/office/powerpoint/2010/main" val="271284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EBE9FF-28AB-4EEB-8FFE-2E190063C5F0}"/>
              </a:ext>
            </a:extLst>
          </p:cNvPr>
          <p:cNvSpPr>
            <a:spLocks noGrp="1"/>
          </p:cNvSpPr>
          <p:nvPr>
            <p:ph type="title"/>
          </p:nvPr>
        </p:nvSpPr>
        <p:spPr/>
        <p:txBody>
          <a:bodyPr/>
          <a:lstStyle/>
          <a:p>
            <a:r>
              <a:rPr lang="uk-UA"/>
              <a:t>Теорії змови та медіазалежності</a:t>
            </a:r>
          </a:p>
        </p:txBody>
      </p:sp>
      <p:sp>
        <p:nvSpPr>
          <p:cNvPr id="3" name="Місце для тексту 2">
            <a:extLst>
              <a:ext uri="{FF2B5EF4-FFF2-40B4-BE49-F238E27FC236}">
                <a16:creationId xmlns:a16="http://schemas.microsoft.com/office/drawing/2014/main" id="{49BA4A6D-E79D-4564-AA41-92FAF854C264}"/>
              </a:ext>
            </a:extLst>
          </p:cNvPr>
          <p:cNvSpPr>
            <a:spLocks noGrp="1"/>
          </p:cNvSpPr>
          <p:nvPr>
            <p:ph type="body" idx="1"/>
          </p:nvPr>
        </p:nvSpPr>
        <p:spPr/>
        <p:txBody>
          <a:bodyPr/>
          <a:lstStyle/>
          <a:p>
            <a:pPr algn="just"/>
            <a:r>
              <a:rPr lang="uk-UA" dirty="0"/>
              <a:t>Близькими до концепції користі та задоволення є також теорії змови та </a:t>
            </a:r>
            <a:r>
              <a:rPr lang="uk-UA" dirty="0" err="1"/>
              <a:t>медіазалежності</a:t>
            </a:r>
            <a:r>
              <a:rPr lang="uk-UA" dirty="0"/>
              <a:t>. Прихильники теорії змови стверджують, що впливові медіа перебувають у руках зацікавлених власників і відображають інтереси їхнього класу. Масова аудиторія, на їхню думку, не представлена справедливо, адже її інтереси ігноруються. У результаті медіа стають інструментом маніпуляції, а не об’єктивним відображенням соціальної реальності.</a:t>
            </a:r>
          </a:p>
        </p:txBody>
      </p:sp>
    </p:spTree>
    <p:extLst>
      <p:ext uri="{BB962C8B-B14F-4D97-AF65-F5344CB8AC3E}">
        <p14:creationId xmlns:p14="http://schemas.microsoft.com/office/powerpoint/2010/main" val="1410601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D6CC0D-9A64-4C07-9034-8354B1341BBF}"/>
              </a:ext>
            </a:extLst>
          </p:cNvPr>
          <p:cNvSpPr>
            <a:spLocks noGrp="1"/>
          </p:cNvSpPr>
          <p:nvPr>
            <p:ph type="title"/>
          </p:nvPr>
        </p:nvSpPr>
        <p:spPr>
          <a:xfrm>
            <a:off x="1885950" y="764373"/>
            <a:ext cx="9620250" cy="1293028"/>
          </a:xfrm>
        </p:spPr>
        <p:txBody>
          <a:bodyPr/>
          <a:lstStyle/>
          <a:p>
            <a:r>
              <a:rPr lang="uk-UA" dirty="0"/>
              <a:t>Теорія навчання і теорія пізнання</a:t>
            </a:r>
          </a:p>
        </p:txBody>
      </p:sp>
      <p:sp>
        <p:nvSpPr>
          <p:cNvPr id="3" name="Місце для вмісту 2">
            <a:extLst>
              <a:ext uri="{FF2B5EF4-FFF2-40B4-BE49-F238E27FC236}">
                <a16:creationId xmlns:a16="http://schemas.microsoft.com/office/drawing/2014/main" id="{1E37CCD0-E4C0-48AB-AB4B-D87865F1F780}"/>
              </a:ext>
            </a:extLst>
          </p:cNvPr>
          <p:cNvSpPr>
            <a:spLocks noGrp="1"/>
          </p:cNvSpPr>
          <p:nvPr>
            <p:ph idx="1"/>
          </p:nvPr>
        </p:nvSpPr>
        <p:spPr/>
        <p:txBody>
          <a:bodyPr/>
          <a:lstStyle/>
          <a:p>
            <a:pPr algn="just"/>
            <a:r>
              <a:rPr lang="uk-UA" dirty="0"/>
              <a:t>На </a:t>
            </a:r>
            <a:r>
              <a:rPr lang="uk-UA" dirty="0" err="1"/>
              <a:t>біхевіористській</a:t>
            </a:r>
            <a:r>
              <a:rPr lang="uk-UA" dirty="0"/>
              <a:t> моделі </a:t>
            </a:r>
            <a:r>
              <a:rPr lang="uk-UA" dirty="0">
                <a:solidFill>
                  <a:srgbClr val="FFFF00"/>
                </a:solidFill>
              </a:rPr>
              <a:t>«стимул-реакція» </a:t>
            </a:r>
            <a:r>
              <a:rPr lang="uk-UA" dirty="0"/>
              <a:t>побудована теорія навчання. Саме ця модель репрезентує суспільство у вигляді скупчення атомів-організмів. Медіа впливають на ці організми й отримують реакцію. Згідно з теорією, якщо реципієнт отримує заохочення (наприклад, визнання у своїй малій групі) внаслідок ознайомлення з матеріалами певного медіа, він буде схильний більш активно звертатись до цього медіа. Існує також теорія навчання на моделі. Тобто якщо реципієнт спостерігає за зображенням насильства, пізніше він зможе застосувати цю модель поведінки в реальності.</a:t>
            </a:r>
          </a:p>
        </p:txBody>
      </p:sp>
    </p:spTree>
    <p:extLst>
      <p:ext uri="{BB962C8B-B14F-4D97-AF65-F5344CB8AC3E}">
        <p14:creationId xmlns:p14="http://schemas.microsoft.com/office/powerpoint/2010/main" val="121582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04885-EFD9-4E59-A80E-6FBC8DD18053}"/>
              </a:ext>
            </a:extLst>
          </p:cNvPr>
          <p:cNvSpPr>
            <a:spLocks noGrp="1"/>
          </p:cNvSpPr>
          <p:nvPr>
            <p:ph type="title"/>
          </p:nvPr>
        </p:nvSpPr>
        <p:spPr/>
        <p:txBody>
          <a:bodyPr/>
          <a:lstStyle/>
          <a:p>
            <a:r>
              <a:rPr lang="uk-UA"/>
              <a:t>Теорія пізнання</a:t>
            </a:r>
          </a:p>
        </p:txBody>
      </p:sp>
      <p:sp>
        <p:nvSpPr>
          <p:cNvPr id="3" name="Місце для вмісту 2">
            <a:extLst>
              <a:ext uri="{FF2B5EF4-FFF2-40B4-BE49-F238E27FC236}">
                <a16:creationId xmlns:a16="http://schemas.microsoft.com/office/drawing/2014/main" id="{A24F9314-EFE4-4035-B2AC-AB2E1477C329}"/>
              </a:ext>
            </a:extLst>
          </p:cNvPr>
          <p:cNvSpPr>
            <a:spLocks noGrp="1"/>
          </p:cNvSpPr>
          <p:nvPr>
            <p:ph idx="1"/>
          </p:nvPr>
        </p:nvSpPr>
        <p:spPr/>
        <p:txBody>
          <a:bodyPr/>
          <a:lstStyle/>
          <a:p>
            <a:pPr algn="just"/>
            <a:r>
              <a:rPr lang="uk-UA" dirty="0"/>
              <a:t>Доволі близькою до теорії навчання є теорія пізнання. Теорії, які базуються на принципах теорії пізнання, ґрунтуються на двох припущеннях Ф. </a:t>
            </a:r>
            <a:r>
              <a:rPr lang="uk-UA" dirty="0" err="1"/>
              <a:t>Хайдера</a:t>
            </a:r>
            <a:r>
              <a:rPr lang="uk-UA" dirty="0"/>
              <a:t>: </a:t>
            </a:r>
            <a:r>
              <a:rPr lang="uk-UA" b="1" i="1" dirty="0">
                <a:solidFill>
                  <a:srgbClr val="FFFF00"/>
                </a:solidFill>
              </a:rPr>
              <a:t>люди сприймають навколишню реальність не як окремі фрагменти, а як попередньо структуровані одиниці та формують судження, виходячи з цих цілісних уявлень; люди постійно шукають причини і приписують їх усім типам явищ, при цьому зазвичай посилаючись на три типи джерел</a:t>
            </a:r>
            <a:r>
              <a:rPr lang="uk-UA" dirty="0"/>
              <a:t>. Спільним є те, що уявлення та судження не розглядаються як відображення матеріалів медіа. Вони виходять за рамки повідомлень, хоча й закладені в них.</a:t>
            </a:r>
          </a:p>
        </p:txBody>
      </p:sp>
    </p:spTree>
    <p:extLst>
      <p:ext uri="{BB962C8B-B14F-4D97-AF65-F5344CB8AC3E}">
        <p14:creationId xmlns:p14="http://schemas.microsoft.com/office/powerpoint/2010/main" val="184923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61BEB5-1B68-4DCF-89FF-7ED64FDE4A05}"/>
              </a:ext>
            </a:extLst>
          </p:cNvPr>
          <p:cNvSpPr>
            <a:spLocks noGrp="1"/>
          </p:cNvSpPr>
          <p:nvPr>
            <p:ph type="title"/>
          </p:nvPr>
        </p:nvSpPr>
        <p:spPr/>
        <p:txBody>
          <a:bodyPr/>
          <a:lstStyle/>
          <a:p>
            <a:r>
              <a:rPr lang="ru-RU"/>
              <a:t>Ефект третьої особи та теорія пробілу знання</a:t>
            </a:r>
            <a:endParaRPr lang="uk-UA"/>
          </a:p>
        </p:txBody>
      </p:sp>
      <p:sp>
        <p:nvSpPr>
          <p:cNvPr id="3" name="Місце для вмісту 2">
            <a:extLst>
              <a:ext uri="{FF2B5EF4-FFF2-40B4-BE49-F238E27FC236}">
                <a16:creationId xmlns:a16="http://schemas.microsoft.com/office/drawing/2014/main" id="{EBB93E46-0C21-4170-9A11-7BDDE58D3FE3}"/>
              </a:ext>
            </a:extLst>
          </p:cNvPr>
          <p:cNvSpPr>
            <a:spLocks noGrp="1"/>
          </p:cNvSpPr>
          <p:nvPr>
            <p:ph idx="1"/>
          </p:nvPr>
        </p:nvSpPr>
        <p:spPr/>
        <p:txBody>
          <a:bodyPr/>
          <a:lstStyle/>
          <a:p>
            <a:pPr algn="just"/>
            <a:r>
              <a:rPr lang="uk-UA" dirty="0"/>
              <a:t>Ф. </a:t>
            </a:r>
            <a:r>
              <a:rPr lang="uk-UA" dirty="0" err="1"/>
              <a:t>Хайдер</a:t>
            </a:r>
            <a:r>
              <a:rPr lang="uk-UA" dirty="0"/>
              <a:t> вважав, що поведінка залежить лише від двох типів причин: </a:t>
            </a:r>
            <a:r>
              <a:rPr lang="uk-UA" dirty="0">
                <a:solidFill>
                  <a:srgbClr val="FFFF00"/>
                </a:solidFill>
              </a:rPr>
              <a:t>ситуаційних</a:t>
            </a:r>
            <a:r>
              <a:rPr lang="uk-UA" dirty="0"/>
              <a:t> (зовнішніх) і </a:t>
            </a:r>
            <a:r>
              <a:rPr lang="uk-UA" dirty="0">
                <a:solidFill>
                  <a:srgbClr val="FFFF00"/>
                </a:solidFill>
              </a:rPr>
              <a:t>диспозиційних</a:t>
            </a:r>
            <a:r>
              <a:rPr lang="uk-UA" dirty="0"/>
              <a:t> (внутрішніх). </a:t>
            </a:r>
          </a:p>
          <a:p>
            <a:pPr algn="just"/>
            <a:r>
              <a:rPr lang="uk-UA" dirty="0"/>
              <a:t>Під час вивчення впливу мас-медіа необхідно мати на увазі теорію ефекту третьої особи. Відповідно до неї більшість людей схильні вважати, що негативні матеріали впливають на інших значно більше, аніж на них самих. Цей ефект був встановлений під час спостереження У. </a:t>
            </a:r>
            <a:r>
              <a:rPr lang="uk-UA" dirty="0" err="1"/>
              <a:t>Девісона</a:t>
            </a:r>
            <a:r>
              <a:rPr lang="uk-UA" dirty="0"/>
              <a:t> і підтверджений іншими опитуваннями та експериментами. Цікавою видається також теорія пробілу знання, відповідно до якої освічені люди швидше і повніше опановують медійну інформацію.</a:t>
            </a:r>
          </a:p>
        </p:txBody>
      </p:sp>
    </p:spTree>
    <p:extLst>
      <p:ext uri="{BB962C8B-B14F-4D97-AF65-F5344CB8AC3E}">
        <p14:creationId xmlns:p14="http://schemas.microsoft.com/office/powerpoint/2010/main" val="60508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5D029-A12B-465F-BCC7-25DEC66D3ABC}"/>
              </a:ext>
            </a:extLst>
          </p:cNvPr>
          <p:cNvSpPr>
            <a:spLocks noGrp="1"/>
          </p:cNvSpPr>
          <p:nvPr>
            <p:ph type="title"/>
          </p:nvPr>
        </p:nvSpPr>
        <p:spPr/>
        <p:txBody>
          <a:bodyPr/>
          <a:lstStyle/>
          <a:p>
            <a:r>
              <a:rPr lang="uk-UA"/>
              <a:t>Теорія схем і сенсибілізації</a:t>
            </a:r>
          </a:p>
        </p:txBody>
      </p:sp>
      <p:sp>
        <p:nvSpPr>
          <p:cNvPr id="3" name="Місце для вмісту 2">
            <a:extLst>
              <a:ext uri="{FF2B5EF4-FFF2-40B4-BE49-F238E27FC236}">
                <a16:creationId xmlns:a16="http://schemas.microsoft.com/office/drawing/2014/main" id="{4CBF84EE-102B-4614-995D-C91D6C94B266}"/>
              </a:ext>
            </a:extLst>
          </p:cNvPr>
          <p:cNvSpPr>
            <a:spLocks noGrp="1"/>
          </p:cNvSpPr>
          <p:nvPr>
            <p:ph idx="1"/>
          </p:nvPr>
        </p:nvSpPr>
        <p:spPr/>
        <p:txBody>
          <a:bodyPr/>
          <a:lstStyle/>
          <a:p>
            <a:pPr algn="just"/>
            <a:r>
              <a:rPr lang="uk-UA" dirty="0"/>
              <a:t>Збільшення потоку інформації та спрощення доступу до неї приводить не до вирівнювання інформаційних можливостей людей, а до збільшення інформаційного розриву. Висновок: інформаційна революція посилює інформаційну нерівність. Цікава також теорія схем, згідно з якою реципієнти сприймають новинні повідомлення не ізольовано, а відповідно до певної схеми. Таким чином, сприйняттям новин можна керувати, обираючи перспективу презентації інформації. До цього близька теорія сенсибілізації, яка засновується на припущенні, що певні почуття й думки можна розглядати як вузлики в сітці, пов’язані між собою.</a:t>
            </a:r>
          </a:p>
        </p:txBody>
      </p:sp>
    </p:spTree>
    <p:extLst>
      <p:ext uri="{BB962C8B-B14F-4D97-AF65-F5344CB8AC3E}">
        <p14:creationId xmlns:p14="http://schemas.microsoft.com/office/powerpoint/2010/main" val="1801078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4F4062-57B1-478B-99CF-918E5BACEB08}"/>
              </a:ext>
            </a:extLst>
          </p:cNvPr>
          <p:cNvSpPr>
            <a:spLocks noGrp="1"/>
          </p:cNvSpPr>
          <p:nvPr>
            <p:ph type="title"/>
          </p:nvPr>
        </p:nvSpPr>
        <p:spPr/>
        <p:txBody>
          <a:bodyPr/>
          <a:lstStyle/>
          <a:p>
            <a:r>
              <a:rPr lang="uk-UA"/>
              <a:t>Теорія оцінок і керування емоціями</a:t>
            </a:r>
          </a:p>
        </p:txBody>
      </p:sp>
      <p:sp>
        <p:nvSpPr>
          <p:cNvPr id="3" name="Місце для вмісту 2">
            <a:extLst>
              <a:ext uri="{FF2B5EF4-FFF2-40B4-BE49-F238E27FC236}">
                <a16:creationId xmlns:a16="http://schemas.microsoft.com/office/drawing/2014/main" id="{D6FD6FE6-800E-4360-AAB1-C71CE9CFB7AD}"/>
              </a:ext>
            </a:extLst>
          </p:cNvPr>
          <p:cNvSpPr>
            <a:spLocks noGrp="1"/>
          </p:cNvSpPr>
          <p:nvPr>
            <p:ph idx="1"/>
          </p:nvPr>
        </p:nvSpPr>
        <p:spPr/>
        <p:txBody>
          <a:bodyPr/>
          <a:lstStyle/>
          <a:p>
            <a:pPr algn="just"/>
            <a:r>
              <a:rPr lang="uk-UA" dirty="0"/>
              <a:t>Ш. </a:t>
            </a:r>
            <a:r>
              <a:rPr lang="uk-UA" dirty="0" err="1"/>
              <a:t>Айенгар</a:t>
            </a:r>
            <a:r>
              <a:rPr lang="uk-UA" dirty="0"/>
              <a:t> і Д. </a:t>
            </a:r>
            <a:r>
              <a:rPr lang="uk-UA" dirty="0" err="1"/>
              <a:t>Кіндер</a:t>
            </a:r>
            <a:r>
              <a:rPr lang="uk-UA" dirty="0"/>
              <a:t> зробили кілька висновків: оціночні судження про політиків спираються на уявлення щодо їхньої компетентності; повторювані повідомлення посилюють </a:t>
            </a:r>
            <a:r>
              <a:rPr lang="uk-UA" dirty="0" err="1"/>
              <a:t>сенсибілізованість</a:t>
            </a:r>
            <a:r>
              <a:rPr lang="uk-UA" dirty="0"/>
              <a:t> аудиторії; концентрація уваги створює враження актуальності проблеми. Варто також розглянути теорію оцінок, яка досліджує зв’язок між оцінкою ситуацій і типом емоцій. Наприклад, описи катастроф викликають сум або злість залежно від обставин. Медіа можуть певною мірою управляти емоціями, описуючи ситуацію з різним фокусом відповідальності.</a:t>
            </a:r>
          </a:p>
        </p:txBody>
      </p:sp>
    </p:spTree>
    <p:extLst>
      <p:ext uri="{BB962C8B-B14F-4D97-AF65-F5344CB8AC3E}">
        <p14:creationId xmlns:p14="http://schemas.microsoft.com/office/powerpoint/2010/main" val="347723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2DC28-CA8F-422D-80E9-01BD45CC2A7A}"/>
              </a:ext>
            </a:extLst>
          </p:cNvPr>
          <p:cNvSpPr>
            <a:spLocks noGrp="1"/>
          </p:cNvSpPr>
          <p:nvPr>
            <p:ph type="title"/>
          </p:nvPr>
        </p:nvSpPr>
        <p:spPr/>
        <p:txBody>
          <a:bodyPr/>
          <a:lstStyle/>
          <a:p>
            <a:pPr algn="ctr"/>
            <a:r>
              <a:rPr lang="uk-UA" dirty="0"/>
              <a:t>Стереотипи в різних науках</a:t>
            </a:r>
          </a:p>
        </p:txBody>
      </p:sp>
      <p:sp>
        <p:nvSpPr>
          <p:cNvPr id="3" name="Місце для тексту 2">
            <a:extLst>
              <a:ext uri="{FF2B5EF4-FFF2-40B4-BE49-F238E27FC236}">
                <a16:creationId xmlns:a16="http://schemas.microsoft.com/office/drawing/2014/main" id="{8F6AC79D-A0CA-426E-BE5E-2EC8A139A5C8}"/>
              </a:ext>
            </a:extLst>
          </p:cNvPr>
          <p:cNvSpPr>
            <a:spLocks noGrp="1"/>
          </p:cNvSpPr>
          <p:nvPr>
            <p:ph type="body" idx="1"/>
          </p:nvPr>
        </p:nvSpPr>
        <p:spPr/>
        <p:txBody>
          <a:bodyPr/>
          <a:lstStyle/>
          <a:p>
            <a:pPr algn="just"/>
            <a:r>
              <a:rPr lang="uk-UA" dirty="0"/>
              <a:t>З філософської точки зору </a:t>
            </a:r>
            <a:r>
              <a:rPr lang="uk-UA" b="1" dirty="0">
                <a:solidFill>
                  <a:srgbClr val="FFFF00"/>
                </a:solidFill>
              </a:rPr>
              <a:t>стереотипи</a:t>
            </a:r>
            <a:r>
              <a:rPr lang="uk-UA" dirty="0"/>
              <a:t> є частиною свідомості та виявляються у формі моральних норм, традицій, віри; із соціологічної — це спрощена характеристика соціальних об'єктів, їхній стійкий образ; із психологічної — частина свідомості, яка виявляється у формі оціночних суджень і реалізується в діях особи.</a:t>
            </a:r>
          </a:p>
        </p:txBody>
      </p:sp>
    </p:spTree>
    <p:extLst>
      <p:ext uri="{BB962C8B-B14F-4D97-AF65-F5344CB8AC3E}">
        <p14:creationId xmlns:p14="http://schemas.microsoft.com/office/powerpoint/2010/main" val="2125391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700588-465A-4D86-B729-FB2486049F49}"/>
              </a:ext>
            </a:extLst>
          </p:cNvPr>
          <p:cNvSpPr>
            <a:spLocks noGrp="1"/>
          </p:cNvSpPr>
          <p:nvPr>
            <p:ph type="title"/>
          </p:nvPr>
        </p:nvSpPr>
        <p:spPr/>
        <p:txBody>
          <a:bodyPr/>
          <a:lstStyle/>
          <a:p>
            <a:r>
              <a:rPr lang="uk-UA"/>
              <a:t>Теорія інструментальної актуалізації</a:t>
            </a:r>
          </a:p>
        </p:txBody>
      </p:sp>
      <p:sp>
        <p:nvSpPr>
          <p:cNvPr id="3" name="Місце для вмісту 2">
            <a:extLst>
              <a:ext uri="{FF2B5EF4-FFF2-40B4-BE49-F238E27FC236}">
                <a16:creationId xmlns:a16="http://schemas.microsoft.com/office/drawing/2014/main" id="{1AC84C9D-D10C-4E15-8A1B-8CAC7F97CE14}"/>
              </a:ext>
            </a:extLst>
          </p:cNvPr>
          <p:cNvSpPr>
            <a:spLocks noGrp="1"/>
          </p:cNvSpPr>
          <p:nvPr>
            <p:ph idx="1"/>
          </p:nvPr>
        </p:nvSpPr>
        <p:spPr/>
        <p:txBody>
          <a:bodyPr/>
          <a:lstStyle/>
          <a:p>
            <a:pPr algn="just"/>
            <a:r>
              <a:rPr lang="uk-UA" dirty="0"/>
              <a:t>Розглянемо також теорію інструментальної актуалізації. Її предмет — формування суджень у період публічних конфліктів. Згідно з нею медіа звертають увагу на інформацію, що вигідна певній стороні. Легітимізація однієї сторони ґрунтується на дискредитації іншої. Реципієнти обирають ті медіа, які відповідають їхнім установкам, а журналісти — редакційним тенденціям. Відбувається синхронізація інформації та добір експертів відповідно до редакційної лінії.</a:t>
            </a:r>
          </a:p>
        </p:txBody>
      </p:sp>
    </p:spTree>
    <p:extLst>
      <p:ext uri="{BB962C8B-B14F-4D97-AF65-F5344CB8AC3E}">
        <p14:creationId xmlns:p14="http://schemas.microsoft.com/office/powerpoint/2010/main" val="2315385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AD7462-AEE6-4074-910A-653BCFA84039}"/>
              </a:ext>
            </a:extLst>
          </p:cNvPr>
          <p:cNvSpPr>
            <a:spLocks noGrp="1"/>
          </p:cNvSpPr>
          <p:nvPr>
            <p:ph type="title"/>
          </p:nvPr>
        </p:nvSpPr>
        <p:spPr/>
        <p:txBody>
          <a:bodyPr/>
          <a:lstStyle/>
          <a:p>
            <a:r>
              <a:rPr lang="ru-RU"/>
              <a:t>Ефект дефакто та теорія посилення</a:t>
            </a:r>
            <a:endParaRPr lang="uk-UA"/>
          </a:p>
        </p:txBody>
      </p:sp>
      <p:sp>
        <p:nvSpPr>
          <p:cNvPr id="3" name="Місце для вмісту 2">
            <a:extLst>
              <a:ext uri="{FF2B5EF4-FFF2-40B4-BE49-F238E27FC236}">
                <a16:creationId xmlns:a16="http://schemas.microsoft.com/office/drawing/2014/main" id="{E6869A5A-5261-4F17-A82D-C8FEE885D440}"/>
              </a:ext>
            </a:extLst>
          </p:cNvPr>
          <p:cNvSpPr>
            <a:spLocks noGrp="1"/>
          </p:cNvSpPr>
          <p:nvPr>
            <p:ph idx="1"/>
          </p:nvPr>
        </p:nvSpPr>
        <p:spPr/>
        <p:txBody>
          <a:bodyPr>
            <a:normAutofit lnSpcReduction="10000"/>
          </a:bodyPr>
          <a:lstStyle/>
          <a:p>
            <a:pPr algn="just"/>
            <a:r>
              <a:rPr lang="uk-UA" dirty="0"/>
              <a:t>Х. </a:t>
            </a:r>
            <a:r>
              <a:rPr lang="uk-UA" dirty="0" err="1"/>
              <a:t>Кепплінгер</a:t>
            </a:r>
            <a:r>
              <a:rPr lang="uk-UA" dirty="0"/>
              <a:t> і Е. </a:t>
            </a:r>
            <a:r>
              <a:rPr lang="uk-UA" dirty="0" err="1"/>
              <a:t>Ноель-Нойманн</a:t>
            </a:r>
            <a:r>
              <a:rPr lang="uk-UA" dirty="0"/>
              <a:t> виділили поняття ефекту </a:t>
            </a:r>
            <a:r>
              <a:rPr lang="uk-UA" dirty="0" err="1">
                <a:solidFill>
                  <a:srgbClr val="FFFF00"/>
                </a:solidFill>
              </a:rPr>
              <a:t>дефакто</a:t>
            </a:r>
            <a:r>
              <a:rPr lang="uk-UA" dirty="0"/>
              <a:t> — впливу, джерело і причини якого незрозумілі. </a:t>
            </a:r>
          </a:p>
          <a:p>
            <a:pPr marL="0" indent="0" algn="just">
              <a:buNone/>
            </a:pPr>
            <a:r>
              <a:rPr lang="uk-UA" dirty="0"/>
              <a:t>Вони сформулювали </a:t>
            </a:r>
            <a:r>
              <a:rPr lang="uk-UA" dirty="0">
                <a:solidFill>
                  <a:srgbClr val="FFFF00"/>
                </a:solidFill>
              </a:rPr>
              <a:t>п’ять </a:t>
            </a:r>
            <a:r>
              <a:rPr lang="uk-UA" dirty="0" err="1">
                <a:solidFill>
                  <a:srgbClr val="FFFF00"/>
                </a:solidFill>
              </a:rPr>
              <a:t>констатацій</a:t>
            </a:r>
            <a:r>
              <a:rPr lang="uk-UA" dirty="0"/>
              <a:t>: </a:t>
            </a:r>
          </a:p>
          <a:p>
            <a:pPr algn="just"/>
            <a:r>
              <a:rPr lang="uk-UA" dirty="0"/>
              <a:t>реципієнти більше цінують знайомі теми; знають про події з попередніх повідомлень; </a:t>
            </a:r>
          </a:p>
          <a:p>
            <a:pPr algn="just"/>
            <a:r>
              <a:rPr lang="uk-UA" dirty="0"/>
              <a:t>краще запам’ятовують негативну інформацію; </a:t>
            </a:r>
          </a:p>
          <a:p>
            <a:pPr algn="just"/>
            <a:r>
              <a:rPr lang="uk-UA" dirty="0"/>
              <a:t>інтегрують нове у вже відомий контекст; </a:t>
            </a:r>
          </a:p>
          <a:p>
            <a:pPr algn="just"/>
            <a:r>
              <a:rPr lang="uk-UA" dirty="0"/>
              <a:t>попередні новини створюють рамку для нових. </a:t>
            </a:r>
          </a:p>
          <a:p>
            <a:pPr algn="just"/>
            <a:r>
              <a:rPr lang="uk-UA" dirty="0"/>
              <a:t>Також вони дискутують із твердженням, що ефект не виникає без контакту з медіа. На їхню думку, установки не захищають від дисонуючої інформації.</a:t>
            </a:r>
          </a:p>
        </p:txBody>
      </p:sp>
    </p:spTree>
    <p:extLst>
      <p:ext uri="{BB962C8B-B14F-4D97-AF65-F5344CB8AC3E}">
        <p14:creationId xmlns:p14="http://schemas.microsoft.com/office/powerpoint/2010/main" val="1804159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18974E-FC7B-4B71-9720-941F535C4FE4}"/>
              </a:ext>
            </a:extLst>
          </p:cNvPr>
          <p:cNvSpPr>
            <a:spLocks noGrp="1"/>
          </p:cNvSpPr>
          <p:nvPr>
            <p:ph type="title"/>
          </p:nvPr>
        </p:nvSpPr>
        <p:spPr/>
        <p:txBody>
          <a:bodyPr/>
          <a:lstStyle/>
          <a:p>
            <a:r>
              <a:rPr lang="ru-RU"/>
              <a:t>Теорія соціального навчання і активна аудиторія</a:t>
            </a:r>
            <a:endParaRPr lang="uk-UA"/>
          </a:p>
        </p:txBody>
      </p:sp>
      <p:sp>
        <p:nvSpPr>
          <p:cNvPr id="3" name="Місце для вмісту 2">
            <a:extLst>
              <a:ext uri="{FF2B5EF4-FFF2-40B4-BE49-F238E27FC236}">
                <a16:creationId xmlns:a16="http://schemas.microsoft.com/office/drawing/2014/main" id="{256AABD1-7E32-4539-8797-47902275ABB3}"/>
              </a:ext>
            </a:extLst>
          </p:cNvPr>
          <p:cNvSpPr>
            <a:spLocks noGrp="1"/>
          </p:cNvSpPr>
          <p:nvPr>
            <p:ph idx="1"/>
          </p:nvPr>
        </p:nvSpPr>
        <p:spPr/>
        <p:txBody>
          <a:bodyPr/>
          <a:lstStyle/>
          <a:p>
            <a:pPr algn="just"/>
            <a:r>
              <a:rPr lang="uk-UA" dirty="0"/>
              <a:t>Г. П. </a:t>
            </a:r>
            <a:r>
              <a:rPr lang="uk-UA" dirty="0" err="1"/>
              <a:t>Бакулев</a:t>
            </a:r>
            <a:r>
              <a:rPr lang="uk-UA" dirty="0"/>
              <a:t> виділив способи навчання через мас-медіа: спостереження, придушення, розгальмування. Ця теорія ігнорує роль соціальних чинників, окрім медіа. Згідно з теорією соціального навчання, глядач є пасивним споживачем. Натомість теорія активної аудиторії стверджує, що глядач активно оцінює зміст і не сприймає його некритично, навіть діти.</a:t>
            </a:r>
          </a:p>
        </p:txBody>
      </p:sp>
    </p:spTree>
    <p:extLst>
      <p:ext uri="{BB962C8B-B14F-4D97-AF65-F5344CB8AC3E}">
        <p14:creationId xmlns:p14="http://schemas.microsoft.com/office/powerpoint/2010/main" val="948721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B62C4-197A-433A-AC9F-560917E76FE7}"/>
              </a:ext>
            </a:extLst>
          </p:cNvPr>
          <p:cNvSpPr>
            <a:spLocks noGrp="1"/>
          </p:cNvSpPr>
          <p:nvPr>
            <p:ph type="title"/>
          </p:nvPr>
        </p:nvSpPr>
        <p:spPr/>
        <p:txBody>
          <a:bodyPr/>
          <a:lstStyle/>
          <a:p>
            <a:r>
              <a:rPr lang="uk-UA"/>
              <a:t>Теорії пояснення впливу насилля</a:t>
            </a:r>
          </a:p>
        </p:txBody>
      </p:sp>
      <p:sp>
        <p:nvSpPr>
          <p:cNvPr id="3" name="Місце для вмісту 2">
            <a:extLst>
              <a:ext uri="{FF2B5EF4-FFF2-40B4-BE49-F238E27FC236}">
                <a16:creationId xmlns:a16="http://schemas.microsoft.com/office/drawing/2014/main" id="{890C5575-51F8-471E-A674-A1B9A5015259}"/>
              </a:ext>
            </a:extLst>
          </p:cNvPr>
          <p:cNvSpPr>
            <a:spLocks noGrp="1"/>
          </p:cNvSpPr>
          <p:nvPr>
            <p:ph idx="1"/>
          </p:nvPr>
        </p:nvSpPr>
        <p:spPr/>
        <p:txBody>
          <a:bodyPr/>
          <a:lstStyle/>
          <a:p>
            <a:pPr algn="just"/>
            <a:r>
              <a:rPr lang="uk-UA" dirty="0"/>
              <a:t>Х. </a:t>
            </a:r>
            <a:r>
              <a:rPr lang="uk-UA" dirty="0" err="1"/>
              <a:t>Кепплінгер</a:t>
            </a:r>
            <a:r>
              <a:rPr lang="uk-UA" dirty="0"/>
              <a:t> виділяє три теорії впливу насилля: навчання, інстинктів і емоційного збудження. </a:t>
            </a:r>
          </a:p>
          <a:p>
            <a:pPr algn="just"/>
            <a:r>
              <a:rPr lang="uk-UA" dirty="0"/>
              <a:t>Теорія навчання вбачає у медіа джерело моделей поведінки; </a:t>
            </a:r>
          </a:p>
          <a:p>
            <a:pPr algn="just"/>
            <a:r>
              <a:rPr lang="uk-UA" dirty="0"/>
              <a:t>теорія інстинктів — природний прояв; </a:t>
            </a:r>
          </a:p>
          <a:p>
            <a:pPr algn="just"/>
            <a:r>
              <a:rPr lang="uk-UA" dirty="0"/>
              <a:t>теорія емоційного збудження — стимул до дії. </a:t>
            </a:r>
          </a:p>
          <a:p>
            <a:pPr algn="just"/>
            <a:r>
              <a:rPr lang="uk-UA" dirty="0"/>
              <a:t>Вона включає теорію фрустрації й агресії та теорію перенесення збудження. Медіа можуть створювати неспецифічний стан збудження.</a:t>
            </a:r>
          </a:p>
        </p:txBody>
      </p:sp>
    </p:spTree>
    <p:extLst>
      <p:ext uri="{BB962C8B-B14F-4D97-AF65-F5344CB8AC3E}">
        <p14:creationId xmlns:p14="http://schemas.microsoft.com/office/powerpoint/2010/main" val="273740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24423-F2EF-4A62-87E8-27AA51E30BEC}"/>
              </a:ext>
            </a:extLst>
          </p:cNvPr>
          <p:cNvSpPr>
            <a:spLocks noGrp="1"/>
          </p:cNvSpPr>
          <p:nvPr>
            <p:ph type="title"/>
          </p:nvPr>
        </p:nvSpPr>
        <p:spPr/>
        <p:txBody>
          <a:bodyPr/>
          <a:lstStyle/>
          <a:p>
            <a:r>
              <a:rPr lang="ru-RU"/>
              <a:t>Теорія навчання і її основи</a:t>
            </a:r>
            <a:endParaRPr lang="uk-UA"/>
          </a:p>
        </p:txBody>
      </p:sp>
      <p:sp>
        <p:nvSpPr>
          <p:cNvPr id="3" name="Місце для вмісту 2">
            <a:extLst>
              <a:ext uri="{FF2B5EF4-FFF2-40B4-BE49-F238E27FC236}">
                <a16:creationId xmlns:a16="http://schemas.microsoft.com/office/drawing/2014/main" id="{7806EEAB-7494-421F-AC56-A53DD0C49E64}"/>
              </a:ext>
            </a:extLst>
          </p:cNvPr>
          <p:cNvSpPr>
            <a:spLocks noGrp="1"/>
          </p:cNvSpPr>
          <p:nvPr>
            <p:ph idx="1"/>
          </p:nvPr>
        </p:nvSpPr>
        <p:spPr/>
        <p:txBody>
          <a:bodyPr/>
          <a:lstStyle/>
          <a:p>
            <a:pPr algn="just"/>
            <a:r>
              <a:rPr lang="uk-UA" dirty="0"/>
              <a:t>Теорія навчання і теорія пізнання На </a:t>
            </a:r>
            <a:r>
              <a:rPr lang="uk-UA" dirty="0" err="1"/>
              <a:t>біхевіористській</a:t>
            </a:r>
            <a:r>
              <a:rPr lang="uk-UA" dirty="0"/>
              <a:t> моделі «стимул-реакція» побудована теорія навчання. Саме ця модель репрезентує суспільство у вигляді скупчення атомів-організмів. </a:t>
            </a:r>
          </a:p>
          <a:p>
            <a:pPr algn="just"/>
            <a:r>
              <a:rPr lang="uk-UA" dirty="0"/>
              <a:t>Медіа впливають на ці організми й отримують реакцію. Згідно з теорією, </a:t>
            </a:r>
            <a:r>
              <a:rPr lang="uk-UA" i="1" dirty="0">
                <a:solidFill>
                  <a:srgbClr val="FFFF00"/>
                </a:solidFill>
              </a:rPr>
              <a:t>якщо реципієнт отримує заохочення </a:t>
            </a:r>
            <a:r>
              <a:rPr lang="uk-UA" dirty="0"/>
              <a:t>(наприклад, визнання у своїй малій групі) </a:t>
            </a:r>
            <a:r>
              <a:rPr lang="uk-UA" i="1" dirty="0">
                <a:solidFill>
                  <a:srgbClr val="FFFF00"/>
                </a:solidFill>
              </a:rPr>
              <a:t>внаслідок ознайомлення з матеріалами певного медіа, він буде схильний більш активно звертатись до цього медіа</a:t>
            </a:r>
            <a:r>
              <a:rPr lang="uk-UA" dirty="0"/>
              <a:t>. Існує також теорія навчання на моделі. Тобто якщо реципієнт спостерігає за зображенням насильства, пізніше він зможе </a:t>
            </a:r>
            <a:r>
              <a:rPr lang="uk-UA" dirty="0" err="1"/>
              <a:t>застотосувати</a:t>
            </a:r>
            <a:r>
              <a:rPr lang="uk-UA" dirty="0"/>
              <a:t> цю модель поведінки в реальності.</a:t>
            </a:r>
          </a:p>
        </p:txBody>
      </p:sp>
    </p:spTree>
    <p:extLst>
      <p:ext uri="{BB962C8B-B14F-4D97-AF65-F5344CB8AC3E}">
        <p14:creationId xmlns:p14="http://schemas.microsoft.com/office/powerpoint/2010/main" val="3879783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B9EE08-5116-4DDF-9AE7-A4CC8E2E7C3D}"/>
              </a:ext>
            </a:extLst>
          </p:cNvPr>
          <p:cNvSpPr>
            <a:spLocks noGrp="1"/>
          </p:cNvSpPr>
          <p:nvPr>
            <p:ph type="title"/>
          </p:nvPr>
        </p:nvSpPr>
        <p:spPr/>
        <p:txBody>
          <a:bodyPr/>
          <a:lstStyle/>
          <a:p>
            <a:r>
              <a:rPr lang="uk-UA"/>
              <a:t>Теорія пізнання: припущення Хайдера</a:t>
            </a:r>
          </a:p>
        </p:txBody>
      </p:sp>
      <p:sp>
        <p:nvSpPr>
          <p:cNvPr id="3" name="Місце для вмісту 2">
            <a:extLst>
              <a:ext uri="{FF2B5EF4-FFF2-40B4-BE49-F238E27FC236}">
                <a16:creationId xmlns:a16="http://schemas.microsoft.com/office/drawing/2014/main" id="{3343B402-14F3-4CB9-8C84-FADF6166472E}"/>
              </a:ext>
            </a:extLst>
          </p:cNvPr>
          <p:cNvSpPr>
            <a:spLocks noGrp="1"/>
          </p:cNvSpPr>
          <p:nvPr>
            <p:ph idx="1"/>
          </p:nvPr>
        </p:nvSpPr>
        <p:spPr/>
        <p:txBody>
          <a:bodyPr>
            <a:normAutofit lnSpcReduction="10000"/>
          </a:bodyPr>
          <a:lstStyle/>
          <a:p>
            <a:pPr algn="just"/>
            <a:r>
              <a:rPr lang="uk-UA" dirty="0"/>
              <a:t>Доволі близькою до теорії навчання є теорія пізнання. Теорії, які базуються на принципах теорії пізнання, ґрунтуються на двох припущеннях Ф. </a:t>
            </a:r>
            <a:r>
              <a:rPr lang="uk-UA" dirty="0" err="1"/>
              <a:t>Хайдера</a:t>
            </a:r>
            <a:r>
              <a:rPr lang="uk-UA" dirty="0"/>
              <a:t>: </a:t>
            </a:r>
          </a:p>
          <a:p>
            <a:pPr algn="just"/>
            <a:r>
              <a:rPr lang="uk-UA" dirty="0"/>
              <a:t>1) люди сприймають навколишню реальність не як окремі фрагменти, а як </a:t>
            </a:r>
            <a:r>
              <a:rPr lang="uk-UA" i="1" dirty="0">
                <a:solidFill>
                  <a:srgbClr val="FFFF00"/>
                </a:solidFill>
              </a:rPr>
              <a:t>попередньо структуровані одиниці та формують судження, виходячи з цих цілісних уявлень</a:t>
            </a:r>
            <a:r>
              <a:rPr lang="uk-UA" dirty="0"/>
              <a:t> (звідси бере початок теорія </a:t>
            </a:r>
            <a:r>
              <a:rPr lang="uk-UA" dirty="0" err="1"/>
              <a:t>консистентності</a:t>
            </a:r>
            <a:r>
              <a:rPr lang="uk-UA" dirty="0"/>
              <a:t> й дисонансу); </a:t>
            </a:r>
          </a:p>
          <a:p>
            <a:pPr algn="just"/>
            <a:r>
              <a:rPr lang="uk-UA" dirty="0"/>
              <a:t>2) </a:t>
            </a:r>
            <a:r>
              <a:rPr lang="uk-UA" i="1" dirty="0">
                <a:solidFill>
                  <a:srgbClr val="FFFF00"/>
                </a:solidFill>
              </a:rPr>
              <a:t>люди постійно шукають причини і приписують їх усім типам явищ, при цьому зазвичай посилаючись на три типи джерел</a:t>
            </a:r>
            <a:r>
              <a:rPr lang="uk-UA" dirty="0"/>
              <a:t>. Спільним є те, що уявлення та судження не розглядаються як відображення матеріалів медіа. Вони виходять за рамки повідомлень, хоча й закладені в них. Ф. </a:t>
            </a:r>
            <a:r>
              <a:rPr lang="uk-UA" dirty="0" err="1"/>
              <a:t>Хайдер</a:t>
            </a:r>
            <a:r>
              <a:rPr lang="uk-UA" dirty="0"/>
              <a:t> вважав, що поведінка залежить лише від двох типів причин: </a:t>
            </a:r>
            <a:r>
              <a:rPr lang="uk-UA" b="1" dirty="0">
                <a:solidFill>
                  <a:srgbClr val="FFFF00"/>
                </a:solidFill>
              </a:rPr>
              <a:t>ситуаційних</a:t>
            </a:r>
            <a:r>
              <a:rPr lang="uk-UA" dirty="0"/>
              <a:t> (зовнішніх) і </a:t>
            </a:r>
            <a:r>
              <a:rPr lang="uk-UA" b="1" dirty="0">
                <a:solidFill>
                  <a:srgbClr val="FFFF00"/>
                </a:solidFill>
              </a:rPr>
              <a:t>диспозиційних</a:t>
            </a:r>
            <a:r>
              <a:rPr lang="uk-UA" dirty="0"/>
              <a:t> (внутрішніх).</a:t>
            </a:r>
          </a:p>
        </p:txBody>
      </p:sp>
    </p:spTree>
    <p:extLst>
      <p:ext uri="{BB962C8B-B14F-4D97-AF65-F5344CB8AC3E}">
        <p14:creationId xmlns:p14="http://schemas.microsoft.com/office/powerpoint/2010/main" val="3577657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A9878D-A55A-4935-B34D-B7C3C2A644DF}"/>
              </a:ext>
            </a:extLst>
          </p:cNvPr>
          <p:cNvSpPr>
            <a:spLocks noGrp="1"/>
          </p:cNvSpPr>
          <p:nvPr>
            <p:ph type="title"/>
          </p:nvPr>
        </p:nvSpPr>
        <p:spPr/>
        <p:txBody>
          <a:bodyPr>
            <a:normAutofit fontScale="90000"/>
          </a:bodyPr>
          <a:lstStyle/>
          <a:p>
            <a:r>
              <a:rPr lang="uk-UA"/>
              <a:t>Розбіжності між повідомленням і судженням; ефект третьої особи</a:t>
            </a:r>
          </a:p>
        </p:txBody>
      </p:sp>
      <p:sp>
        <p:nvSpPr>
          <p:cNvPr id="3" name="Місце для вмісту 2">
            <a:extLst>
              <a:ext uri="{FF2B5EF4-FFF2-40B4-BE49-F238E27FC236}">
                <a16:creationId xmlns:a16="http://schemas.microsoft.com/office/drawing/2014/main" id="{DBA9FEE5-8631-49BF-BC5F-B6DA7DC20C13}"/>
              </a:ext>
            </a:extLst>
          </p:cNvPr>
          <p:cNvSpPr>
            <a:spLocks noGrp="1"/>
          </p:cNvSpPr>
          <p:nvPr>
            <p:ph idx="1"/>
          </p:nvPr>
        </p:nvSpPr>
        <p:spPr/>
        <p:txBody>
          <a:bodyPr>
            <a:normAutofit/>
          </a:bodyPr>
          <a:lstStyle/>
          <a:p>
            <a:pPr algn="just"/>
            <a:r>
              <a:rPr lang="uk-UA" dirty="0"/>
              <a:t>Причому якщо відповідно до теорії навчання розбіжність між повідомленням і судженням пов’язана з недостатньою ефективністю комунікації, то згідно з теорією пізнання подібний зв’язок відсутній, а розбіжності пов’язуються з внутрішнім захисним механізмом особистості. </a:t>
            </a:r>
          </a:p>
          <a:p>
            <a:pPr algn="just"/>
            <a:r>
              <a:rPr lang="uk-UA" dirty="0"/>
              <a:t>Під час вивчення впливу мас-медіа необхідно мати на увазі </a:t>
            </a:r>
            <a:r>
              <a:rPr lang="uk-UA" b="1" dirty="0">
                <a:solidFill>
                  <a:srgbClr val="FFFF00"/>
                </a:solidFill>
              </a:rPr>
              <a:t>теорію ефекту третьої особи</a:t>
            </a:r>
            <a:r>
              <a:rPr lang="uk-UA" dirty="0"/>
              <a:t>. Відповідно до неї </a:t>
            </a:r>
            <a:r>
              <a:rPr lang="uk-UA" i="1" dirty="0">
                <a:solidFill>
                  <a:srgbClr val="FFFF00"/>
                </a:solidFill>
              </a:rPr>
              <a:t>більшість людей схильні вважати, що негативні матеріали впливають на цих людей значно більше, аніж на них самих.</a:t>
            </a:r>
            <a:r>
              <a:rPr lang="uk-UA" dirty="0"/>
              <a:t> Цей ефект був встановлений під час спостереження У. </a:t>
            </a:r>
            <a:r>
              <a:rPr lang="uk-UA" dirty="0" err="1"/>
              <a:t>Девісона</a:t>
            </a:r>
            <a:r>
              <a:rPr lang="uk-UA" dirty="0"/>
              <a:t> і підтверджений іншими опитуваннями та експериментами. Цікавою видається також теорія пробілу знання (провалу знання) (</a:t>
            </a:r>
            <a:r>
              <a:rPr lang="uk-UA" dirty="0" err="1"/>
              <a:t>англ</a:t>
            </a:r>
            <a:r>
              <a:rPr lang="uk-UA" dirty="0"/>
              <a:t>. </a:t>
            </a:r>
            <a:r>
              <a:rPr lang="tr-TR" dirty="0"/>
              <a:t>knowledge gap) </a:t>
            </a:r>
            <a:r>
              <a:rPr lang="uk-UA" dirty="0"/>
              <a:t>Ф. </a:t>
            </a:r>
            <a:r>
              <a:rPr lang="uk-UA" dirty="0" err="1"/>
              <a:t>Тіченора</a:t>
            </a:r>
            <a:r>
              <a:rPr lang="uk-UA" dirty="0"/>
              <a:t>, </a:t>
            </a:r>
            <a:r>
              <a:rPr lang="uk-UA" dirty="0" err="1"/>
              <a:t>Дж</a:t>
            </a:r>
            <a:r>
              <a:rPr lang="uk-UA" dirty="0"/>
              <a:t>. </a:t>
            </a:r>
            <a:r>
              <a:rPr lang="uk-UA" dirty="0" err="1"/>
              <a:t>Донахью</a:t>
            </a:r>
            <a:r>
              <a:rPr lang="uk-UA" dirty="0"/>
              <a:t> і К. </a:t>
            </a:r>
            <a:r>
              <a:rPr lang="uk-UA" dirty="0" err="1"/>
              <a:t>Олієн</a:t>
            </a:r>
            <a:r>
              <a:rPr lang="uk-UA" dirty="0"/>
              <a:t>.</a:t>
            </a:r>
          </a:p>
        </p:txBody>
      </p:sp>
    </p:spTree>
    <p:extLst>
      <p:ext uri="{BB962C8B-B14F-4D97-AF65-F5344CB8AC3E}">
        <p14:creationId xmlns:p14="http://schemas.microsoft.com/office/powerpoint/2010/main" val="3615386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7468A-CFED-42CE-9650-6E789F0AE79A}"/>
              </a:ext>
            </a:extLst>
          </p:cNvPr>
          <p:cNvSpPr>
            <a:spLocks noGrp="1"/>
          </p:cNvSpPr>
          <p:nvPr>
            <p:ph type="title"/>
          </p:nvPr>
        </p:nvSpPr>
        <p:spPr/>
        <p:txBody>
          <a:bodyPr/>
          <a:lstStyle/>
          <a:p>
            <a:r>
              <a:rPr lang="ru-RU"/>
              <a:t>Теорія пробілу знання та інформаційна нерівність</a:t>
            </a:r>
            <a:endParaRPr lang="uk-UA"/>
          </a:p>
        </p:txBody>
      </p:sp>
      <p:sp>
        <p:nvSpPr>
          <p:cNvPr id="3" name="Місце для вмісту 2">
            <a:extLst>
              <a:ext uri="{FF2B5EF4-FFF2-40B4-BE49-F238E27FC236}">
                <a16:creationId xmlns:a16="http://schemas.microsoft.com/office/drawing/2014/main" id="{083C2022-C62C-4C50-B443-3AFFBA8C1832}"/>
              </a:ext>
            </a:extLst>
          </p:cNvPr>
          <p:cNvSpPr>
            <a:spLocks noGrp="1"/>
          </p:cNvSpPr>
          <p:nvPr>
            <p:ph idx="1"/>
          </p:nvPr>
        </p:nvSpPr>
        <p:spPr/>
        <p:txBody>
          <a:bodyPr/>
          <a:lstStyle/>
          <a:p>
            <a:pPr algn="just"/>
            <a:r>
              <a:rPr lang="uk-UA" dirty="0"/>
              <a:t>Відповідно до неї, освічені люди внаслідок раніше отриманих знань і навичок швидше і повніше опановують медійну інформацію. Таким чином виникає нібито парадоксальна ситуація. Збільшення потоку і спрощення доступу до неї приводить не до вирівнювання інформаційних можливостей людей, а до збільшення інформаційного розриву через різну підготовленість і здатність людей сприймати великі обсяги інформації. Висновок: інформаційна революція посилює інформаційну нерівність.</a:t>
            </a:r>
          </a:p>
        </p:txBody>
      </p:sp>
    </p:spTree>
    <p:extLst>
      <p:ext uri="{BB962C8B-B14F-4D97-AF65-F5344CB8AC3E}">
        <p14:creationId xmlns:p14="http://schemas.microsoft.com/office/powerpoint/2010/main" val="1620908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5FA1E-C921-4982-862A-6A42E5C9FF3F}"/>
              </a:ext>
            </a:extLst>
          </p:cNvPr>
          <p:cNvSpPr>
            <a:spLocks noGrp="1"/>
          </p:cNvSpPr>
          <p:nvPr>
            <p:ph type="title"/>
          </p:nvPr>
        </p:nvSpPr>
        <p:spPr/>
        <p:txBody>
          <a:bodyPr/>
          <a:lstStyle/>
          <a:p>
            <a:r>
              <a:rPr lang="uk-UA"/>
              <a:t>Теорія схем і фреймінг</a:t>
            </a:r>
          </a:p>
        </p:txBody>
      </p:sp>
      <p:sp>
        <p:nvSpPr>
          <p:cNvPr id="3" name="Місце для вмісту 2">
            <a:extLst>
              <a:ext uri="{FF2B5EF4-FFF2-40B4-BE49-F238E27FC236}">
                <a16:creationId xmlns:a16="http://schemas.microsoft.com/office/drawing/2014/main" id="{E542541F-C1E1-4C92-8448-668F3C13351D}"/>
              </a:ext>
            </a:extLst>
          </p:cNvPr>
          <p:cNvSpPr>
            <a:spLocks noGrp="1"/>
          </p:cNvSpPr>
          <p:nvPr>
            <p:ph idx="1"/>
          </p:nvPr>
        </p:nvSpPr>
        <p:spPr/>
        <p:txBody>
          <a:bodyPr>
            <a:normAutofit/>
          </a:bodyPr>
          <a:lstStyle/>
          <a:p>
            <a:pPr algn="just"/>
            <a:r>
              <a:rPr lang="uk-UA" dirty="0"/>
              <a:t>Згідно з нею реципієнти сприймають новинні повідомлення не ізольовано, а відповідно до певної схеми, тобто точки зору, яка часто повідомляється на початку матеріалу і керує його подальшим сприйняттям. Тож можна керувати обробкою інформації, обираючи певний напрям (фрейм). Для ілюстрації цієї теорії зазвичай використовують альтернативу: що краще — врятувати 200 осіб чи 600 осіб, але з вірогідністю 33 %. Більшість людей обирає першу альтернативу, хоча в принципі вони одинакові. Обираючи між вірною смертю 400 людей чи 600 людей з вірогідністю 66 % реципієнти обирають другу альтернативу. </a:t>
            </a:r>
          </a:p>
          <a:p>
            <a:pPr algn="just"/>
            <a:r>
              <a:rPr lang="uk-UA" dirty="0"/>
              <a:t>Таким чином, сприйняттям новин можна керувати, обираючи перспективу презентації інформації.</a:t>
            </a:r>
          </a:p>
        </p:txBody>
      </p:sp>
    </p:spTree>
    <p:extLst>
      <p:ext uri="{BB962C8B-B14F-4D97-AF65-F5344CB8AC3E}">
        <p14:creationId xmlns:p14="http://schemas.microsoft.com/office/powerpoint/2010/main" val="1170719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384DC-3515-4CAE-927E-40CDFFA7A1AB}"/>
              </a:ext>
            </a:extLst>
          </p:cNvPr>
          <p:cNvSpPr>
            <a:spLocks noGrp="1"/>
          </p:cNvSpPr>
          <p:nvPr>
            <p:ph type="title"/>
          </p:nvPr>
        </p:nvSpPr>
        <p:spPr/>
        <p:txBody>
          <a:bodyPr/>
          <a:lstStyle/>
          <a:p>
            <a:r>
              <a:rPr lang="uk-UA"/>
              <a:t>Сенсибілізація і дослідження Айенгара та Кіндера</a:t>
            </a:r>
          </a:p>
        </p:txBody>
      </p:sp>
      <p:sp>
        <p:nvSpPr>
          <p:cNvPr id="3" name="Місце для вмісту 2">
            <a:extLst>
              <a:ext uri="{FF2B5EF4-FFF2-40B4-BE49-F238E27FC236}">
                <a16:creationId xmlns:a16="http://schemas.microsoft.com/office/drawing/2014/main" id="{B491DCC1-10A4-4D31-A5B8-A9CBF9E20798}"/>
              </a:ext>
            </a:extLst>
          </p:cNvPr>
          <p:cNvSpPr>
            <a:spLocks noGrp="1"/>
          </p:cNvSpPr>
          <p:nvPr>
            <p:ph idx="1"/>
          </p:nvPr>
        </p:nvSpPr>
        <p:spPr/>
        <p:txBody>
          <a:bodyPr>
            <a:normAutofit fontScale="92500" lnSpcReduction="20000"/>
          </a:bodyPr>
          <a:lstStyle/>
          <a:p>
            <a:pPr algn="just"/>
            <a:r>
              <a:rPr lang="uk-UA" dirty="0"/>
              <a:t>Більш того, деякі дослідники показали, що інформація, яка не відповідає схемі, гірше запам’ятовується. До цього близька теорія сенсибілізації (</a:t>
            </a:r>
            <a:r>
              <a:rPr lang="uk-UA" dirty="0" err="1"/>
              <a:t>англ</a:t>
            </a:r>
            <a:r>
              <a:rPr lang="uk-UA" dirty="0"/>
              <a:t>. </a:t>
            </a:r>
            <a:r>
              <a:rPr lang="tr-TR" dirty="0"/>
              <a:t>priming), </a:t>
            </a:r>
            <a:r>
              <a:rPr lang="uk-UA" dirty="0"/>
              <a:t>яка засновується на припущенні, що певні почуття, думки, спогади можна розглядати як вузлики в сітці, пов’язані з іншими подібними вузликами. Подальша інформація активує ці вузли і частини сітки, які з ними пов’язані. Ш. </a:t>
            </a:r>
            <a:r>
              <a:rPr lang="uk-UA" dirty="0" err="1"/>
              <a:t>Айенгар</a:t>
            </a:r>
            <a:r>
              <a:rPr lang="uk-UA" dirty="0"/>
              <a:t> и Д. </a:t>
            </a:r>
            <a:r>
              <a:rPr lang="uk-UA" dirty="0" err="1"/>
              <a:t>Кіндер</a:t>
            </a:r>
            <a:r>
              <a:rPr lang="uk-UA" dirty="0"/>
              <a:t> на основі свого дослідження зробили кілька висновків: </a:t>
            </a:r>
          </a:p>
          <a:p>
            <a:pPr algn="just"/>
            <a:r>
              <a:rPr lang="uk-UA" dirty="0"/>
              <a:t>1) оціночні судження про політиків і електоральні наміри, які засновуються на цих судженнях, спираються на уявлення щодо компетентності політиків і їх здатності вирішувати актуальні завдання; </a:t>
            </a:r>
          </a:p>
          <a:p>
            <a:pPr algn="just"/>
            <a:r>
              <a:rPr lang="uk-UA" dirty="0"/>
              <a:t>2) найчастіше повторювані повідомлення посилюють </a:t>
            </a:r>
            <a:r>
              <a:rPr lang="uk-UA" dirty="0" err="1"/>
              <a:t>сенсибілізованість</a:t>
            </a:r>
            <a:r>
              <a:rPr lang="uk-UA" dirty="0"/>
              <a:t> аудиторії до цих тем; </a:t>
            </a:r>
          </a:p>
          <a:p>
            <a:pPr algn="just"/>
            <a:r>
              <a:rPr lang="uk-UA" dirty="0"/>
              <a:t>3) концентрація уваги на певних проблемах створює у реципієнта враження їхньої особливої актуальності; </a:t>
            </a:r>
          </a:p>
          <a:p>
            <a:pPr algn="just"/>
            <a:r>
              <a:rPr lang="uk-UA" dirty="0"/>
              <a:t>4) здатність політиків розв’язувати ці проблеми стає дедалі більш значущою для їх оцінки. Тобто виробляються певні установки, які впливають на електоральні наміри.</a:t>
            </a:r>
          </a:p>
        </p:txBody>
      </p:sp>
    </p:spTree>
    <p:extLst>
      <p:ext uri="{BB962C8B-B14F-4D97-AF65-F5344CB8AC3E}">
        <p14:creationId xmlns:p14="http://schemas.microsoft.com/office/powerpoint/2010/main" val="161653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567E0A-0F61-458B-912C-E1A3B53656A4}"/>
              </a:ext>
            </a:extLst>
          </p:cNvPr>
          <p:cNvSpPr>
            <a:spLocks noGrp="1"/>
          </p:cNvSpPr>
          <p:nvPr>
            <p:ph type="title"/>
          </p:nvPr>
        </p:nvSpPr>
        <p:spPr/>
        <p:txBody>
          <a:bodyPr/>
          <a:lstStyle/>
          <a:p>
            <a:r>
              <a:rPr lang="uk-UA"/>
              <a:t>Концепція У. Ліппманна</a:t>
            </a:r>
          </a:p>
        </p:txBody>
      </p:sp>
      <p:sp>
        <p:nvSpPr>
          <p:cNvPr id="3" name="Місце для тексту 2">
            <a:extLst>
              <a:ext uri="{FF2B5EF4-FFF2-40B4-BE49-F238E27FC236}">
                <a16:creationId xmlns:a16="http://schemas.microsoft.com/office/drawing/2014/main" id="{8BECCB25-903F-4C61-A588-3901358634C6}"/>
              </a:ext>
            </a:extLst>
          </p:cNvPr>
          <p:cNvSpPr>
            <a:spLocks noGrp="1"/>
          </p:cNvSpPr>
          <p:nvPr>
            <p:ph type="body" idx="1"/>
          </p:nvPr>
        </p:nvSpPr>
        <p:spPr/>
        <p:txBody>
          <a:bodyPr/>
          <a:lstStyle/>
          <a:p>
            <a:pPr algn="just"/>
            <a:r>
              <a:rPr lang="uk-UA" dirty="0"/>
              <a:t>Творцем теорії стереотипів є видатний американський публіцист У. </a:t>
            </a:r>
            <a:r>
              <a:rPr lang="uk-UA" dirty="0" err="1"/>
              <a:t>Ліппманн</a:t>
            </a:r>
            <a:r>
              <a:rPr lang="uk-UA" dirty="0"/>
              <a:t>. У 1922 р. вийшло перше видання його книги «Громадська думка», яка неодноразово перевидавалась. У. </a:t>
            </a:r>
            <a:r>
              <a:rPr lang="uk-UA" dirty="0" err="1"/>
              <a:t>Ліппманн</a:t>
            </a:r>
            <a:r>
              <a:rPr lang="uk-UA" dirty="0"/>
              <a:t> вважав, що </a:t>
            </a:r>
            <a:r>
              <a:rPr lang="uk-UA" i="1" dirty="0">
                <a:solidFill>
                  <a:srgbClr val="FFFF00"/>
                </a:solidFill>
              </a:rPr>
              <a:t>людина не в змозі цілком самостійно охопити всю картину навколишньої дійсності, оскільки реальний світ занадто великий, складний і мінливий, щоб бути доступним безпосередньому розумінню. Тому вона користується замінниками блоків дійсності — стереотипами.</a:t>
            </a:r>
          </a:p>
        </p:txBody>
      </p:sp>
    </p:spTree>
    <p:extLst>
      <p:ext uri="{BB962C8B-B14F-4D97-AF65-F5344CB8AC3E}">
        <p14:creationId xmlns:p14="http://schemas.microsoft.com/office/powerpoint/2010/main" val="294069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B0EBE-CD4B-42D9-BB1E-FF45DE6B7E6E}"/>
              </a:ext>
            </a:extLst>
          </p:cNvPr>
          <p:cNvSpPr>
            <a:spLocks noGrp="1"/>
          </p:cNvSpPr>
          <p:nvPr>
            <p:ph type="title"/>
          </p:nvPr>
        </p:nvSpPr>
        <p:spPr/>
        <p:txBody>
          <a:bodyPr/>
          <a:lstStyle/>
          <a:p>
            <a:r>
              <a:rPr lang="uk-UA"/>
              <a:t>Теорія оцінок і зв'язок з емоціями</a:t>
            </a:r>
          </a:p>
        </p:txBody>
      </p:sp>
      <p:sp>
        <p:nvSpPr>
          <p:cNvPr id="3" name="Місце для вмісту 2">
            <a:extLst>
              <a:ext uri="{FF2B5EF4-FFF2-40B4-BE49-F238E27FC236}">
                <a16:creationId xmlns:a16="http://schemas.microsoft.com/office/drawing/2014/main" id="{4EE0B24F-3388-4732-A77E-547DFD474C1F}"/>
              </a:ext>
            </a:extLst>
          </p:cNvPr>
          <p:cNvSpPr>
            <a:spLocks noGrp="1"/>
          </p:cNvSpPr>
          <p:nvPr>
            <p:ph idx="1"/>
          </p:nvPr>
        </p:nvSpPr>
        <p:spPr/>
        <p:txBody>
          <a:bodyPr/>
          <a:lstStyle/>
          <a:p>
            <a:pPr algn="just"/>
            <a:r>
              <a:rPr lang="uk-UA" dirty="0"/>
              <a:t>Варто також розглянути теорію оцінок, яка досліджує зв’язок між оцінкою ситуацій і типом емоцій. </a:t>
            </a:r>
          </a:p>
          <a:p>
            <a:pPr algn="just"/>
            <a:r>
              <a:rPr lang="uk-UA" dirty="0"/>
              <a:t>Відкритим залишається питання: </a:t>
            </a:r>
            <a:r>
              <a:rPr lang="uk-UA" i="1" dirty="0">
                <a:solidFill>
                  <a:srgbClr val="FFFF00"/>
                </a:solidFill>
              </a:rPr>
              <a:t>чи є оцінки причиною емоцій, чи люди оцінюють ситуацію з огляду на пережиті емоції</a:t>
            </a:r>
            <a:r>
              <a:rPr lang="uk-UA" dirty="0"/>
              <a:t>. Наприклад, описи катастроф привертають підвищену увагу і викликають емоції. Коли це стихійні лиха, то виникає сум, що людина не в змозі попередити їх, коли техногенні катастрофи, то виникає злість. Причому сила емоції посилюється чи послаблюється залежно від того, чим керуються люди, винні в катастрофі, чи усвідомлюють вони можливі наслідки своїх дій.</a:t>
            </a:r>
          </a:p>
        </p:txBody>
      </p:sp>
    </p:spTree>
    <p:extLst>
      <p:ext uri="{BB962C8B-B14F-4D97-AF65-F5344CB8AC3E}">
        <p14:creationId xmlns:p14="http://schemas.microsoft.com/office/powerpoint/2010/main" val="597840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221D6-95D9-4F3E-839F-DD834D8D80FF}"/>
              </a:ext>
            </a:extLst>
          </p:cNvPr>
          <p:cNvSpPr>
            <a:spLocks noGrp="1"/>
          </p:cNvSpPr>
          <p:nvPr>
            <p:ph type="title"/>
          </p:nvPr>
        </p:nvSpPr>
        <p:spPr/>
        <p:txBody>
          <a:bodyPr>
            <a:normAutofit fontScale="90000"/>
          </a:bodyPr>
          <a:lstStyle/>
          <a:p>
            <a:r>
              <a:rPr lang="ru-RU"/>
              <a:t>Керування емоціями медіа та інструментальна актуалізація</a:t>
            </a:r>
            <a:endParaRPr lang="uk-UA"/>
          </a:p>
        </p:txBody>
      </p:sp>
      <p:sp>
        <p:nvSpPr>
          <p:cNvPr id="3" name="Місце для вмісту 2">
            <a:extLst>
              <a:ext uri="{FF2B5EF4-FFF2-40B4-BE49-F238E27FC236}">
                <a16:creationId xmlns:a16="http://schemas.microsoft.com/office/drawing/2014/main" id="{2EFDE53D-F024-43E1-AD30-5EDE4010E5BD}"/>
              </a:ext>
            </a:extLst>
          </p:cNvPr>
          <p:cNvSpPr>
            <a:spLocks noGrp="1"/>
          </p:cNvSpPr>
          <p:nvPr>
            <p:ph idx="1"/>
          </p:nvPr>
        </p:nvSpPr>
        <p:spPr/>
        <p:txBody>
          <a:bodyPr>
            <a:normAutofit fontScale="92500" lnSpcReduction="10000"/>
          </a:bodyPr>
          <a:lstStyle/>
          <a:p>
            <a:r>
              <a:rPr lang="uk-UA" dirty="0"/>
              <a:t>Злість викликає протест, а сум — бажання допомогти. Таким чином, </a:t>
            </a:r>
            <a:r>
              <a:rPr lang="uk-UA" dirty="0">
                <a:solidFill>
                  <a:srgbClr val="FFFF00"/>
                </a:solidFill>
              </a:rPr>
              <a:t>медіа можуть певною мірою управляти емоціями</a:t>
            </a:r>
            <a:r>
              <a:rPr lang="uk-UA" dirty="0"/>
              <a:t>, а можливо і діями аудиторії (наприклад, описуючи ситуацію, вказуючи, що відповідальні особи мали найкращі наміри і не могли передбачити сумних наслідків, чи навпаки, що чиновники нехтували правилами техніки безпеки). Розглянемо також теорію інструментальної актуалізації. Її предмет — це формування суджень у період публічних конфліктів, а основа — теорія </a:t>
            </a:r>
            <a:r>
              <a:rPr lang="uk-UA" dirty="0" err="1"/>
              <a:t>когнітивно</a:t>
            </a:r>
            <a:r>
              <a:rPr lang="uk-UA" dirty="0"/>
              <a:t>-афективної </a:t>
            </a:r>
            <a:r>
              <a:rPr lang="uk-UA" dirty="0" err="1"/>
              <a:t>консистентності</a:t>
            </a:r>
            <a:r>
              <a:rPr lang="uk-UA" dirty="0"/>
              <a:t> М. </a:t>
            </a:r>
            <a:r>
              <a:rPr lang="uk-UA" dirty="0" err="1"/>
              <a:t>Розенберга</a:t>
            </a:r>
            <a:r>
              <a:rPr lang="uk-UA" dirty="0"/>
              <a:t>. </a:t>
            </a:r>
          </a:p>
          <a:p>
            <a:pPr marL="0" indent="0">
              <a:buNone/>
            </a:pPr>
            <a:r>
              <a:rPr lang="uk-UA" dirty="0"/>
              <a:t>Відповідно до теорії </a:t>
            </a:r>
          </a:p>
          <a:p>
            <a:r>
              <a:rPr lang="uk-UA" dirty="0"/>
              <a:t>1) у всіх конфліктах певні аспекти подій свідчать на користь однієї зі сторін (тобто є інструментальними); </a:t>
            </a:r>
          </a:p>
          <a:p>
            <a:r>
              <a:rPr lang="uk-UA" dirty="0"/>
              <a:t>2) діючі особи і медіа, які відображають їх інтереси, особливу увагу звертають на інформацію на свою користь (інструментальна актуалізація).</a:t>
            </a:r>
          </a:p>
        </p:txBody>
      </p:sp>
    </p:spTree>
    <p:extLst>
      <p:ext uri="{BB962C8B-B14F-4D97-AF65-F5344CB8AC3E}">
        <p14:creationId xmlns:p14="http://schemas.microsoft.com/office/powerpoint/2010/main" val="3088559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3A4F4B-A686-4B68-88CD-F9AB950AD4EE}"/>
              </a:ext>
            </a:extLst>
          </p:cNvPr>
          <p:cNvSpPr>
            <a:spLocks noGrp="1"/>
          </p:cNvSpPr>
          <p:nvPr>
            <p:ph type="title"/>
          </p:nvPr>
        </p:nvSpPr>
        <p:spPr/>
        <p:txBody>
          <a:bodyPr>
            <a:normAutofit fontScale="90000"/>
          </a:bodyPr>
          <a:lstStyle/>
          <a:p>
            <a:r>
              <a:rPr lang="ru-RU"/>
              <a:t>Інструментальна актуалізація: наслідки для селекції медіа</a:t>
            </a:r>
            <a:endParaRPr lang="uk-UA"/>
          </a:p>
        </p:txBody>
      </p:sp>
      <p:sp>
        <p:nvSpPr>
          <p:cNvPr id="3" name="Місце для вмісту 2">
            <a:extLst>
              <a:ext uri="{FF2B5EF4-FFF2-40B4-BE49-F238E27FC236}">
                <a16:creationId xmlns:a16="http://schemas.microsoft.com/office/drawing/2014/main" id="{14FF4429-3FE9-4110-B984-265B50087E55}"/>
              </a:ext>
            </a:extLst>
          </p:cNvPr>
          <p:cNvSpPr>
            <a:spLocks noGrp="1"/>
          </p:cNvSpPr>
          <p:nvPr>
            <p:ph idx="1"/>
          </p:nvPr>
        </p:nvSpPr>
        <p:spPr/>
        <p:txBody>
          <a:bodyPr/>
          <a:lstStyle/>
          <a:p>
            <a:pPr algn="just"/>
            <a:r>
              <a:rPr lang="uk-UA" dirty="0"/>
              <a:t>3) легітимізація однієї сторони ґрунтується на дискредитації іншої;</a:t>
            </a:r>
          </a:p>
          <a:p>
            <a:pPr algn="just"/>
            <a:r>
              <a:rPr lang="uk-UA" dirty="0"/>
              <a:t> 4) знання інформації на користь однієї зі сторін веде до певної її оцінки. </a:t>
            </a:r>
          </a:p>
          <a:p>
            <a:pPr marL="0" indent="0" algn="just">
              <a:buNone/>
            </a:pPr>
            <a:r>
              <a:rPr lang="uk-UA" dirty="0"/>
              <a:t>Це впливає на селекцію медіа-засобів. </a:t>
            </a:r>
          </a:p>
          <a:p>
            <a:pPr algn="just"/>
            <a:r>
              <a:rPr lang="uk-UA" dirty="0"/>
              <a:t>Реципієнти обирають ті медіа, які відповідають їхнім установкам. Це також стосується журналістів і топ-менеджерів медіа. Вони схильні слідувати редакційним тенденціям. Відбувається так звана синхронізація інформації.</a:t>
            </a:r>
          </a:p>
        </p:txBody>
      </p:sp>
    </p:spTree>
    <p:extLst>
      <p:ext uri="{BB962C8B-B14F-4D97-AF65-F5344CB8AC3E}">
        <p14:creationId xmlns:p14="http://schemas.microsoft.com/office/powerpoint/2010/main" val="3554009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1B367-834D-42D1-9AFD-C1F23614EFE7}"/>
              </a:ext>
            </a:extLst>
          </p:cNvPr>
          <p:cNvSpPr>
            <a:spLocks noGrp="1"/>
          </p:cNvSpPr>
          <p:nvPr>
            <p:ph type="title"/>
          </p:nvPr>
        </p:nvSpPr>
        <p:spPr/>
        <p:txBody>
          <a:bodyPr/>
          <a:lstStyle/>
          <a:p>
            <a:r>
              <a:rPr lang="uk-UA"/>
              <a:t>Ефект дефакто: констатації</a:t>
            </a:r>
          </a:p>
        </p:txBody>
      </p:sp>
      <p:sp>
        <p:nvSpPr>
          <p:cNvPr id="3" name="Місце для вмісту 2">
            <a:extLst>
              <a:ext uri="{FF2B5EF4-FFF2-40B4-BE49-F238E27FC236}">
                <a16:creationId xmlns:a16="http://schemas.microsoft.com/office/drawing/2014/main" id="{F388AFEA-0783-4BBC-B884-6F94EFAED4F5}"/>
              </a:ext>
            </a:extLst>
          </p:cNvPr>
          <p:cNvSpPr>
            <a:spLocks noGrp="1"/>
          </p:cNvSpPr>
          <p:nvPr>
            <p:ph idx="1"/>
          </p:nvPr>
        </p:nvSpPr>
        <p:spPr/>
        <p:txBody>
          <a:bodyPr/>
          <a:lstStyle/>
          <a:p>
            <a:pPr algn="just"/>
            <a:r>
              <a:rPr lang="uk-UA" dirty="0"/>
              <a:t>Навіть експертів добирають переважно таких, які відповідають редакційній лінії. Х. </a:t>
            </a:r>
            <a:r>
              <a:rPr lang="uk-UA" dirty="0" err="1"/>
              <a:t>Кепплінгер</a:t>
            </a:r>
            <a:r>
              <a:rPr lang="uk-UA" dirty="0"/>
              <a:t> і Е. </a:t>
            </a:r>
            <a:r>
              <a:rPr lang="uk-UA" dirty="0" err="1"/>
              <a:t>Ноель-Нойманн</a:t>
            </a:r>
            <a:r>
              <a:rPr lang="uk-UA" dirty="0"/>
              <a:t> виділили також поняття ефекту </a:t>
            </a:r>
            <a:r>
              <a:rPr lang="uk-UA" dirty="0" err="1"/>
              <a:t>дефакто</a:t>
            </a:r>
            <a:r>
              <a:rPr lang="uk-UA" dirty="0"/>
              <a:t>. Так вони називали вплив, який можна виявити, але незрозумілі ні джерело цього впливу, ні його причини. Вчені виділили п'ять основних </a:t>
            </a:r>
            <a:r>
              <a:rPr lang="uk-UA" dirty="0" err="1"/>
              <a:t>констатацій</a:t>
            </a:r>
            <a:r>
              <a:rPr lang="uk-UA" dirty="0"/>
              <a:t>: </a:t>
            </a:r>
          </a:p>
          <a:p>
            <a:pPr algn="just"/>
            <a:r>
              <a:rPr lang="uk-UA" dirty="0"/>
              <a:t>1) реципієнти вважають важливішими новини про ті події, якими вони цікавились раніше; </a:t>
            </a:r>
          </a:p>
          <a:p>
            <a:pPr algn="just"/>
            <a:r>
              <a:rPr lang="uk-UA" dirty="0"/>
              <a:t>2) вони вже знають про ці події з більш ранніх повідомлень; </a:t>
            </a:r>
          </a:p>
          <a:p>
            <a:pPr algn="just"/>
            <a:r>
              <a:rPr lang="uk-UA" dirty="0"/>
              <a:t>3) реципієнти можуть зрозуміти лише незначну кількість повідомленої інформації (краще запам'ятовується негативна інформація);</a:t>
            </a:r>
          </a:p>
        </p:txBody>
      </p:sp>
    </p:spTree>
    <p:extLst>
      <p:ext uri="{BB962C8B-B14F-4D97-AF65-F5344CB8AC3E}">
        <p14:creationId xmlns:p14="http://schemas.microsoft.com/office/powerpoint/2010/main" val="2520832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0D301A-9C4D-4D11-AE28-29CED628A639}"/>
              </a:ext>
            </a:extLst>
          </p:cNvPr>
          <p:cNvSpPr>
            <a:spLocks noGrp="1"/>
          </p:cNvSpPr>
          <p:nvPr>
            <p:ph type="title"/>
          </p:nvPr>
        </p:nvSpPr>
        <p:spPr/>
        <p:txBody>
          <a:bodyPr/>
          <a:lstStyle/>
          <a:p>
            <a:r>
              <a:rPr lang="ru-RU"/>
              <a:t>Ефект дефакто: інтерпретація і посилення</a:t>
            </a:r>
            <a:endParaRPr lang="uk-UA"/>
          </a:p>
        </p:txBody>
      </p:sp>
      <p:sp>
        <p:nvSpPr>
          <p:cNvPr id="3" name="Місце для вмісту 2">
            <a:extLst>
              <a:ext uri="{FF2B5EF4-FFF2-40B4-BE49-F238E27FC236}">
                <a16:creationId xmlns:a16="http://schemas.microsoft.com/office/drawing/2014/main" id="{64E87E63-685F-4940-AC1B-AD5C77D48DE0}"/>
              </a:ext>
            </a:extLst>
          </p:cNvPr>
          <p:cNvSpPr>
            <a:spLocks noGrp="1"/>
          </p:cNvSpPr>
          <p:nvPr>
            <p:ph idx="1"/>
          </p:nvPr>
        </p:nvSpPr>
        <p:spPr/>
        <p:txBody>
          <a:bodyPr/>
          <a:lstStyle/>
          <a:p>
            <a:pPr algn="just"/>
            <a:r>
              <a:rPr lang="uk-UA" dirty="0"/>
              <a:t>4) вони заносять нову інформацію в контекст тієї, про яку вже повідомлялось раніше; </a:t>
            </a:r>
          </a:p>
          <a:p>
            <a:pPr algn="just"/>
            <a:r>
              <a:rPr lang="uk-UA" dirty="0"/>
              <a:t>5) попередні новини створюють контекст для розуміння нових. </a:t>
            </a:r>
          </a:p>
          <a:p>
            <a:pPr marL="0" indent="0" algn="just">
              <a:buNone/>
            </a:pPr>
            <a:r>
              <a:rPr lang="uk-UA" dirty="0"/>
              <a:t>Причому у всіх випадках більш ефективними виявились негативні повідомлення. Х. </a:t>
            </a:r>
            <a:r>
              <a:rPr lang="uk-UA" dirty="0" err="1"/>
              <a:t>Кепплінгер</a:t>
            </a:r>
            <a:r>
              <a:rPr lang="uk-UA" dirty="0"/>
              <a:t> і Е. </a:t>
            </a:r>
            <a:r>
              <a:rPr lang="uk-UA" dirty="0" err="1"/>
              <a:t>Ноель-Нойман</a:t>
            </a:r>
            <a:r>
              <a:rPr lang="uk-UA" dirty="0"/>
              <a:t> також дискутують з розповсюдженою думкою, що ефект не виникає без контакту з медіа («</a:t>
            </a:r>
            <a:r>
              <a:rPr lang="tr-TR" dirty="0"/>
              <a:t>no effect without contact»). </a:t>
            </a:r>
            <a:r>
              <a:rPr lang="uk-UA" dirty="0"/>
              <a:t>Відповідно до цієї думки, </a:t>
            </a:r>
            <a:r>
              <a:rPr lang="uk-UA" i="1" dirty="0">
                <a:solidFill>
                  <a:srgbClr val="FFFF00"/>
                </a:solidFill>
              </a:rPr>
              <a:t>існуючі установки чинять перепони сприйняттю </a:t>
            </a:r>
            <a:r>
              <a:rPr lang="uk-UA" i="1" dirty="0" err="1">
                <a:solidFill>
                  <a:srgbClr val="FFFF00"/>
                </a:solidFill>
              </a:rPr>
              <a:t>дисонантної</a:t>
            </a:r>
            <a:r>
              <a:rPr lang="uk-UA" i="1" dirty="0">
                <a:solidFill>
                  <a:srgbClr val="FFFF00"/>
                </a:solidFill>
              </a:rPr>
              <a:t> інформації, а якщо вона все-таки була сприйнята, інтерпретують її так, щоб вона відповідала вже існуючим установкам </a:t>
            </a:r>
            <a:r>
              <a:rPr lang="uk-UA" dirty="0"/>
              <a:t>(теорія посилення).</a:t>
            </a:r>
          </a:p>
        </p:txBody>
      </p:sp>
    </p:spTree>
    <p:extLst>
      <p:ext uri="{BB962C8B-B14F-4D97-AF65-F5344CB8AC3E}">
        <p14:creationId xmlns:p14="http://schemas.microsoft.com/office/powerpoint/2010/main" val="2598285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A1BDC-A499-43A8-88FD-999338038F01}"/>
              </a:ext>
            </a:extLst>
          </p:cNvPr>
          <p:cNvSpPr>
            <a:spLocks noGrp="1"/>
          </p:cNvSpPr>
          <p:nvPr>
            <p:ph type="title"/>
          </p:nvPr>
        </p:nvSpPr>
        <p:spPr/>
        <p:txBody>
          <a:bodyPr/>
          <a:lstStyle/>
          <a:p>
            <a:r>
              <a:rPr lang="ru-RU"/>
              <a:t>Лідери думок і мультиплікація повідомлень</a:t>
            </a:r>
            <a:endParaRPr lang="uk-UA"/>
          </a:p>
        </p:txBody>
      </p:sp>
      <p:sp>
        <p:nvSpPr>
          <p:cNvPr id="3" name="Місце для вмісту 2">
            <a:extLst>
              <a:ext uri="{FF2B5EF4-FFF2-40B4-BE49-F238E27FC236}">
                <a16:creationId xmlns:a16="http://schemas.microsoft.com/office/drawing/2014/main" id="{323896A5-89E9-4998-8280-1D691A9C3316}"/>
              </a:ext>
            </a:extLst>
          </p:cNvPr>
          <p:cNvSpPr>
            <a:spLocks noGrp="1"/>
          </p:cNvSpPr>
          <p:nvPr>
            <p:ph idx="1"/>
          </p:nvPr>
        </p:nvSpPr>
        <p:spPr/>
        <p:txBody>
          <a:bodyPr/>
          <a:lstStyle/>
          <a:p>
            <a:pPr algn="just"/>
            <a:r>
              <a:rPr lang="uk-UA" dirty="0"/>
              <a:t>Під час передачі усної інформації йдеться не про вплив медіа, а про силу лідерів думок. Але, на думку німецьких вчених, емпіричні дослідження відкидають це уявлення. Установки реципієнтів не представляються ефективним захистом для прийняття дисонуючої інформації. Вона міститься у висловлюваннях реципієнтів, навіть якщо вони її не поділяють. </a:t>
            </a:r>
            <a:r>
              <a:rPr lang="uk-UA" dirty="0">
                <a:solidFill>
                  <a:srgbClr val="FFFF00"/>
                </a:solidFill>
              </a:rPr>
              <a:t>Лідери думок </a:t>
            </a:r>
            <a:r>
              <a:rPr lang="uk-UA" dirty="0" err="1">
                <a:solidFill>
                  <a:srgbClr val="FFFF00"/>
                </a:solidFill>
              </a:rPr>
              <a:t>мультиплікують</a:t>
            </a:r>
            <a:r>
              <a:rPr lang="uk-UA" dirty="0">
                <a:solidFill>
                  <a:srgbClr val="FFFF00"/>
                </a:solidFill>
              </a:rPr>
              <a:t> зміст медійних повідомлень </a:t>
            </a:r>
            <a:r>
              <a:rPr lang="uk-UA" dirty="0"/>
              <a:t>(багаторівнева модель комунікації).</a:t>
            </a:r>
          </a:p>
        </p:txBody>
      </p:sp>
    </p:spTree>
    <p:extLst>
      <p:ext uri="{BB962C8B-B14F-4D97-AF65-F5344CB8AC3E}">
        <p14:creationId xmlns:p14="http://schemas.microsoft.com/office/powerpoint/2010/main" val="485920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8E4A86-9634-4196-89E4-EF117495B40C}"/>
              </a:ext>
            </a:extLst>
          </p:cNvPr>
          <p:cNvSpPr>
            <a:spLocks noGrp="1"/>
          </p:cNvSpPr>
          <p:nvPr>
            <p:ph type="title"/>
          </p:nvPr>
        </p:nvSpPr>
        <p:spPr/>
        <p:txBody>
          <a:bodyPr>
            <a:normAutofit fontScale="90000"/>
          </a:bodyPr>
          <a:lstStyle/>
          <a:p>
            <a:r>
              <a:rPr lang="ru-RU"/>
              <a:t>Способи навчання через мас-медіа і соціальне навчання</a:t>
            </a:r>
            <a:endParaRPr lang="uk-UA"/>
          </a:p>
        </p:txBody>
      </p:sp>
      <p:sp>
        <p:nvSpPr>
          <p:cNvPr id="3" name="Місце для вмісту 2">
            <a:extLst>
              <a:ext uri="{FF2B5EF4-FFF2-40B4-BE49-F238E27FC236}">
                <a16:creationId xmlns:a16="http://schemas.microsoft.com/office/drawing/2014/main" id="{9D66BAB2-F668-4E39-8E85-423F52727777}"/>
              </a:ext>
            </a:extLst>
          </p:cNvPr>
          <p:cNvSpPr>
            <a:spLocks noGrp="1"/>
          </p:cNvSpPr>
          <p:nvPr>
            <p:ph idx="1"/>
          </p:nvPr>
        </p:nvSpPr>
        <p:spPr/>
        <p:txBody>
          <a:bodyPr>
            <a:normAutofit fontScale="92500" lnSpcReduction="10000"/>
          </a:bodyPr>
          <a:lstStyle/>
          <a:p>
            <a:pPr marL="0" indent="0" algn="just">
              <a:buNone/>
            </a:pPr>
            <a:r>
              <a:rPr lang="uk-UA" dirty="0"/>
              <a:t>Способи навчання через мас-медіа: </a:t>
            </a:r>
          </a:p>
          <a:p>
            <a:pPr algn="just"/>
            <a:r>
              <a:rPr lang="uk-UA" dirty="0">
                <a:solidFill>
                  <a:srgbClr val="FFFF00"/>
                </a:solidFill>
              </a:rPr>
              <a:t>навчання через спостереження </a:t>
            </a:r>
            <a:r>
              <a:rPr lang="uk-UA" dirty="0"/>
              <a:t>(коли індивіди засвоюють моделі поведінки, спостерігаючи їх у медіа); </a:t>
            </a:r>
          </a:p>
          <a:p>
            <a:pPr algn="just"/>
            <a:r>
              <a:rPr lang="uk-UA" dirty="0">
                <a:solidFill>
                  <a:srgbClr val="FFFF00"/>
                </a:solidFill>
              </a:rPr>
              <a:t>придушення</a:t>
            </a:r>
            <a:r>
              <a:rPr lang="uk-UA" dirty="0"/>
              <a:t> (під час покарання певної моделі поведінки в медіа, можна домогтися того, що глядачі будуть менш схильні слідувати «покарній» моделі поведінки); </a:t>
            </a:r>
          </a:p>
          <a:p>
            <a:pPr algn="just"/>
            <a:r>
              <a:rPr lang="uk-UA" dirty="0">
                <a:solidFill>
                  <a:srgbClr val="FFFF00"/>
                </a:solidFill>
              </a:rPr>
              <a:t>розгальмування</a:t>
            </a:r>
            <a:r>
              <a:rPr lang="uk-UA" dirty="0"/>
              <a:t> (заохочення поведінкової моделі веде до того, що глядачі схильні вчиняти аналогічно). </a:t>
            </a:r>
          </a:p>
          <a:p>
            <a:pPr algn="just"/>
            <a:r>
              <a:rPr lang="uk-UA" dirty="0"/>
              <a:t>Як помітно, ця теорія (презентована, зокрема, в дослідженні </a:t>
            </a:r>
            <a:r>
              <a:rPr lang="uk-UA" dirty="0" err="1"/>
              <a:t>А.Бандури</a:t>
            </a:r>
            <a:r>
              <a:rPr lang="uk-UA" dirty="0"/>
              <a:t>) ігнорує роль інших соціальних чинників, крім мас-медіа. Відповідно до теорії соціального навчання, глядач постає скоріше як пасивний споживач </a:t>
            </a:r>
            <a:r>
              <a:rPr lang="uk-UA" dirty="0" err="1"/>
              <a:t>телепродукту</a:t>
            </a:r>
            <a:r>
              <a:rPr lang="uk-UA" dirty="0"/>
              <a:t>. На противагу цьому автори теорії активної аудиторії, зокрема активного </a:t>
            </a:r>
            <a:r>
              <a:rPr lang="uk-UA" dirty="0" err="1"/>
              <a:t>телеперегляду</a:t>
            </a:r>
            <a:r>
              <a:rPr lang="uk-UA" dirty="0"/>
              <a:t>, вважають, що глядач активно оцінює зміст </a:t>
            </a:r>
            <a:r>
              <a:rPr lang="uk-UA" dirty="0" err="1"/>
              <a:t>телеперегляду</a:t>
            </a:r>
            <a:r>
              <a:rPr lang="uk-UA" dirty="0"/>
              <a:t> і не схильний його сприймати некритично (навіть діти).</a:t>
            </a:r>
          </a:p>
        </p:txBody>
      </p:sp>
    </p:spTree>
    <p:extLst>
      <p:ext uri="{BB962C8B-B14F-4D97-AF65-F5344CB8AC3E}">
        <p14:creationId xmlns:p14="http://schemas.microsoft.com/office/powerpoint/2010/main" val="2657114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0C82B3-D986-42C8-9EC7-1E371350086D}"/>
              </a:ext>
            </a:extLst>
          </p:cNvPr>
          <p:cNvSpPr>
            <a:spLocks noGrp="1"/>
          </p:cNvSpPr>
          <p:nvPr>
            <p:ph type="title"/>
          </p:nvPr>
        </p:nvSpPr>
        <p:spPr/>
        <p:txBody>
          <a:bodyPr/>
          <a:lstStyle/>
          <a:p>
            <a:r>
              <a:rPr lang="ru-RU" dirty="0" err="1"/>
              <a:t>Теорії</a:t>
            </a:r>
            <a:r>
              <a:rPr lang="ru-RU" dirty="0"/>
              <a:t> </a:t>
            </a:r>
            <a:r>
              <a:rPr lang="ru-RU" dirty="0" err="1"/>
              <a:t>впливу</a:t>
            </a:r>
            <a:r>
              <a:rPr lang="ru-RU" dirty="0"/>
              <a:t> </a:t>
            </a:r>
            <a:r>
              <a:rPr lang="ru-RU" dirty="0" err="1"/>
              <a:t>насильства</a:t>
            </a:r>
            <a:r>
              <a:rPr lang="ru-RU" dirty="0"/>
              <a:t>: </a:t>
            </a:r>
            <a:r>
              <a:rPr lang="ru-RU" dirty="0" err="1"/>
              <a:t>навчання</a:t>
            </a:r>
            <a:r>
              <a:rPr lang="ru-RU" dirty="0"/>
              <a:t> і модель</a:t>
            </a:r>
            <a:endParaRPr lang="uk-UA" dirty="0"/>
          </a:p>
        </p:txBody>
      </p:sp>
      <p:sp>
        <p:nvSpPr>
          <p:cNvPr id="3" name="Місце для вмісту 2">
            <a:extLst>
              <a:ext uri="{FF2B5EF4-FFF2-40B4-BE49-F238E27FC236}">
                <a16:creationId xmlns:a16="http://schemas.microsoft.com/office/drawing/2014/main" id="{65D1A271-AE21-4AEE-A85B-BE16AC0D0373}"/>
              </a:ext>
            </a:extLst>
          </p:cNvPr>
          <p:cNvSpPr>
            <a:spLocks noGrp="1"/>
          </p:cNvSpPr>
          <p:nvPr>
            <p:ph idx="1"/>
          </p:nvPr>
        </p:nvSpPr>
        <p:spPr/>
        <p:txBody>
          <a:bodyPr/>
          <a:lstStyle/>
          <a:p>
            <a:pPr algn="just"/>
            <a:r>
              <a:rPr lang="uk-UA" dirty="0"/>
              <a:t>Певне число теорій було створено задля того, щоб розібратись, як зображення насильства в медіа відображається на поведінці реципієнтів.</a:t>
            </a:r>
          </a:p>
          <a:p>
            <a:pPr algn="just"/>
            <a:r>
              <a:rPr lang="uk-UA" dirty="0"/>
              <a:t> Х. </a:t>
            </a:r>
            <a:r>
              <a:rPr lang="uk-UA" dirty="0" err="1"/>
              <a:t>Кепплінгер</a:t>
            </a:r>
            <a:r>
              <a:rPr lang="uk-UA" dirty="0"/>
              <a:t> виділяє три основних теорії пояснення впливу насилля: теорія навчання, теорія інстинктів і теорія емоційного збудження. </a:t>
            </a:r>
          </a:p>
          <a:p>
            <a:pPr algn="just"/>
            <a:r>
              <a:rPr lang="uk-UA" dirty="0"/>
              <a:t>Теорії навчання базуються на тому, що </a:t>
            </a:r>
            <a:r>
              <a:rPr lang="uk-UA" b="1" dirty="0">
                <a:solidFill>
                  <a:srgbClr val="FFFF00"/>
                </a:solidFill>
              </a:rPr>
              <a:t>людина навчається в медіа зразкам поведінки, які можна використати в реальному житті</a:t>
            </a:r>
            <a:r>
              <a:rPr lang="uk-UA" dirty="0"/>
              <a:t>. Цей ефект посилюється, якщо в медіа застосування насилля принесло герою успіх. В такому випадку можливе навчання за моделлю.</a:t>
            </a:r>
          </a:p>
        </p:txBody>
      </p:sp>
    </p:spTree>
    <p:extLst>
      <p:ext uri="{BB962C8B-B14F-4D97-AF65-F5344CB8AC3E}">
        <p14:creationId xmlns:p14="http://schemas.microsoft.com/office/powerpoint/2010/main" val="4097530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07B65E-7A12-46AD-BA44-B28E9E2FD842}"/>
              </a:ext>
            </a:extLst>
          </p:cNvPr>
          <p:cNvSpPr>
            <a:spLocks noGrp="1"/>
          </p:cNvSpPr>
          <p:nvPr>
            <p:ph type="title"/>
          </p:nvPr>
        </p:nvSpPr>
        <p:spPr/>
        <p:txBody>
          <a:bodyPr/>
          <a:lstStyle/>
          <a:p>
            <a:r>
              <a:rPr lang="uk-UA"/>
              <a:t>Теорії інстинктів і катарсису</a:t>
            </a:r>
          </a:p>
        </p:txBody>
      </p:sp>
      <p:sp>
        <p:nvSpPr>
          <p:cNvPr id="3" name="Місце для вмісту 2">
            <a:extLst>
              <a:ext uri="{FF2B5EF4-FFF2-40B4-BE49-F238E27FC236}">
                <a16:creationId xmlns:a16="http://schemas.microsoft.com/office/drawing/2014/main" id="{AEF616D3-C686-4AA6-9103-680B9984DA61}"/>
              </a:ext>
            </a:extLst>
          </p:cNvPr>
          <p:cNvSpPr>
            <a:spLocks noGrp="1"/>
          </p:cNvSpPr>
          <p:nvPr>
            <p:ph idx="1"/>
          </p:nvPr>
        </p:nvSpPr>
        <p:spPr/>
        <p:txBody>
          <a:bodyPr>
            <a:normAutofit/>
          </a:bodyPr>
          <a:lstStyle/>
          <a:p>
            <a:pPr algn="just"/>
            <a:r>
              <a:rPr lang="uk-UA" dirty="0"/>
              <a:t>Послідовники теорії інстинктів, навпаки, вважають, що </a:t>
            </a:r>
            <a:r>
              <a:rPr lang="uk-UA" dirty="0">
                <a:solidFill>
                  <a:srgbClr val="FFFF00"/>
                </a:solidFill>
              </a:rPr>
              <a:t>насильницька поведінка має інстинктивну, тобто вроджену природу і породжена потребою виживання. </a:t>
            </a:r>
            <a:r>
              <a:rPr lang="uk-UA" b="1" dirty="0">
                <a:solidFill>
                  <a:srgbClr val="FFFF00"/>
                </a:solidFill>
              </a:rPr>
              <a:t>Медіа</a:t>
            </a:r>
            <a:r>
              <a:rPr lang="uk-UA" dirty="0"/>
              <a:t>, зображаючи насилля, </a:t>
            </a:r>
            <a:r>
              <a:rPr lang="uk-UA" b="1" u="sng" dirty="0">
                <a:solidFill>
                  <a:srgbClr val="FFFF00"/>
                </a:solidFill>
              </a:rPr>
              <a:t>змушує людину пережити його і, таким чином, після переживання символічного насилля послаблюється інстинкт до реального насилля </a:t>
            </a:r>
            <a:r>
              <a:rPr lang="uk-UA" dirty="0"/>
              <a:t>(теорія катарсису — вперше такий ефект описав ще Аристотель, пояснюючи реакцію публіки на трагедію). Теорія емоційного збудження виходить з того, що це збудження збільшує готовність до реальних дій. Вона поділяється на теорію фрустрації й агресії та теорію перенесення збудження. Теорія фрустрації і агресії говорить про те, що фрустрація створює потенціал для дії, тобто провокує подразнення.</a:t>
            </a:r>
          </a:p>
        </p:txBody>
      </p:sp>
    </p:spTree>
    <p:extLst>
      <p:ext uri="{BB962C8B-B14F-4D97-AF65-F5344CB8AC3E}">
        <p14:creationId xmlns:p14="http://schemas.microsoft.com/office/powerpoint/2010/main" val="1206395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27C9FB-9486-47BA-A01E-3DD1D85C53FA}"/>
              </a:ext>
            </a:extLst>
          </p:cNvPr>
          <p:cNvSpPr>
            <a:spLocks noGrp="1"/>
          </p:cNvSpPr>
          <p:nvPr>
            <p:ph type="title"/>
          </p:nvPr>
        </p:nvSpPr>
        <p:spPr/>
        <p:txBody>
          <a:bodyPr/>
          <a:lstStyle/>
          <a:p>
            <a:r>
              <a:rPr lang="uk-UA"/>
              <a:t>Теорія емоційного збудження і фрустрація</a:t>
            </a:r>
          </a:p>
        </p:txBody>
      </p:sp>
      <p:sp>
        <p:nvSpPr>
          <p:cNvPr id="3" name="Місце для вмісту 2">
            <a:extLst>
              <a:ext uri="{FF2B5EF4-FFF2-40B4-BE49-F238E27FC236}">
                <a16:creationId xmlns:a16="http://schemas.microsoft.com/office/drawing/2014/main" id="{15CB07B6-CDA2-4950-85F9-6898857EBD1A}"/>
              </a:ext>
            </a:extLst>
          </p:cNvPr>
          <p:cNvSpPr>
            <a:spLocks noGrp="1"/>
          </p:cNvSpPr>
          <p:nvPr>
            <p:ph idx="1"/>
          </p:nvPr>
        </p:nvSpPr>
        <p:spPr/>
        <p:txBody>
          <a:bodyPr/>
          <a:lstStyle/>
          <a:p>
            <a:pPr algn="just"/>
            <a:r>
              <a:rPr lang="uk-UA" dirty="0"/>
              <a:t>За теорією перенесення збудження медіа здатні створити неспецифічний стан збудження. Таким чином, існуючі теорії пояснення впливу насилля в медіа репрезентують різні точки зору. Частина їх запевняє, що насилля в медіа відіграє згубну роль для поведінки людини, частина, навпаки, стверджує про позитивну. Класичним дослідженням впливу зображення насилля на поведінку дітей стало дослідження на замовлення Фонду </a:t>
            </a:r>
            <a:r>
              <a:rPr lang="uk-UA" dirty="0" err="1"/>
              <a:t>Пейна</a:t>
            </a:r>
            <a:r>
              <a:rPr lang="uk-UA" dirty="0"/>
              <a:t> в 1928 р. Вчені зорганізували 13 самостійних досліджень з застосуванням різних </a:t>
            </a:r>
            <a:r>
              <a:rPr lang="uk-UA" dirty="0" err="1"/>
              <a:t>методик</a:t>
            </a:r>
            <a:r>
              <a:rPr lang="uk-UA" dirty="0"/>
              <a:t>, щоб визначити, чи існує взаємозв'язок між переглядом гангстерських кінофільмів і підвищенням рівня дитячої злочинності.</a:t>
            </a:r>
          </a:p>
        </p:txBody>
      </p:sp>
    </p:spTree>
    <p:extLst>
      <p:ext uri="{BB962C8B-B14F-4D97-AF65-F5344CB8AC3E}">
        <p14:creationId xmlns:p14="http://schemas.microsoft.com/office/powerpoint/2010/main" val="68282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C74F88-D4A1-42E8-A3FC-BC14FFEBDF52}"/>
              </a:ext>
            </a:extLst>
          </p:cNvPr>
          <p:cNvSpPr>
            <a:spLocks noGrp="1"/>
          </p:cNvSpPr>
          <p:nvPr>
            <p:ph type="title"/>
          </p:nvPr>
        </p:nvSpPr>
        <p:spPr/>
        <p:txBody>
          <a:bodyPr/>
          <a:lstStyle/>
          <a:p>
            <a:r>
              <a:rPr lang="uk-UA"/>
              <a:t>Характеристика стереотипів за Ліппманном</a:t>
            </a:r>
          </a:p>
        </p:txBody>
      </p:sp>
      <p:sp>
        <p:nvSpPr>
          <p:cNvPr id="3" name="Місце для тексту 2">
            <a:extLst>
              <a:ext uri="{FF2B5EF4-FFF2-40B4-BE49-F238E27FC236}">
                <a16:creationId xmlns:a16="http://schemas.microsoft.com/office/drawing/2014/main" id="{634CDFB5-9734-472E-87FD-457590D4E1B9}"/>
              </a:ext>
            </a:extLst>
          </p:cNvPr>
          <p:cNvSpPr>
            <a:spLocks noGrp="1"/>
          </p:cNvSpPr>
          <p:nvPr>
            <p:ph type="body" idx="1"/>
          </p:nvPr>
        </p:nvSpPr>
        <p:spPr/>
        <p:txBody>
          <a:bodyPr/>
          <a:lstStyle/>
          <a:p>
            <a:pPr algn="just"/>
            <a:r>
              <a:rPr lang="uk-UA" dirty="0"/>
              <a:t>До особливостей стереотипів належать спонтанність виникнення, вплив на формування нового емпіричного досвіду, традицій і звичок, спрощення і неадекватність сприйняття дійсності. При цьому стереотипи складно змінити, оскільки вони мають консервативний характер, і часто виникають випадково — внаслідок випадкового факту, творчої уяви або бажання вірити. </a:t>
            </a:r>
          </a:p>
          <a:p>
            <a:pPr algn="just"/>
            <a:r>
              <a:rPr lang="uk-UA" dirty="0">
                <a:solidFill>
                  <a:srgbClr val="FFFF00"/>
                </a:solidFill>
              </a:rPr>
              <a:t>Поведінкою людей керують усталені традиційні моральні кодекси.</a:t>
            </a:r>
          </a:p>
        </p:txBody>
      </p:sp>
    </p:spTree>
    <p:extLst>
      <p:ext uri="{BB962C8B-B14F-4D97-AF65-F5344CB8AC3E}">
        <p14:creationId xmlns:p14="http://schemas.microsoft.com/office/powerpoint/2010/main" val="803665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685293-CE1D-4385-B735-A0A62B37F0C8}"/>
              </a:ext>
            </a:extLst>
          </p:cNvPr>
          <p:cNvSpPr>
            <a:spLocks noGrp="1"/>
          </p:cNvSpPr>
          <p:nvPr>
            <p:ph type="title"/>
          </p:nvPr>
        </p:nvSpPr>
        <p:spPr/>
        <p:txBody>
          <a:bodyPr>
            <a:normAutofit fontScale="90000"/>
          </a:bodyPr>
          <a:lstStyle/>
          <a:p>
            <a:r>
              <a:rPr lang="ru-RU"/>
              <a:t>Дослідження впливу насильства: Фонд Пейна і Шрамм</a:t>
            </a:r>
            <a:endParaRPr lang="uk-UA"/>
          </a:p>
        </p:txBody>
      </p:sp>
      <p:sp>
        <p:nvSpPr>
          <p:cNvPr id="3" name="Місце для вмісту 2">
            <a:extLst>
              <a:ext uri="{FF2B5EF4-FFF2-40B4-BE49-F238E27FC236}">
                <a16:creationId xmlns:a16="http://schemas.microsoft.com/office/drawing/2014/main" id="{CBD3F0AB-DD20-4953-A363-4E9FB1B91B1C}"/>
              </a:ext>
            </a:extLst>
          </p:cNvPr>
          <p:cNvSpPr>
            <a:spLocks noGrp="1"/>
          </p:cNvSpPr>
          <p:nvPr>
            <p:ph idx="1"/>
          </p:nvPr>
        </p:nvSpPr>
        <p:spPr/>
        <p:txBody>
          <a:bodyPr/>
          <a:lstStyle/>
          <a:p>
            <a:pPr algn="just"/>
            <a:r>
              <a:rPr lang="uk-UA" dirty="0"/>
              <a:t>Висновок був однозначний: фільми суттєво і негативно впливають на дітей, провокуючи зростання злочинності. Друге масштабне дослідження відбулося в кінці 50-х рр. ХХ в. також в США. Соціологи, очолювані В. </a:t>
            </a:r>
            <a:r>
              <a:rPr lang="uk-UA" dirty="0" err="1"/>
              <a:t>Шраммом</a:t>
            </a:r>
            <a:r>
              <a:rPr lang="uk-UA" dirty="0"/>
              <a:t> провели 11 досліджень у 10 містах. Опитуванням було охоплено 6000 дітей і 2000 батьків. В цьому випадку висновки були непевні: «</a:t>
            </a:r>
            <a:r>
              <a:rPr lang="uk-UA" i="1" dirty="0">
                <a:solidFill>
                  <a:srgbClr val="FFFF00"/>
                </a:solidFill>
              </a:rPr>
              <a:t>Жодна інформована людина не може просто ствердити, що дітям телебачення несе користь або шкоду».</a:t>
            </a:r>
          </a:p>
        </p:txBody>
      </p:sp>
    </p:spTree>
    <p:extLst>
      <p:ext uri="{BB962C8B-B14F-4D97-AF65-F5344CB8AC3E}">
        <p14:creationId xmlns:p14="http://schemas.microsoft.com/office/powerpoint/2010/main" val="2563256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72E62C-500D-4A9A-B458-DCDCB55E81FF}"/>
              </a:ext>
            </a:extLst>
          </p:cNvPr>
          <p:cNvSpPr>
            <a:spLocks noGrp="1"/>
          </p:cNvSpPr>
          <p:nvPr>
            <p:ph type="title"/>
          </p:nvPr>
        </p:nvSpPr>
        <p:spPr/>
        <p:txBody>
          <a:bodyPr/>
          <a:lstStyle/>
          <a:p>
            <a:r>
              <a:rPr lang="ru-RU"/>
              <a:t>Висновки Шрамма і цілісність підходу</a:t>
            </a:r>
            <a:endParaRPr lang="uk-UA"/>
          </a:p>
        </p:txBody>
      </p:sp>
      <p:sp>
        <p:nvSpPr>
          <p:cNvPr id="3" name="Місце для вмісту 2">
            <a:extLst>
              <a:ext uri="{FF2B5EF4-FFF2-40B4-BE49-F238E27FC236}">
                <a16:creationId xmlns:a16="http://schemas.microsoft.com/office/drawing/2014/main" id="{73452F31-1EB7-42CF-A6F1-C78F2BFE5C78}"/>
              </a:ext>
            </a:extLst>
          </p:cNvPr>
          <p:cNvSpPr>
            <a:spLocks noGrp="1"/>
          </p:cNvSpPr>
          <p:nvPr>
            <p:ph idx="1"/>
          </p:nvPr>
        </p:nvSpPr>
        <p:spPr/>
        <p:txBody>
          <a:bodyPr/>
          <a:lstStyle/>
          <a:p>
            <a:pPr algn="just"/>
            <a:r>
              <a:rPr lang="ru-RU" dirty="0"/>
              <a:t>Для одних </a:t>
            </a:r>
            <a:r>
              <a:rPr lang="ru-RU" dirty="0" err="1"/>
              <a:t>дітей</a:t>
            </a:r>
            <a:r>
              <a:rPr lang="ru-RU" dirty="0"/>
              <a:t> в одних </a:t>
            </a:r>
            <a:r>
              <a:rPr lang="ru-RU" dirty="0" err="1"/>
              <a:t>умовах</a:t>
            </a:r>
            <a:r>
              <a:rPr lang="ru-RU" dirty="0"/>
              <a:t> </a:t>
            </a:r>
            <a:r>
              <a:rPr lang="ru-RU" dirty="0" err="1"/>
              <a:t>якесь</a:t>
            </a:r>
            <a:r>
              <a:rPr lang="ru-RU" dirty="0"/>
              <a:t> ТБ </a:t>
            </a:r>
            <a:r>
              <a:rPr lang="ru-RU" dirty="0" err="1"/>
              <a:t>шкідливо</a:t>
            </a:r>
            <a:r>
              <a:rPr lang="ru-RU" dirty="0"/>
              <a:t>. Для других </a:t>
            </a:r>
            <a:r>
              <a:rPr lang="ru-RU" dirty="0" err="1"/>
              <a:t>дітей</a:t>
            </a:r>
            <a:r>
              <a:rPr lang="ru-RU" dirty="0"/>
              <a:t> в тих самих </a:t>
            </a:r>
            <a:r>
              <a:rPr lang="ru-RU" dirty="0" err="1"/>
              <a:t>умовах</a:t>
            </a:r>
            <a:r>
              <a:rPr lang="ru-RU" dirty="0"/>
              <a:t> і для тих самих </a:t>
            </a:r>
            <a:r>
              <a:rPr lang="ru-RU" dirty="0" err="1"/>
              <a:t>дітей</a:t>
            </a:r>
            <a:r>
              <a:rPr lang="ru-RU" dirty="0"/>
              <a:t> в </a:t>
            </a:r>
            <a:r>
              <a:rPr lang="ru-RU" dirty="0" err="1"/>
              <a:t>інших</a:t>
            </a:r>
            <a:r>
              <a:rPr lang="ru-RU" dirty="0"/>
              <a:t> </a:t>
            </a:r>
            <a:r>
              <a:rPr lang="ru-RU" dirty="0" err="1"/>
              <a:t>умовах</a:t>
            </a:r>
            <a:r>
              <a:rPr lang="ru-RU" dirty="0"/>
              <a:t> </a:t>
            </a:r>
            <a:r>
              <a:rPr lang="ru-RU" dirty="0" err="1"/>
              <a:t>воно</a:t>
            </a:r>
            <a:r>
              <a:rPr lang="ru-RU" dirty="0"/>
              <a:t> </a:t>
            </a:r>
            <a:r>
              <a:rPr lang="ru-RU" dirty="0" err="1"/>
              <a:t>може</a:t>
            </a:r>
            <a:r>
              <a:rPr lang="ru-RU" dirty="0"/>
              <a:t> бути благом. Для </a:t>
            </a:r>
            <a:r>
              <a:rPr lang="ru-RU" dirty="0" err="1"/>
              <a:t>більшості</a:t>
            </a:r>
            <a:r>
              <a:rPr lang="ru-RU" dirty="0"/>
              <a:t> </a:t>
            </a:r>
            <a:r>
              <a:rPr lang="ru-RU" dirty="0" err="1"/>
              <a:t>дітей</a:t>
            </a:r>
            <a:r>
              <a:rPr lang="ru-RU" dirty="0"/>
              <a:t> у </a:t>
            </a:r>
            <a:r>
              <a:rPr lang="ru-RU" dirty="0" err="1"/>
              <a:t>більшості</a:t>
            </a:r>
            <a:r>
              <a:rPr lang="ru-RU" dirty="0"/>
              <a:t> умов </a:t>
            </a:r>
            <a:r>
              <a:rPr lang="ru-RU" dirty="0" err="1"/>
              <a:t>більша</a:t>
            </a:r>
            <a:r>
              <a:rPr lang="ru-RU" dirty="0"/>
              <a:t> </a:t>
            </a:r>
            <a:r>
              <a:rPr lang="ru-RU" dirty="0" err="1"/>
              <a:t>частина</a:t>
            </a:r>
            <a:r>
              <a:rPr lang="ru-RU" dirty="0"/>
              <a:t> </a:t>
            </a:r>
            <a:r>
              <a:rPr lang="ru-RU" dirty="0" err="1"/>
              <a:t>телебачення</a:t>
            </a:r>
            <a:r>
              <a:rPr lang="ru-RU" dirty="0"/>
              <a:t>, </a:t>
            </a:r>
            <a:r>
              <a:rPr lang="ru-RU" dirty="0" err="1"/>
              <a:t>скоріш</a:t>
            </a:r>
            <a:r>
              <a:rPr lang="ru-RU" dirty="0"/>
              <a:t> за все, </a:t>
            </a:r>
            <a:r>
              <a:rPr lang="ru-RU" dirty="0" err="1"/>
              <a:t>ані</a:t>
            </a:r>
            <a:r>
              <a:rPr lang="ru-RU" dirty="0"/>
              <a:t> особливо </a:t>
            </a:r>
            <a:r>
              <a:rPr lang="ru-RU" dirty="0" err="1"/>
              <a:t>шкідлива</a:t>
            </a:r>
            <a:r>
              <a:rPr lang="ru-RU" dirty="0"/>
              <a:t>, </a:t>
            </a:r>
            <a:r>
              <a:rPr lang="ru-RU" dirty="0" err="1"/>
              <a:t>ані</a:t>
            </a:r>
            <a:r>
              <a:rPr lang="ru-RU" dirty="0"/>
              <a:t> особливо </a:t>
            </a:r>
            <a:r>
              <a:rPr lang="ru-RU" dirty="0" err="1"/>
              <a:t>корисна</a:t>
            </a:r>
            <a:r>
              <a:rPr lang="ru-RU" dirty="0"/>
              <a:t>». </a:t>
            </a:r>
          </a:p>
          <a:p>
            <a:pPr algn="just"/>
            <a:r>
              <a:rPr lang="ru-RU" dirty="0"/>
              <a:t>Таким чином </a:t>
            </a:r>
            <a:r>
              <a:rPr lang="ru-RU" dirty="0" err="1"/>
              <a:t>було</a:t>
            </a:r>
            <a:r>
              <a:rPr lang="ru-RU" dirty="0"/>
              <a:t> </a:t>
            </a:r>
            <a:r>
              <a:rPr lang="ru-RU" dirty="0" err="1"/>
              <a:t>зроблено</a:t>
            </a:r>
            <a:r>
              <a:rPr lang="ru-RU" dirty="0"/>
              <a:t> </a:t>
            </a:r>
            <a:r>
              <a:rPr lang="ru-RU" dirty="0" err="1"/>
              <a:t>висновок</a:t>
            </a:r>
            <a:r>
              <a:rPr lang="ru-RU" dirty="0"/>
              <a:t>, </a:t>
            </a:r>
            <a:r>
              <a:rPr lang="ru-RU" dirty="0" err="1"/>
              <a:t>що</a:t>
            </a:r>
            <a:r>
              <a:rPr lang="ru-RU" dirty="0"/>
              <a:t> </a:t>
            </a:r>
            <a:r>
              <a:rPr lang="ru-RU" dirty="0">
                <a:solidFill>
                  <a:srgbClr val="FFFF00"/>
                </a:solidFill>
              </a:rPr>
              <a:t>не </a:t>
            </a:r>
            <a:r>
              <a:rPr lang="ru-RU" dirty="0" err="1">
                <a:solidFill>
                  <a:srgbClr val="FFFF00"/>
                </a:solidFill>
              </a:rPr>
              <a:t>можна</a:t>
            </a:r>
            <a:r>
              <a:rPr lang="ru-RU" dirty="0">
                <a:solidFill>
                  <a:srgbClr val="FFFF00"/>
                </a:solidFill>
              </a:rPr>
              <a:t> </a:t>
            </a:r>
            <a:r>
              <a:rPr lang="ru-RU" dirty="0" err="1">
                <a:solidFill>
                  <a:srgbClr val="FFFF00"/>
                </a:solidFill>
              </a:rPr>
              <a:t>розглядати</a:t>
            </a:r>
            <a:r>
              <a:rPr lang="ru-RU" dirty="0">
                <a:solidFill>
                  <a:srgbClr val="FFFF00"/>
                </a:solidFill>
              </a:rPr>
              <a:t> </a:t>
            </a:r>
            <a:r>
              <a:rPr lang="ru-RU" dirty="0" err="1">
                <a:solidFill>
                  <a:srgbClr val="FFFF00"/>
                </a:solidFill>
              </a:rPr>
              <a:t>вплив</a:t>
            </a:r>
            <a:r>
              <a:rPr lang="ru-RU" dirty="0">
                <a:solidFill>
                  <a:srgbClr val="FFFF00"/>
                </a:solidFill>
              </a:rPr>
              <a:t> </a:t>
            </a:r>
            <a:r>
              <a:rPr lang="ru-RU" dirty="0" err="1">
                <a:solidFill>
                  <a:srgbClr val="FFFF00"/>
                </a:solidFill>
              </a:rPr>
              <a:t>телебачення</a:t>
            </a:r>
            <a:r>
              <a:rPr lang="ru-RU" dirty="0">
                <a:solidFill>
                  <a:srgbClr val="FFFF00"/>
                </a:solidFill>
              </a:rPr>
              <a:t> </a:t>
            </a:r>
            <a:r>
              <a:rPr lang="ru-RU" dirty="0" err="1">
                <a:solidFill>
                  <a:srgbClr val="FFFF00"/>
                </a:solidFill>
              </a:rPr>
              <a:t>окремо</a:t>
            </a:r>
            <a:r>
              <a:rPr lang="ru-RU" dirty="0">
                <a:solidFill>
                  <a:srgbClr val="FFFF00"/>
                </a:solidFill>
              </a:rPr>
              <a:t> </a:t>
            </a:r>
            <a:r>
              <a:rPr lang="ru-RU" dirty="0" err="1">
                <a:solidFill>
                  <a:srgbClr val="FFFF00"/>
                </a:solidFill>
              </a:rPr>
              <a:t>від</a:t>
            </a:r>
            <a:r>
              <a:rPr lang="ru-RU" dirty="0">
                <a:solidFill>
                  <a:srgbClr val="FFFF00"/>
                </a:solidFill>
              </a:rPr>
              <a:t> </a:t>
            </a:r>
            <a:r>
              <a:rPr lang="ru-RU" dirty="0" err="1">
                <a:solidFill>
                  <a:srgbClr val="FFFF00"/>
                </a:solidFill>
              </a:rPr>
              <a:t>інших</a:t>
            </a:r>
            <a:r>
              <a:rPr lang="ru-RU" dirty="0">
                <a:solidFill>
                  <a:srgbClr val="FFFF00"/>
                </a:solidFill>
              </a:rPr>
              <a:t> </a:t>
            </a:r>
            <a:r>
              <a:rPr lang="ru-RU" dirty="0" err="1">
                <a:solidFill>
                  <a:srgbClr val="FFFF00"/>
                </a:solidFill>
              </a:rPr>
              <a:t>факторів</a:t>
            </a:r>
            <a:r>
              <a:rPr lang="ru-RU" dirty="0"/>
              <a:t>, </a:t>
            </a:r>
            <a:r>
              <a:rPr lang="ru-RU" dirty="0" err="1"/>
              <a:t>що</a:t>
            </a:r>
            <a:r>
              <a:rPr lang="ru-RU" dirty="0"/>
              <a:t> </a:t>
            </a:r>
            <a:r>
              <a:rPr lang="ru-RU" dirty="0" err="1"/>
              <a:t>лише</a:t>
            </a:r>
            <a:r>
              <a:rPr lang="ru-RU" dirty="0"/>
              <a:t> </a:t>
            </a:r>
            <a:r>
              <a:rPr lang="ru-RU" dirty="0" err="1"/>
              <a:t>цілісна</a:t>
            </a:r>
            <a:r>
              <a:rPr lang="ru-RU" dirty="0"/>
              <a:t> картина </a:t>
            </a:r>
            <a:r>
              <a:rPr lang="ru-RU" dirty="0" err="1"/>
              <a:t>взаємодії</a:t>
            </a:r>
            <a:r>
              <a:rPr lang="ru-RU" dirty="0"/>
              <a:t> </a:t>
            </a:r>
            <a:r>
              <a:rPr lang="ru-RU" dirty="0" err="1"/>
              <a:t>дитини</a:t>
            </a:r>
            <a:r>
              <a:rPr lang="ru-RU" dirty="0"/>
              <a:t> з </a:t>
            </a:r>
            <a:r>
              <a:rPr lang="ru-RU" dirty="0" err="1"/>
              <a:t>навколишнім</a:t>
            </a:r>
            <a:r>
              <a:rPr lang="ru-RU" dirty="0"/>
              <a:t> </a:t>
            </a:r>
            <a:r>
              <a:rPr lang="ru-RU" dirty="0" err="1"/>
              <a:t>світом</a:t>
            </a:r>
            <a:r>
              <a:rPr lang="ru-RU" dirty="0"/>
              <a:t>, у тому </a:t>
            </a:r>
            <a:r>
              <a:rPr lang="ru-RU" dirty="0" err="1"/>
              <a:t>числі</a:t>
            </a:r>
            <a:r>
              <a:rPr lang="ru-RU" dirty="0"/>
              <a:t> з </a:t>
            </a:r>
            <a:r>
              <a:rPr lang="ru-RU" dirty="0" err="1"/>
              <a:t>телебаченням</a:t>
            </a:r>
            <a:r>
              <a:rPr lang="ru-RU" dirty="0"/>
              <a:t>, </a:t>
            </a:r>
            <a:r>
              <a:rPr lang="ru-RU" dirty="0" err="1"/>
              <a:t>може</a:t>
            </a:r>
            <a:r>
              <a:rPr lang="ru-RU" dirty="0"/>
              <a:t> </a:t>
            </a:r>
            <a:r>
              <a:rPr lang="ru-RU" dirty="0" err="1"/>
              <a:t>дати</a:t>
            </a:r>
            <a:r>
              <a:rPr lang="ru-RU" dirty="0"/>
              <a:t> </a:t>
            </a:r>
            <a:r>
              <a:rPr lang="ru-RU" dirty="0" err="1"/>
              <a:t>відповідь</a:t>
            </a:r>
            <a:r>
              <a:rPr lang="ru-RU" dirty="0"/>
              <a:t> </a:t>
            </a:r>
            <a:r>
              <a:rPr lang="ru-RU" dirty="0" err="1"/>
              <a:t>щодо</a:t>
            </a:r>
            <a:r>
              <a:rPr lang="ru-RU" dirty="0"/>
              <a:t> </a:t>
            </a:r>
            <a:r>
              <a:rPr lang="ru-RU" dirty="0" err="1"/>
              <a:t>користі</a:t>
            </a:r>
            <a:r>
              <a:rPr lang="ru-RU" dirty="0"/>
              <a:t> </a:t>
            </a:r>
            <a:r>
              <a:rPr lang="ru-RU" dirty="0" err="1"/>
              <a:t>чи</a:t>
            </a:r>
            <a:r>
              <a:rPr lang="ru-RU" dirty="0"/>
              <a:t> </a:t>
            </a:r>
            <a:r>
              <a:rPr lang="ru-RU" dirty="0" err="1"/>
              <a:t>шкоди</a:t>
            </a:r>
            <a:r>
              <a:rPr lang="ru-RU" dirty="0"/>
              <a:t> </a:t>
            </a:r>
            <a:r>
              <a:rPr lang="ru-RU" dirty="0" err="1"/>
              <a:t>певних</a:t>
            </a:r>
            <a:r>
              <a:rPr lang="ru-RU" dirty="0"/>
              <a:t> </a:t>
            </a:r>
            <a:r>
              <a:rPr lang="ru-RU" dirty="0" err="1"/>
              <a:t>компонентів</a:t>
            </a:r>
            <a:r>
              <a:rPr lang="ru-RU" dirty="0"/>
              <a:t>.</a:t>
            </a:r>
            <a:endParaRPr lang="uk-UA" dirty="0"/>
          </a:p>
        </p:txBody>
      </p:sp>
    </p:spTree>
    <p:extLst>
      <p:ext uri="{BB962C8B-B14F-4D97-AF65-F5344CB8AC3E}">
        <p14:creationId xmlns:p14="http://schemas.microsoft.com/office/powerpoint/2010/main" val="2447665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B6DE49-6F15-4208-B549-72BF85F0782A}"/>
              </a:ext>
            </a:extLst>
          </p:cNvPr>
          <p:cNvSpPr>
            <a:spLocks noGrp="1"/>
          </p:cNvSpPr>
          <p:nvPr>
            <p:ph type="title"/>
          </p:nvPr>
        </p:nvSpPr>
        <p:spPr/>
        <p:txBody>
          <a:bodyPr/>
          <a:lstStyle/>
          <a:p>
            <a:r>
              <a:rPr lang="uk-UA"/>
              <a:t>Емпіричні дослідження впливу насилля</a:t>
            </a:r>
          </a:p>
        </p:txBody>
      </p:sp>
      <p:sp>
        <p:nvSpPr>
          <p:cNvPr id="3" name="Місце для вмісту 2">
            <a:extLst>
              <a:ext uri="{FF2B5EF4-FFF2-40B4-BE49-F238E27FC236}">
                <a16:creationId xmlns:a16="http://schemas.microsoft.com/office/drawing/2014/main" id="{1CA6602E-139B-485F-88A2-1AF7EA21866F}"/>
              </a:ext>
            </a:extLst>
          </p:cNvPr>
          <p:cNvSpPr>
            <a:spLocks noGrp="1"/>
          </p:cNvSpPr>
          <p:nvPr>
            <p:ph idx="1"/>
          </p:nvPr>
        </p:nvSpPr>
        <p:spPr/>
        <p:txBody>
          <a:bodyPr>
            <a:normAutofit lnSpcReduction="10000"/>
          </a:bodyPr>
          <a:lstStyle/>
          <a:p>
            <a:pPr algn="just"/>
            <a:r>
              <a:rPr lang="uk-UA" dirty="0"/>
              <a:t>Класичним стало дослідження Фонду </a:t>
            </a:r>
            <a:r>
              <a:rPr lang="uk-UA" dirty="0" err="1"/>
              <a:t>Пейна</a:t>
            </a:r>
            <a:r>
              <a:rPr lang="uk-UA" dirty="0"/>
              <a:t> 1928 р., яке показало, що фільми провокують зростання злочинності серед дітей. Інше дослідження 1950-х рр. під керівництвом В. </a:t>
            </a:r>
            <a:r>
              <a:rPr lang="uk-UA" dirty="0" err="1"/>
              <a:t>Шрамма</a:t>
            </a:r>
            <a:r>
              <a:rPr lang="uk-UA" dirty="0"/>
              <a:t> дійшло висновку, що вплив телебачення залежить від контексту. Експеримент С. </a:t>
            </a:r>
            <a:r>
              <a:rPr lang="uk-UA" dirty="0" err="1"/>
              <a:t>Фешбаха</a:t>
            </a:r>
            <a:r>
              <a:rPr lang="uk-UA" dirty="0"/>
              <a:t> показав ефект катарсису: перегляд агресивного фільму знижував агресивність учасників.</a:t>
            </a:r>
          </a:p>
          <a:p>
            <a:pPr algn="just"/>
            <a:r>
              <a:rPr lang="uk-UA" dirty="0"/>
              <a:t>Широко відоме також дослідження С. </a:t>
            </a:r>
            <a:r>
              <a:rPr lang="uk-UA" dirty="0" err="1"/>
              <a:t>Фешбаха</a:t>
            </a:r>
            <a:r>
              <a:rPr lang="uk-UA" dirty="0"/>
              <a:t>, яке приводять як підтвердження своїх поглядів прихильники теорії катарсису. На початку експерименту піддослідну групу студентів дуже образили, потім же їх розділили на дві частини. Одна дивилась фільм про боксерський поєдинок (він розцінювався як агресивний), друга — про поширення чуток (нейтральний). Опитування експериментальних груп виявило, що ті, хто дивився агресивний фільм, були більш стримані в своїх оцінках, аніж ті, які дивились нейтральний.</a:t>
            </a:r>
          </a:p>
        </p:txBody>
      </p:sp>
    </p:spTree>
    <p:extLst>
      <p:ext uri="{BB962C8B-B14F-4D97-AF65-F5344CB8AC3E}">
        <p14:creationId xmlns:p14="http://schemas.microsoft.com/office/powerpoint/2010/main" val="2539479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57434F-DEDF-4EE3-90F2-3A22CAC28B10}"/>
              </a:ext>
            </a:extLst>
          </p:cNvPr>
          <p:cNvSpPr>
            <a:spLocks noGrp="1"/>
          </p:cNvSpPr>
          <p:nvPr>
            <p:ph type="title"/>
          </p:nvPr>
        </p:nvSpPr>
        <p:spPr/>
        <p:txBody>
          <a:bodyPr/>
          <a:lstStyle/>
          <a:p>
            <a:r>
              <a:rPr lang="uk-UA"/>
              <a:t>Регулювання насилля в медіа</a:t>
            </a:r>
          </a:p>
        </p:txBody>
      </p:sp>
      <p:sp>
        <p:nvSpPr>
          <p:cNvPr id="3" name="Місце для вмісту 2">
            <a:extLst>
              <a:ext uri="{FF2B5EF4-FFF2-40B4-BE49-F238E27FC236}">
                <a16:creationId xmlns:a16="http://schemas.microsoft.com/office/drawing/2014/main" id="{EBBDE28A-B416-4EEB-A3F5-5B1C1C8941F5}"/>
              </a:ext>
            </a:extLst>
          </p:cNvPr>
          <p:cNvSpPr>
            <a:spLocks noGrp="1"/>
          </p:cNvSpPr>
          <p:nvPr>
            <p:ph idx="1"/>
          </p:nvPr>
        </p:nvSpPr>
        <p:spPr/>
        <p:txBody>
          <a:bodyPr>
            <a:normAutofit/>
          </a:bodyPr>
          <a:lstStyle/>
          <a:p>
            <a:pPr algn="just"/>
            <a:r>
              <a:rPr lang="uk-UA" dirty="0"/>
              <a:t>Існують різні шляхи тиску на мас-медіа, щоб зменшити потік насилля в його матеріалах. Традиційними є різні заборони та обмеження. Це можуть бути вимоги маркування фільмів, обмеження вільного пересування того чи іншого виду інформації (наприклад, порнографічного характеру). Крім того, існують погляди, що монополізація медіа може привести до позитивних змін, тобто крупні медіа-корпорації не будуть зазнавати тиску, а намагаючись завоювати довіру аудиторії для фінансового успіху, будуть уникати провокаційних матеріалів.</a:t>
            </a:r>
          </a:p>
          <a:p>
            <a:pPr algn="just"/>
            <a:r>
              <a:rPr lang="uk-UA" dirty="0"/>
              <a:t>Остання точка зору спростовується низкою досліджень. </a:t>
            </a:r>
          </a:p>
          <a:p>
            <a:pPr algn="just"/>
            <a:r>
              <a:rPr lang="uk-UA" dirty="0"/>
              <a:t>Окрім того, існує </a:t>
            </a:r>
            <a:r>
              <a:rPr lang="uk-UA" dirty="0" err="1"/>
              <a:t>самолімітування</a:t>
            </a:r>
            <a:r>
              <a:rPr lang="uk-UA" dirty="0"/>
              <a:t> з боку медіа, насамперед у формі етичних і професійних стандартів.</a:t>
            </a:r>
          </a:p>
        </p:txBody>
      </p:sp>
    </p:spTree>
    <p:extLst>
      <p:ext uri="{BB962C8B-B14F-4D97-AF65-F5344CB8AC3E}">
        <p14:creationId xmlns:p14="http://schemas.microsoft.com/office/powerpoint/2010/main" val="470988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9B29B-0311-4C8C-BE0C-063AA70E27B5}"/>
              </a:ext>
            </a:extLst>
          </p:cNvPr>
          <p:cNvSpPr>
            <a:spLocks noGrp="1"/>
          </p:cNvSpPr>
          <p:nvPr>
            <p:ph type="title"/>
          </p:nvPr>
        </p:nvSpPr>
        <p:spPr/>
        <p:txBody>
          <a:bodyPr/>
          <a:lstStyle/>
          <a:p>
            <a:r>
              <a:rPr lang="uk-UA" dirty="0"/>
              <a:t>Теорія спіралі мовчання. </a:t>
            </a:r>
          </a:p>
        </p:txBody>
      </p:sp>
      <p:sp>
        <p:nvSpPr>
          <p:cNvPr id="3" name="Підзаголовок 2">
            <a:extLst>
              <a:ext uri="{FF2B5EF4-FFF2-40B4-BE49-F238E27FC236}">
                <a16:creationId xmlns:a16="http://schemas.microsoft.com/office/drawing/2014/main" id="{CD64BF69-FC77-4D23-9ACF-3983FCFE976C}"/>
              </a:ext>
            </a:extLst>
          </p:cNvPr>
          <p:cNvSpPr>
            <a:spLocks noGrp="1"/>
          </p:cNvSpPr>
          <p:nvPr>
            <p:ph idx="1"/>
          </p:nvPr>
        </p:nvSpPr>
        <p:spPr/>
        <p:txBody>
          <a:bodyPr>
            <a:normAutofit/>
          </a:bodyPr>
          <a:lstStyle/>
          <a:p>
            <a:pPr algn="just"/>
            <a:r>
              <a:rPr lang="uk-UA" dirty="0"/>
              <a:t>Автор теорії спіралі мовчання, знана німецький соціолог Е</a:t>
            </a:r>
            <a:r>
              <a:rPr lang="uk-UA" b="1" dirty="0">
                <a:solidFill>
                  <a:srgbClr val="FFFF00"/>
                </a:solidFill>
              </a:rPr>
              <a:t>. </a:t>
            </a:r>
            <a:r>
              <a:rPr lang="uk-UA" b="1" dirty="0" err="1">
                <a:solidFill>
                  <a:srgbClr val="FFFF00"/>
                </a:solidFill>
              </a:rPr>
              <a:t>Ноель-Нойманн</a:t>
            </a:r>
            <a:r>
              <a:rPr lang="uk-UA" dirty="0"/>
              <a:t> стала відомою завдяки своїм працям у галузі досліджень громадської думки. Саме під час вивчення проблем формування громадської думки на початку 70-х рр. ХХ ст. і виникла концепція спіралі мовчання. Е. </a:t>
            </a:r>
            <a:r>
              <a:rPr lang="uk-UA" dirty="0" err="1"/>
              <a:t>Ноель-Нойманн</a:t>
            </a:r>
            <a:r>
              <a:rPr lang="uk-UA" dirty="0"/>
              <a:t> виявила взаємозв'язок міжособистісної, групової і масової комунікації та підтвердила спостереження соціальних психологів щодо залежності індивідуальних установок від громадської оцінки. </a:t>
            </a:r>
            <a:r>
              <a:rPr lang="uk-UA" b="1" i="1" dirty="0">
                <a:solidFill>
                  <a:srgbClr val="FFFF00"/>
                </a:solidFill>
              </a:rPr>
              <a:t>Людина як істота громадська виявляє схильність у своїх судженнях і вчинках орієнтуватись на панівні в її соціальній групі погляди</a:t>
            </a:r>
            <a:r>
              <a:rPr lang="uk-UA" dirty="0"/>
              <a:t>. Іншими словами, індивід підсвідомо бажає уникнути ситуації, в якій його думка виявиться в меншості, він хоче бути з більшістю, з переможцями.</a:t>
            </a:r>
          </a:p>
        </p:txBody>
      </p:sp>
    </p:spTree>
    <p:extLst>
      <p:ext uri="{BB962C8B-B14F-4D97-AF65-F5344CB8AC3E}">
        <p14:creationId xmlns:p14="http://schemas.microsoft.com/office/powerpoint/2010/main" val="2090387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2776E-BF1E-4A13-9C98-E914870AC752}"/>
              </a:ext>
            </a:extLst>
          </p:cNvPr>
          <p:cNvSpPr>
            <a:spLocks noGrp="1"/>
          </p:cNvSpPr>
          <p:nvPr>
            <p:ph type="title"/>
          </p:nvPr>
        </p:nvSpPr>
        <p:spPr/>
        <p:txBody>
          <a:bodyPr/>
          <a:lstStyle/>
          <a:p>
            <a:r>
              <a:rPr lang="ru-RU"/>
              <a:t>Перевага більшості та інформаційні впливи</a:t>
            </a:r>
            <a:endParaRPr lang="uk-UA"/>
          </a:p>
        </p:txBody>
      </p:sp>
      <p:sp>
        <p:nvSpPr>
          <p:cNvPr id="3" name="Підзаголовок 2">
            <a:extLst>
              <a:ext uri="{FF2B5EF4-FFF2-40B4-BE49-F238E27FC236}">
                <a16:creationId xmlns:a16="http://schemas.microsoft.com/office/drawing/2014/main" id="{A49C45D5-FCB2-46A0-A1DF-9B5F55807D08}"/>
              </a:ext>
            </a:extLst>
          </p:cNvPr>
          <p:cNvSpPr>
            <a:spLocks noGrp="1"/>
          </p:cNvSpPr>
          <p:nvPr>
            <p:ph idx="1"/>
          </p:nvPr>
        </p:nvSpPr>
        <p:spPr/>
        <p:txBody>
          <a:bodyPr>
            <a:normAutofit/>
          </a:bodyPr>
          <a:lstStyle/>
          <a:p>
            <a:pPr algn="just"/>
            <a:r>
              <a:rPr lang="uk-UA" dirty="0"/>
              <a:t>Саме з огляду на це, у деяких країнах забороняють оприлюднювати дані соціологічних опитувань щодо електоральних симпатій за певний час до виборів. Оприлюднення даних може призвести до масового голосування за лідера саме тих виборців, які не визначились у своїх симпатіях. Індивіди, які вважають, що їхню думку не поділяє більшість членів соціальної групи, схильні до того, щоб не висловлювати її. Внаслідок цього під час обговорення дедалі більше превалює одна точка зору, супротивники якої, залишившись у реальній чи ілюзорній меншості, воліють не відкривати свою позицію. Це призводить до </a:t>
            </a:r>
            <a:r>
              <a:rPr lang="uk-UA" b="1" dirty="0">
                <a:solidFill>
                  <a:srgbClr val="FFFF00"/>
                </a:solidFill>
              </a:rPr>
              <a:t>ілюзії </a:t>
            </a:r>
            <a:r>
              <a:rPr lang="uk-UA" b="1" dirty="0" err="1">
                <a:solidFill>
                  <a:srgbClr val="FFFF00"/>
                </a:solidFill>
              </a:rPr>
              <a:t>єдинодумства</a:t>
            </a:r>
            <a:r>
              <a:rPr lang="uk-UA" b="1" dirty="0">
                <a:solidFill>
                  <a:srgbClr val="FFFF00"/>
                </a:solidFill>
              </a:rPr>
              <a:t> </a:t>
            </a:r>
            <a:r>
              <a:rPr lang="uk-UA" dirty="0"/>
              <a:t>в соціальній групі з окремих питань.</a:t>
            </a:r>
          </a:p>
        </p:txBody>
      </p:sp>
    </p:spTree>
    <p:extLst>
      <p:ext uri="{BB962C8B-B14F-4D97-AF65-F5344CB8AC3E}">
        <p14:creationId xmlns:p14="http://schemas.microsoft.com/office/powerpoint/2010/main" val="3809962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9DA502-57DD-415B-9E4F-B9256537FAB8}"/>
              </a:ext>
            </a:extLst>
          </p:cNvPr>
          <p:cNvSpPr>
            <a:spLocks noGrp="1"/>
          </p:cNvSpPr>
          <p:nvPr>
            <p:ph type="title"/>
          </p:nvPr>
        </p:nvSpPr>
        <p:spPr/>
        <p:txBody>
          <a:bodyPr>
            <a:normAutofit/>
          </a:bodyPr>
          <a:lstStyle/>
          <a:p>
            <a:r>
              <a:rPr lang="ru-RU"/>
              <a:t>Роль медіа у формуванні громадської думки</a:t>
            </a:r>
            <a:endParaRPr lang="uk-UA"/>
          </a:p>
        </p:txBody>
      </p:sp>
      <p:sp>
        <p:nvSpPr>
          <p:cNvPr id="3" name="Підзаголовок 2">
            <a:extLst>
              <a:ext uri="{FF2B5EF4-FFF2-40B4-BE49-F238E27FC236}">
                <a16:creationId xmlns:a16="http://schemas.microsoft.com/office/drawing/2014/main" id="{DC3078CF-3010-49BC-AE3F-A5FBBAE0CE59}"/>
              </a:ext>
            </a:extLst>
          </p:cNvPr>
          <p:cNvSpPr>
            <a:spLocks noGrp="1"/>
          </p:cNvSpPr>
          <p:nvPr>
            <p:ph idx="1"/>
          </p:nvPr>
        </p:nvSpPr>
        <p:spPr/>
        <p:txBody>
          <a:bodyPr>
            <a:normAutofit/>
          </a:bodyPr>
          <a:lstStyle/>
          <a:p>
            <a:pPr algn="just"/>
            <a:r>
              <a:rPr lang="uk-UA" dirty="0"/>
              <a:t>Значну роль у спіралі мовчання відіграють мас-медіа, які </a:t>
            </a:r>
            <a:r>
              <a:rPr lang="uk-UA" i="1" dirty="0">
                <a:solidFill>
                  <a:srgbClr val="FFFF00"/>
                </a:solidFill>
              </a:rPr>
              <a:t>формулюють позицію соціальних груп із суспільно важливих питань, «загальноприйняті формулювання».</a:t>
            </a:r>
            <a:r>
              <a:rPr lang="uk-UA" dirty="0"/>
              <a:t> Якщо індивід не знаходить таких формулювань, то переважно не висловлює своїх суджень, адже вважає, що перебуває в меншості. Причиною цього явища слугує те, що людина підсвідомо боїться залишитись у соціальній ізоляції. Отже, ті, хто вважає, що вони в більшості, схильні висловлювати власну думку, а ті ж, хто вважає, що їхня думка не підтримується більшістю, схильні мовчати. Тому з кожним витком спіралі обговорення зростає висловлювання лише однієї точки зору, яка стає панівною.</a:t>
            </a:r>
          </a:p>
        </p:txBody>
      </p:sp>
    </p:spTree>
    <p:extLst>
      <p:ext uri="{BB962C8B-B14F-4D97-AF65-F5344CB8AC3E}">
        <p14:creationId xmlns:p14="http://schemas.microsoft.com/office/powerpoint/2010/main" val="1884329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68D3C0-C856-4273-9AFE-983A1FA6809E}"/>
              </a:ext>
            </a:extLst>
          </p:cNvPr>
          <p:cNvSpPr>
            <a:spLocks noGrp="1"/>
          </p:cNvSpPr>
          <p:nvPr>
            <p:ph type="title"/>
          </p:nvPr>
        </p:nvSpPr>
        <p:spPr/>
        <p:txBody>
          <a:bodyPr/>
          <a:lstStyle/>
          <a:p>
            <a:r>
              <a:rPr lang="uk-UA"/>
              <a:t>Формати поширення суджень</a:t>
            </a:r>
          </a:p>
        </p:txBody>
      </p:sp>
      <p:sp>
        <p:nvSpPr>
          <p:cNvPr id="3" name="Підзаголовок 2">
            <a:extLst>
              <a:ext uri="{FF2B5EF4-FFF2-40B4-BE49-F238E27FC236}">
                <a16:creationId xmlns:a16="http://schemas.microsoft.com/office/drawing/2014/main" id="{E434B914-E3EC-47FD-A200-AED5C2345441}"/>
              </a:ext>
            </a:extLst>
          </p:cNvPr>
          <p:cNvSpPr>
            <a:spLocks noGrp="1"/>
          </p:cNvSpPr>
          <p:nvPr>
            <p:ph idx="1"/>
          </p:nvPr>
        </p:nvSpPr>
        <p:spPr/>
        <p:txBody>
          <a:bodyPr>
            <a:normAutofit fontScale="92500" lnSpcReduction="20000"/>
          </a:bodyPr>
          <a:lstStyle/>
          <a:p>
            <a:pPr algn="just"/>
            <a:r>
              <a:rPr lang="uk-UA" dirty="0"/>
              <a:t>Одним із висновків цієї теорії є те, що з</a:t>
            </a:r>
            <a:r>
              <a:rPr lang="uk-UA" i="1" dirty="0">
                <a:solidFill>
                  <a:srgbClr val="FFFF00"/>
                </a:solidFill>
              </a:rPr>
              <a:t>овнішній розподіл думок у соціальній групі не відповідає справжнім настроям його членів</a:t>
            </a:r>
            <a:r>
              <a:rPr lang="uk-UA" dirty="0"/>
              <a:t>. Це відбувається через підвищене бажання висловлюватись тих, хто вважає, що їхня точка зору підтримується більшістю, і мовчанням тих, хто вважає, що у їхньої точки зору немає чи мало прихильників. </a:t>
            </a:r>
          </a:p>
          <a:p>
            <a:pPr algn="just"/>
            <a:r>
              <a:rPr lang="uk-UA" dirty="0"/>
              <a:t>Чотири формати поширення суджень: </a:t>
            </a:r>
          </a:p>
          <a:p>
            <a:pPr algn="just"/>
            <a:r>
              <a:rPr lang="uk-UA" dirty="0"/>
              <a:t>поширення реальних суджень; </a:t>
            </a:r>
          </a:p>
          <a:p>
            <a:pPr algn="just"/>
            <a:r>
              <a:rPr lang="uk-UA" dirty="0"/>
              <a:t>поширення суджень, як вони розуміються;</a:t>
            </a:r>
          </a:p>
          <a:p>
            <a:pPr algn="just"/>
            <a:r>
              <a:rPr lang="uk-UA" dirty="0"/>
              <a:t>поширення суджень, як вони домислюються; </a:t>
            </a:r>
          </a:p>
          <a:p>
            <a:pPr algn="just"/>
            <a:r>
              <a:rPr lang="uk-UA" dirty="0"/>
              <a:t>поширення власних суджень. </a:t>
            </a:r>
          </a:p>
          <a:p>
            <a:pPr marL="0" indent="0" algn="just">
              <a:buNone/>
            </a:pPr>
            <a:r>
              <a:rPr lang="uk-UA" dirty="0"/>
              <a:t>При цьому три останніх формати впливають на процес поширення реальних суджень і таким чином підживлюють ланку спіралі мовчання. У Німеччині проведено значну кількість емпіричних досліджень, під час яких перевіряли теорію спіралі мовчання.</a:t>
            </a:r>
          </a:p>
        </p:txBody>
      </p:sp>
    </p:spTree>
    <p:extLst>
      <p:ext uri="{BB962C8B-B14F-4D97-AF65-F5344CB8AC3E}">
        <p14:creationId xmlns:p14="http://schemas.microsoft.com/office/powerpoint/2010/main" val="275960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C22A90-6537-453A-B20B-D2F88D8A0E82}"/>
              </a:ext>
            </a:extLst>
          </p:cNvPr>
          <p:cNvSpPr>
            <a:spLocks noGrp="1"/>
          </p:cNvSpPr>
          <p:nvPr>
            <p:ph type="title"/>
          </p:nvPr>
        </p:nvSpPr>
        <p:spPr/>
        <p:txBody>
          <a:bodyPr/>
          <a:lstStyle/>
          <a:p>
            <a:r>
              <a:rPr lang="ru-RU"/>
              <a:t>Підтвердження теорії та роль мас-медіа</a:t>
            </a:r>
            <a:endParaRPr lang="uk-UA"/>
          </a:p>
        </p:txBody>
      </p:sp>
      <p:sp>
        <p:nvSpPr>
          <p:cNvPr id="3" name="Підзаголовок 2">
            <a:extLst>
              <a:ext uri="{FF2B5EF4-FFF2-40B4-BE49-F238E27FC236}">
                <a16:creationId xmlns:a16="http://schemas.microsoft.com/office/drawing/2014/main" id="{D03B2A4D-8912-4CA3-B8C3-F9489B7749BE}"/>
              </a:ext>
            </a:extLst>
          </p:cNvPr>
          <p:cNvSpPr>
            <a:spLocks noGrp="1"/>
          </p:cNvSpPr>
          <p:nvPr>
            <p:ph idx="1"/>
          </p:nvPr>
        </p:nvSpPr>
        <p:spPr/>
        <p:txBody>
          <a:bodyPr>
            <a:normAutofit/>
          </a:bodyPr>
          <a:lstStyle/>
          <a:p>
            <a:pPr algn="just"/>
            <a:r>
              <a:rPr lang="uk-UA" dirty="0"/>
              <a:t>Результати були неоднозначні, але більшість досліджень підтвердили точку зору Е. </a:t>
            </a:r>
            <a:r>
              <a:rPr lang="uk-UA" dirty="0" err="1"/>
              <a:t>Ноель-Нойманн</a:t>
            </a:r>
            <a:r>
              <a:rPr lang="uk-UA" dirty="0"/>
              <a:t>. Особливо цікаві дослідження щодо ролі мас-медіа в процесі спіралі мовчання. Е. </a:t>
            </a:r>
            <a:r>
              <a:rPr lang="uk-UA" dirty="0" err="1"/>
              <a:t>Ноель-Нойманн</a:t>
            </a:r>
            <a:r>
              <a:rPr lang="uk-UA" dirty="0"/>
              <a:t> виявила, що </a:t>
            </a:r>
            <a:r>
              <a:rPr lang="uk-UA" dirty="0">
                <a:solidFill>
                  <a:srgbClr val="FFFF00"/>
                </a:solidFill>
              </a:rPr>
              <a:t>індивіди, чия точка зору перебуває в меншості, можуть змінити мовчання на активне висловлювання своєї позиції, якщо ця позиція легітимізована мас-медіа. </a:t>
            </a:r>
            <a:r>
              <a:rPr lang="uk-UA" dirty="0"/>
              <a:t>Отже, медіа безпосередньо впливають і на поведінку людей, і на процес формування громадської думки. Наприкінці можна ще раз відзначити, що люди намагаються вловити тенденцію формування громадської думки.</a:t>
            </a:r>
          </a:p>
        </p:txBody>
      </p:sp>
    </p:spTree>
    <p:extLst>
      <p:ext uri="{BB962C8B-B14F-4D97-AF65-F5344CB8AC3E}">
        <p14:creationId xmlns:p14="http://schemas.microsoft.com/office/powerpoint/2010/main" val="478173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FC7E45-9356-4CB0-AFFB-8537E11FF28E}"/>
              </a:ext>
            </a:extLst>
          </p:cNvPr>
          <p:cNvSpPr>
            <a:spLocks noGrp="1"/>
          </p:cNvSpPr>
          <p:nvPr>
            <p:ph type="title"/>
          </p:nvPr>
        </p:nvSpPr>
        <p:spPr/>
        <p:txBody>
          <a:bodyPr/>
          <a:lstStyle/>
          <a:p>
            <a:r>
              <a:rPr lang="uk-UA"/>
              <a:t>Наслідки спіралі мовчання</a:t>
            </a:r>
          </a:p>
        </p:txBody>
      </p:sp>
      <p:sp>
        <p:nvSpPr>
          <p:cNvPr id="3" name="Підзаголовок 2">
            <a:extLst>
              <a:ext uri="{FF2B5EF4-FFF2-40B4-BE49-F238E27FC236}">
                <a16:creationId xmlns:a16="http://schemas.microsoft.com/office/drawing/2014/main" id="{7B46D616-459F-437E-9282-F6DC6E3F92B9}"/>
              </a:ext>
            </a:extLst>
          </p:cNvPr>
          <p:cNvSpPr>
            <a:spLocks noGrp="1"/>
          </p:cNvSpPr>
          <p:nvPr>
            <p:ph idx="1"/>
          </p:nvPr>
        </p:nvSpPr>
        <p:spPr/>
        <p:txBody>
          <a:bodyPr>
            <a:normAutofit/>
          </a:bodyPr>
          <a:lstStyle/>
          <a:p>
            <a:pPr algn="just"/>
            <a:r>
              <a:rPr lang="uk-UA" dirty="0"/>
              <a:t>При цьому </a:t>
            </a:r>
            <a:r>
              <a:rPr lang="uk-UA" dirty="0">
                <a:solidFill>
                  <a:srgbClr val="FFFF00"/>
                </a:solidFill>
              </a:rPr>
              <a:t>той, чиє судження репрезентується як пріоритетне, схильний його висловлювати, а той, чия думка виглядає маргінальною, — до мовчання.</a:t>
            </a:r>
            <a:r>
              <a:rPr lang="uk-UA" dirty="0"/>
              <a:t> Це призводить до викривлення картини і врешті-решт до того, що громадська думка може не висловлювати позицію більшості членів соціальної групи. Е. </a:t>
            </a:r>
            <a:r>
              <a:rPr lang="uk-UA" dirty="0" err="1"/>
              <a:t>Ноель-Нойманн</a:t>
            </a:r>
            <a:r>
              <a:rPr lang="uk-UA" dirty="0"/>
              <a:t> протиставляла спіраль мовчання ефекту стадності. Різниця полягає насамперед у стимулах поведінки. У першому випадку це боязнь покарання, ізоляції, в другому — позитивні емоції від того, що перебуваєш із переможцем.</a:t>
            </a:r>
          </a:p>
        </p:txBody>
      </p:sp>
    </p:spTree>
    <p:extLst>
      <p:ext uri="{BB962C8B-B14F-4D97-AF65-F5344CB8AC3E}">
        <p14:creationId xmlns:p14="http://schemas.microsoft.com/office/powerpoint/2010/main" val="313027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1A98A2-B50B-41CA-9564-2D48DAC88CC1}"/>
              </a:ext>
            </a:extLst>
          </p:cNvPr>
          <p:cNvSpPr>
            <a:spLocks noGrp="1"/>
          </p:cNvSpPr>
          <p:nvPr>
            <p:ph type="title"/>
          </p:nvPr>
        </p:nvSpPr>
        <p:spPr/>
        <p:txBody>
          <a:bodyPr/>
          <a:lstStyle/>
          <a:p>
            <a:r>
              <a:rPr lang="uk-UA"/>
              <a:t>Стереотипи в журналістиці</a:t>
            </a:r>
          </a:p>
        </p:txBody>
      </p:sp>
      <p:sp>
        <p:nvSpPr>
          <p:cNvPr id="3" name="Місце для тексту 2">
            <a:extLst>
              <a:ext uri="{FF2B5EF4-FFF2-40B4-BE49-F238E27FC236}">
                <a16:creationId xmlns:a16="http://schemas.microsoft.com/office/drawing/2014/main" id="{A97DDED5-2DC1-4224-83CB-E258BC27FC9C}"/>
              </a:ext>
            </a:extLst>
          </p:cNvPr>
          <p:cNvSpPr>
            <a:spLocks noGrp="1"/>
          </p:cNvSpPr>
          <p:nvPr>
            <p:ph type="body" idx="1"/>
          </p:nvPr>
        </p:nvSpPr>
        <p:spPr/>
        <p:txBody>
          <a:bodyPr/>
          <a:lstStyle/>
          <a:p>
            <a:pPr algn="just"/>
            <a:r>
              <a:rPr lang="uk-UA" dirty="0"/>
              <a:t>В журналістиці це означає, що події можуть бути представлені медіа лише через систему вже існуючих стереотипів. Інакше аудиторія або не зрозуміє суті того, що відбувається, або витратить на розуміння занадто багато зусиль, що відштовхне її. При цьому медіа відіграє активну роль, адже в більшості випадків люди спершу визначаються, а потім дивляться. Новина і дійсність, на думку У. </a:t>
            </a:r>
            <a:r>
              <a:rPr lang="uk-UA" dirty="0" err="1"/>
              <a:t>Ліппманна</a:t>
            </a:r>
            <a:r>
              <a:rPr lang="uk-UA" dirty="0"/>
              <a:t>, — різні речі. Під час підготовки новин </a:t>
            </a:r>
            <a:r>
              <a:rPr lang="uk-UA" dirty="0">
                <a:solidFill>
                  <a:srgbClr val="FFFF00"/>
                </a:solidFill>
              </a:rPr>
              <a:t>журналісти користуються стереотипами</a:t>
            </a:r>
            <a:r>
              <a:rPr lang="uk-UA" dirty="0"/>
              <a:t>, за допомогою яких визначають категорії новинної цінності та зрозумілості, щоб </a:t>
            </a:r>
            <a:r>
              <a:rPr lang="uk-UA" dirty="0" err="1"/>
              <a:t>економно</a:t>
            </a:r>
            <a:r>
              <a:rPr lang="uk-UA" dirty="0"/>
              <a:t> використати час.</a:t>
            </a:r>
          </a:p>
        </p:txBody>
      </p:sp>
    </p:spTree>
    <p:extLst>
      <p:ext uri="{BB962C8B-B14F-4D97-AF65-F5344CB8AC3E}">
        <p14:creationId xmlns:p14="http://schemas.microsoft.com/office/powerpoint/2010/main" val="1562820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22B6CE-6CDC-4209-B4C5-B250FD5F3437}"/>
              </a:ext>
            </a:extLst>
          </p:cNvPr>
          <p:cNvSpPr>
            <a:spLocks noGrp="1"/>
          </p:cNvSpPr>
          <p:nvPr>
            <p:ph type="title"/>
          </p:nvPr>
        </p:nvSpPr>
        <p:spPr/>
        <p:txBody>
          <a:bodyPr/>
          <a:lstStyle/>
          <a:p>
            <a:r>
              <a:rPr lang="uk-UA"/>
              <a:t>Висновки щодо ролі мас-медіа</a:t>
            </a:r>
          </a:p>
        </p:txBody>
      </p:sp>
      <p:sp>
        <p:nvSpPr>
          <p:cNvPr id="3" name="Підзаголовок 2">
            <a:extLst>
              <a:ext uri="{FF2B5EF4-FFF2-40B4-BE49-F238E27FC236}">
                <a16:creationId xmlns:a16="http://schemas.microsoft.com/office/drawing/2014/main" id="{D936017C-0324-4547-B121-D602D12039E0}"/>
              </a:ext>
            </a:extLst>
          </p:cNvPr>
          <p:cNvSpPr>
            <a:spLocks noGrp="1"/>
          </p:cNvSpPr>
          <p:nvPr>
            <p:ph idx="1"/>
          </p:nvPr>
        </p:nvSpPr>
        <p:spPr/>
        <p:txBody>
          <a:bodyPr>
            <a:normAutofit/>
          </a:bodyPr>
          <a:lstStyle/>
          <a:p>
            <a:pPr algn="just"/>
            <a:r>
              <a:rPr lang="uk-UA" dirty="0"/>
              <a:t>Таким чином, слід враховувати, що мас-медіа відіграють і </a:t>
            </a:r>
            <a:r>
              <a:rPr lang="uk-UA" dirty="0">
                <a:solidFill>
                  <a:srgbClr val="FFFF00"/>
                </a:solidFill>
              </a:rPr>
              <a:t>консервативну</a:t>
            </a:r>
            <a:r>
              <a:rPr lang="uk-UA" dirty="0"/>
              <a:t> роль, надаючи слово насамперед представникам панівної точки зору та заохочуючи конформізм інших, і </a:t>
            </a:r>
            <a:r>
              <a:rPr lang="uk-UA" dirty="0">
                <a:solidFill>
                  <a:srgbClr val="FFFF00"/>
                </a:solidFill>
              </a:rPr>
              <a:t>революційну</a:t>
            </a:r>
            <a:r>
              <a:rPr lang="uk-UA" dirty="0"/>
              <a:t> роль, артикулюючи протилежні точки зору, легітимізуючи їх і спонукаючи цим до висловлювання альтернативних позицій. Саме тому особливе значення має принцип збалансованості змісту мас-медіа.</a:t>
            </a:r>
          </a:p>
        </p:txBody>
      </p:sp>
    </p:spTree>
    <p:extLst>
      <p:ext uri="{BB962C8B-B14F-4D97-AF65-F5344CB8AC3E}">
        <p14:creationId xmlns:p14="http://schemas.microsoft.com/office/powerpoint/2010/main" val="179682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EC36A-8006-47E4-8FE9-AD6414097630}"/>
              </a:ext>
            </a:extLst>
          </p:cNvPr>
          <p:cNvSpPr>
            <a:spLocks noGrp="1"/>
          </p:cNvSpPr>
          <p:nvPr>
            <p:ph type="title"/>
          </p:nvPr>
        </p:nvSpPr>
        <p:spPr/>
        <p:txBody>
          <a:bodyPr/>
          <a:lstStyle/>
          <a:p>
            <a:r>
              <a:rPr lang="uk-UA"/>
              <a:t>Псевдооточення та емоційність стереотипів</a:t>
            </a:r>
          </a:p>
        </p:txBody>
      </p:sp>
      <p:sp>
        <p:nvSpPr>
          <p:cNvPr id="3" name="Місце для тексту 2">
            <a:extLst>
              <a:ext uri="{FF2B5EF4-FFF2-40B4-BE49-F238E27FC236}">
                <a16:creationId xmlns:a16="http://schemas.microsoft.com/office/drawing/2014/main" id="{C7B8B50C-26DA-47B4-8AF3-CF2000708BF7}"/>
              </a:ext>
            </a:extLst>
          </p:cNvPr>
          <p:cNvSpPr>
            <a:spLocks noGrp="1"/>
          </p:cNvSpPr>
          <p:nvPr>
            <p:ph type="body" idx="1"/>
          </p:nvPr>
        </p:nvSpPr>
        <p:spPr/>
        <p:txBody>
          <a:bodyPr/>
          <a:lstStyle/>
          <a:p>
            <a:pPr algn="just"/>
            <a:r>
              <a:rPr lang="uk-UA" dirty="0"/>
              <a:t>Стереотипи звужують сприйняття, і саме тому людина живе в «</a:t>
            </a:r>
            <a:r>
              <a:rPr lang="uk-UA" dirty="0" err="1"/>
              <a:t>псевдооточенні</a:t>
            </a:r>
            <a:r>
              <a:rPr lang="uk-UA" dirty="0"/>
              <a:t>», яке заміщує реальний світ. Між цими поняттями існують принципові розбіжності, адже світ, який людям необхідно пізнати, і світ, який вони знають, часто різні. Саме виходячи з цих спрощених і викривлених уявлень, люди здійснюють реальні вчинки. Відбувається взаємопроникнення реального світу і спрощених уявлень про нього. Стереотипи сприймаються </a:t>
            </a:r>
            <a:r>
              <a:rPr lang="uk-UA" dirty="0">
                <a:solidFill>
                  <a:srgbClr val="FFFF00"/>
                </a:solidFill>
              </a:rPr>
              <a:t>дуже </a:t>
            </a:r>
            <a:r>
              <a:rPr lang="uk-UA" dirty="0" err="1">
                <a:solidFill>
                  <a:srgbClr val="FFFF00"/>
                </a:solidFill>
              </a:rPr>
              <a:t>емоційно</a:t>
            </a:r>
            <a:r>
              <a:rPr lang="uk-UA" dirty="0"/>
              <a:t>, а будь-яка їхня зміна є болісною, адже вони — твердині наших традицій, під захистом яких люди відчувають себе в безпеці.</a:t>
            </a:r>
          </a:p>
        </p:txBody>
      </p:sp>
    </p:spTree>
    <p:extLst>
      <p:ext uri="{BB962C8B-B14F-4D97-AF65-F5344CB8AC3E}">
        <p14:creationId xmlns:p14="http://schemas.microsoft.com/office/powerpoint/2010/main" val="120221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B1142F-CA55-4203-AF2C-005AF5309A91}"/>
              </a:ext>
            </a:extLst>
          </p:cNvPr>
          <p:cNvSpPr>
            <a:spLocks noGrp="1"/>
          </p:cNvSpPr>
          <p:nvPr>
            <p:ph type="title"/>
          </p:nvPr>
        </p:nvSpPr>
        <p:spPr/>
        <p:txBody>
          <a:bodyPr/>
          <a:lstStyle/>
          <a:p>
            <a:r>
              <a:rPr lang="uk-UA"/>
              <a:t>Визначення та сучасні підходи</a:t>
            </a:r>
          </a:p>
        </p:txBody>
      </p:sp>
      <p:sp>
        <p:nvSpPr>
          <p:cNvPr id="3" name="Місце для тексту 2">
            <a:extLst>
              <a:ext uri="{FF2B5EF4-FFF2-40B4-BE49-F238E27FC236}">
                <a16:creationId xmlns:a16="http://schemas.microsoft.com/office/drawing/2014/main" id="{F8E4760A-89F7-412C-AF4C-0331AA94DCFA}"/>
              </a:ext>
            </a:extLst>
          </p:cNvPr>
          <p:cNvSpPr>
            <a:spLocks noGrp="1"/>
          </p:cNvSpPr>
          <p:nvPr>
            <p:ph type="body" idx="1"/>
          </p:nvPr>
        </p:nvSpPr>
        <p:spPr/>
        <p:txBody>
          <a:bodyPr/>
          <a:lstStyle/>
          <a:p>
            <a:pPr algn="just"/>
            <a:r>
              <a:rPr lang="uk-UA" dirty="0"/>
              <a:t>Визначаючи поняття </a:t>
            </a:r>
            <a:r>
              <a:rPr lang="uk-UA" dirty="0" err="1"/>
              <a:t>стереотипа</a:t>
            </a:r>
            <a:r>
              <a:rPr lang="uk-UA" dirty="0"/>
              <a:t>, В. Шульц називає його категоріями чи схемами, за допомогою яких під час обробки інформації зменшується складність навколишнього світу і враження набувають змісту. Огляд </a:t>
            </a:r>
            <a:r>
              <a:rPr lang="uk-UA" dirty="0" err="1"/>
              <a:t>післяліппманнівського</a:t>
            </a:r>
            <a:r>
              <a:rPr lang="uk-UA" dirty="0"/>
              <a:t> періоду розвитку поняття здійснив В. М. Владимиров. Зокрема, Т. А. ван </a:t>
            </a:r>
            <a:r>
              <a:rPr lang="uk-UA" dirty="0" err="1"/>
              <a:t>Дейк</a:t>
            </a:r>
            <a:r>
              <a:rPr lang="uk-UA" dirty="0"/>
              <a:t> вживав як синонім термін «модель ситуації» і орієнтувався на текст, а не на масову свідомість. Багато уваги проблемі стереотипів приділив Д. </a:t>
            </a:r>
            <a:r>
              <a:rPr lang="uk-UA" dirty="0" err="1"/>
              <a:t>МакКвейл</a:t>
            </a:r>
            <a:r>
              <a:rPr lang="uk-UA" dirty="0"/>
              <a:t>, який виділяв </a:t>
            </a:r>
            <a:r>
              <a:rPr lang="uk-UA" dirty="0" err="1"/>
              <a:t>стереотипізацію</a:t>
            </a:r>
            <a:r>
              <a:rPr lang="uk-UA" dirty="0"/>
              <a:t> та об’єднання-зіставлення як дві основні можливості впливу на інтерпретацію.</a:t>
            </a:r>
          </a:p>
        </p:txBody>
      </p:sp>
    </p:spTree>
    <p:extLst>
      <p:ext uri="{BB962C8B-B14F-4D97-AF65-F5344CB8AC3E}">
        <p14:creationId xmlns:p14="http://schemas.microsoft.com/office/powerpoint/2010/main" val="2434745053"/>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Туман</Template>
  <TotalTime>1849</TotalTime>
  <Words>6368</Words>
  <Application>Microsoft Office PowerPoint</Application>
  <PresentationFormat>Широкий екран</PresentationFormat>
  <Paragraphs>197</Paragraphs>
  <Slides>70</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70</vt:i4>
      </vt:variant>
    </vt:vector>
  </HeadingPairs>
  <TitlesOfParts>
    <vt:vector size="73" baseType="lpstr">
      <vt:lpstr>Arial</vt:lpstr>
      <vt:lpstr>Century Gothic</vt:lpstr>
      <vt:lpstr>Туман</vt:lpstr>
      <vt:lpstr>Теорії масових комунікацій</vt:lpstr>
      <vt:lpstr>Теорія стереотипів</vt:lpstr>
      <vt:lpstr>Позитивні та негативні аспекти стереотипів</vt:lpstr>
      <vt:lpstr>Стереотипи в різних науках</vt:lpstr>
      <vt:lpstr>Концепція У. Ліппманна</vt:lpstr>
      <vt:lpstr>Характеристика стереотипів за Ліппманном</vt:lpstr>
      <vt:lpstr>Стереотипи в журналістиці</vt:lpstr>
      <vt:lpstr>Псевдооточення та емоційність стереотипів</vt:lpstr>
      <vt:lpstr>Визначення та сучасні підходи</vt:lpstr>
      <vt:lpstr>Емоційна природа і трансформація стереотипів</vt:lpstr>
      <vt:lpstr>Витоки та суть теорії когнітивного дисонансу</vt:lpstr>
      <vt:lpstr>Формулювання гіпотези та причини виникнення дисонансу</vt:lpstr>
      <vt:lpstr>Міра дисонансу та закономірності його зменшення</vt:lpstr>
      <vt:lpstr>Опір змінам і способи компенсації</vt:lpstr>
      <vt:lpstr>Когнітивний дисонанс і процес прийняття рішень</vt:lpstr>
      <vt:lpstr>Експерименти Левіна і роль групового рішення</vt:lpstr>
      <vt:lpstr>Вимушена згода і зміна переконань</vt:lpstr>
      <vt:lpstr>Теорія інформаційного конформізму та роль мас-медіа</vt:lpstr>
      <vt:lpstr>Витоки та суть теорії когнітивного дисонансу</vt:lpstr>
      <vt:lpstr>Формулювання гіпотези та причини виникнення дисонансу</vt:lpstr>
      <vt:lpstr>Міра дисонансу та закономірності його зменшення</vt:lpstr>
      <vt:lpstr>Опір змінам і способи компенсації</vt:lpstr>
      <vt:lpstr>Когнітивний дисонанс і процес прийняття рішень</vt:lpstr>
      <vt:lpstr>Експерименти Левіна і роль групового рішення</vt:lpstr>
      <vt:lpstr>Вимушена згода і зміна переконань</vt:lpstr>
      <vt:lpstr>Теорія інформаційного конформізму та роль мас-медіа</vt:lpstr>
      <vt:lpstr>Сутність теорії користі та задоволення</vt:lpstr>
      <vt:lpstr>Класифікація потреб і внесок дослідників</vt:lpstr>
      <vt:lpstr>Початки теорії та концепція В. Шрамма</vt:lpstr>
      <vt:lpstr>Дослідження Е. Каца та його висновки</vt:lpstr>
      <vt:lpstr>Презентація PowerPoint</vt:lpstr>
      <vt:lpstr>Поділ мотиваційних теорій</vt:lpstr>
      <vt:lpstr>Теорія гри У. Стефенсона</vt:lpstr>
      <vt:lpstr>Теорії змови та медіазалежності</vt:lpstr>
      <vt:lpstr>Теорія навчання і теорія пізнання</vt:lpstr>
      <vt:lpstr>Теорія пізнання</vt:lpstr>
      <vt:lpstr>Ефект третьої особи та теорія пробілу знання</vt:lpstr>
      <vt:lpstr>Теорія схем і сенсибілізації</vt:lpstr>
      <vt:lpstr>Теорія оцінок і керування емоціями</vt:lpstr>
      <vt:lpstr>Теорія інструментальної актуалізації</vt:lpstr>
      <vt:lpstr>Ефект дефакто та теорія посилення</vt:lpstr>
      <vt:lpstr>Теорія соціального навчання і активна аудиторія</vt:lpstr>
      <vt:lpstr>Теорії пояснення впливу насилля</vt:lpstr>
      <vt:lpstr>Теорія навчання і її основи</vt:lpstr>
      <vt:lpstr>Теорія пізнання: припущення Хайдера</vt:lpstr>
      <vt:lpstr>Розбіжності між повідомленням і судженням; ефект третьої особи</vt:lpstr>
      <vt:lpstr>Теорія пробілу знання та інформаційна нерівність</vt:lpstr>
      <vt:lpstr>Теорія схем і фреймінг</vt:lpstr>
      <vt:lpstr>Сенсибілізація і дослідження Айенгара та Кіндера</vt:lpstr>
      <vt:lpstr>Теорія оцінок і зв'язок з емоціями</vt:lpstr>
      <vt:lpstr>Керування емоціями медіа та інструментальна актуалізація</vt:lpstr>
      <vt:lpstr>Інструментальна актуалізація: наслідки для селекції медіа</vt:lpstr>
      <vt:lpstr>Ефект дефакто: констатації</vt:lpstr>
      <vt:lpstr>Ефект дефакто: інтерпретація і посилення</vt:lpstr>
      <vt:lpstr>Лідери думок і мультиплікація повідомлень</vt:lpstr>
      <vt:lpstr>Способи навчання через мас-медіа і соціальне навчання</vt:lpstr>
      <vt:lpstr>Теорії впливу насильства: навчання і модель</vt:lpstr>
      <vt:lpstr>Теорії інстинктів і катарсису</vt:lpstr>
      <vt:lpstr>Теорія емоційного збудження і фрустрація</vt:lpstr>
      <vt:lpstr>Дослідження впливу насильства: Фонд Пейна і Шрамм</vt:lpstr>
      <vt:lpstr>Висновки Шрамма і цілісність підходу</vt:lpstr>
      <vt:lpstr>Емпіричні дослідження впливу насилля</vt:lpstr>
      <vt:lpstr>Регулювання насилля в медіа</vt:lpstr>
      <vt:lpstr>Теорія спіралі мовчання. </vt:lpstr>
      <vt:lpstr>Перевага більшості та інформаційні впливи</vt:lpstr>
      <vt:lpstr>Роль медіа у формуванні громадської думки</vt:lpstr>
      <vt:lpstr>Формати поширення суджень</vt:lpstr>
      <vt:lpstr>Підтвердження теорії та роль мас-медіа</vt:lpstr>
      <vt:lpstr>Наслідки спіралі мовчання</vt:lpstr>
      <vt:lpstr>Висновки щодо ролі мас-медіа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Теорії масових комунікацій</dc:title>
  <dc:creator>Слюсар Вадим Миколайович</dc:creator>
  <cp:lastModifiedBy>Слюсар Вадим Миколайович</cp:lastModifiedBy>
  <cp:revision>9</cp:revision>
  <dcterms:created xsi:type="dcterms:W3CDTF">2025-11-09T21:33:20Z</dcterms:created>
  <dcterms:modified xsi:type="dcterms:W3CDTF">2025-11-23T22:37:49Z</dcterms:modified>
</cp:coreProperties>
</file>