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8" r:id="rId27"/>
    <p:sldId id="287" r:id="rId28"/>
    <p:sldId id="289" r:id="rId29"/>
    <p:sldId id="295" r:id="rId30"/>
    <p:sldId id="296" r:id="rId31"/>
    <p:sldId id="297" r:id="rId32"/>
    <p:sldId id="286" r:id="rId33"/>
    <p:sldId id="281" r:id="rId34"/>
    <p:sldId id="298" r:id="rId35"/>
    <p:sldId id="299" r:id="rId36"/>
    <p:sldId id="300" r:id="rId37"/>
    <p:sldId id="301" r:id="rId38"/>
    <p:sldId id="302" r:id="rId39"/>
    <p:sldId id="303" r:id="rId40"/>
    <p:sldId id="304" r:id="rId41"/>
    <p:sldId id="305" r:id="rId42"/>
    <p:sldId id="306" r:id="rId43"/>
    <p:sldId id="309" r:id="rId44"/>
    <p:sldId id="307" r:id="rId45"/>
    <p:sldId id="308"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282" r:id="rId67"/>
    <p:sldId id="290" r:id="rId68"/>
    <p:sldId id="291" r:id="rId69"/>
    <p:sldId id="292" r:id="rId70"/>
    <p:sldId id="285" r:id="rId71"/>
    <p:sldId id="283" r:id="rId72"/>
    <p:sldId id="284" r:id="rId73"/>
    <p:sldId id="330" r:id="rId74"/>
    <p:sldId id="331" r:id="rId75"/>
    <p:sldId id="332" r:id="rId76"/>
    <p:sldId id="333" r:id="rId77"/>
    <p:sldId id="334" r:id="rId78"/>
    <p:sldId id="335" r:id="rId79"/>
    <p:sldId id="336" r:id="rId80"/>
    <p:sldId id="337" r:id="rId8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86" d="100"/>
          <a:sy n="86" d="100"/>
        </p:scale>
        <p:origin x="55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7/3/2022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7/3/2022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7/3/2022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7/3/2022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7/3/2022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7/3/2022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7/3/2022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8A87A34-81AB-432B-8DAE-1953F412C126}" type="datetimeFigureOut">
              <a:rPr lang="en-US" dirty="0"/>
              <a:t>7/3/2022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7/3/2022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7/3/2022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7/3/2022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9A0BB2-AB44-4AF2-AF89-A3C45921B0CC}"/>
              </a:ext>
            </a:extLst>
          </p:cNvPr>
          <p:cNvSpPr>
            <a:spLocks noGrp="1"/>
          </p:cNvSpPr>
          <p:nvPr>
            <p:ph type="ctrTitle"/>
          </p:nvPr>
        </p:nvSpPr>
        <p:spPr/>
        <p:txBody>
          <a:bodyPr/>
          <a:lstStyle/>
          <a:p>
            <a:pPr algn="ctr"/>
            <a:r>
              <a:rPr lang="uk-UA" dirty="0"/>
              <a:t>ТЕХНОЛОГІЇ представництва та регулювання інтересів</a:t>
            </a:r>
          </a:p>
        </p:txBody>
      </p:sp>
      <p:sp>
        <p:nvSpPr>
          <p:cNvPr id="3" name="Підзаголовок 2">
            <a:extLst>
              <a:ext uri="{FF2B5EF4-FFF2-40B4-BE49-F238E27FC236}">
                <a16:creationId xmlns:a16="http://schemas.microsoft.com/office/drawing/2014/main" id="{7EECDE67-9C21-48AC-9270-685423ECD3F2}"/>
              </a:ext>
            </a:extLst>
          </p:cNvPr>
          <p:cNvSpPr>
            <a:spLocks noGrp="1"/>
          </p:cNvSpPr>
          <p:nvPr>
            <p:ph type="subTitle" idx="1"/>
          </p:nvPr>
        </p:nvSpPr>
        <p:spPr/>
        <p:txBody>
          <a:bodyPr/>
          <a:lstStyle/>
          <a:p>
            <a:pPr marL="457200" indent="-457200">
              <a:buAutoNum type="arabicPeriod"/>
            </a:pPr>
            <a:r>
              <a:rPr lang="uk-UA" dirty="0"/>
              <a:t>Групи інтересів і групи тиску. артикуляція інтересів.</a:t>
            </a:r>
          </a:p>
          <a:p>
            <a:pPr marL="457200" indent="-457200">
              <a:buAutoNum type="arabicPeriod"/>
            </a:pPr>
            <a:r>
              <a:rPr lang="uk-UA" dirty="0"/>
              <a:t>Технології лобізму.</a:t>
            </a:r>
          </a:p>
          <a:p>
            <a:pPr marL="457200" indent="-457200">
              <a:buAutoNum type="arabicPeriod"/>
            </a:pPr>
            <a:r>
              <a:rPr lang="uk-UA" dirty="0"/>
              <a:t>Корпоративізм та </a:t>
            </a:r>
            <a:r>
              <a:rPr lang="uk-UA" dirty="0" err="1"/>
              <a:t>Неопатримоніалізм</a:t>
            </a:r>
            <a:r>
              <a:rPr lang="uk-UA" dirty="0"/>
              <a:t>.</a:t>
            </a:r>
          </a:p>
        </p:txBody>
      </p:sp>
    </p:spTree>
    <p:extLst>
      <p:ext uri="{BB962C8B-B14F-4D97-AF65-F5344CB8AC3E}">
        <p14:creationId xmlns:p14="http://schemas.microsoft.com/office/powerpoint/2010/main" val="552633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EF816D-9895-4A8B-AFAC-A73876E52DE8}"/>
              </a:ext>
            </a:extLst>
          </p:cNvPr>
          <p:cNvSpPr>
            <a:spLocks noGrp="1"/>
          </p:cNvSpPr>
          <p:nvPr>
            <p:ph type="title"/>
          </p:nvPr>
        </p:nvSpPr>
        <p:spPr/>
        <p:txBody>
          <a:bodyPr/>
          <a:lstStyle/>
          <a:p>
            <a:pPr algn="ctr"/>
            <a:r>
              <a:rPr lang="uk-UA" dirty="0"/>
              <a:t>інституційні групи</a:t>
            </a:r>
          </a:p>
        </p:txBody>
      </p:sp>
      <p:sp>
        <p:nvSpPr>
          <p:cNvPr id="3" name="Місце для вмісту 2">
            <a:extLst>
              <a:ext uri="{FF2B5EF4-FFF2-40B4-BE49-F238E27FC236}">
                <a16:creationId xmlns:a16="http://schemas.microsoft.com/office/drawing/2014/main" id="{78F9344E-DED1-4D56-9638-ADAA4FFFFD51}"/>
              </a:ext>
            </a:extLst>
          </p:cNvPr>
          <p:cNvSpPr>
            <a:spLocks noGrp="1"/>
          </p:cNvSpPr>
          <p:nvPr>
            <p:ph idx="1"/>
          </p:nvPr>
        </p:nvSpPr>
        <p:spPr/>
        <p:txBody>
          <a:bodyPr>
            <a:normAutofit/>
          </a:bodyPr>
          <a:lstStyle/>
          <a:p>
            <a:pPr algn="just"/>
            <a:r>
              <a:rPr lang="uk-UA" b="1" dirty="0">
                <a:solidFill>
                  <a:srgbClr val="FFFF00"/>
                </a:solidFill>
              </a:rPr>
              <a:t>інституційні групи </a:t>
            </a:r>
            <a:r>
              <a:rPr lang="uk-UA" dirty="0"/>
              <a:t>– це формальні об'єднання з певною організаційною структурою, усталеними функціями та професійним кадровим апаратом. Їхня цілеспрямована діяльність більш ефективна. Однак групи даного типу (наприклад, адміністративні органи церкви, армії, представництва автономій у центрах та ін.) не є спеціалізованими політичними структурами і, як правило, пристосовують свої структури, створені для інших цілей, до здійснення впливу на владу .</a:t>
            </a:r>
          </a:p>
        </p:txBody>
      </p:sp>
    </p:spTree>
    <p:extLst>
      <p:ext uri="{BB962C8B-B14F-4D97-AF65-F5344CB8AC3E}">
        <p14:creationId xmlns:p14="http://schemas.microsoft.com/office/powerpoint/2010/main" val="3485385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3BCB63-05E9-4495-8558-4F103A1D99A2}"/>
              </a:ext>
            </a:extLst>
          </p:cNvPr>
          <p:cNvSpPr>
            <a:spLocks noGrp="1"/>
          </p:cNvSpPr>
          <p:nvPr>
            <p:ph type="title"/>
          </p:nvPr>
        </p:nvSpPr>
        <p:spPr/>
        <p:txBody>
          <a:bodyPr/>
          <a:lstStyle/>
          <a:p>
            <a:pPr algn="ctr"/>
            <a:r>
              <a:rPr lang="uk-UA" dirty="0"/>
              <a:t>Неасоціативні групи</a:t>
            </a:r>
          </a:p>
        </p:txBody>
      </p:sp>
      <p:sp>
        <p:nvSpPr>
          <p:cNvPr id="3" name="Місце для вмісту 2">
            <a:extLst>
              <a:ext uri="{FF2B5EF4-FFF2-40B4-BE49-F238E27FC236}">
                <a16:creationId xmlns:a16="http://schemas.microsoft.com/office/drawing/2014/main" id="{B0F9D268-D88C-4E54-94C6-C09610B30BD7}"/>
              </a:ext>
            </a:extLst>
          </p:cNvPr>
          <p:cNvSpPr>
            <a:spLocks noGrp="1"/>
          </p:cNvSpPr>
          <p:nvPr>
            <p:ph idx="1"/>
          </p:nvPr>
        </p:nvSpPr>
        <p:spPr/>
        <p:txBody>
          <a:bodyPr/>
          <a:lstStyle/>
          <a:p>
            <a:pPr algn="just"/>
            <a:r>
              <a:rPr lang="uk-UA" dirty="0"/>
              <a:t>Джерелом виникнення неасоціативних груп виступає неформальне та недобровільне об'єднання людей на родинній, релігійній, соціокультурній основі (наукові та студентські товариства, релігійні секти). Їхня діяльність, як і діяльність анемічних груп, непостійна, погано структурована і не завжди ефективна.</a:t>
            </a:r>
          </a:p>
        </p:txBody>
      </p:sp>
    </p:spTree>
    <p:extLst>
      <p:ext uri="{BB962C8B-B14F-4D97-AF65-F5344CB8AC3E}">
        <p14:creationId xmlns:p14="http://schemas.microsoft.com/office/powerpoint/2010/main" val="1406728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01C61D-35E0-4ECD-9A5B-A4BBC54E4E04}"/>
              </a:ext>
            </a:extLst>
          </p:cNvPr>
          <p:cNvSpPr>
            <a:spLocks noGrp="1"/>
          </p:cNvSpPr>
          <p:nvPr>
            <p:ph type="title"/>
          </p:nvPr>
        </p:nvSpPr>
        <p:spPr/>
        <p:txBody>
          <a:bodyPr/>
          <a:lstStyle/>
          <a:p>
            <a:pPr algn="ctr"/>
            <a:r>
              <a:rPr lang="uk-UA" dirty="0"/>
              <a:t>Асоціативні групи</a:t>
            </a:r>
          </a:p>
        </p:txBody>
      </p:sp>
      <p:sp>
        <p:nvSpPr>
          <p:cNvPr id="3" name="Місце для вмісту 2">
            <a:extLst>
              <a:ext uri="{FF2B5EF4-FFF2-40B4-BE49-F238E27FC236}">
                <a16:creationId xmlns:a16="http://schemas.microsoft.com/office/drawing/2014/main" id="{BC838A6D-D965-4E63-A258-3B6A9D433207}"/>
              </a:ext>
            </a:extLst>
          </p:cNvPr>
          <p:cNvSpPr>
            <a:spLocks noGrp="1"/>
          </p:cNvSpPr>
          <p:nvPr>
            <p:ph idx="1"/>
          </p:nvPr>
        </p:nvSpPr>
        <p:spPr/>
        <p:txBody>
          <a:bodyPr/>
          <a:lstStyle/>
          <a:p>
            <a:pPr algn="just"/>
            <a:r>
              <a:rPr lang="uk-UA" b="1" dirty="0">
                <a:solidFill>
                  <a:srgbClr val="FFFF00"/>
                </a:solidFill>
              </a:rPr>
              <a:t>Асоціативні групи </a:t>
            </a:r>
            <a:r>
              <a:rPr lang="uk-UA" dirty="0"/>
              <a:t>є добровільними об'єднаннями, що спеціалізуються на представництві інтересів і націлені на вирішення політичних завдань (профспілки, підприємницькі асоціації, рухи за громадянські права). Їх організаційна та кадрова структура, порядок використання фінансових засобів стимулюють досягнення спеціальних цілей. Органічно вбудовані в політичну систему, вони мають найбільшу результативність.</a:t>
            </a:r>
          </a:p>
        </p:txBody>
      </p:sp>
    </p:spTree>
    <p:extLst>
      <p:ext uri="{BB962C8B-B14F-4D97-AF65-F5344CB8AC3E}">
        <p14:creationId xmlns:p14="http://schemas.microsoft.com/office/powerpoint/2010/main" val="417441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3FAEB7-104B-4221-B128-891BF66AEE2D}"/>
              </a:ext>
            </a:extLst>
          </p:cNvPr>
          <p:cNvSpPr>
            <a:spLocks noGrp="1"/>
          </p:cNvSpPr>
          <p:nvPr>
            <p:ph type="title"/>
          </p:nvPr>
        </p:nvSpPr>
        <p:spPr/>
        <p:txBody>
          <a:bodyPr/>
          <a:lstStyle/>
          <a:p>
            <a:r>
              <a:rPr lang="uk-UA" dirty="0"/>
              <a:t>Групи інтересів щодо їх участі в процесі прийняття рішень</a:t>
            </a:r>
          </a:p>
        </p:txBody>
      </p:sp>
      <p:sp>
        <p:nvSpPr>
          <p:cNvPr id="3" name="Місце для вмісту 2">
            <a:extLst>
              <a:ext uri="{FF2B5EF4-FFF2-40B4-BE49-F238E27FC236}">
                <a16:creationId xmlns:a16="http://schemas.microsoft.com/office/drawing/2014/main" id="{33B65DE3-69BA-4D0F-897F-6A9105726AB5}"/>
              </a:ext>
            </a:extLst>
          </p:cNvPr>
          <p:cNvSpPr>
            <a:spLocks noGrp="1"/>
          </p:cNvSpPr>
          <p:nvPr>
            <p:ph idx="1"/>
          </p:nvPr>
        </p:nvSpPr>
        <p:spPr/>
        <p:txBody>
          <a:bodyPr>
            <a:normAutofit lnSpcReduction="10000"/>
          </a:bodyPr>
          <a:lstStyle/>
          <a:p>
            <a:r>
              <a:rPr lang="uk-UA" dirty="0"/>
              <a:t>правлячі фракції (угруповання, що надають найбільш сильний вплив на прийняття рішень), </a:t>
            </a:r>
          </a:p>
          <a:p>
            <a:r>
              <a:rPr lang="uk-UA" dirty="0"/>
              <a:t>офіційні (що уособлюють носіїв формальних статусів), </a:t>
            </a:r>
          </a:p>
          <a:p>
            <a:r>
              <a:rPr lang="uk-UA" dirty="0"/>
              <a:t>бюрократичні структури (що утворюються в </a:t>
            </a:r>
            <a:r>
              <a:rPr lang="uk-UA" dirty="0" err="1"/>
              <a:t>апараті</a:t>
            </a:r>
            <a:r>
              <a:rPr lang="uk-UA" dirty="0"/>
              <a:t> влади), </a:t>
            </a:r>
          </a:p>
          <a:p>
            <a:r>
              <a:rPr lang="uk-UA" dirty="0"/>
              <a:t>інтелектуальні групи (що об'єднують носіїв доктрин), </a:t>
            </a:r>
          </a:p>
          <a:p>
            <a:r>
              <a:rPr lang="uk-UA" dirty="0"/>
              <a:t>соціальні групи (об'єднання громадян) </a:t>
            </a:r>
          </a:p>
          <a:p>
            <a:r>
              <a:rPr lang="uk-UA" dirty="0"/>
              <a:t>групи суспільної думки (носії певних оцінок та позицій).</a:t>
            </a:r>
          </a:p>
        </p:txBody>
      </p:sp>
    </p:spTree>
    <p:extLst>
      <p:ext uri="{BB962C8B-B14F-4D97-AF65-F5344CB8AC3E}">
        <p14:creationId xmlns:p14="http://schemas.microsoft.com/office/powerpoint/2010/main" val="3216429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19258C-541A-46F8-A9E0-B25596A29622}"/>
              </a:ext>
            </a:extLst>
          </p:cNvPr>
          <p:cNvSpPr>
            <a:spLocks noGrp="1"/>
          </p:cNvSpPr>
          <p:nvPr>
            <p:ph type="title"/>
          </p:nvPr>
        </p:nvSpPr>
        <p:spPr/>
        <p:txBody>
          <a:bodyPr/>
          <a:lstStyle/>
          <a:p>
            <a:pPr algn="ctr"/>
            <a:r>
              <a:rPr lang="uk-UA" dirty="0"/>
              <a:t>групи бізнесу</a:t>
            </a:r>
          </a:p>
        </p:txBody>
      </p:sp>
      <p:sp>
        <p:nvSpPr>
          <p:cNvPr id="3" name="Місце для вмісту 2">
            <a:extLst>
              <a:ext uri="{FF2B5EF4-FFF2-40B4-BE49-F238E27FC236}">
                <a16:creationId xmlns:a16="http://schemas.microsoft.com/office/drawing/2014/main" id="{3C433D54-996C-428B-BD9F-D24C4EFF77E3}"/>
              </a:ext>
            </a:extLst>
          </p:cNvPr>
          <p:cNvSpPr>
            <a:spLocks noGrp="1"/>
          </p:cNvSpPr>
          <p:nvPr>
            <p:ph idx="1"/>
          </p:nvPr>
        </p:nvSpPr>
        <p:spPr/>
        <p:txBody>
          <a:bodyPr>
            <a:normAutofit fontScale="92500"/>
          </a:bodyPr>
          <a:lstStyle/>
          <a:p>
            <a:pPr algn="just"/>
            <a:r>
              <a:rPr lang="uk-UA" dirty="0"/>
              <a:t>Групи специфічних інтересів включають ділові, робочі, професійні, етнічні та інші цільові організації. Найбільш чисельними та впливовими є групи бізнесу. Групи специфічних інтересів володіють інформацією та досвідом, що конче потрібно уряду для вироблення ефективної політики. Крім того, в них є лідери, професійні кадри й лобісти з величезними навичками у використанні цих ресурсів для впливу на політику. Групи інтересів, які мають потрібні знання й підготовлених експертів, виявляються особливо впливовими, коли політичне питання включає складні технічні проблеми</a:t>
            </a:r>
          </a:p>
        </p:txBody>
      </p:sp>
    </p:spTree>
    <p:extLst>
      <p:ext uri="{BB962C8B-B14F-4D97-AF65-F5344CB8AC3E}">
        <p14:creationId xmlns:p14="http://schemas.microsoft.com/office/powerpoint/2010/main" val="1127780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1BA728C-A697-4D07-A50D-24F530912F69}"/>
              </a:ext>
            </a:extLst>
          </p:cNvPr>
          <p:cNvSpPr>
            <a:spLocks noGrp="1"/>
          </p:cNvSpPr>
          <p:nvPr>
            <p:ph idx="1"/>
          </p:nvPr>
        </p:nvSpPr>
        <p:spPr>
          <a:xfrm>
            <a:off x="1141412" y="399495"/>
            <a:ext cx="9582813" cy="5391706"/>
          </a:xfrm>
        </p:spPr>
        <p:txBody>
          <a:bodyPr>
            <a:normAutofit fontScale="92500" lnSpcReduction="20000"/>
          </a:bodyPr>
          <a:lstStyle/>
          <a:p>
            <a:pPr algn="just"/>
            <a:r>
              <a:rPr lang="uk-UA" b="1" i="1" dirty="0">
                <a:solidFill>
                  <a:srgbClr val="FFFF00"/>
                </a:solidFill>
              </a:rPr>
              <a:t>Групи специфічних інтересів </a:t>
            </a:r>
            <a:r>
              <a:rPr lang="uk-UA" dirty="0"/>
              <a:t>чинять вплив на прийняття рішень у державній політиці різними шляхами. Вони можуть спробувати домогтися призначення осіб, які ангажовані їхніми цілями, на посади, пов’язані із здійсненням важливих для групи програм. Вони можуть ефективно і без зайвого шуму включитися до виборів депутатів. Ці люди часто використовують свій вплив для того, щоб блокувати нові законопроекти; той, хто володіє владою задовольняється </a:t>
            </a:r>
            <a:r>
              <a:rPr lang="en-US" dirty="0"/>
              <a:t>status quo. </a:t>
            </a:r>
            <a:r>
              <a:rPr lang="uk-UA" dirty="0"/>
              <a:t>Також групи інтересів можуть пропагувати законопроекти або заходи урядової політики, висувати нові ідеї. В цілому, у своїй діяльності групи специфічних інтересів застосовують різні тактики – порушення судових справ, масова пропаганда, лобіювання. Доступ до носіїв влади – дуже ефективний інструмент впливу груп інтересів. «</a:t>
            </a:r>
            <a:r>
              <a:rPr lang="uk-UA" dirty="0" err="1"/>
              <a:t>Лобіюючий</a:t>
            </a:r>
            <a:r>
              <a:rPr lang="uk-UA" dirty="0"/>
              <a:t>» вплив групи інтересів залежить від декількох факторів: розмір групи, ступінь прихильності її членів поставленим цілям, зосередженість на вузькій проблематиці, географічне положення, моральна сила, володіння необхідною інформацією тощо</a:t>
            </a:r>
          </a:p>
        </p:txBody>
      </p:sp>
    </p:spTree>
    <p:extLst>
      <p:ext uri="{BB962C8B-B14F-4D97-AF65-F5344CB8AC3E}">
        <p14:creationId xmlns:p14="http://schemas.microsoft.com/office/powerpoint/2010/main" val="4232912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E908F2-2B56-4B30-AD36-A7224B0D3207}"/>
              </a:ext>
            </a:extLst>
          </p:cNvPr>
          <p:cNvSpPr>
            <a:spLocks noGrp="1"/>
          </p:cNvSpPr>
          <p:nvPr>
            <p:ph type="title"/>
          </p:nvPr>
        </p:nvSpPr>
        <p:spPr/>
        <p:txBody>
          <a:bodyPr/>
          <a:lstStyle/>
          <a:p>
            <a:pPr algn="ctr"/>
            <a:r>
              <a:rPr lang="uk-UA" dirty="0"/>
              <a:t>Групи громадських інтересів</a:t>
            </a:r>
          </a:p>
        </p:txBody>
      </p:sp>
      <p:sp>
        <p:nvSpPr>
          <p:cNvPr id="3" name="Місце для вмісту 2">
            <a:extLst>
              <a:ext uri="{FF2B5EF4-FFF2-40B4-BE49-F238E27FC236}">
                <a16:creationId xmlns:a16="http://schemas.microsoft.com/office/drawing/2014/main" id="{2DC81D9F-A942-4621-9DC8-72D1CC76D084}"/>
              </a:ext>
            </a:extLst>
          </p:cNvPr>
          <p:cNvSpPr>
            <a:spLocks noGrp="1"/>
          </p:cNvSpPr>
          <p:nvPr>
            <p:ph idx="1"/>
          </p:nvPr>
        </p:nvSpPr>
        <p:spPr/>
        <p:txBody>
          <a:bodyPr/>
          <a:lstStyle/>
          <a:p>
            <a:pPr algn="just"/>
            <a:r>
              <a:rPr lang="uk-UA" dirty="0"/>
              <a:t>Групи громадських інтересів репрезентують широкі, різнопланові,  некомерційні інтереси. У минулому − такі групи були, як правило, ліберальними, однак їх зараз починають формувати й консерватори. Вони, як правило, мають менший вплив порівняно з групами специфічних інтересів, але й такі групи володіють певним потенціалом</a:t>
            </a:r>
          </a:p>
        </p:txBody>
      </p:sp>
    </p:spTree>
    <p:extLst>
      <p:ext uri="{BB962C8B-B14F-4D97-AF65-F5344CB8AC3E}">
        <p14:creationId xmlns:p14="http://schemas.microsoft.com/office/powerpoint/2010/main" val="4021680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527082-A3A3-441A-9008-CD5F0910D8B5}"/>
              </a:ext>
            </a:extLst>
          </p:cNvPr>
          <p:cNvSpPr>
            <a:spLocks noGrp="1"/>
          </p:cNvSpPr>
          <p:nvPr>
            <p:ph type="title"/>
          </p:nvPr>
        </p:nvSpPr>
        <p:spPr/>
        <p:txBody>
          <a:bodyPr/>
          <a:lstStyle/>
          <a:p>
            <a:pPr algn="ctr"/>
            <a:r>
              <a:rPr lang="uk-UA" dirty="0" err="1"/>
              <a:t>Самопредставницькі</a:t>
            </a:r>
            <a:r>
              <a:rPr lang="uk-UA" dirty="0"/>
              <a:t> та </a:t>
            </a:r>
            <a:r>
              <a:rPr lang="uk-UA" dirty="0" err="1"/>
              <a:t>аномічні</a:t>
            </a:r>
            <a:r>
              <a:rPr lang="uk-UA" dirty="0"/>
              <a:t> групи</a:t>
            </a:r>
          </a:p>
        </p:txBody>
      </p:sp>
      <p:sp>
        <p:nvSpPr>
          <p:cNvPr id="3" name="Місце для вмісту 2">
            <a:extLst>
              <a:ext uri="{FF2B5EF4-FFF2-40B4-BE49-F238E27FC236}">
                <a16:creationId xmlns:a16="http://schemas.microsoft.com/office/drawing/2014/main" id="{A7101119-5D9A-434E-B777-A158EFB690DB}"/>
              </a:ext>
            </a:extLst>
          </p:cNvPr>
          <p:cNvSpPr>
            <a:spLocks noGrp="1"/>
          </p:cNvSpPr>
          <p:nvPr>
            <p:ph idx="1"/>
          </p:nvPr>
        </p:nvSpPr>
        <p:spPr/>
        <p:txBody>
          <a:bodyPr>
            <a:normAutofit/>
          </a:bodyPr>
          <a:lstStyle/>
          <a:p>
            <a:pPr algn="just"/>
            <a:r>
              <a:rPr lang="uk-UA" dirty="0" err="1"/>
              <a:t>Самопредставницькі</a:t>
            </a:r>
            <a:r>
              <a:rPr lang="uk-UA" dirty="0"/>
              <a:t> та </a:t>
            </a:r>
            <a:r>
              <a:rPr lang="uk-UA" dirty="0" err="1"/>
              <a:t>аномічні</a:t>
            </a:r>
            <a:r>
              <a:rPr lang="uk-UA" dirty="0"/>
              <a:t> групи (в основному, спонтанні) відрізняються різким рівнем організації й відсутності регулярної діяльності від імені групи. До цієї групи входять також неасоційовані групи інтересів поряд з клановими, віковими, етнічними, регіональними, класовими, котрі артикулюють свої інтереси через окремих осіб, родину, керівників релігійних громад тощо.</a:t>
            </a:r>
          </a:p>
        </p:txBody>
      </p:sp>
    </p:spTree>
    <p:extLst>
      <p:ext uri="{BB962C8B-B14F-4D97-AF65-F5344CB8AC3E}">
        <p14:creationId xmlns:p14="http://schemas.microsoft.com/office/powerpoint/2010/main" val="273111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6558E6-8E94-4C18-9B0A-A0A52D3E74DB}"/>
              </a:ext>
            </a:extLst>
          </p:cNvPr>
          <p:cNvSpPr>
            <a:spLocks noGrp="1"/>
          </p:cNvSpPr>
          <p:nvPr>
            <p:ph type="title"/>
          </p:nvPr>
        </p:nvSpPr>
        <p:spPr/>
        <p:txBody>
          <a:bodyPr/>
          <a:lstStyle/>
          <a:p>
            <a:pPr algn="ctr"/>
            <a:r>
              <a:rPr lang="uk-UA" dirty="0"/>
              <a:t>характерні риси груп інтересів</a:t>
            </a:r>
          </a:p>
        </p:txBody>
      </p:sp>
      <p:sp>
        <p:nvSpPr>
          <p:cNvPr id="3" name="Місце для вмісту 2">
            <a:extLst>
              <a:ext uri="{FF2B5EF4-FFF2-40B4-BE49-F238E27FC236}">
                <a16:creationId xmlns:a16="http://schemas.microsoft.com/office/drawing/2014/main" id="{70F8844E-5A7A-45FF-BD8D-6471785A7E78}"/>
              </a:ext>
            </a:extLst>
          </p:cNvPr>
          <p:cNvSpPr>
            <a:spLocks noGrp="1"/>
          </p:cNvSpPr>
          <p:nvPr>
            <p:ph idx="1"/>
          </p:nvPr>
        </p:nvSpPr>
        <p:spPr/>
        <p:txBody>
          <a:bodyPr>
            <a:normAutofit fontScale="70000" lnSpcReduction="20000"/>
          </a:bodyPr>
          <a:lstStyle/>
          <a:p>
            <a:pPr algn="just"/>
            <a:r>
              <a:rPr lang="uk-UA" dirty="0"/>
              <a:t>Масштаб і складність системи груп інтересів залежить від масштабу й складності суспільства, розмаїття ідей і запитів у середині нього. Типи груп інтересів також еквівалентні функціям, які вони виконують. Для того, щоб ці групи працювали ефективно й на демократичному підґрунті, важно репрезентувати всі види інтересів – соціально-економічні, ідеологічні, культурні, етнічні, релігійні тощо – у структурі груп інтересів. Таке представництво не лише є справедливим і гарантує вплив широкої громадськості, але й убезпечує потік інформації і підтримку, які потребують органи влади.</a:t>
            </a:r>
          </a:p>
          <a:p>
            <a:pPr algn="just"/>
            <a:r>
              <a:rPr lang="uk-UA" dirty="0"/>
              <a:t> Відносна самостійність окремих груп інтересів, особливо в тому, що стосується їхньої ролі в </a:t>
            </a:r>
            <a:r>
              <a:rPr lang="uk-UA" dirty="0" err="1"/>
              <a:t>артикулюванні</a:t>
            </a:r>
            <a:r>
              <a:rPr lang="uk-UA" dirty="0"/>
              <a:t> інтересів і залучення прихильників. Підконтрольні уряду групи (у політичних системах з тоталітарним або авторитарним режимами) слугують, певною мірою, інструментом функціонального представництва, але набагато важливіша їхня функція – інструмент державного контролю над суспільством</a:t>
            </a:r>
          </a:p>
        </p:txBody>
      </p:sp>
    </p:spTree>
    <p:extLst>
      <p:ext uri="{BB962C8B-B14F-4D97-AF65-F5344CB8AC3E}">
        <p14:creationId xmlns:p14="http://schemas.microsoft.com/office/powerpoint/2010/main" val="3165822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BEE379-DAE1-471D-A782-08BDC9B2510B}"/>
              </a:ext>
            </a:extLst>
          </p:cNvPr>
          <p:cNvSpPr>
            <a:spLocks noGrp="1"/>
          </p:cNvSpPr>
          <p:nvPr>
            <p:ph type="title"/>
          </p:nvPr>
        </p:nvSpPr>
        <p:spPr/>
        <p:txBody>
          <a:bodyPr/>
          <a:lstStyle/>
          <a:p>
            <a:pPr algn="ctr"/>
            <a:r>
              <a:rPr lang="uk-UA" dirty="0"/>
              <a:t>Групи тиску</a:t>
            </a:r>
          </a:p>
        </p:txBody>
      </p:sp>
      <p:sp>
        <p:nvSpPr>
          <p:cNvPr id="3" name="Місце для вмісту 2">
            <a:extLst>
              <a:ext uri="{FF2B5EF4-FFF2-40B4-BE49-F238E27FC236}">
                <a16:creationId xmlns:a16="http://schemas.microsoft.com/office/drawing/2014/main" id="{D1065EB0-13DE-4E51-B01E-A4809CC5B721}"/>
              </a:ext>
            </a:extLst>
          </p:cNvPr>
          <p:cNvSpPr>
            <a:spLocks noGrp="1"/>
          </p:cNvSpPr>
          <p:nvPr>
            <p:ph idx="1"/>
          </p:nvPr>
        </p:nvSpPr>
        <p:spPr/>
        <p:txBody>
          <a:bodyPr>
            <a:normAutofit fontScale="85000" lnSpcReduction="20000"/>
          </a:bodyPr>
          <a:lstStyle/>
          <a:p>
            <a:pPr algn="just"/>
            <a:r>
              <a:rPr lang="uk-UA" dirty="0"/>
              <a:t>При певних обставинах, групи інтересів можуть перетворюватись на  групи тиску.</a:t>
            </a:r>
          </a:p>
          <a:p>
            <a:pPr marL="0" indent="0" algn="just">
              <a:buNone/>
            </a:pPr>
            <a:r>
              <a:rPr lang="uk-UA" dirty="0"/>
              <a:t>Їх можна класифікувати за інтересами, які  вони репрезентують. </a:t>
            </a:r>
          </a:p>
          <a:p>
            <a:pPr algn="just"/>
            <a:r>
              <a:rPr lang="uk-UA" dirty="0"/>
              <a:t>Найвпливовіші  - групи , пов’язані з економічною сферою</a:t>
            </a:r>
          </a:p>
          <a:p>
            <a:pPr algn="just"/>
            <a:r>
              <a:rPr lang="uk-UA" dirty="0"/>
              <a:t>ситуаційні групи особливого положення, які базуються на загальних характерних рисах або спільному життєвому досвіді; </a:t>
            </a:r>
          </a:p>
          <a:p>
            <a:pPr algn="just"/>
            <a:r>
              <a:rPr lang="uk-UA" dirty="0"/>
              <a:t>лобістські групи; організації сформовані заради досягнення конкретної мети, працюють в інтересах певної ідеологічної програми;</a:t>
            </a:r>
          </a:p>
          <a:p>
            <a:pPr algn="just"/>
            <a:r>
              <a:rPr lang="uk-UA" dirty="0"/>
              <a:t> державні та  самоврядні органи (центральні, регіональні, місцеві), які беруть активну участь у лобіюванні.</a:t>
            </a:r>
          </a:p>
        </p:txBody>
      </p:sp>
    </p:spTree>
    <p:extLst>
      <p:ext uri="{BB962C8B-B14F-4D97-AF65-F5344CB8AC3E}">
        <p14:creationId xmlns:p14="http://schemas.microsoft.com/office/powerpoint/2010/main" val="195798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914D8A-D1E2-42C1-A3B0-BA4EAAA57DDE}"/>
              </a:ext>
            </a:extLst>
          </p:cNvPr>
          <p:cNvSpPr>
            <a:spLocks noGrp="1"/>
          </p:cNvSpPr>
          <p:nvPr>
            <p:ph type="title"/>
          </p:nvPr>
        </p:nvSpPr>
        <p:spPr>
          <a:xfrm>
            <a:off x="1141413" y="618518"/>
            <a:ext cx="9905998" cy="1236915"/>
          </a:xfrm>
        </p:spPr>
        <p:txBody>
          <a:bodyPr>
            <a:normAutofit/>
          </a:bodyPr>
          <a:lstStyle/>
          <a:p>
            <a:pPr algn="ctr"/>
            <a:r>
              <a:rPr lang="ru-RU" sz="2800" dirty="0"/>
              <a:t>1. </a:t>
            </a:r>
            <a:r>
              <a:rPr lang="ru-RU" sz="2800" dirty="0" err="1"/>
              <a:t>Групи</a:t>
            </a:r>
            <a:r>
              <a:rPr lang="ru-RU" sz="2800" dirty="0"/>
              <a:t> </a:t>
            </a:r>
            <a:r>
              <a:rPr lang="ru-RU" sz="2800" dirty="0" err="1"/>
              <a:t>інтересів</a:t>
            </a:r>
            <a:r>
              <a:rPr lang="ru-RU" sz="2800" dirty="0"/>
              <a:t> і </a:t>
            </a:r>
            <a:r>
              <a:rPr lang="ru-RU" sz="2800" dirty="0" err="1"/>
              <a:t>групи</a:t>
            </a:r>
            <a:r>
              <a:rPr lang="ru-RU" sz="2800" dirty="0"/>
              <a:t> </a:t>
            </a:r>
            <a:r>
              <a:rPr lang="ru-RU" sz="2800" dirty="0" err="1"/>
              <a:t>тиску</a:t>
            </a:r>
            <a:r>
              <a:rPr lang="ru-RU" sz="2800" dirty="0"/>
              <a:t>. </a:t>
            </a:r>
            <a:r>
              <a:rPr lang="ru-RU" sz="2800" dirty="0" err="1"/>
              <a:t>артикуляція</a:t>
            </a:r>
            <a:r>
              <a:rPr lang="ru-RU" sz="2800" dirty="0"/>
              <a:t> </a:t>
            </a:r>
            <a:r>
              <a:rPr lang="ru-RU" sz="2800" dirty="0" err="1"/>
              <a:t>інтересів</a:t>
            </a:r>
            <a:endParaRPr lang="uk-UA" sz="2800" dirty="0"/>
          </a:p>
        </p:txBody>
      </p:sp>
      <p:sp>
        <p:nvSpPr>
          <p:cNvPr id="3" name="Місце для вмісту 2">
            <a:extLst>
              <a:ext uri="{FF2B5EF4-FFF2-40B4-BE49-F238E27FC236}">
                <a16:creationId xmlns:a16="http://schemas.microsoft.com/office/drawing/2014/main" id="{1DF67D51-FDC3-436A-B93E-46608CBCF531}"/>
              </a:ext>
            </a:extLst>
          </p:cNvPr>
          <p:cNvSpPr>
            <a:spLocks noGrp="1"/>
          </p:cNvSpPr>
          <p:nvPr>
            <p:ph idx="1"/>
          </p:nvPr>
        </p:nvSpPr>
        <p:spPr/>
        <p:txBody>
          <a:bodyPr>
            <a:normAutofit fontScale="85000" lnSpcReduction="10000"/>
          </a:bodyPr>
          <a:lstStyle/>
          <a:p>
            <a:pPr algn="just"/>
            <a:r>
              <a:rPr lang="ru-RU" dirty="0" err="1"/>
              <a:t>Поняття</a:t>
            </a:r>
            <a:r>
              <a:rPr lang="ru-RU" dirty="0"/>
              <a:t> «</a:t>
            </a:r>
            <a:r>
              <a:rPr lang="ru-RU" dirty="0" err="1"/>
              <a:t>групи</a:t>
            </a:r>
            <a:r>
              <a:rPr lang="ru-RU" dirty="0"/>
              <a:t> </a:t>
            </a:r>
            <a:r>
              <a:rPr lang="ru-RU" dirty="0" err="1"/>
              <a:t>інтересів</a:t>
            </a:r>
            <a:r>
              <a:rPr lang="ru-RU" dirty="0"/>
              <a:t>» </a:t>
            </a:r>
            <a:r>
              <a:rPr lang="ru-RU" dirty="0" err="1"/>
              <a:t>характеризує</a:t>
            </a:r>
            <a:r>
              <a:rPr lang="ru-RU" dirty="0"/>
              <a:t> </a:t>
            </a:r>
            <a:r>
              <a:rPr lang="ru-RU" dirty="0" err="1"/>
              <a:t>сукупність</a:t>
            </a:r>
            <a:r>
              <a:rPr lang="ru-RU" dirty="0"/>
              <a:t> </a:t>
            </a:r>
            <a:r>
              <a:rPr lang="ru-RU" dirty="0" err="1"/>
              <a:t>політичних</a:t>
            </a:r>
            <a:r>
              <a:rPr lang="ru-RU" dirty="0"/>
              <a:t> </a:t>
            </a:r>
            <a:r>
              <a:rPr lang="ru-RU" dirty="0" err="1"/>
              <a:t>інститутів</a:t>
            </a:r>
            <a:r>
              <a:rPr lang="ru-RU" dirty="0"/>
              <a:t>, </a:t>
            </a:r>
            <a:r>
              <a:rPr lang="ru-RU" dirty="0" err="1"/>
              <a:t>котрі</a:t>
            </a:r>
            <a:r>
              <a:rPr lang="ru-RU" dirty="0"/>
              <a:t> </a:t>
            </a:r>
            <a:r>
              <a:rPr lang="ru-RU" dirty="0" err="1"/>
              <a:t>опосередковують</a:t>
            </a:r>
            <a:r>
              <a:rPr lang="ru-RU" dirty="0"/>
              <a:t> </a:t>
            </a:r>
            <a:r>
              <a:rPr lang="ru-RU" dirty="0" err="1"/>
              <a:t>відносини</a:t>
            </a:r>
            <a:r>
              <a:rPr lang="ru-RU" dirty="0"/>
              <a:t> </a:t>
            </a:r>
            <a:r>
              <a:rPr lang="ru-RU" dirty="0" err="1"/>
              <a:t>громадян</a:t>
            </a:r>
            <a:r>
              <a:rPr lang="ru-RU" dirty="0"/>
              <a:t> </a:t>
            </a:r>
            <a:r>
              <a:rPr lang="ru-RU" dirty="0" err="1"/>
              <a:t>із</a:t>
            </a:r>
            <a:r>
              <a:rPr lang="ru-RU" dirty="0"/>
              <a:t> державою. </a:t>
            </a:r>
          </a:p>
          <a:p>
            <a:pPr algn="just"/>
            <a:r>
              <a:rPr lang="ru-RU" dirty="0"/>
              <a:t>Теоретично </a:t>
            </a:r>
            <a:r>
              <a:rPr lang="ru-RU" dirty="0" err="1"/>
              <a:t>місце</a:t>
            </a:r>
            <a:r>
              <a:rPr lang="ru-RU" dirty="0"/>
              <a:t> та роль </a:t>
            </a:r>
            <a:r>
              <a:rPr lang="ru-RU" dirty="0" err="1"/>
              <a:t>груп</a:t>
            </a:r>
            <a:r>
              <a:rPr lang="ru-RU" dirty="0"/>
              <a:t> </a:t>
            </a:r>
            <a:r>
              <a:rPr lang="ru-RU" dirty="0" err="1"/>
              <a:t>інтересів</a:t>
            </a:r>
            <a:r>
              <a:rPr lang="ru-RU" dirty="0"/>
              <a:t> </a:t>
            </a:r>
            <a:r>
              <a:rPr lang="ru-RU" dirty="0" err="1"/>
              <a:t>були</a:t>
            </a:r>
            <a:r>
              <a:rPr lang="ru-RU" dirty="0"/>
              <a:t> </a:t>
            </a:r>
            <a:r>
              <a:rPr lang="ru-RU" dirty="0" err="1"/>
              <a:t>обґрунтовані</a:t>
            </a:r>
            <a:r>
              <a:rPr lang="ru-RU" dirty="0"/>
              <a:t> в </a:t>
            </a:r>
            <a:r>
              <a:rPr lang="en-US" dirty="0"/>
              <a:t>XIX – </a:t>
            </a:r>
            <a:r>
              <a:rPr lang="ru-RU" dirty="0"/>
              <a:t>на початку </a:t>
            </a:r>
            <a:r>
              <a:rPr lang="en-US" dirty="0"/>
              <a:t>XX </a:t>
            </a:r>
            <a:r>
              <a:rPr lang="ru-RU" dirty="0"/>
              <a:t>ст. у </a:t>
            </a:r>
            <a:r>
              <a:rPr lang="ru-RU" dirty="0" err="1"/>
              <a:t>працях</a:t>
            </a:r>
            <a:r>
              <a:rPr lang="ru-RU" dirty="0"/>
              <a:t> </a:t>
            </a:r>
            <a:r>
              <a:rPr lang="ru-RU" dirty="0" err="1"/>
              <a:t>англійських</a:t>
            </a:r>
            <a:r>
              <a:rPr lang="ru-RU" dirty="0"/>
              <a:t> </a:t>
            </a:r>
            <a:r>
              <a:rPr lang="ru-RU" dirty="0" err="1"/>
              <a:t>філософів</a:t>
            </a:r>
            <a:r>
              <a:rPr lang="ru-RU" dirty="0"/>
              <a:t> та </a:t>
            </a:r>
            <a:r>
              <a:rPr lang="ru-RU" dirty="0" err="1"/>
              <a:t>економістів</a:t>
            </a:r>
            <a:r>
              <a:rPr lang="ru-RU" dirty="0"/>
              <a:t>, </a:t>
            </a:r>
            <a:r>
              <a:rPr lang="ru-RU" dirty="0" err="1"/>
              <a:t>які</a:t>
            </a:r>
            <a:r>
              <a:rPr lang="ru-RU" dirty="0"/>
              <a:t> </a:t>
            </a:r>
            <a:r>
              <a:rPr lang="ru-RU" dirty="0" err="1"/>
              <a:t>розглядали</a:t>
            </a:r>
            <a:r>
              <a:rPr lang="ru-RU" dirty="0"/>
              <a:t> </a:t>
            </a:r>
            <a:r>
              <a:rPr lang="ru-RU" dirty="0" err="1"/>
              <a:t>групу</a:t>
            </a:r>
            <a:r>
              <a:rPr lang="ru-RU" dirty="0"/>
              <a:t> як </a:t>
            </a:r>
            <a:r>
              <a:rPr lang="ru-RU" dirty="0" err="1"/>
              <a:t>специфічну</a:t>
            </a:r>
            <a:r>
              <a:rPr lang="ru-RU" dirty="0"/>
              <a:t> </a:t>
            </a:r>
            <a:r>
              <a:rPr lang="ru-RU" dirty="0" err="1"/>
              <a:t>одиницю</a:t>
            </a:r>
            <a:r>
              <a:rPr lang="ru-RU" dirty="0"/>
              <a:t> </a:t>
            </a:r>
            <a:r>
              <a:rPr lang="ru-RU" dirty="0" err="1"/>
              <a:t>суспільства</a:t>
            </a:r>
            <a:r>
              <a:rPr lang="ru-RU" dirty="0"/>
              <a:t>. </a:t>
            </a:r>
            <a:r>
              <a:rPr lang="ru-RU" dirty="0" err="1"/>
              <a:t>Американський</a:t>
            </a:r>
            <a:r>
              <a:rPr lang="ru-RU" dirty="0"/>
              <a:t> </a:t>
            </a:r>
            <a:r>
              <a:rPr lang="ru-RU" dirty="0" err="1"/>
              <a:t>вчений</a:t>
            </a:r>
            <a:r>
              <a:rPr lang="ru-RU" dirty="0"/>
              <a:t> А. </a:t>
            </a:r>
            <a:r>
              <a:rPr lang="ru-RU" dirty="0" err="1"/>
              <a:t>Бентлі</a:t>
            </a:r>
            <a:r>
              <a:rPr lang="ru-RU" dirty="0"/>
              <a:t> у </a:t>
            </a:r>
            <a:r>
              <a:rPr lang="ru-RU" dirty="0" err="1"/>
              <a:t>книзі</a:t>
            </a:r>
            <a:r>
              <a:rPr lang="ru-RU" dirty="0"/>
              <a:t> «</a:t>
            </a:r>
            <a:r>
              <a:rPr lang="ru-RU" dirty="0" err="1"/>
              <a:t>Процес</a:t>
            </a:r>
            <a:r>
              <a:rPr lang="ru-RU" dirty="0"/>
              <a:t> </a:t>
            </a:r>
            <a:r>
              <a:rPr lang="ru-RU" dirty="0" err="1"/>
              <a:t>управління</a:t>
            </a:r>
            <a:r>
              <a:rPr lang="ru-RU" dirty="0"/>
              <a:t>» (1908) уточнив </a:t>
            </a:r>
            <a:r>
              <a:rPr lang="ru-RU" dirty="0" err="1"/>
              <a:t>ці</a:t>
            </a:r>
            <a:r>
              <a:rPr lang="ru-RU" dirty="0"/>
              <a:t> </a:t>
            </a:r>
            <a:r>
              <a:rPr lang="ru-RU" dirty="0" err="1"/>
              <a:t>уявлення</a:t>
            </a:r>
            <a:r>
              <a:rPr lang="ru-RU" dirty="0"/>
              <a:t>, </a:t>
            </a:r>
            <a:r>
              <a:rPr lang="ru-RU" dirty="0" err="1"/>
              <a:t>трактуючи</a:t>
            </a:r>
            <a:r>
              <a:rPr lang="ru-RU" dirty="0"/>
              <a:t> </a:t>
            </a:r>
            <a:r>
              <a:rPr lang="ru-RU" dirty="0" err="1"/>
              <a:t>групи</a:t>
            </a:r>
            <a:r>
              <a:rPr lang="ru-RU" dirty="0"/>
              <a:t> </a:t>
            </a:r>
            <a:r>
              <a:rPr lang="ru-RU" dirty="0" err="1"/>
              <a:t>інтересів</a:t>
            </a:r>
            <a:r>
              <a:rPr lang="ru-RU" dirty="0"/>
              <a:t> </a:t>
            </a:r>
            <a:r>
              <a:rPr lang="ru-RU" dirty="0" err="1"/>
              <a:t>вже</a:t>
            </a:r>
            <a:r>
              <a:rPr lang="ru-RU" dirty="0"/>
              <a:t> як </a:t>
            </a:r>
            <a:r>
              <a:rPr lang="ru-RU" dirty="0" err="1"/>
              <a:t>певні</a:t>
            </a:r>
            <a:r>
              <a:rPr lang="ru-RU" dirty="0"/>
              <a:t> </a:t>
            </a:r>
            <a:r>
              <a:rPr lang="ru-RU" dirty="0" err="1"/>
              <a:t>об'єднання</a:t>
            </a:r>
            <a:r>
              <a:rPr lang="ru-RU" dirty="0"/>
              <a:t>, «</a:t>
            </a:r>
            <a:r>
              <a:rPr lang="ru-RU" dirty="0" err="1"/>
              <a:t>кількість</a:t>
            </a:r>
            <a:r>
              <a:rPr lang="ru-RU" dirty="0"/>
              <a:t> </a:t>
            </a:r>
            <a:r>
              <a:rPr lang="ru-RU" dirty="0" err="1"/>
              <a:t>яких</a:t>
            </a:r>
            <a:r>
              <a:rPr lang="ru-RU" dirty="0"/>
              <a:t> </a:t>
            </a:r>
            <a:r>
              <a:rPr lang="ru-RU" dirty="0" err="1"/>
              <a:t>обмежена</a:t>
            </a:r>
            <a:r>
              <a:rPr lang="ru-RU" dirty="0"/>
              <a:t> </a:t>
            </a:r>
            <a:r>
              <a:rPr lang="ru-RU" dirty="0" err="1"/>
              <a:t>лише</a:t>
            </a:r>
            <a:r>
              <a:rPr lang="ru-RU" dirty="0"/>
              <a:t> одним </a:t>
            </a:r>
            <a:r>
              <a:rPr lang="ru-RU" dirty="0" err="1"/>
              <a:t>показником</a:t>
            </a:r>
            <a:r>
              <a:rPr lang="ru-RU" dirty="0"/>
              <a:t> – </a:t>
            </a:r>
            <a:r>
              <a:rPr lang="ru-RU" dirty="0" err="1"/>
              <a:t>інтересами</a:t>
            </a:r>
            <a:r>
              <a:rPr lang="ru-RU" dirty="0"/>
              <a:t>, </a:t>
            </a:r>
            <a:r>
              <a:rPr lang="ru-RU" dirty="0" err="1"/>
              <a:t>заради</a:t>
            </a:r>
            <a:r>
              <a:rPr lang="ru-RU" dirty="0"/>
              <a:t> </a:t>
            </a:r>
            <a:r>
              <a:rPr lang="ru-RU" dirty="0" err="1"/>
              <a:t>яких</a:t>
            </a:r>
            <a:r>
              <a:rPr lang="ru-RU" dirty="0"/>
              <a:t> вони </a:t>
            </a:r>
            <a:r>
              <a:rPr lang="ru-RU" dirty="0" err="1"/>
              <a:t>створені</a:t>
            </a:r>
            <a:r>
              <a:rPr lang="ru-RU" dirty="0"/>
              <a:t> та </a:t>
            </a:r>
            <a:r>
              <a:rPr lang="ru-RU" dirty="0" err="1"/>
              <a:t>діють</a:t>
            </a:r>
            <a:r>
              <a:rPr lang="ru-RU" dirty="0"/>
              <a:t>». самим </a:t>
            </a:r>
            <a:r>
              <a:rPr lang="ru-RU" dirty="0" err="1"/>
              <a:t>групи</a:t>
            </a:r>
            <a:r>
              <a:rPr lang="ru-RU" dirty="0"/>
              <a:t> </a:t>
            </a:r>
            <a:r>
              <a:rPr lang="ru-RU" dirty="0" err="1"/>
              <a:t>інтересів</a:t>
            </a:r>
            <a:r>
              <a:rPr lang="ru-RU" dirty="0"/>
              <a:t> почали </a:t>
            </a:r>
            <a:r>
              <a:rPr lang="ru-RU" dirty="0" err="1"/>
              <a:t>розглядатися</a:t>
            </a:r>
            <a:r>
              <a:rPr lang="ru-RU" dirty="0"/>
              <a:t> в </a:t>
            </a:r>
            <a:r>
              <a:rPr lang="ru-RU" dirty="0" err="1"/>
              <a:t>контексті</a:t>
            </a:r>
            <a:r>
              <a:rPr lang="ru-RU" dirty="0"/>
              <a:t> </a:t>
            </a:r>
            <a:r>
              <a:rPr lang="ru-RU" dirty="0" err="1"/>
              <a:t>системи</a:t>
            </a:r>
            <a:r>
              <a:rPr lang="ru-RU" dirty="0"/>
              <a:t> </a:t>
            </a:r>
            <a:r>
              <a:rPr lang="ru-RU" dirty="0" err="1"/>
              <a:t>прийняття</a:t>
            </a:r>
            <a:r>
              <a:rPr lang="ru-RU" dirty="0"/>
              <a:t> </a:t>
            </a:r>
            <a:r>
              <a:rPr lang="ru-RU" dirty="0" err="1"/>
              <a:t>рішень</a:t>
            </a:r>
            <a:r>
              <a:rPr lang="ru-RU" dirty="0"/>
              <a:t>, </a:t>
            </a:r>
            <a:r>
              <a:rPr lang="ru-RU" dirty="0" err="1"/>
              <a:t>процесу</a:t>
            </a:r>
            <a:r>
              <a:rPr lang="ru-RU" dirty="0"/>
              <a:t> </a:t>
            </a:r>
            <a:r>
              <a:rPr lang="ru-RU" dirty="0" err="1"/>
              <a:t>формування</a:t>
            </a:r>
            <a:r>
              <a:rPr lang="ru-RU" dirty="0"/>
              <a:t> </a:t>
            </a:r>
            <a:r>
              <a:rPr lang="ru-RU" dirty="0" err="1"/>
              <a:t>державної</a:t>
            </a:r>
            <a:r>
              <a:rPr lang="ru-RU" dirty="0"/>
              <a:t> </a:t>
            </a:r>
            <a:r>
              <a:rPr lang="ru-RU" dirty="0" err="1"/>
              <a:t>політики</a:t>
            </a:r>
            <a:r>
              <a:rPr lang="ru-RU" dirty="0"/>
              <a:t>.</a:t>
            </a:r>
            <a:endParaRPr lang="uk-UA" dirty="0"/>
          </a:p>
        </p:txBody>
      </p:sp>
    </p:spTree>
    <p:extLst>
      <p:ext uri="{BB962C8B-B14F-4D97-AF65-F5344CB8AC3E}">
        <p14:creationId xmlns:p14="http://schemas.microsoft.com/office/powerpoint/2010/main" val="4059254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2746CD-B52B-49B1-953C-9E20B88B4FBA}"/>
              </a:ext>
            </a:extLst>
          </p:cNvPr>
          <p:cNvSpPr>
            <a:spLocks noGrp="1"/>
          </p:cNvSpPr>
          <p:nvPr>
            <p:ph type="title"/>
          </p:nvPr>
        </p:nvSpPr>
        <p:spPr>
          <a:xfrm>
            <a:off x="1141413" y="618518"/>
            <a:ext cx="9905998" cy="1201404"/>
          </a:xfrm>
        </p:spPr>
        <p:txBody>
          <a:bodyPr>
            <a:normAutofit/>
          </a:bodyPr>
          <a:lstStyle/>
          <a:p>
            <a:r>
              <a:rPr lang="uk-UA" sz="3100" dirty="0"/>
              <a:t>групам тиску притаманні такі характерні риси:</a:t>
            </a:r>
            <a:br>
              <a:rPr lang="uk-UA" sz="3100" dirty="0"/>
            </a:br>
            <a:endParaRPr lang="uk-UA" dirty="0"/>
          </a:p>
        </p:txBody>
      </p:sp>
      <p:sp>
        <p:nvSpPr>
          <p:cNvPr id="3" name="Місце для вмісту 2">
            <a:extLst>
              <a:ext uri="{FF2B5EF4-FFF2-40B4-BE49-F238E27FC236}">
                <a16:creationId xmlns:a16="http://schemas.microsoft.com/office/drawing/2014/main" id="{5FDAF967-44B8-422F-A0FF-67FBB1BA602A}"/>
              </a:ext>
            </a:extLst>
          </p:cNvPr>
          <p:cNvSpPr>
            <a:spLocks noGrp="1"/>
          </p:cNvSpPr>
          <p:nvPr>
            <p:ph idx="1"/>
          </p:nvPr>
        </p:nvSpPr>
        <p:spPr>
          <a:xfrm>
            <a:off x="1141412" y="2249486"/>
            <a:ext cx="10035574" cy="4098047"/>
          </a:xfrm>
        </p:spPr>
        <p:txBody>
          <a:bodyPr>
            <a:normAutofit fontScale="92500" lnSpcReduction="20000"/>
          </a:bodyPr>
          <a:lstStyle/>
          <a:p>
            <a:pPr algn="just"/>
            <a:r>
              <a:rPr lang="uk-UA" dirty="0"/>
              <a:t>передають настрої і вимоги населення уряду;</a:t>
            </a:r>
          </a:p>
          <a:p>
            <a:pPr algn="just"/>
            <a:r>
              <a:rPr lang="uk-UA" dirty="0"/>
              <a:t>чинять вплив на законодавчий процес (вони не лише підтримують  законодавство, але часто розробляють законопроекти та подають їх  на розгляд уряду, правлячій партії, парламентським комітетам тощо);</a:t>
            </a:r>
          </a:p>
          <a:p>
            <a:pPr algn="just"/>
            <a:r>
              <a:rPr lang="uk-UA" dirty="0"/>
              <a:t>виконують важливу роль у підборі експертів та фахівців на міністерські й адміністративні посади, відкриваючи доступ до державних постів  особам з відповідним досвідом і оточенням;</a:t>
            </a:r>
          </a:p>
          <a:p>
            <a:pPr algn="just"/>
            <a:r>
              <a:rPr lang="uk-UA" dirty="0"/>
              <a:t>надають підтримку й мобілізують людей у реалізації урядових програм;</a:t>
            </a:r>
          </a:p>
          <a:p>
            <a:pPr algn="just"/>
            <a:r>
              <a:rPr lang="uk-UA" dirty="0"/>
              <a:t>забезпечують контакт з урядом і сприяють виробленню своєчасних та ефективних законів.</a:t>
            </a:r>
          </a:p>
        </p:txBody>
      </p:sp>
    </p:spTree>
    <p:extLst>
      <p:ext uri="{BB962C8B-B14F-4D97-AF65-F5344CB8AC3E}">
        <p14:creationId xmlns:p14="http://schemas.microsoft.com/office/powerpoint/2010/main" val="900440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80DCB6-61C9-4B72-8A23-89153CD3933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92E3065-E59A-46AC-8821-58BF1CBF8177}"/>
              </a:ext>
            </a:extLst>
          </p:cNvPr>
          <p:cNvSpPr>
            <a:spLocks noGrp="1"/>
          </p:cNvSpPr>
          <p:nvPr>
            <p:ph idx="1"/>
          </p:nvPr>
        </p:nvSpPr>
        <p:spPr/>
        <p:txBody>
          <a:bodyPr/>
          <a:lstStyle/>
          <a:p>
            <a:pPr algn="just"/>
            <a:r>
              <a:rPr lang="ru-RU" dirty="0"/>
              <a:t>Роль </a:t>
            </a:r>
            <a:r>
              <a:rPr lang="ru-RU" dirty="0" err="1"/>
              <a:t>груп</a:t>
            </a:r>
            <a:r>
              <a:rPr lang="ru-RU" dirty="0"/>
              <a:t> </a:t>
            </a:r>
            <a:r>
              <a:rPr lang="ru-RU" dirty="0" err="1"/>
              <a:t>тиску</a:t>
            </a:r>
            <a:r>
              <a:rPr lang="ru-RU" dirty="0"/>
              <a:t> у </a:t>
            </a:r>
            <a:r>
              <a:rPr lang="ru-RU" dirty="0" err="1"/>
              <a:t>політичному</a:t>
            </a:r>
            <a:r>
              <a:rPr lang="ru-RU" dirty="0"/>
              <a:t> </a:t>
            </a:r>
            <a:r>
              <a:rPr lang="ru-RU" dirty="0" err="1"/>
              <a:t>процесі</a:t>
            </a:r>
            <a:r>
              <a:rPr lang="ru-RU" dirty="0"/>
              <a:t> </a:t>
            </a:r>
            <a:r>
              <a:rPr lang="ru-RU" dirty="0" err="1"/>
              <a:t>дуже</a:t>
            </a:r>
            <a:r>
              <a:rPr lang="ru-RU" dirty="0"/>
              <a:t> велика. Але з </a:t>
            </a:r>
            <a:r>
              <a:rPr lang="ru-RU" dirty="0" err="1"/>
              <a:t>множини</a:t>
            </a:r>
            <a:r>
              <a:rPr lang="ru-RU" dirty="0"/>
              <a:t> </a:t>
            </a:r>
            <a:r>
              <a:rPr lang="ru-RU" dirty="0" err="1"/>
              <a:t>стратегій</a:t>
            </a:r>
            <a:r>
              <a:rPr lang="ru-RU" dirty="0"/>
              <a:t>, </a:t>
            </a:r>
            <a:r>
              <a:rPr lang="ru-RU" dirty="0" err="1"/>
              <a:t>що</a:t>
            </a:r>
            <a:r>
              <a:rPr lang="ru-RU" dirty="0"/>
              <a:t> </a:t>
            </a:r>
            <a:r>
              <a:rPr lang="ru-RU" dirty="0" err="1"/>
              <a:t>їх</a:t>
            </a:r>
            <a:r>
              <a:rPr lang="ru-RU" dirty="0"/>
              <a:t> </a:t>
            </a:r>
            <a:r>
              <a:rPr lang="ru-RU" dirty="0" err="1"/>
              <a:t>використовують</a:t>
            </a:r>
            <a:r>
              <a:rPr lang="ru-RU" dirty="0"/>
              <a:t> </a:t>
            </a:r>
            <a:r>
              <a:rPr lang="ru-RU" dirty="0" err="1"/>
              <a:t>групи</a:t>
            </a:r>
            <a:r>
              <a:rPr lang="ru-RU" dirty="0"/>
              <a:t> </a:t>
            </a:r>
            <a:r>
              <a:rPr lang="ru-RU" dirty="0" err="1"/>
              <a:t>інтересів</a:t>
            </a:r>
            <a:r>
              <a:rPr lang="ru-RU" dirty="0"/>
              <a:t> для </a:t>
            </a:r>
            <a:r>
              <a:rPr lang="ru-RU" dirty="0" err="1"/>
              <a:t>досягнення</a:t>
            </a:r>
            <a:r>
              <a:rPr lang="ru-RU" dirty="0"/>
              <a:t> </a:t>
            </a:r>
            <a:r>
              <a:rPr lang="ru-RU" dirty="0" err="1"/>
              <a:t>своїх</a:t>
            </a:r>
            <a:r>
              <a:rPr lang="ru-RU" dirty="0"/>
              <a:t> </a:t>
            </a:r>
            <a:r>
              <a:rPr lang="ru-RU" dirty="0" err="1"/>
              <a:t>цілей</a:t>
            </a:r>
            <a:r>
              <a:rPr lang="ru-RU" dirty="0"/>
              <a:t>, </a:t>
            </a:r>
            <a:r>
              <a:rPr lang="ru-RU" dirty="0" err="1"/>
              <a:t>переважного</a:t>
            </a:r>
            <a:r>
              <a:rPr lang="ru-RU" dirty="0"/>
              <a:t> </a:t>
            </a:r>
            <a:r>
              <a:rPr lang="ru-RU" dirty="0" err="1"/>
              <a:t>значення</a:t>
            </a:r>
            <a:r>
              <a:rPr lang="ru-RU" dirty="0"/>
              <a:t> </a:t>
            </a:r>
            <a:r>
              <a:rPr lang="ru-RU" dirty="0" err="1"/>
              <a:t>набувають</a:t>
            </a:r>
            <a:r>
              <a:rPr lang="ru-RU" dirty="0"/>
              <a:t> </a:t>
            </a:r>
            <a:r>
              <a:rPr lang="ru-RU" dirty="0" err="1"/>
              <a:t>дві</a:t>
            </a:r>
            <a:r>
              <a:rPr lang="ru-RU" dirty="0"/>
              <a:t>:</a:t>
            </a:r>
          </a:p>
          <a:p>
            <a:pPr algn="just"/>
            <a:r>
              <a:rPr lang="ru-RU" dirty="0" err="1"/>
              <a:t>прямий</a:t>
            </a:r>
            <a:r>
              <a:rPr lang="ru-RU" dirty="0"/>
              <a:t> </a:t>
            </a:r>
            <a:r>
              <a:rPr lang="ru-RU" dirty="0" err="1"/>
              <a:t>вплив</a:t>
            </a:r>
            <a:r>
              <a:rPr lang="ru-RU" dirty="0"/>
              <a:t> на </a:t>
            </a:r>
            <a:r>
              <a:rPr lang="ru-RU" dirty="0" err="1"/>
              <a:t>урядові</a:t>
            </a:r>
            <a:r>
              <a:rPr lang="ru-RU" dirty="0"/>
              <a:t> </a:t>
            </a:r>
            <a:r>
              <a:rPr lang="ru-RU" dirty="0" err="1"/>
              <a:t>органи</a:t>
            </a:r>
            <a:r>
              <a:rPr lang="ru-RU" dirty="0"/>
              <a:t> та </a:t>
            </a:r>
            <a:r>
              <a:rPr lang="ru-RU" dirty="0" err="1"/>
              <a:t>офіційних</a:t>
            </a:r>
            <a:r>
              <a:rPr lang="ru-RU" dirty="0"/>
              <a:t> </a:t>
            </a:r>
            <a:r>
              <a:rPr lang="ru-RU" dirty="0" err="1"/>
              <a:t>осіб</a:t>
            </a:r>
            <a:r>
              <a:rPr lang="ru-RU" dirty="0"/>
              <a:t>; </a:t>
            </a:r>
          </a:p>
          <a:p>
            <a:pPr algn="just"/>
            <a:r>
              <a:rPr lang="ru-RU" dirty="0" err="1"/>
              <a:t>непрямий</a:t>
            </a:r>
            <a:r>
              <a:rPr lang="ru-RU" dirty="0"/>
              <a:t> </a:t>
            </a:r>
            <a:r>
              <a:rPr lang="ru-RU" dirty="0" err="1"/>
              <a:t>вплив</a:t>
            </a:r>
            <a:r>
              <a:rPr lang="ru-RU" dirty="0"/>
              <a:t> на них через </a:t>
            </a:r>
            <a:r>
              <a:rPr lang="ru-RU" dirty="0" err="1"/>
              <a:t>окремих</a:t>
            </a:r>
            <a:r>
              <a:rPr lang="ru-RU" dirty="0"/>
              <a:t> </a:t>
            </a:r>
            <a:r>
              <a:rPr lang="ru-RU" dirty="0" err="1"/>
              <a:t>осіб</a:t>
            </a:r>
            <a:r>
              <a:rPr lang="ru-RU" dirty="0"/>
              <a:t>, </a:t>
            </a:r>
            <a:r>
              <a:rPr lang="ru-RU" dirty="0" err="1"/>
              <a:t>політичні</a:t>
            </a:r>
            <a:r>
              <a:rPr lang="ru-RU" dirty="0"/>
              <a:t> </a:t>
            </a:r>
            <a:r>
              <a:rPr lang="ru-RU" dirty="0" err="1"/>
              <a:t>партії</a:t>
            </a:r>
            <a:r>
              <a:rPr lang="ru-RU" dirty="0"/>
              <a:t> </a:t>
            </a:r>
            <a:r>
              <a:rPr lang="ru-RU" dirty="0" err="1"/>
              <a:t>або</a:t>
            </a:r>
            <a:r>
              <a:rPr lang="ru-RU" dirty="0"/>
              <a:t> </a:t>
            </a:r>
            <a:r>
              <a:rPr lang="ru-RU" dirty="0" err="1"/>
              <a:t>громадську</a:t>
            </a:r>
            <a:r>
              <a:rPr lang="ru-RU" dirty="0"/>
              <a:t> думку</a:t>
            </a:r>
            <a:endParaRPr lang="uk-UA" dirty="0"/>
          </a:p>
        </p:txBody>
      </p:sp>
    </p:spTree>
    <p:extLst>
      <p:ext uri="{BB962C8B-B14F-4D97-AF65-F5344CB8AC3E}">
        <p14:creationId xmlns:p14="http://schemas.microsoft.com/office/powerpoint/2010/main" val="1790061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263A7E-7482-4DD2-AC56-BA95D8B2BCC6}"/>
              </a:ext>
            </a:extLst>
          </p:cNvPr>
          <p:cNvSpPr>
            <a:spLocks noGrp="1"/>
          </p:cNvSpPr>
          <p:nvPr>
            <p:ph type="title"/>
          </p:nvPr>
        </p:nvSpPr>
        <p:spPr/>
        <p:txBody>
          <a:bodyPr>
            <a:normAutofit fontScale="90000"/>
          </a:bodyPr>
          <a:lstStyle/>
          <a:p>
            <a:r>
              <a:rPr lang="uk-UA" dirty="0"/>
              <a:t>Вплив груп тиску на державну політику здійснюється на п’яти рівнях:</a:t>
            </a:r>
            <a:br>
              <a:rPr lang="uk-UA" dirty="0"/>
            </a:br>
            <a:endParaRPr lang="uk-UA" dirty="0"/>
          </a:p>
        </p:txBody>
      </p:sp>
      <p:sp>
        <p:nvSpPr>
          <p:cNvPr id="3" name="Місце для вмісту 2">
            <a:extLst>
              <a:ext uri="{FF2B5EF4-FFF2-40B4-BE49-F238E27FC236}">
                <a16:creationId xmlns:a16="http://schemas.microsoft.com/office/drawing/2014/main" id="{BB21A3F6-D2D7-47C6-BC87-61154CA8BB8C}"/>
              </a:ext>
            </a:extLst>
          </p:cNvPr>
          <p:cNvSpPr>
            <a:spLocks noGrp="1"/>
          </p:cNvSpPr>
          <p:nvPr>
            <p:ph idx="1"/>
          </p:nvPr>
        </p:nvSpPr>
        <p:spPr>
          <a:xfrm>
            <a:off x="1141413" y="2015231"/>
            <a:ext cx="9905998" cy="3775970"/>
          </a:xfrm>
        </p:spPr>
        <p:txBody>
          <a:bodyPr>
            <a:normAutofit fontScale="70000" lnSpcReduction="20000"/>
          </a:bodyPr>
          <a:lstStyle/>
          <a:p>
            <a:pPr algn="just"/>
            <a:r>
              <a:rPr lang="uk-UA" dirty="0"/>
              <a:t>чинять вплив на громадську думку, використовуючи різні засоби  масової комунікації для популяризації своїх ідей та програм;</a:t>
            </a:r>
          </a:p>
          <a:p>
            <a:pPr algn="just"/>
            <a:r>
              <a:rPr lang="uk-UA" dirty="0"/>
              <a:t>намагаються чинити вплив на результати виборів шляхом фінансування  політичних груп або активізації інших форм передвиборчої боротьби;</a:t>
            </a:r>
          </a:p>
          <a:p>
            <a:pPr algn="just"/>
            <a:r>
              <a:rPr lang="uk-UA" dirty="0"/>
              <a:t>чинять вплив на зміст програм і передвиборчих платформ політичних  партій, виступаючи на відповідних форумах або спілкуючись з кандидатами;</a:t>
            </a:r>
          </a:p>
          <a:p>
            <a:pPr algn="just"/>
            <a:r>
              <a:rPr lang="uk-UA" dirty="0"/>
              <a:t>можуть зосередити свої зусилля на законодавчих органах, налагоджуючи контакт з депутатами, виступаючи на громадських слухання законопроектів;</a:t>
            </a:r>
          </a:p>
          <a:p>
            <a:pPr algn="just"/>
            <a:r>
              <a:rPr lang="uk-UA" dirty="0"/>
              <a:t>• намагаються контролювати виконання вже прийнятих законів, співпрацюючи з адміністративними діячами або оспорюючи правильність тлумачення адміністрацією цих законів</a:t>
            </a:r>
          </a:p>
        </p:txBody>
      </p:sp>
    </p:spTree>
    <p:extLst>
      <p:ext uri="{BB962C8B-B14F-4D97-AF65-F5344CB8AC3E}">
        <p14:creationId xmlns:p14="http://schemas.microsoft.com/office/powerpoint/2010/main" val="1763154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92F974-DE0B-43FC-B218-D3755109030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FBB64A3-8614-4CA0-8A48-3CC340E6D440}"/>
              </a:ext>
            </a:extLst>
          </p:cNvPr>
          <p:cNvSpPr>
            <a:spLocks noGrp="1"/>
          </p:cNvSpPr>
          <p:nvPr>
            <p:ph idx="1"/>
          </p:nvPr>
        </p:nvSpPr>
        <p:spPr/>
        <p:txBody>
          <a:bodyPr>
            <a:normAutofit fontScale="92500" lnSpcReduction="20000"/>
          </a:bodyPr>
          <a:lstStyle/>
          <a:p>
            <a:pPr algn="just"/>
            <a:r>
              <a:rPr lang="uk-UA" dirty="0"/>
              <a:t>Організовані групи інтересів шукають канали для </a:t>
            </a:r>
            <a:r>
              <a:rPr lang="uk-UA" dirty="0" err="1"/>
              <a:t>артикулювання</a:t>
            </a:r>
            <a:r>
              <a:rPr lang="uk-UA" dirty="0"/>
              <a:t> своїх вимог і засобів переконання тих, від кого залежить прийняття рішення, в тому, що ці вимоги заслуговують на увагу та дій у відповідь. Одним з наочних засобів </a:t>
            </a:r>
            <a:r>
              <a:rPr lang="uk-UA" dirty="0" err="1"/>
              <a:t>артикулювання</a:t>
            </a:r>
            <a:r>
              <a:rPr lang="uk-UA" dirty="0"/>
              <a:t> вимог є демонстрації та застосування сили; вони, як правило, використовуються </a:t>
            </a:r>
            <a:r>
              <a:rPr lang="uk-UA" dirty="0" err="1"/>
              <a:t>аномічними</a:t>
            </a:r>
            <a:r>
              <a:rPr lang="uk-UA" dirty="0"/>
              <a:t> групами інтересів. Інший шлях доступу до владної еліти – особисті зв’язки; до них, як правило, звертаються неасоційовані групи. Канали доступу, </a:t>
            </a:r>
            <a:r>
              <a:rPr lang="uk-UA" dirty="0" err="1"/>
              <a:t>найбезпосереднішим</a:t>
            </a:r>
            <a:r>
              <a:rPr lang="uk-UA" dirty="0"/>
              <a:t> чином, залежать від існуючих у суспільстві структур політичної комунікації. Наприклад, зростаючі можливості використання засобів масової комунікації прямо сприяють </a:t>
            </a:r>
            <a:r>
              <a:rPr lang="uk-UA" dirty="0" err="1"/>
              <a:t>артикулюванню</a:t>
            </a:r>
            <a:r>
              <a:rPr lang="uk-UA" dirty="0"/>
              <a:t> інтересів</a:t>
            </a:r>
          </a:p>
        </p:txBody>
      </p:sp>
    </p:spTree>
    <p:extLst>
      <p:ext uri="{BB962C8B-B14F-4D97-AF65-F5344CB8AC3E}">
        <p14:creationId xmlns:p14="http://schemas.microsoft.com/office/powerpoint/2010/main" val="471702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211969-CA97-4793-93E9-65CE5B8A2837}"/>
              </a:ext>
            </a:extLst>
          </p:cNvPr>
          <p:cNvSpPr>
            <a:spLocks noGrp="1"/>
          </p:cNvSpPr>
          <p:nvPr>
            <p:ph type="title"/>
          </p:nvPr>
        </p:nvSpPr>
        <p:spPr/>
        <p:txBody>
          <a:bodyPr/>
          <a:lstStyle/>
          <a:p>
            <a:pPr algn="ctr"/>
            <a:r>
              <a:rPr lang="uk-UA" dirty="0"/>
              <a:t>типи </a:t>
            </a:r>
            <a:r>
              <a:rPr lang="uk-UA" dirty="0" err="1"/>
              <a:t>артикулювання</a:t>
            </a:r>
            <a:r>
              <a:rPr lang="uk-UA" dirty="0"/>
              <a:t> інтересів</a:t>
            </a:r>
          </a:p>
        </p:txBody>
      </p:sp>
      <p:sp>
        <p:nvSpPr>
          <p:cNvPr id="3" name="Місце для вмісту 2">
            <a:extLst>
              <a:ext uri="{FF2B5EF4-FFF2-40B4-BE49-F238E27FC236}">
                <a16:creationId xmlns:a16="http://schemas.microsoft.com/office/drawing/2014/main" id="{4F1E2142-1554-4A3B-80BA-75A4A091E3AE}"/>
              </a:ext>
            </a:extLst>
          </p:cNvPr>
          <p:cNvSpPr>
            <a:spLocks noGrp="1"/>
          </p:cNvSpPr>
          <p:nvPr>
            <p:ph idx="1"/>
          </p:nvPr>
        </p:nvSpPr>
        <p:spPr/>
        <p:txBody>
          <a:bodyPr>
            <a:normAutofit fontScale="85000" lnSpcReduction="10000"/>
          </a:bodyPr>
          <a:lstStyle/>
          <a:p>
            <a:pPr algn="just"/>
            <a:r>
              <a:rPr lang="uk-UA" dirty="0"/>
              <a:t>воно може бути явним чи латентним. Явне </a:t>
            </a:r>
            <a:r>
              <a:rPr lang="uk-UA" dirty="0" err="1"/>
              <a:t>артикулювання</a:t>
            </a:r>
            <a:r>
              <a:rPr lang="uk-UA" dirty="0"/>
              <a:t> інтересів характеризується чітким формулюванням вимог; латентне </a:t>
            </a:r>
            <a:r>
              <a:rPr lang="uk-UA" dirty="0" err="1"/>
              <a:t>артикулювання</a:t>
            </a:r>
            <a:r>
              <a:rPr lang="uk-UA" dirty="0"/>
              <a:t> інтересів може проявлятися у формі конкретної поведінки або настрою, яке сприймається політичною системою. </a:t>
            </a:r>
          </a:p>
          <a:p>
            <a:pPr algn="just"/>
            <a:r>
              <a:rPr lang="uk-UA" dirty="0"/>
              <a:t>вимоги можуть бути загальними або особливими. Загальні вимоги, як правило, виступають у формі нормативних абстрактних приписів типу «корумповані особи мають понести суворе покарання»; особливі вимоги звернені на певні особи, клани, невеличкі групи людей. </a:t>
            </a:r>
            <a:r>
              <a:rPr lang="uk-UA" dirty="0" err="1"/>
              <a:t>Артикулювання</a:t>
            </a:r>
            <a:r>
              <a:rPr lang="uk-UA" dirty="0"/>
              <a:t> вимог може набувати інструментального або емоційного характеру. У першому випадку воно виступає у формі угод з чітко оговореними наслідками, в другому – формі обурення, розчарування або сподівання</a:t>
            </a:r>
          </a:p>
        </p:txBody>
      </p:sp>
    </p:spTree>
    <p:extLst>
      <p:ext uri="{BB962C8B-B14F-4D97-AF65-F5344CB8AC3E}">
        <p14:creationId xmlns:p14="http://schemas.microsoft.com/office/powerpoint/2010/main" val="3611107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14BCCF-3296-4BFB-8571-D358C06A0557}"/>
              </a:ext>
            </a:extLst>
          </p:cNvPr>
          <p:cNvSpPr>
            <a:spLocks noGrp="1"/>
          </p:cNvSpPr>
          <p:nvPr>
            <p:ph type="title"/>
          </p:nvPr>
        </p:nvSpPr>
        <p:spPr/>
        <p:txBody>
          <a:bodyPr/>
          <a:lstStyle/>
          <a:p>
            <a:pPr algn="ctr"/>
            <a:r>
              <a:rPr lang="uk-UA" dirty="0"/>
              <a:t>Технології лобізму</a:t>
            </a:r>
          </a:p>
        </p:txBody>
      </p:sp>
      <p:sp>
        <p:nvSpPr>
          <p:cNvPr id="3" name="Місце для вмісту 2">
            <a:extLst>
              <a:ext uri="{FF2B5EF4-FFF2-40B4-BE49-F238E27FC236}">
                <a16:creationId xmlns:a16="http://schemas.microsoft.com/office/drawing/2014/main" id="{49CB428F-76D9-48B4-B8CB-A0DC0607276F}"/>
              </a:ext>
            </a:extLst>
          </p:cNvPr>
          <p:cNvSpPr>
            <a:spLocks noGrp="1"/>
          </p:cNvSpPr>
          <p:nvPr>
            <p:ph idx="1"/>
          </p:nvPr>
        </p:nvSpPr>
        <p:spPr/>
        <p:txBody>
          <a:bodyPr>
            <a:normAutofit fontScale="70000" lnSpcReduction="20000"/>
          </a:bodyPr>
          <a:lstStyle/>
          <a:p>
            <a:pPr marL="0" indent="0" algn="just">
              <a:buNone/>
            </a:pPr>
            <a:r>
              <a:rPr lang="uk-UA" sz="2600" dirty="0"/>
              <a:t>Лобізм –</a:t>
            </a:r>
          </a:p>
          <a:p>
            <a:pPr algn="just">
              <a:buFont typeface="Arial" panose="020B0604020202020204" pitchFamily="34" charset="0"/>
              <a:buChar char="•"/>
            </a:pPr>
            <a:r>
              <a:rPr lang="uk-UA" sz="2600" dirty="0"/>
              <a:t>особлива система і практика реалізації інтересів окремих організацій і різноманітних груп громадськості шляхом цілеспрямованого впливу на законодавчі та виконавчі органи державної влади;</a:t>
            </a:r>
          </a:p>
          <a:p>
            <a:pPr algn="just">
              <a:buFont typeface="Arial" panose="020B0604020202020204" pitchFamily="34" charset="0"/>
              <a:buChar char="•"/>
            </a:pPr>
            <a:r>
              <a:rPr lang="uk-UA" sz="2600" dirty="0"/>
              <a:t>діяльність соціальних груп, які відстоюють свої особливі політичні інтереси;</a:t>
            </a:r>
          </a:p>
          <a:p>
            <a:pPr algn="just">
              <a:buFont typeface="Arial" panose="020B0604020202020204" pitchFamily="34" charset="0"/>
              <a:buChar char="•"/>
            </a:pPr>
            <a:r>
              <a:rPr lang="uk-UA" sz="2600" dirty="0"/>
              <a:t>групи тиску на органи законодавчої і виконавчої влади з метою впливу на процес ухвалення рішень органами державної влади з питань внутрішньої і зовнішньої політики;</a:t>
            </a:r>
          </a:p>
          <a:p>
            <a:pPr algn="just">
              <a:buFont typeface="Arial" panose="020B0604020202020204" pitchFamily="34" charset="0"/>
              <a:buChar char="•"/>
            </a:pPr>
            <a:r>
              <a:rPr lang="uk-UA" sz="2600" dirty="0"/>
              <a:t>дії державних органів, законодавчих, виконавчих, судових властей, спрямовані на підтримку окремих галузей і сфер економіки держави, регіонів, підприємств, соціальних груп, зумовлені взаємодією з групами тиску.</a:t>
            </a:r>
          </a:p>
          <a:p>
            <a:endParaRPr lang="uk-UA" dirty="0"/>
          </a:p>
        </p:txBody>
      </p:sp>
    </p:spTree>
    <p:extLst>
      <p:ext uri="{BB962C8B-B14F-4D97-AF65-F5344CB8AC3E}">
        <p14:creationId xmlns:p14="http://schemas.microsoft.com/office/powerpoint/2010/main" val="4101867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1EEBC0-E5B0-45C7-AD46-DC4E9652C5B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AD08297-7DCA-4F93-9310-FAFFE223DBB6}"/>
              </a:ext>
            </a:extLst>
          </p:cNvPr>
          <p:cNvSpPr>
            <a:spLocks noGrp="1"/>
          </p:cNvSpPr>
          <p:nvPr>
            <p:ph idx="1"/>
          </p:nvPr>
        </p:nvSpPr>
        <p:spPr/>
        <p:txBody>
          <a:bodyPr/>
          <a:lstStyle/>
          <a:p>
            <a:pPr algn="just"/>
            <a:r>
              <a:rPr lang="uk-UA" sz="1800" b="1" dirty="0">
                <a:solidFill>
                  <a:srgbClr val="FFFF00"/>
                </a:solidFill>
              </a:rPr>
              <a:t>Політичний лобізм </a:t>
            </a:r>
            <a:r>
              <a:rPr lang="uk-UA" sz="1800" dirty="0"/>
              <a:t>— інститут представництва та реалізації інтер­есів різноманітних суспільних груп шляхом впливу на рішення органів державної влади.</a:t>
            </a:r>
          </a:p>
          <a:p>
            <a:pPr algn="just"/>
            <a:r>
              <a:rPr lang="uk-UA" sz="1800" b="1" dirty="0">
                <a:solidFill>
                  <a:srgbClr val="FFFF00"/>
                </a:solidFill>
              </a:rPr>
              <a:t>Політичне лобіювання </a:t>
            </a:r>
            <a:r>
              <a:rPr lang="uk-UA" sz="1800" dirty="0"/>
              <a:t>— це процес, пов’язаний з діяльністю груп тиску на органи державної влади з метою забезпечення власних інтересів чи інтересів тих суспільних груп, які вони представляють</a:t>
            </a:r>
          </a:p>
          <a:p>
            <a:endParaRPr lang="uk-UA" sz="1800" dirty="0"/>
          </a:p>
        </p:txBody>
      </p:sp>
    </p:spTree>
    <p:extLst>
      <p:ext uri="{BB962C8B-B14F-4D97-AF65-F5344CB8AC3E}">
        <p14:creationId xmlns:p14="http://schemas.microsoft.com/office/powerpoint/2010/main" val="3190464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21382F-B492-4CC1-9396-7268185E07C7}"/>
              </a:ext>
            </a:extLst>
          </p:cNvPr>
          <p:cNvSpPr>
            <a:spLocks noGrp="1"/>
          </p:cNvSpPr>
          <p:nvPr>
            <p:ph type="title"/>
          </p:nvPr>
        </p:nvSpPr>
        <p:spPr/>
        <p:txBody>
          <a:bodyPr/>
          <a:lstStyle/>
          <a:p>
            <a:pPr algn="ctr"/>
            <a:r>
              <a:rPr lang="uk-UA" dirty="0"/>
              <a:t>основні форми лобіювання</a:t>
            </a:r>
          </a:p>
        </p:txBody>
      </p:sp>
      <p:sp>
        <p:nvSpPr>
          <p:cNvPr id="3" name="Місце для вмісту 2">
            <a:extLst>
              <a:ext uri="{FF2B5EF4-FFF2-40B4-BE49-F238E27FC236}">
                <a16:creationId xmlns:a16="http://schemas.microsoft.com/office/drawing/2014/main" id="{FEF4954A-9A49-4186-9861-4346895D3023}"/>
              </a:ext>
            </a:extLst>
          </p:cNvPr>
          <p:cNvSpPr>
            <a:spLocks noGrp="1"/>
          </p:cNvSpPr>
          <p:nvPr>
            <p:ph idx="1"/>
          </p:nvPr>
        </p:nvSpPr>
        <p:spPr/>
        <p:txBody>
          <a:bodyPr>
            <a:normAutofit fontScale="55000" lnSpcReduction="20000"/>
          </a:bodyPr>
          <a:lstStyle/>
          <a:p>
            <a:r>
              <a:rPr lang="uk-UA" dirty="0"/>
              <a:t>Безпосередній лобізм, який полягає у цілеспрямованій роботі із суб’єктами законодавчої ініціативи (їх посадовими особами та структурними органами) з метою прийняття Верховною Радою України законодавчого </a:t>
            </a:r>
            <a:r>
              <a:rPr lang="uk-UA" dirty="0" err="1"/>
              <a:t>акта</a:t>
            </a:r>
            <a:r>
              <a:rPr lang="uk-UA" dirty="0"/>
              <a:t>, що відповідав би інтересам певних осіб (груп осіб). </a:t>
            </a:r>
          </a:p>
          <a:p>
            <a:pPr marL="0" indent="0">
              <a:buNone/>
            </a:pPr>
            <a:r>
              <a:rPr lang="uk-UA" dirty="0"/>
              <a:t>Ця форма лобізму виражається у наступному: </a:t>
            </a:r>
          </a:p>
          <a:p>
            <a:r>
              <a:rPr lang="uk-UA" dirty="0"/>
              <a:t>1) внесення суб’єктами законодавчої ініціативи та сприяння прийняття нормативно-правових актів: групи інтересів та впливу займаються не тільки розробленням проектів законів, а й забезпечують реалізацію механізму просування законопроекту;</a:t>
            </a:r>
          </a:p>
          <a:p>
            <a:r>
              <a:rPr lang="uk-UA" dirty="0"/>
              <a:t> 2) безпосередній контакт з уповноваженими особами у процесі підготовки та опрацювання проектів рішень: основне завдання лобіста полягає у досягненні з офіційною особою домовленостей про прийняття відповідного рішення;</a:t>
            </a:r>
          </a:p>
          <a:p>
            <a:r>
              <a:rPr lang="uk-UA" dirty="0"/>
              <a:t> 3) надання суб’єктам законодавчої ініціативи інформації про необхідність прийняття нових законів, внесення змін, доповнень або скасування чинних законів України; </a:t>
            </a:r>
          </a:p>
          <a:p>
            <a:r>
              <a:rPr lang="uk-UA" dirty="0"/>
              <a:t>4) проведення експертизи законопроектів: у таких експертних висновках, поряд з аналізом положень тексту, можуть міститися детальні й конкретні пропозиції з удосконалення норм, щодо включення норм чи виключення окремих норм проекту закону. </a:t>
            </a:r>
          </a:p>
        </p:txBody>
      </p:sp>
    </p:spTree>
    <p:extLst>
      <p:ext uri="{BB962C8B-B14F-4D97-AF65-F5344CB8AC3E}">
        <p14:creationId xmlns:p14="http://schemas.microsoft.com/office/powerpoint/2010/main" val="727389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766632-340B-4629-864E-0C1E00DFE82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0E575D3-1087-4EF7-8498-1DECFC6C79E5}"/>
              </a:ext>
            </a:extLst>
          </p:cNvPr>
          <p:cNvSpPr>
            <a:spLocks noGrp="1"/>
          </p:cNvSpPr>
          <p:nvPr>
            <p:ph idx="1"/>
          </p:nvPr>
        </p:nvSpPr>
        <p:spPr/>
        <p:txBody>
          <a:bodyPr>
            <a:normAutofit fontScale="70000" lnSpcReduction="20000"/>
          </a:bodyPr>
          <a:lstStyle/>
          <a:p>
            <a:pPr algn="just"/>
            <a:r>
              <a:rPr lang="uk-UA" b="1" dirty="0">
                <a:solidFill>
                  <a:srgbClr val="FFFF00"/>
                </a:solidFill>
              </a:rPr>
              <a:t>опосередкований вплив</a:t>
            </a:r>
            <a:r>
              <a:rPr lang="uk-UA" dirty="0"/>
              <a:t>, який полягає у непрямій дії на суб’єктів законодавчої ініціативи для прийняття, зміни чи скасування закону України чи іншого рішення Верховної Ради України. </a:t>
            </a:r>
          </a:p>
          <a:p>
            <a:pPr marL="0" indent="0" algn="just">
              <a:buNone/>
            </a:pPr>
            <a:r>
              <a:rPr lang="uk-UA" dirty="0"/>
              <a:t>Вона проявляється у наступному:</a:t>
            </a:r>
          </a:p>
          <a:p>
            <a:pPr algn="just"/>
            <a:r>
              <a:rPr lang="uk-UA" dirty="0"/>
              <a:t> 1) організація та проведення громадсько-політичних заходів для формування суспільної думки щодо необхідності прийняття певної законодавчої ініціативи;</a:t>
            </a:r>
          </a:p>
          <a:p>
            <a:pPr algn="just"/>
            <a:r>
              <a:rPr lang="uk-UA" dirty="0"/>
              <a:t> 2) фінансування виборчих кампаній політичних партій та кандидатів у депутати, що підтримують ідеї заінтересованої групи; </a:t>
            </a:r>
          </a:p>
          <a:p>
            <a:pPr algn="just"/>
            <a:r>
              <a:rPr lang="uk-UA" dirty="0"/>
              <a:t>3) розсилання інформаційних і аналітичних матеріалів; </a:t>
            </a:r>
          </a:p>
          <a:p>
            <a:pPr algn="just"/>
            <a:r>
              <a:rPr lang="uk-UA" dirty="0"/>
              <a:t>4) організація й проведення публічних та науково-практичних заходів; </a:t>
            </a:r>
          </a:p>
          <a:p>
            <a:pPr algn="just"/>
            <a:r>
              <a:rPr lang="uk-UA" dirty="0"/>
              <a:t>5) пропаганда своїх інтересів через засоби масової інформації</a:t>
            </a:r>
          </a:p>
        </p:txBody>
      </p:sp>
    </p:spTree>
    <p:extLst>
      <p:ext uri="{BB962C8B-B14F-4D97-AF65-F5344CB8AC3E}">
        <p14:creationId xmlns:p14="http://schemas.microsoft.com/office/powerpoint/2010/main" val="3706357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484A46-6094-4D2E-96C9-0E846ACB19F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E16F4C6-E292-4465-84E8-712D0D33BBD0}"/>
              </a:ext>
            </a:extLst>
          </p:cNvPr>
          <p:cNvSpPr>
            <a:spLocks noGrp="1"/>
          </p:cNvSpPr>
          <p:nvPr>
            <p:ph idx="1"/>
          </p:nvPr>
        </p:nvSpPr>
        <p:spPr>
          <a:xfrm>
            <a:off x="1141412" y="2249486"/>
            <a:ext cx="10097718" cy="3989995"/>
          </a:xfrm>
        </p:spPr>
        <p:txBody>
          <a:bodyPr>
            <a:normAutofit fontScale="55000" lnSpcReduction="20000"/>
          </a:bodyPr>
          <a:lstStyle/>
          <a:p>
            <a:pPr marL="0" indent="0">
              <a:spcBef>
                <a:spcPts val="0"/>
              </a:spcBef>
              <a:buNone/>
            </a:pPr>
            <a:r>
              <a:rPr lang="uk-UA" dirty="0"/>
              <a:t>Цю форму лобіювання ще називають місцевою, що означає тиск на владу знизу за допомогою організації різних масових кампаній, через формування громадської думки; мобілізації громадськості на місцевому рівні на підтримку певного акту органів державної влади або протидію йому;</a:t>
            </a:r>
          </a:p>
          <a:p>
            <a:pPr>
              <a:spcBef>
                <a:spcPts val="0"/>
              </a:spcBef>
            </a:pPr>
            <a:r>
              <a:rPr lang="uk-UA" dirty="0"/>
              <a:t>організація заходів у формі широкомасштабних акцій у засобах комунікації;</a:t>
            </a:r>
          </a:p>
          <a:p>
            <a:pPr>
              <a:spcBef>
                <a:spcPts val="0"/>
              </a:spcBef>
            </a:pPr>
            <a:r>
              <a:rPr lang="uk-UA" dirty="0"/>
              <a:t>збирання підписів;</a:t>
            </a:r>
          </a:p>
          <a:p>
            <a:pPr>
              <a:spcBef>
                <a:spcPts val="0"/>
              </a:spcBef>
            </a:pPr>
            <a:r>
              <a:rPr lang="uk-UA" dirty="0"/>
              <a:t>підготовка досліджень (аналітичних, статистичних тощо), публікацій, прогнозів, висновків, звітів, які містять конкретні пропозиції з метою вплинути на рішення уповноважених органів;</a:t>
            </a:r>
          </a:p>
          <a:p>
            <a:pPr>
              <a:spcBef>
                <a:spcPts val="0"/>
              </a:spcBef>
            </a:pPr>
            <a:r>
              <a:rPr lang="uk-UA" dirty="0"/>
              <a:t>висловлення позиції (власної або окресленої суспільної групи) щодо проектів нормативно-правових актів, що готуються уповноваженими органами;</a:t>
            </a:r>
          </a:p>
          <a:p>
            <a:pPr>
              <a:spcBef>
                <a:spcPts val="0"/>
              </a:spcBef>
            </a:pPr>
            <a:r>
              <a:rPr lang="uk-UA" dirty="0"/>
              <a:t>організація та участь у семінарах, конференціях, слуханнях, круглих столах за участю представників законодавчої та виконавчої влади, що проводяться з метою попереднього обговорення певних рішень;</a:t>
            </a:r>
          </a:p>
          <a:p>
            <a:pPr>
              <a:spcBef>
                <a:spcPts val="0"/>
              </a:spcBef>
            </a:pPr>
            <a:r>
              <a:rPr lang="uk-UA" dirty="0"/>
              <a:t>пропагування своїх поглядів та інтересів через ЗМІ;</a:t>
            </a:r>
          </a:p>
          <a:p>
            <a:pPr>
              <a:spcBef>
                <a:spcPts val="0"/>
              </a:spcBef>
            </a:pPr>
            <a:r>
              <a:rPr lang="uk-UA" dirty="0"/>
              <a:t>організація груп, які зацікавлені у вирішені певної проблеми, агітація їх до активних дій та виступів (написання листів, зустрічей з народними депутатами, тощо).</a:t>
            </a:r>
          </a:p>
          <a:p>
            <a:pPr>
              <a:spcBef>
                <a:spcPts val="0"/>
              </a:spcBef>
            </a:pPr>
            <a:r>
              <a:rPr lang="uk-UA" dirty="0"/>
              <a:t>публікації у газетах, журналах та інших періодичних виданнях, ініційовані та оплачені особою з метою підтримки законодавчого акту або протидії йому.</a:t>
            </a:r>
          </a:p>
          <a:p>
            <a:pPr>
              <a:spcBef>
                <a:spcPts val="0"/>
              </a:spcBef>
            </a:pPr>
            <a:r>
              <a:rPr lang="uk-UA" dirty="0"/>
              <a:t>прямий тиск на членів державного органу за допомогою «штучного стимулювання кампанії надсилання листів» на їх адресу </a:t>
            </a:r>
          </a:p>
          <a:p>
            <a:endParaRPr lang="uk-UA" dirty="0"/>
          </a:p>
        </p:txBody>
      </p:sp>
    </p:spTree>
    <p:extLst>
      <p:ext uri="{BB962C8B-B14F-4D97-AF65-F5344CB8AC3E}">
        <p14:creationId xmlns:p14="http://schemas.microsoft.com/office/powerpoint/2010/main" val="2399077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DEE273-C7E7-405A-8194-35FCE78E1804}"/>
              </a:ext>
            </a:extLst>
          </p:cNvPr>
          <p:cNvSpPr>
            <a:spLocks noGrp="1"/>
          </p:cNvSpPr>
          <p:nvPr>
            <p:ph type="title"/>
          </p:nvPr>
        </p:nvSpPr>
        <p:spPr/>
        <p:txBody>
          <a:bodyPr/>
          <a:lstStyle/>
          <a:p>
            <a:pPr algn="ctr"/>
            <a:r>
              <a:rPr lang="ru-RU" dirty="0" err="1"/>
              <a:t>групи</a:t>
            </a:r>
            <a:r>
              <a:rPr lang="ru-RU" dirty="0"/>
              <a:t> </a:t>
            </a:r>
            <a:r>
              <a:rPr lang="ru-RU" dirty="0" err="1"/>
              <a:t>інтересів</a:t>
            </a:r>
            <a:endParaRPr lang="uk-UA" dirty="0"/>
          </a:p>
        </p:txBody>
      </p:sp>
      <p:sp>
        <p:nvSpPr>
          <p:cNvPr id="3" name="Місце для вмісту 2">
            <a:extLst>
              <a:ext uri="{FF2B5EF4-FFF2-40B4-BE49-F238E27FC236}">
                <a16:creationId xmlns:a16="http://schemas.microsoft.com/office/drawing/2014/main" id="{50BE2FED-8EE8-4F27-8E6A-14D22A4E6F57}"/>
              </a:ext>
            </a:extLst>
          </p:cNvPr>
          <p:cNvSpPr>
            <a:spLocks noGrp="1"/>
          </p:cNvSpPr>
          <p:nvPr>
            <p:ph idx="1"/>
          </p:nvPr>
        </p:nvSpPr>
        <p:spPr/>
        <p:txBody>
          <a:bodyPr>
            <a:normAutofit lnSpcReduction="10000"/>
          </a:bodyPr>
          <a:lstStyle/>
          <a:p>
            <a:pPr algn="just"/>
            <a:r>
              <a:rPr lang="uk-UA" dirty="0"/>
              <a:t>Враховуючи домінуючі в політичній науці підходи, групи інтересів можна визначити як </a:t>
            </a:r>
            <a:r>
              <a:rPr lang="uk-UA" dirty="0">
                <a:solidFill>
                  <a:srgbClr val="FFFF00"/>
                </a:solidFill>
              </a:rPr>
              <a:t>переважно добровільні об'єднання, пристосовані або спеціально створені людьми для вираження та відстоювання своїх владно значущих інтересів у відношенні з державою, а також іншими політичними інститутами</a:t>
            </a:r>
            <a:r>
              <a:rPr lang="uk-UA" dirty="0"/>
              <a:t>. Ці політичні асоціації, будучи посередниками у відносинах держави з населенням, представляють інтереси соціальних, національних, регіональних та інших людських спільнот і є формою колективних дій їх членів.</a:t>
            </a:r>
          </a:p>
        </p:txBody>
      </p:sp>
    </p:spTree>
    <p:extLst>
      <p:ext uri="{BB962C8B-B14F-4D97-AF65-F5344CB8AC3E}">
        <p14:creationId xmlns:p14="http://schemas.microsoft.com/office/powerpoint/2010/main" val="24775464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16F58-3E8E-42F1-ADE1-57A15EA59A9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9DF6D74-BDA6-446C-9A82-18B1E459D635}"/>
              </a:ext>
            </a:extLst>
          </p:cNvPr>
          <p:cNvSpPr>
            <a:spLocks noGrp="1"/>
          </p:cNvSpPr>
          <p:nvPr>
            <p:ph idx="1"/>
          </p:nvPr>
        </p:nvSpPr>
        <p:spPr>
          <a:xfrm>
            <a:off x="1141412" y="2249486"/>
            <a:ext cx="10133229" cy="3989995"/>
          </a:xfrm>
        </p:spPr>
        <p:txBody>
          <a:bodyPr>
            <a:normAutofit fontScale="70000" lnSpcReduction="20000"/>
          </a:bodyPr>
          <a:lstStyle/>
          <a:p>
            <a:pPr marL="0" indent="0" algn="just">
              <a:buNone/>
            </a:pPr>
            <a:r>
              <a:rPr lang="uk-UA" dirty="0"/>
              <a:t>Важливе значення має діяльність лобіста на місцевому рівні, яка загалом включає:</a:t>
            </a:r>
          </a:p>
          <a:p>
            <a:pPr algn="just"/>
            <a:r>
              <a:rPr lang="uk-UA" dirty="0"/>
              <a:t>роботу з центральними та місцевими засобами інформації (поширення за їх допомогою позиції організації-клієнта, </a:t>
            </a:r>
          </a:p>
          <a:p>
            <a:pPr algn="just"/>
            <a:r>
              <a:rPr lang="uk-UA" dirty="0"/>
              <a:t>громадської думки виборців, демонструючи злободенність та соціальну значимість піднятої проблеми);</a:t>
            </a:r>
          </a:p>
          <a:p>
            <a:pPr algn="just"/>
            <a:r>
              <a:rPr lang="uk-UA" dirty="0"/>
              <a:t>особисте спілкування та роботу з місцевими організаціями громадськості (запрошення законодавців на зустрічі з ключовими лідерами громадської думки на місцях та на конференції чи зібрання громадськості, що організовуються у виборчому окрузі, де з експертними повідомленнями виступають авторитетні представники населення);</a:t>
            </a:r>
          </a:p>
          <a:p>
            <a:pPr algn="just"/>
            <a:r>
              <a:rPr lang="uk-UA" dirty="0"/>
              <a:t>диригування кампаніями звернення до законодавців, державних чиновників з метою справити вплив виборців на них (надсилання листів та іншої пошти, масові візити виборців до законодавців і чиновників).</a:t>
            </a:r>
          </a:p>
          <a:p>
            <a:endParaRPr lang="uk-UA" dirty="0"/>
          </a:p>
        </p:txBody>
      </p:sp>
    </p:spTree>
    <p:extLst>
      <p:ext uri="{BB962C8B-B14F-4D97-AF65-F5344CB8AC3E}">
        <p14:creationId xmlns:p14="http://schemas.microsoft.com/office/powerpoint/2010/main" val="1465467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32E01A-D9ED-40F7-AA3C-0361F4AB9E1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C8DA437-AB71-48E3-A147-F9F1762A4397}"/>
              </a:ext>
            </a:extLst>
          </p:cNvPr>
          <p:cNvSpPr>
            <a:spLocks noGrp="1"/>
          </p:cNvSpPr>
          <p:nvPr>
            <p:ph idx="1"/>
          </p:nvPr>
        </p:nvSpPr>
        <p:spPr/>
        <p:txBody>
          <a:bodyPr/>
          <a:lstStyle/>
          <a:p>
            <a:pPr algn="just"/>
            <a:r>
              <a:rPr lang="uk-UA" dirty="0"/>
              <a:t>виділяють ще третю форму політичного лобіювання </a:t>
            </a:r>
            <a:r>
              <a:rPr lang="uk-UA" b="1" dirty="0">
                <a:solidFill>
                  <a:srgbClr val="FFFF00"/>
                </a:solidFill>
              </a:rPr>
              <a:t>внутрішнє лобіювання</a:t>
            </a:r>
            <a:r>
              <a:rPr lang="uk-UA" dirty="0"/>
              <a:t>, коли певні інтереси в органах влади захищають особи, що працюють в них чи мають до них прямий доступ.</a:t>
            </a:r>
          </a:p>
          <a:p>
            <a:pPr algn="just"/>
            <a:r>
              <a:rPr lang="uk-UA" dirty="0"/>
              <a:t>Нерідко трапляються випадки, коли досвідчені лобісти йдуть на державну службу, а потім використовують свою офіційну посаду, щоб надавати підтримку колишнім клієнтам, Буває й навпаки, коли державні службовці залишають високі посади і стають лобістами.</a:t>
            </a:r>
          </a:p>
          <a:p>
            <a:endParaRPr lang="uk-UA" dirty="0"/>
          </a:p>
        </p:txBody>
      </p:sp>
    </p:spTree>
    <p:extLst>
      <p:ext uri="{BB962C8B-B14F-4D97-AF65-F5344CB8AC3E}">
        <p14:creationId xmlns:p14="http://schemas.microsoft.com/office/powerpoint/2010/main" val="17065387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A09880-B0C4-4FD6-8361-BD6433353838}"/>
              </a:ext>
            </a:extLst>
          </p:cNvPr>
          <p:cNvSpPr>
            <a:spLocks noGrp="1"/>
          </p:cNvSpPr>
          <p:nvPr>
            <p:ph type="title"/>
          </p:nvPr>
        </p:nvSpPr>
        <p:spPr/>
        <p:txBody>
          <a:bodyPr/>
          <a:lstStyle/>
          <a:p>
            <a:pPr algn="ctr"/>
            <a:r>
              <a:rPr lang="uk-UA" dirty="0"/>
              <a:t>ІСТОРЯ ЛОБІЗМУ</a:t>
            </a:r>
          </a:p>
        </p:txBody>
      </p:sp>
      <p:sp>
        <p:nvSpPr>
          <p:cNvPr id="3" name="Місце для вмісту 2">
            <a:extLst>
              <a:ext uri="{FF2B5EF4-FFF2-40B4-BE49-F238E27FC236}">
                <a16:creationId xmlns:a16="http://schemas.microsoft.com/office/drawing/2014/main" id="{21CD2E3B-0D8D-4080-BE81-C963516B4CD7}"/>
              </a:ext>
            </a:extLst>
          </p:cNvPr>
          <p:cNvSpPr>
            <a:spLocks noGrp="1"/>
          </p:cNvSpPr>
          <p:nvPr>
            <p:ph idx="1"/>
          </p:nvPr>
        </p:nvSpPr>
        <p:spPr/>
        <p:txBody>
          <a:bodyPr>
            <a:normAutofit fontScale="32500" lnSpcReduction="20000"/>
          </a:bodyPr>
          <a:lstStyle/>
          <a:p>
            <a:pPr algn="just"/>
            <a:r>
              <a:rPr lang="uk-UA" sz="4500" dirty="0"/>
              <a:t>Етимологічно англійське слово «лобі» належить до середньовічної латини (</a:t>
            </a:r>
            <a:r>
              <a:rPr lang="en-US" sz="4500" dirty="0" err="1"/>
              <a:t>lobia</a:t>
            </a:r>
            <a:r>
              <a:rPr lang="en-US" sz="4500" dirty="0"/>
              <a:t>). </a:t>
            </a:r>
            <a:r>
              <a:rPr lang="uk-UA" sz="4500" dirty="0"/>
              <a:t>Спочатку латинське слово «</a:t>
            </a:r>
            <a:r>
              <a:rPr lang="uk-UA" sz="4500" dirty="0" err="1"/>
              <a:t>лобіа</a:t>
            </a:r>
            <a:r>
              <a:rPr lang="uk-UA" sz="4500" dirty="0"/>
              <a:t>», чи змінене на англійське слово «лобі», зафіксоване у 1553 р., яке позначало тоді прохідні коридори, переважно в монастирях. Від них відходили двері до окремих кімнат, галерей, тихих куточків, які ставали місцем зустрічей зацікавлених осіб із «зовнішнього» монастирю світу та його мешканців, що володіли на той час чималою владою, у тому числі й політичною.</a:t>
            </a:r>
          </a:p>
          <a:p>
            <a:pPr algn="just"/>
            <a:r>
              <a:rPr lang="uk-UA" sz="4500" dirty="0"/>
              <a:t>Пізніше ця характеристика поширилася на аналогічні коридори й холи в театрах і вже у </a:t>
            </a:r>
            <a:r>
              <a:rPr lang="en-US" sz="4500" dirty="0"/>
              <a:t>XVII </a:t>
            </a:r>
            <a:r>
              <a:rPr lang="uk-UA" sz="4500" dirty="0"/>
              <a:t>ст. – у парламентах. Із 1640 р. слово «лобі» вживається для вказівки на приміщення навколо залів засідань, де відбувалися зустрічі законодавців із громадянами.</a:t>
            </a:r>
          </a:p>
          <a:p>
            <a:pPr algn="just"/>
            <a:r>
              <a:rPr lang="uk-UA" sz="4500" dirty="0"/>
              <a:t>Є й інші відомості, що вказують на більш ранній часовий період появи терміну (1808 р.). У них зазначено, що перші згадування про лобістів (у той час застосовувався термін «угруповання») можна знайти ще у статтях «Федераліста»: у 10 номері один із батьків-засновників американської Конституції </a:t>
            </a:r>
            <a:r>
              <a:rPr lang="uk-UA" sz="4500" dirty="0" err="1"/>
              <a:t>Дж</a:t>
            </a:r>
            <a:r>
              <a:rPr lang="uk-UA" sz="4500" dirty="0"/>
              <a:t>. </a:t>
            </a:r>
            <a:r>
              <a:rPr lang="uk-UA" sz="4500" dirty="0" err="1"/>
              <a:t>Медісон</a:t>
            </a:r>
            <a:r>
              <a:rPr lang="uk-UA" sz="4500" dirty="0"/>
              <a:t> визначив їх як «групу громадян, що належать до більшості чи меншості суспільства, об’єднаних подібними інтересами, що </a:t>
            </a:r>
            <a:r>
              <a:rPr lang="uk-UA" sz="4500" dirty="0" err="1"/>
              <a:t>протистоять</a:t>
            </a:r>
            <a:r>
              <a:rPr lang="uk-UA" sz="4500" dirty="0"/>
              <a:t> інтересам інших громадян».</a:t>
            </a:r>
          </a:p>
          <a:p>
            <a:endParaRPr lang="uk-UA" dirty="0"/>
          </a:p>
        </p:txBody>
      </p:sp>
    </p:spTree>
    <p:extLst>
      <p:ext uri="{BB962C8B-B14F-4D97-AF65-F5344CB8AC3E}">
        <p14:creationId xmlns:p14="http://schemas.microsoft.com/office/powerpoint/2010/main" val="3948302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FD457E-5CC6-423E-A877-65DDC8701E39}"/>
              </a:ext>
            </a:extLst>
          </p:cNvPr>
          <p:cNvSpPr>
            <a:spLocks noGrp="1"/>
          </p:cNvSpPr>
          <p:nvPr>
            <p:ph type="title"/>
          </p:nvPr>
        </p:nvSpPr>
        <p:spPr/>
        <p:txBody>
          <a:bodyPr/>
          <a:lstStyle/>
          <a:p>
            <a:pPr algn="ctr"/>
            <a:r>
              <a:rPr lang="uk-UA" dirty="0"/>
              <a:t>ІСТОРІЯ ЛОБІЗМУ</a:t>
            </a:r>
          </a:p>
        </p:txBody>
      </p:sp>
      <p:sp>
        <p:nvSpPr>
          <p:cNvPr id="3" name="Місце для вмісту 2">
            <a:extLst>
              <a:ext uri="{FF2B5EF4-FFF2-40B4-BE49-F238E27FC236}">
                <a16:creationId xmlns:a16="http://schemas.microsoft.com/office/drawing/2014/main" id="{BE4E8581-EBE5-49B2-AD17-CFF6C1ABBFFF}"/>
              </a:ext>
            </a:extLst>
          </p:cNvPr>
          <p:cNvSpPr>
            <a:spLocks noGrp="1"/>
          </p:cNvSpPr>
          <p:nvPr>
            <p:ph idx="1"/>
          </p:nvPr>
        </p:nvSpPr>
        <p:spPr>
          <a:xfrm>
            <a:off x="1141412" y="2249486"/>
            <a:ext cx="10026697" cy="4248967"/>
          </a:xfrm>
        </p:spPr>
        <p:txBody>
          <a:bodyPr>
            <a:normAutofit fontScale="77500" lnSpcReduction="20000"/>
          </a:bodyPr>
          <a:lstStyle/>
          <a:p>
            <a:pPr algn="just"/>
            <a:r>
              <a:rPr lang="uk-UA" sz="2400" dirty="0"/>
              <a:t>Саме </a:t>
            </a:r>
            <a:r>
              <a:rPr lang="uk-UA" sz="2400" dirty="0" err="1"/>
              <a:t>Дж</a:t>
            </a:r>
            <a:r>
              <a:rPr lang="uk-UA" sz="2400" dirty="0"/>
              <a:t>. </a:t>
            </a:r>
            <a:r>
              <a:rPr lang="uk-UA" sz="2400" dirty="0" err="1"/>
              <a:t>Медісон</a:t>
            </a:r>
            <a:r>
              <a:rPr lang="uk-UA" sz="2400" dirty="0"/>
              <a:t> започаткував негативне ставлення до лобізму як до деструктивної сили суспільства: «Аргументи проти лобізму зводяться до того, що їхня діяльність підриває віру громадян у державні інститути, форми діяльності лобістів не завжди законні, у цілому діяльність закрита і не піддається суспільному контролю».</a:t>
            </a:r>
          </a:p>
          <a:p>
            <a:pPr algn="just"/>
            <a:r>
              <a:rPr lang="uk-UA" sz="2400" dirty="0"/>
              <a:t>Історично вважається, що лобізм виник в Англії у </a:t>
            </a:r>
            <a:r>
              <a:rPr lang="en-US" sz="2400" dirty="0"/>
              <a:t>XVII </a:t>
            </a:r>
            <a:r>
              <a:rPr lang="uk-UA" sz="2400" dirty="0"/>
              <a:t>ст. У кулуари (це один з перекладів слова </a:t>
            </a:r>
            <a:r>
              <a:rPr lang="en-US" sz="2400" dirty="0"/>
              <a:t>lobby) </a:t>
            </a:r>
            <a:r>
              <a:rPr lang="uk-UA" sz="2400" dirty="0"/>
              <a:t>виходили члени англійського парламенту, де їх і зустрічали зацікавлені особи.</a:t>
            </a:r>
          </a:p>
          <a:p>
            <a:pPr algn="just"/>
            <a:r>
              <a:rPr lang="uk-UA" sz="2400" dirty="0"/>
              <a:t>Свій класичний сенс термін лобізм здобув у Америці </a:t>
            </a:r>
            <a:r>
              <a:rPr lang="en-US" sz="2400" dirty="0"/>
              <a:t>XIX </a:t>
            </a:r>
            <a:r>
              <a:rPr lang="uk-UA" sz="2400" dirty="0"/>
              <a:t>ст. Традиція лобізму йде корінням в роки президентства Уліс С. </a:t>
            </a:r>
            <a:r>
              <a:rPr lang="uk-UA" sz="2400" dirty="0" err="1"/>
              <a:t>Гранта</a:t>
            </a:r>
            <a:r>
              <a:rPr lang="uk-UA" sz="2400" dirty="0"/>
              <a:t> (1869-1877 рр.). Вечорами 18-й американський президент і його команда часто відпочивали в лобі готелю </a:t>
            </a:r>
            <a:r>
              <a:rPr lang="en-US" sz="2400" dirty="0"/>
              <a:t>Willard, </a:t>
            </a:r>
            <a:r>
              <a:rPr lang="uk-UA" sz="2400" dirty="0"/>
              <a:t>де зацікавлені особи могли викласти їм свої погляди про користь того або іншого рішення.</a:t>
            </a:r>
          </a:p>
          <a:p>
            <a:pPr algn="just"/>
            <a:r>
              <a:rPr lang="uk-UA" sz="2400" dirty="0"/>
              <a:t>З 1946 р. діяльність лобістів у США регламентована законодавством. Відповідно до Закону 1946 р. (</a:t>
            </a:r>
            <a:r>
              <a:rPr lang="en-US" sz="2400" dirty="0"/>
              <a:t>Federal Regulation of Lobbying Act) </a:t>
            </a:r>
            <a:r>
              <a:rPr lang="uk-UA" sz="2400" dirty="0"/>
              <a:t>лобіст зобов’язаний: по-перше, зареєструватися, а по-друге, чотири рази на рік надавати відповідним органам свій фінансовий звіт.</a:t>
            </a:r>
          </a:p>
          <a:p>
            <a:endParaRPr lang="uk-UA" dirty="0"/>
          </a:p>
        </p:txBody>
      </p:sp>
    </p:spTree>
    <p:extLst>
      <p:ext uri="{BB962C8B-B14F-4D97-AF65-F5344CB8AC3E}">
        <p14:creationId xmlns:p14="http://schemas.microsoft.com/office/powerpoint/2010/main" val="636525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99D000-3CA5-42B4-B1D0-BA0D02A221CF}"/>
              </a:ext>
            </a:extLst>
          </p:cNvPr>
          <p:cNvSpPr>
            <a:spLocks noGrp="1"/>
          </p:cNvSpPr>
          <p:nvPr>
            <p:ph type="title"/>
          </p:nvPr>
        </p:nvSpPr>
        <p:spPr/>
        <p:txBody>
          <a:bodyPr/>
          <a:lstStyle/>
          <a:p>
            <a:pPr algn="ctr"/>
            <a:r>
              <a:rPr lang="uk-UA" dirty="0"/>
              <a:t>До позитивних функцій політичного лобіювання належать</a:t>
            </a:r>
          </a:p>
        </p:txBody>
      </p:sp>
      <p:sp>
        <p:nvSpPr>
          <p:cNvPr id="3" name="Місце для вмісту 2">
            <a:extLst>
              <a:ext uri="{FF2B5EF4-FFF2-40B4-BE49-F238E27FC236}">
                <a16:creationId xmlns:a16="http://schemas.microsoft.com/office/drawing/2014/main" id="{8B0715B7-5D02-437C-A161-13803C690937}"/>
              </a:ext>
            </a:extLst>
          </p:cNvPr>
          <p:cNvSpPr>
            <a:spLocks noGrp="1"/>
          </p:cNvSpPr>
          <p:nvPr>
            <p:ph idx="1"/>
          </p:nvPr>
        </p:nvSpPr>
        <p:spPr/>
        <p:txBody>
          <a:bodyPr>
            <a:normAutofit fontScale="92500"/>
          </a:bodyPr>
          <a:lstStyle/>
          <a:p>
            <a:pPr algn="just"/>
            <a:r>
              <a:rPr lang="uk-UA" dirty="0"/>
              <a:t>1)	надання органам державної влади більшої гнучкості та динаміки, шляхом підсилення легітимності політичних інститутів. У процесі політичного лобіювання може здійснюватися і оновлення управлінського апарату (чиновників, депутатів законодавчих органів тощо);</a:t>
            </a:r>
          </a:p>
          <a:p>
            <a:pPr algn="just"/>
            <a:r>
              <a:rPr lang="uk-UA" dirty="0"/>
              <a:t>2)	представництво інтересів суспільства перед органами державної влади. Політичне лобіювання виконує своєрідну функцію посередника між суспільством і державою, таким чином створюючи додатковий інструмент самоорганізації та впливу громадянського суспільства</a:t>
            </a:r>
          </a:p>
          <a:p>
            <a:endParaRPr lang="uk-UA" dirty="0"/>
          </a:p>
        </p:txBody>
      </p:sp>
    </p:spTree>
    <p:extLst>
      <p:ext uri="{BB962C8B-B14F-4D97-AF65-F5344CB8AC3E}">
        <p14:creationId xmlns:p14="http://schemas.microsoft.com/office/powerpoint/2010/main" val="7950485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E11227-0824-4A8C-891C-65E316CEEC0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63BA254-AD84-4326-90D5-A2CCF0595B3C}"/>
              </a:ext>
            </a:extLst>
          </p:cNvPr>
          <p:cNvSpPr>
            <a:spLocks noGrp="1"/>
          </p:cNvSpPr>
          <p:nvPr>
            <p:ph idx="1"/>
          </p:nvPr>
        </p:nvSpPr>
        <p:spPr/>
        <p:txBody>
          <a:bodyPr>
            <a:normAutofit fontScale="77500" lnSpcReduction="20000"/>
          </a:bodyPr>
          <a:lstStyle/>
          <a:p>
            <a:pPr algn="just"/>
            <a:r>
              <a:rPr lang="uk-UA" dirty="0"/>
              <a:t>3)	впорядкування різноспрямованих суспільних інтересів шляхом </a:t>
            </a:r>
            <a:r>
              <a:rPr lang="uk-UA" dirty="0" err="1"/>
              <a:t>співставлений</a:t>
            </a:r>
            <a:r>
              <a:rPr lang="uk-UA" dirty="0"/>
              <a:t> та визначення пріоритетів (у тому числі між приватними і суспільними цінностями), шо істотно доповнює складну систему стримувань і </a:t>
            </a:r>
            <a:r>
              <a:rPr lang="uk-UA" dirty="0" err="1"/>
              <a:t>противаг</a:t>
            </a:r>
            <a:r>
              <a:rPr lang="uk-UA" dirty="0"/>
              <a:t>. Існує думка, що джерелом лобіювання якраз і є необхідність регулювання групових інтересів, оскільки наслідки тиску па владу однієї групи інтересів можуть досягати масштабів усього суспільства. Але йдеться саме про легальне лобіювання, яке корелює групові інтереси і їх наслідки у межах легітимного поля демократичного суспільства;</a:t>
            </a:r>
          </a:p>
          <a:p>
            <a:pPr algn="just"/>
            <a:r>
              <a:rPr lang="uk-UA" dirty="0"/>
              <a:t>4)	виступає як один з засобів досягнення компромісу. Сприяючи збереженню рівноваги у суспільстві, примиренню, находженню спільних позицій між різними групами інтересів, політичне </a:t>
            </a:r>
            <a:r>
              <a:rPr lang="uk-UA" dirty="0" err="1"/>
              <a:t>досіювання</a:t>
            </a:r>
            <a:r>
              <a:rPr lang="uk-UA" dirty="0"/>
              <a:t> ще можна визначати як інтегруючий елемент демократичної системи;</a:t>
            </a:r>
          </a:p>
          <a:p>
            <a:endParaRPr lang="uk-UA" dirty="0"/>
          </a:p>
        </p:txBody>
      </p:sp>
    </p:spTree>
    <p:extLst>
      <p:ext uri="{BB962C8B-B14F-4D97-AF65-F5344CB8AC3E}">
        <p14:creationId xmlns:p14="http://schemas.microsoft.com/office/powerpoint/2010/main" val="35285357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EE2FFA-BDB6-4EB6-81F6-A7ECB74730F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4DA95D7-8F0F-4EF5-A17F-AA9382BA12BE}"/>
              </a:ext>
            </a:extLst>
          </p:cNvPr>
          <p:cNvSpPr>
            <a:spLocks noGrp="1"/>
          </p:cNvSpPr>
          <p:nvPr>
            <p:ph idx="1"/>
          </p:nvPr>
        </p:nvSpPr>
        <p:spPr/>
        <p:txBody>
          <a:bodyPr>
            <a:normAutofit fontScale="85000" lnSpcReduction="20000"/>
          </a:bodyPr>
          <a:lstStyle/>
          <a:p>
            <a:pPr algn="just"/>
            <a:r>
              <a:rPr lang="uk-UA" dirty="0"/>
              <a:t>5)	активізує політичні процеси, у тому числі, підвищує ефективність прийняття політичних рішень. Принцип «двостороннього руху» у процесі ухвалення політичного рішення уможливлює механізм прийняття його «зверху» з обов'язковим урахуванням пропозицій та поправок «знизу»;</a:t>
            </a:r>
          </a:p>
          <a:p>
            <a:pPr algn="just"/>
            <a:r>
              <a:rPr lang="uk-UA" dirty="0"/>
              <a:t>6)	забезпечує гласність, відкритість політичного процесу, роблячи його передбачуваним шляхом збільшення кола політичних учасників та обмеження всесилля апарату державної влади, Іноді методи лобістської діяльності вимагають оприлюднення перед громад кістю намірів, стратегій і тактик зацікавлених груп, що додає прозорості політичному життю суспільства, даючи додаткові можливості для його контролю;</a:t>
            </a:r>
          </a:p>
          <a:p>
            <a:endParaRPr lang="uk-UA" dirty="0"/>
          </a:p>
        </p:txBody>
      </p:sp>
    </p:spTree>
    <p:extLst>
      <p:ext uri="{BB962C8B-B14F-4D97-AF65-F5344CB8AC3E}">
        <p14:creationId xmlns:p14="http://schemas.microsoft.com/office/powerpoint/2010/main" val="11583374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6C3AFA-9142-468D-A49C-F3CD50A4FB0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6B3784C-2B97-46BB-8A9E-7352C3C714B4}"/>
              </a:ext>
            </a:extLst>
          </p:cNvPr>
          <p:cNvSpPr>
            <a:spLocks noGrp="1"/>
          </p:cNvSpPr>
          <p:nvPr>
            <p:ph idx="1"/>
          </p:nvPr>
        </p:nvSpPr>
        <p:spPr>
          <a:xfrm>
            <a:off x="1141412" y="2249486"/>
            <a:ext cx="10195372" cy="4462031"/>
          </a:xfrm>
        </p:spPr>
        <p:txBody>
          <a:bodyPr>
            <a:normAutofit fontScale="85000" lnSpcReduction="10000"/>
          </a:bodyPr>
          <a:lstStyle/>
          <a:p>
            <a:pPr algn="just"/>
            <a:r>
              <a:rPr lang="uk-UA" dirty="0"/>
              <a:t>7)	інформування державних органів про стан справ у тих чи інших сферах життя, про проблеми, шо </a:t>
            </a:r>
            <a:r>
              <a:rPr lang="uk-UA" dirty="0" err="1"/>
              <a:t>потребуют</a:t>
            </a:r>
            <a:r>
              <a:rPr lang="uk-UA" dirty="0"/>
              <a:t>!, термінового законодавчого вирішення, розширення Інформаційної бази для прийняття політичних рішень (наприклад, збір лобістом необхідної інформації про певний сектор політичного ринку, підготовка експертної оцінки з конкретного питання). Сенатор-республіканець від штату Айдахо Джеймс Мак-</a:t>
            </a:r>
            <a:r>
              <a:rPr lang="uk-UA" dirty="0" err="1"/>
              <a:t>Клур</a:t>
            </a:r>
            <a:r>
              <a:rPr lang="uk-UA" dirty="0"/>
              <a:t> з цього приводу зазначив: «Я особисто переконаний, що лобісти виконують надзвичайно корисну роль. Якщо вам потрібно дістати достовірну інформацію, якщо ви бажаєте довідатися про дихання громадської дум </a:t>
            </a:r>
            <a:r>
              <a:rPr lang="uk-UA" dirty="0" err="1"/>
              <a:t>ки</a:t>
            </a:r>
            <a:r>
              <a:rPr lang="uk-UA" dirty="0"/>
              <a:t>, телефонуйте лобістам, які підтримують певне питання, та лобістам, які виступають проти нього. Вас миттєво просвітять. Вони викладуть вам найпереконливіші аргументи з обох сторін. На мою думку, ця система спрацьовує». Інформаційна функція також розкривається у створенні сприятливих умов сприйняття суспільством і конкретними групами гро-</a:t>
            </a:r>
            <a:r>
              <a:rPr lang="uk-UA" dirty="0" err="1"/>
              <a:t>мадськості</a:t>
            </a:r>
            <a:r>
              <a:rPr lang="uk-UA" dirty="0"/>
              <a:t> схвалених державою законів;</a:t>
            </a:r>
          </a:p>
        </p:txBody>
      </p:sp>
    </p:spTree>
    <p:extLst>
      <p:ext uri="{BB962C8B-B14F-4D97-AF65-F5344CB8AC3E}">
        <p14:creationId xmlns:p14="http://schemas.microsoft.com/office/powerpoint/2010/main" val="38034006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51C60E-5911-4BE1-92DF-2834EFAB905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FF66CA1-DD82-43E8-8A58-4AA8D9146C8F}"/>
              </a:ext>
            </a:extLst>
          </p:cNvPr>
          <p:cNvSpPr>
            <a:spLocks noGrp="1"/>
          </p:cNvSpPr>
          <p:nvPr>
            <p:ph idx="1"/>
          </p:nvPr>
        </p:nvSpPr>
        <p:spPr/>
        <p:txBody>
          <a:bodyPr/>
          <a:lstStyle/>
          <a:p>
            <a:pPr algn="just"/>
            <a:r>
              <a:rPr lang="uk-UA" dirty="0"/>
              <a:t>8)	політична комунікація між широким колом соціальних груп, з одного боку, між політичними інституціями, - з іншого, а також між суспільство та державою загалом. Політичне лобіювання передбачає налагодження різноманітних політичних контактів, каналів спілкування, механізми обміну інформацією, що дозволяє називати його однією із інших технологій політичного дискурсу;</a:t>
            </a:r>
          </a:p>
        </p:txBody>
      </p:sp>
    </p:spTree>
    <p:extLst>
      <p:ext uri="{BB962C8B-B14F-4D97-AF65-F5344CB8AC3E}">
        <p14:creationId xmlns:p14="http://schemas.microsoft.com/office/powerpoint/2010/main" val="7171068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9FA3FB-2A77-4920-8900-087AA63B85E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9C29C43-9605-4153-AEE8-EFD091BB3EB3}"/>
              </a:ext>
            </a:extLst>
          </p:cNvPr>
          <p:cNvSpPr>
            <a:spLocks noGrp="1"/>
          </p:cNvSpPr>
          <p:nvPr>
            <p:ph idx="1"/>
          </p:nvPr>
        </p:nvSpPr>
        <p:spPr/>
        <p:txBody>
          <a:bodyPr>
            <a:normAutofit lnSpcReduction="10000"/>
          </a:bodyPr>
          <a:lstStyle/>
          <a:p>
            <a:pPr algn="just"/>
            <a:r>
              <a:rPr lang="uk-UA" dirty="0"/>
              <a:t>9)	політична соціалізація різноманітних груп суспільства, які, не маючи представників певних інтересів в органах державної влади, самі у той чи інший спосіб намагаються вплинути на політичний процес, отримують додатковий шлях участі у політичному житті суспільства, реалізації конституційних прав громадян в управлінні державними справами. Таким чином, політичне лобіювання стимулює політичну активність соціальних недержавних структур (асоціацій, громадських організацій) </a:t>
            </a:r>
          </a:p>
        </p:txBody>
      </p:sp>
    </p:spTree>
    <p:extLst>
      <p:ext uri="{BB962C8B-B14F-4D97-AF65-F5344CB8AC3E}">
        <p14:creationId xmlns:p14="http://schemas.microsoft.com/office/powerpoint/2010/main" val="979952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6D9280-2E10-4573-A134-B30B2C0433E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CAD667E-E710-45CD-A65E-0F4F46DD491C}"/>
              </a:ext>
            </a:extLst>
          </p:cNvPr>
          <p:cNvSpPr>
            <a:spLocks noGrp="1"/>
          </p:cNvSpPr>
          <p:nvPr>
            <p:ph idx="1"/>
          </p:nvPr>
        </p:nvSpPr>
        <p:spPr/>
        <p:txBody>
          <a:bodyPr>
            <a:normAutofit fontScale="92500"/>
          </a:bodyPr>
          <a:lstStyle/>
          <a:p>
            <a:pPr algn="just"/>
            <a:r>
              <a:rPr lang="uk-UA" dirty="0"/>
              <a:t>Усі групи інтересів, по суті, мають певні ресурси влади. Найважливіші з них – кількісний склад і організація. Масштаб  організації має велике значення, але може бути компенсований іншими чинниками або ресурсами. Набуває важливості й організаційна згуртованість: коли певна група виступає єдиним фронтом, вона користується довірою і має вагу, яка відповідає її численності. Неасоційовані групи, серед яких відсутній елемент формальної організації й згуртованості, як правило, дуже слабкі. Їхня чисельність неадекватна тому ефекту, який вони чинять</a:t>
            </a:r>
          </a:p>
        </p:txBody>
      </p:sp>
    </p:spTree>
    <p:extLst>
      <p:ext uri="{BB962C8B-B14F-4D97-AF65-F5344CB8AC3E}">
        <p14:creationId xmlns:p14="http://schemas.microsoft.com/office/powerpoint/2010/main" val="27521821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72E900-BDA1-4E78-A738-7B00F086D964}"/>
              </a:ext>
            </a:extLst>
          </p:cNvPr>
          <p:cNvSpPr>
            <a:spLocks noGrp="1"/>
          </p:cNvSpPr>
          <p:nvPr>
            <p:ph type="title"/>
          </p:nvPr>
        </p:nvSpPr>
        <p:spPr>
          <a:xfrm>
            <a:off x="1225117" y="618518"/>
            <a:ext cx="9822293" cy="1121505"/>
          </a:xfrm>
        </p:spPr>
        <p:txBody>
          <a:bodyPr>
            <a:normAutofit/>
          </a:bodyPr>
          <a:lstStyle/>
          <a:p>
            <a:pPr algn="ctr"/>
            <a:r>
              <a:rPr lang="uk-UA" dirty="0"/>
              <a:t>Серед негативних рис політичного лобіювання можна виділити наступні:</a:t>
            </a:r>
          </a:p>
        </p:txBody>
      </p:sp>
      <p:sp>
        <p:nvSpPr>
          <p:cNvPr id="3" name="Місце для вмісту 2">
            <a:extLst>
              <a:ext uri="{FF2B5EF4-FFF2-40B4-BE49-F238E27FC236}">
                <a16:creationId xmlns:a16="http://schemas.microsoft.com/office/drawing/2014/main" id="{E431FF34-537C-423D-B860-6AEE8D31DE4A}"/>
              </a:ext>
            </a:extLst>
          </p:cNvPr>
          <p:cNvSpPr>
            <a:spLocks noGrp="1"/>
          </p:cNvSpPr>
          <p:nvPr>
            <p:ph idx="1"/>
          </p:nvPr>
        </p:nvSpPr>
        <p:spPr/>
        <p:txBody>
          <a:bodyPr>
            <a:normAutofit fontScale="92500"/>
          </a:bodyPr>
          <a:lstStyle/>
          <a:p>
            <a:pPr algn="just"/>
            <a:r>
              <a:rPr lang="uk-UA" dirty="0"/>
              <a:t>1)	може блокувати дійсно необхідні управлінські рішення, виступати засобом неправового впливу на органи державної влади і тим самим перешкоджати здійсненню стабільної та оперативної державної політики через нескінчений перерозподіл бюджету, часту зміну пріоритетів;</a:t>
            </a:r>
          </a:p>
          <a:p>
            <a:pPr algn="just"/>
            <a:r>
              <a:rPr lang="uk-UA" dirty="0"/>
              <a:t>2)	може бути чинником розвитку і захисту інтересів окремих груп на шкоду суспільним інтересам, наприклад, задоволення іноземних інтересів на шкоду національним, та стати виявом соціальної несправедливості, призвести до дисбалансу інтересів;</a:t>
            </a:r>
          </a:p>
          <a:p>
            <a:endParaRPr lang="uk-UA" dirty="0"/>
          </a:p>
        </p:txBody>
      </p:sp>
    </p:spTree>
    <p:extLst>
      <p:ext uri="{BB962C8B-B14F-4D97-AF65-F5344CB8AC3E}">
        <p14:creationId xmlns:p14="http://schemas.microsoft.com/office/powerpoint/2010/main" val="26968070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B62F66-EA42-49D5-97C9-2B60060F841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5E5E65D-8C36-48B0-9BF7-B62985B4CAED}"/>
              </a:ext>
            </a:extLst>
          </p:cNvPr>
          <p:cNvSpPr>
            <a:spLocks noGrp="1"/>
          </p:cNvSpPr>
          <p:nvPr>
            <p:ph idx="1"/>
          </p:nvPr>
        </p:nvSpPr>
        <p:spPr/>
        <p:txBody>
          <a:bodyPr>
            <a:normAutofit fontScale="77500" lnSpcReduction="20000"/>
          </a:bodyPr>
          <a:lstStyle/>
          <a:p>
            <a:pPr marL="0" indent="0" algn="just">
              <a:buNone/>
            </a:pPr>
            <a:r>
              <a:rPr lang="uk-UA" dirty="0"/>
              <a:t>3)	може становити загрозу для основ демократії таким чином, шо інститут народовладдя буде підмінений механізмом впливу окремих владних груп. Слід врахувати, що групи тиску - це, часто, елітні групи, для яких характерні свої інтереси, які можуть відрізняються від інтересів усього суспільства. Демократичні інститути перетворюються на вагомий інструмент впливу окремих груп інтересів;</a:t>
            </a:r>
          </a:p>
          <a:p>
            <a:pPr marL="0" indent="0" algn="just">
              <a:buNone/>
            </a:pPr>
            <a:r>
              <a:rPr lang="uk-UA" dirty="0"/>
              <a:t>4)	може створювати сприятливе середовище для корупції та зло-вживань. Політичне лобіювання містить потенційну схильність його учасників до задоволення корисливих потреб, відтак може розглядатись як інструмент збагачення окремих верств, </a:t>
            </a:r>
            <a:r>
              <a:rPr lang="uk-UA" dirty="0" err="1"/>
              <a:t>сліт</a:t>
            </a:r>
            <a:r>
              <a:rPr lang="uk-UA" dirty="0"/>
              <a:t>.</a:t>
            </a:r>
          </a:p>
          <a:p>
            <a:pPr marL="0" indent="0" algn="just">
              <a:buNone/>
            </a:pPr>
            <a:r>
              <a:rPr lang="uk-UA" dirty="0"/>
              <a:t>5)	може слугувати джерелом суб'єктивно інтерпретованої інформації, яка </a:t>
            </a:r>
            <a:r>
              <a:rPr lang="uk-UA" dirty="0" err="1"/>
              <a:t>надасться</a:t>
            </a:r>
            <a:r>
              <a:rPr lang="uk-UA" dirty="0"/>
              <a:t> органам державної влади, що призводить до </a:t>
            </a:r>
            <a:r>
              <a:rPr lang="uk-UA" dirty="0" err="1"/>
              <a:t>дезінформування</a:t>
            </a:r>
            <a:r>
              <a:rPr lang="uk-UA" dirty="0"/>
              <a:t> політичних процесів </a:t>
            </a:r>
          </a:p>
          <a:p>
            <a:endParaRPr lang="uk-UA" dirty="0"/>
          </a:p>
        </p:txBody>
      </p:sp>
    </p:spTree>
    <p:extLst>
      <p:ext uri="{BB962C8B-B14F-4D97-AF65-F5344CB8AC3E}">
        <p14:creationId xmlns:p14="http://schemas.microsoft.com/office/powerpoint/2010/main" val="14095620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4B589A-BDE9-462A-A82D-B44FE00B99C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8F6D340-FFD2-4B00-831F-6903005D2481}"/>
              </a:ext>
            </a:extLst>
          </p:cNvPr>
          <p:cNvSpPr>
            <a:spLocks noGrp="1"/>
          </p:cNvSpPr>
          <p:nvPr>
            <p:ph idx="1"/>
          </p:nvPr>
        </p:nvSpPr>
        <p:spPr>
          <a:xfrm>
            <a:off x="1141412" y="2249487"/>
            <a:ext cx="10142106" cy="4186824"/>
          </a:xfrm>
        </p:spPr>
        <p:txBody>
          <a:bodyPr>
            <a:normAutofit fontScale="85000" lnSpcReduction="20000"/>
          </a:bodyPr>
          <a:lstStyle/>
          <a:p>
            <a:pPr marL="0" indent="0" algn="just">
              <a:buNone/>
            </a:pPr>
            <a:r>
              <a:rPr lang="uk-UA" dirty="0"/>
              <a:t>Сьогодні у світі функціонують дві основні моделі правового регулювання політичного лобіювання</a:t>
            </a:r>
          </a:p>
          <a:p>
            <a:pPr algn="just"/>
            <a:r>
              <a:rPr lang="uk-UA" dirty="0"/>
              <a:t>англосаксонська модель (США, Канада, Австралія та деякі інші країни), котра передбачає обов’язкову державну реєстрацію лобістських організацій і визначення конкретних функцій груп тиску;</a:t>
            </a:r>
          </a:p>
          <a:p>
            <a:pPr algn="just"/>
            <a:r>
              <a:rPr lang="uk-UA" dirty="0"/>
              <a:t>європейська модель (Італія, Німеччина, Франція), за якою групи інтересів можуть впливати на владу, беручи участь у роботі комітетів та комісій при законодавчому органі </a:t>
            </a:r>
          </a:p>
          <a:p>
            <a:pPr algn="just"/>
            <a:r>
              <a:rPr lang="uk-UA" dirty="0"/>
              <a:t>Основна відмінність між названими моделями полягає у тому, що у першому випадку лобістські групи реєструються і щорічно звітують про свою діяльність та основні фінансові операції, у другому - робиться ставна на формальне включення різних груп інтересів до процесу прийняття тих чи інших рішень.</a:t>
            </a:r>
          </a:p>
        </p:txBody>
      </p:sp>
    </p:spTree>
    <p:extLst>
      <p:ext uri="{BB962C8B-B14F-4D97-AF65-F5344CB8AC3E}">
        <p14:creationId xmlns:p14="http://schemas.microsoft.com/office/powerpoint/2010/main" val="25098094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6DD79A-7D1A-4519-A35E-3D6DA7E22E7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CA62352-6893-4973-90C9-046A333323C2}"/>
              </a:ext>
            </a:extLst>
          </p:cNvPr>
          <p:cNvSpPr>
            <a:spLocks noGrp="1"/>
          </p:cNvSpPr>
          <p:nvPr>
            <p:ph idx="1"/>
          </p:nvPr>
        </p:nvSpPr>
        <p:spPr/>
        <p:txBody>
          <a:bodyPr>
            <a:normAutofit/>
          </a:bodyPr>
          <a:lstStyle/>
          <a:p>
            <a:pPr algn="just"/>
            <a:r>
              <a:rPr lang="uk-UA" dirty="0"/>
              <a:t>класична модель лобіювання передбачала жорсткий поділ технологій лобіювання на законні та незаконні, де перші передбачали пошук механізмів взаємовигідної співпраці з політиками, інформаційну роботу з метою переконання політичних суб’єктів, а другі – виключно підкуп та силовий тиск.</a:t>
            </a:r>
          </a:p>
        </p:txBody>
      </p:sp>
    </p:spTree>
    <p:extLst>
      <p:ext uri="{BB962C8B-B14F-4D97-AF65-F5344CB8AC3E}">
        <p14:creationId xmlns:p14="http://schemas.microsoft.com/office/powerpoint/2010/main" val="2115790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992099-EA7F-4FB6-8A36-ECF9765C2F84}"/>
              </a:ext>
            </a:extLst>
          </p:cNvPr>
          <p:cNvSpPr>
            <a:spLocks noGrp="1"/>
          </p:cNvSpPr>
          <p:nvPr>
            <p:ph type="title"/>
          </p:nvPr>
        </p:nvSpPr>
        <p:spPr/>
        <p:txBody>
          <a:bodyPr/>
          <a:lstStyle/>
          <a:p>
            <a:pPr algn="ctr"/>
            <a:r>
              <a:rPr lang="uk-UA" dirty="0"/>
              <a:t>ІНФОРМАЦІЙНІ ТЕХНОЛОГІЇ ЛОБІЮВАННЯ</a:t>
            </a:r>
          </a:p>
        </p:txBody>
      </p:sp>
      <p:sp>
        <p:nvSpPr>
          <p:cNvPr id="3" name="Місце для вмісту 2">
            <a:extLst>
              <a:ext uri="{FF2B5EF4-FFF2-40B4-BE49-F238E27FC236}">
                <a16:creationId xmlns:a16="http://schemas.microsoft.com/office/drawing/2014/main" id="{483B522B-196C-46D8-B620-CA056B99CB60}"/>
              </a:ext>
            </a:extLst>
          </p:cNvPr>
          <p:cNvSpPr>
            <a:spLocks noGrp="1"/>
          </p:cNvSpPr>
          <p:nvPr>
            <p:ph idx="1"/>
          </p:nvPr>
        </p:nvSpPr>
        <p:spPr/>
        <p:txBody>
          <a:bodyPr>
            <a:normAutofit fontScale="77500" lnSpcReduction="20000"/>
          </a:bodyPr>
          <a:lstStyle/>
          <a:p>
            <a:pPr algn="just"/>
            <a:r>
              <a:rPr lang="uk-UA" dirty="0"/>
              <a:t>легальний тиск на владу через інструменти інформаційної роботи цілком може доповнюватися нелегальними акціями з нападами «громадських активістів» на різноманітні підприємства та організацію провокативних силових дій у громадських місцях.</a:t>
            </a:r>
          </a:p>
          <a:p>
            <a:pPr algn="just"/>
            <a:r>
              <a:rPr lang="uk-UA" dirty="0"/>
              <a:t>особливість новітніх технологій політичного лобіювання полягає у поєднанні усіх можливих технологій політичного тиску, які реалізуються у рамках однієї кампанії лобіювання. При цьому, на жодному з напрямків не робиться наголос. Безпосередня інформаційна робота з представниками політичної еліти, аналітична діяльність та законопроектів може поєднуватися у рамках однієї акції із масовими кампаніями протесту та опосередкованим впливом на громадську думку через мас-медіа та інші суспільні канали комунікації.</a:t>
            </a:r>
          </a:p>
          <a:p>
            <a:endParaRPr lang="uk-UA" dirty="0"/>
          </a:p>
        </p:txBody>
      </p:sp>
    </p:spTree>
    <p:extLst>
      <p:ext uri="{BB962C8B-B14F-4D97-AF65-F5344CB8AC3E}">
        <p14:creationId xmlns:p14="http://schemas.microsoft.com/office/powerpoint/2010/main" val="30846071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E2343F-88E0-4B56-A88A-C4C7F3C3EC7E}"/>
              </a:ext>
            </a:extLst>
          </p:cNvPr>
          <p:cNvSpPr>
            <a:spLocks noGrp="1"/>
          </p:cNvSpPr>
          <p:nvPr>
            <p:ph type="title"/>
          </p:nvPr>
        </p:nvSpPr>
        <p:spPr/>
        <p:txBody>
          <a:bodyPr>
            <a:normAutofit/>
          </a:bodyPr>
          <a:lstStyle/>
          <a:p>
            <a:pPr algn="ctr"/>
            <a:r>
              <a:rPr lang="uk-UA" sz="2800" dirty="0"/>
              <a:t>лобіювання шляхом мобілізації громадської думки на користь прийняття необхідного рішення</a:t>
            </a:r>
          </a:p>
        </p:txBody>
      </p:sp>
      <p:sp>
        <p:nvSpPr>
          <p:cNvPr id="3" name="Місце для вмісту 2">
            <a:extLst>
              <a:ext uri="{FF2B5EF4-FFF2-40B4-BE49-F238E27FC236}">
                <a16:creationId xmlns:a16="http://schemas.microsoft.com/office/drawing/2014/main" id="{42F8E3D9-2FF8-4D52-B34D-FD41B8A20A87}"/>
              </a:ext>
            </a:extLst>
          </p:cNvPr>
          <p:cNvSpPr>
            <a:spLocks noGrp="1"/>
          </p:cNvSpPr>
          <p:nvPr>
            <p:ph idx="1"/>
          </p:nvPr>
        </p:nvSpPr>
        <p:spPr/>
        <p:txBody>
          <a:bodyPr>
            <a:normAutofit lnSpcReduction="10000"/>
          </a:bodyPr>
          <a:lstStyle/>
          <a:p>
            <a:r>
              <a:rPr lang="uk-UA" dirty="0"/>
              <a:t> Умовно дані технології можна назвати технологіями опосередкованого інформаційного тиску. </a:t>
            </a:r>
          </a:p>
          <a:p>
            <a:pPr marL="0" indent="0">
              <a:buNone/>
            </a:pPr>
            <a:r>
              <a:rPr lang="uk-UA" dirty="0"/>
              <a:t>До методів мобілізації громадської думки відносяться: </a:t>
            </a:r>
          </a:p>
          <a:p>
            <a:r>
              <a:rPr lang="uk-UA" dirty="0"/>
              <a:t>організація кампаній в ЗМІ, </a:t>
            </a:r>
          </a:p>
          <a:p>
            <a:r>
              <a:rPr lang="uk-UA" dirty="0"/>
              <a:t>організація масових акцій (</a:t>
            </a:r>
            <a:r>
              <a:rPr lang="en-US" dirty="0"/>
              <a:t>grassroots), </a:t>
            </a:r>
            <a:endParaRPr lang="uk-UA" dirty="0"/>
          </a:p>
          <a:p>
            <a:r>
              <a:rPr lang="uk-UA" dirty="0"/>
              <a:t>громадський захист (</a:t>
            </a:r>
            <a:r>
              <a:rPr lang="en-US" dirty="0"/>
              <a:t>public advocacy),</a:t>
            </a:r>
            <a:endParaRPr lang="uk-UA" dirty="0"/>
          </a:p>
          <a:p>
            <a:r>
              <a:rPr lang="en-US" dirty="0"/>
              <a:t> </a:t>
            </a:r>
            <a:r>
              <a:rPr lang="uk-UA" dirty="0"/>
              <a:t>інспірування масових звернень (</a:t>
            </a:r>
            <a:r>
              <a:rPr lang="en-US" dirty="0"/>
              <a:t>astroturfing).</a:t>
            </a:r>
            <a:endParaRPr lang="uk-UA" dirty="0"/>
          </a:p>
        </p:txBody>
      </p:sp>
    </p:spTree>
    <p:extLst>
      <p:ext uri="{BB962C8B-B14F-4D97-AF65-F5344CB8AC3E}">
        <p14:creationId xmlns:p14="http://schemas.microsoft.com/office/powerpoint/2010/main" val="20876797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93D251-3A7C-4A11-8D39-040A837A273D}"/>
              </a:ext>
            </a:extLst>
          </p:cNvPr>
          <p:cNvSpPr>
            <a:spLocks noGrp="1"/>
          </p:cNvSpPr>
          <p:nvPr>
            <p:ph type="title"/>
          </p:nvPr>
        </p:nvSpPr>
        <p:spPr/>
        <p:txBody>
          <a:bodyPr/>
          <a:lstStyle/>
          <a:p>
            <a:r>
              <a:rPr lang="uk-UA" dirty="0"/>
              <a:t>Організація кампаній в ЗМІ </a:t>
            </a:r>
          </a:p>
        </p:txBody>
      </p:sp>
      <p:sp>
        <p:nvSpPr>
          <p:cNvPr id="3" name="Місце для вмісту 2">
            <a:extLst>
              <a:ext uri="{FF2B5EF4-FFF2-40B4-BE49-F238E27FC236}">
                <a16:creationId xmlns:a16="http://schemas.microsoft.com/office/drawing/2014/main" id="{B0BA805A-8A10-4777-A664-B91DC2C8F4E2}"/>
              </a:ext>
            </a:extLst>
          </p:cNvPr>
          <p:cNvSpPr>
            <a:spLocks noGrp="1"/>
          </p:cNvSpPr>
          <p:nvPr>
            <p:ph idx="1"/>
          </p:nvPr>
        </p:nvSpPr>
        <p:spPr/>
        <p:txBody>
          <a:bodyPr>
            <a:normAutofit fontScale="85000" lnSpcReduction="10000"/>
          </a:bodyPr>
          <a:lstStyle/>
          <a:p>
            <a:pPr algn="just"/>
            <a:r>
              <a:rPr lang="uk-UA" dirty="0"/>
              <a:t>найбільш доступний і в більшості випадків достатній спосіб вирішення питання про вплив на владу. У цьому випадку можна говорити про поєднання методів лобізму і </a:t>
            </a:r>
            <a:r>
              <a:rPr lang="en-US" dirty="0"/>
              <a:t>GR-</a:t>
            </a:r>
            <a:r>
              <a:rPr lang="uk-UA" dirty="0"/>
              <a:t>діяльності. При цьому, необхідно відзначити, що організація публікацій у ЗМІ є звичною практикою будь-якої діяльності у сфері </a:t>
            </a:r>
            <a:r>
              <a:rPr lang="uk-UA" dirty="0" err="1"/>
              <a:t>зв’язків</a:t>
            </a:r>
            <a:r>
              <a:rPr lang="uk-UA" dirty="0"/>
              <a:t> з громадськістю, і саме по собі не може бути засобом лобіювання. Особливостями сучасних інформаційних кампаній з лобіювання у ЗМІ є комбінування різних засобів та способів впливу за жорсткої координації усіх зусиль. Першою важливою особливістю сучасних кампаній є комп’ютеризація операцій. Далі, варто згадати про координацію кампанії. Сучасні технології дозволяють контролювати великий, запущений в дію, механізм інформаційного лобізму. </a:t>
            </a:r>
          </a:p>
        </p:txBody>
      </p:sp>
    </p:spTree>
    <p:extLst>
      <p:ext uri="{BB962C8B-B14F-4D97-AF65-F5344CB8AC3E}">
        <p14:creationId xmlns:p14="http://schemas.microsoft.com/office/powerpoint/2010/main" val="9019639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63292F-FB93-446B-8637-2CD1FBA7945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8100416-B952-4E87-97E0-BE716D4C6C3B}"/>
              </a:ext>
            </a:extLst>
          </p:cNvPr>
          <p:cNvSpPr>
            <a:spLocks noGrp="1"/>
          </p:cNvSpPr>
          <p:nvPr>
            <p:ph idx="1"/>
          </p:nvPr>
        </p:nvSpPr>
        <p:spPr/>
        <p:txBody>
          <a:bodyPr>
            <a:normAutofit fontScale="92500" lnSpcReduction="10000"/>
          </a:bodyPr>
          <a:lstStyle/>
          <a:p>
            <a:pPr algn="just"/>
            <a:r>
              <a:rPr lang="uk-UA" dirty="0"/>
              <a:t>На основі здійснюваної координації реалізується моніторинг подій. Відповідно, фіксуються усі форми політичної активності, кількість згадувань та посилань у ЗМІ, на основі чого робиться висновок про ефективність тиску. У кінцевому рахунку здійснюється мобілізація сил та розповсюдження інформації. Необхідно відзначити, що інформаційний тиск може здійснюватися як прямо, так і опосередковано. Зокрема, прямий тиск – це публікація матеріалів, у яких не приховуються основний зміст та інформаційний посил, а основні ідеї, заради поширення яких і здійснюється дана публікація, ретранслюються відкрито.</a:t>
            </a:r>
          </a:p>
        </p:txBody>
      </p:sp>
    </p:spTree>
    <p:extLst>
      <p:ext uri="{BB962C8B-B14F-4D97-AF65-F5344CB8AC3E}">
        <p14:creationId xmlns:p14="http://schemas.microsoft.com/office/powerpoint/2010/main" val="35637588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7F6D48-E98D-4E25-A8B7-CFC27D0F100D}"/>
              </a:ext>
            </a:extLst>
          </p:cNvPr>
          <p:cNvSpPr>
            <a:spLocks noGrp="1"/>
          </p:cNvSpPr>
          <p:nvPr>
            <p:ph type="title"/>
          </p:nvPr>
        </p:nvSpPr>
        <p:spPr/>
        <p:txBody>
          <a:bodyPr/>
          <a:lstStyle/>
          <a:p>
            <a:pPr algn="ctr"/>
            <a:r>
              <a:rPr lang="uk-UA" dirty="0"/>
              <a:t>технологія</a:t>
            </a:r>
          </a:p>
        </p:txBody>
      </p:sp>
      <p:sp>
        <p:nvSpPr>
          <p:cNvPr id="3" name="Місце для вмісту 2">
            <a:extLst>
              <a:ext uri="{FF2B5EF4-FFF2-40B4-BE49-F238E27FC236}">
                <a16:creationId xmlns:a16="http://schemas.microsoft.com/office/drawing/2014/main" id="{140AFC0A-55F8-4F8A-8A07-25281F238C74}"/>
              </a:ext>
            </a:extLst>
          </p:cNvPr>
          <p:cNvSpPr>
            <a:spLocks noGrp="1"/>
          </p:cNvSpPr>
          <p:nvPr>
            <p:ph idx="1"/>
          </p:nvPr>
        </p:nvSpPr>
        <p:spPr/>
        <p:txBody>
          <a:bodyPr>
            <a:normAutofit fontScale="92500"/>
          </a:bodyPr>
          <a:lstStyle/>
          <a:p>
            <a:pPr algn="just"/>
            <a:r>
              <a:rPr lang="ru-RU" dirty="0" err="1"/>
              <a:t>По-перше</a:t>
            </a:r>
            <a:r>
              <a:rPr lang="ru-RU" dirty="0"/>
              <a:t>, </a:t>
            </a:r>
            <a:r>
              <a:rPr lang="ru-RU" dirty="0" err="1"/>
              <a:t>визначаються</a:t>
            </a:r>
            <a:r>
              <a:rPr lang="ru-RU" dirty="0"/>
              <a:t> </a:t>
            </a:r>
            <a:r>
              <a:rPr lang="ru-RU" dirty="0" err="1"/>
              <a:t>цілі</a:t>
            </a:r>
            <a:r>
              <a:rPr lang="ru-RU" dirty="0"/>
              <a:t> </a:t>
            </a:r>
            <a:r>
              <a:rPr lang="ru-RU" dirty="0" err="1"/>
              <a:t>кампанії</a:t>
            </a:r>
            <a:r>
              <a:rPr lang="ru-RU" dirty="0"/>
              <a:t> з </a:t>
            </a:r>
            <a:r>
              <a:rPr lang="ru-RU" dirty="0" err="1"/>
              <a:t>лобіювання</a:t>
            </a:r>
            <a:r>
              <a:rPr lang="ru-RU" dirty="0"/>
              <a:t>, </a:t>
            </a:r>
            <a:r>
              <a:rPr lang="ru-RU" dirty="0" err="1"/>
              <a:t>які</a:t>
            </a:r>
            <a:r>
              <a:rPr lang="ru-RU" dirty="0"/>
              <a:t> </a:t>
            </a:r>
            <a:r>
              <a:rPr lang="ru-RU" dirty="0" err="1"/>
              <a:t>можуть</a:t>
            </a:r>
            <a:r>
              <a:rPr lang="ru-RU" dirty="0"/>
              <a:t> </a:t>
            </a:r>
            <a:r>
              <a:rPr lang="ru-RU" dirty="0" err="1"/>
              <a:t>передбачати</a:t>
            </a:r>
            <a:r>
              <a:rPr lang="ru-RU" dirty="0"/>
              <a:t> </a:t>
            </a:r>
            <a:r>
              <a:rPr lang="ru-RU" dirty="0" err="1"/>
              <a:t>тиск</a:t>
            </a:r>
            <a:r>
              <a:rPr lang="ru-RU" dirty="0"/>
              <a:t> на </a:t>
            </a:r>
            <a:r>
              <a:rPr lang="ru-RU" dirty="0" err="1"/>
              <a:t>органи</a:t>
            </a:r>
            <a:r>
              <a:rPr lang="ru-RU" dirty="0"/>
              <a:t> </a:t>
            </a:r>
            <a:r>
              <a:rPr lang="ru-RU" dirty="0" err="1"/>
              <a:t>законодавчої</a:t>
            </a:r>
            <a:r>
              <a:rPr lang="ru-RU" dirty="0"/>
              <a:t> </a:t>
            </a:r>
            <a:r>
              <a:rPr lang="ru-RU" dirty="0" err="1"/>
              <a:t>або</a:t>
            </a:r>
            <a:r>
              <a:rPr lang="ru-RU" dirty="0"/>
              <a:t> </a:t>
            </a:r>
            <a:r>
              <a:rPr lang="ru-RU" dirty="0" err="1"/>
              <a:t>виконавчої</a:t>
            </a:r>
            <a:r>
              <a:rPr lang="ru-RU" dirty="0"/>
              <a:t> </a:t>
            </a:r>
            <a:r>
              <a:rPr lang="ru-RU" dirty="0" err="1"/>
              <a:t>влади</a:t>
            </a:r>
            <a:r>
              <a:rPr lang="ru-RU" dirty="0"/>
              <a:t> з метою </a:t>
            </a:r>
            <a:r>
              <a:rPr lang="ru-RU" dirty="0" err="1"/>
              <a:t>підтримки</a:t>
            </a:r>
            <a:r>
              <a:rPr lang="ru-RU" dirty="0"/>
              <a:t> </a:t>
            </a:r>
            <a:r>
              <a:rPr lang="ru-RU" dirty="0" err="1"/>
              <a:t>ухвалення</a:t>
            </a:r>
            <a:r>
              <a:rPr lang="ru-RU" dirty="0"/>
              <a:t> </a:t>
            </a:r>
            <a:r>
              <a:rPr lang="ru-RU" dirty="0" err="1"/>
              <a:t>певного</a:t>
            </a:r>
            <a:r>
              <a:rPr lang="ru-RU" dirty="0"/>
              <a:t> </a:t>
            </a:r>
            <a:r>
              <a:rPr lang="ru-RU" dirty="0" err="1"/>
              <a:t>рішення</a:t>
            </a:r>
            <a:r>
              <a:rPr lang="ru-RU" dirty="0"/>
              <a:t> (</a:t>
            </a:r>
            <a:r>
              <a:rPr lang="ru-RU" dirty="0" err="1"/>
              <a:t>або</a:t>
            </a:r>
            <a:r>
              <a:rPr lang="ru-RU" dirty="0"/>
              <a:t> </a:t>
            </a:r>
            <a:r>
              <a:rPr lang="ru-RU" dirty="0" err="1"/>
              <a:t>навпаки</a:t>
            </a:r>
            <a:r>
              <a:rPr lang="ru-RU" dirty="0"/>
              <a:t> – </a:t>
            </a:r>
            <a:r>
              <a:rPr lang="ru-RU" dirty="0" err="1"/>
              <a:t>скасування</a:t>
            </a:r>
            <a:r>
              <a:rPr lang="ru-RU" dirty="0"/>
              <a:t> нормативно-правового акту). </a:t>
            </a:r>
            <a:r>
              <a:rPr lang="ru-RU" dirty="0" err="1"/>
              <a:t>Наприклад</a:t>
            </a:r>
            <a:r>
              <a:rPr lang="ru-RU" dirty="0"/>
              <a:t>, </a:t>
            </a:r>
            <a:r>
              <a:rPr lang="ru-RU" dirty="0" err="1"/>
              <a:t>це</a:t>
            </a:r>
            <a:r>
              <a:rPr lang="ru-RU" dirty="0"/>
              <a:t> </a:t>
            </a:r>
            <a:r>
              <a:rPr lang="ru-RU" dirty="0" err="1"/>
              <a:t>може</a:t>
            </a:r>
            <a:r>
              <a:rPr lang="ru-RU" dirty="0"/>
              <a:t> бути </a:t>
            </a:r>
            <a:r>
              <a:rPr lang="ru-RU" dirty="0" err="1"/>
              <a:t>питання</a:t>
            </a:r>
            <a:r>
              <a:rPr lang="ru-RU" dirty="0"/>
              <a:t> заборони </a:t>
            </a:r>
            <a:r>
              <a:rPr lang="ru-RU" dirty="0" err="1"/>
              <a:t>грального</a:t>
            </a:r>
            <a:r>
              <a:rPr lang="ru-RU" dirty="0"/>
              <a:t> </a:t>
            </a:r>
            <a:r>
              <a:rPr lang="ru-RU" dirty="0" err="1"/>
              <a:t>бізнесу</a:t>
            </a:r>
            <a:r>
              <a:rPr lang="ru-RU" dirty="0"/>
              <a:t>. </a:t>
            </a:r>
          </a:p>
          <a:p>
            <a:pPr algn="just"/>
            <a:r>
              <a:rPr lang="ru-RU" dirty="0" err="1"/>
              <a:t>По-друге</a:t>
            </a:r>
            <a:r>
              <a:rPr lang="ru-RU" dirty="0"/>
              <a:t>, на </a:t>
            </a:r>
            <a:r>
              <a:rPr lang="ru-RU" dirty="0" err="1"/>
              <a:t>основі</a:t>
            </a:r>
            <a:r>
              <a:rPr lang="ru-RU" dirty="0"/>
              <a:t> </a:t>
            </a:r>
            <a:r>
              <a:rPr lang="ru-RU" dirty="0" err="1"/>
              <a:t>визначених</a:t>
            </a:r>
            <a:r>
              <a:rPr lang="ru-RU" dirty="0"/>
              <a:t> задач </a:t>
            </a:r>
            <a:r>
              <a:rPr lang="ru-RU" dirty="0" err="1"/>
              <a:t>встановлюються</a:t>
            </a:r>
            <a:r>
              <a:rPr lang="ru-RU" dirty="0"/>
              <a:t> </a:t>
            </a:r>
            <a:r>
              <a:rPr lang="ru-RU" dirty="0" err="1"/>
              <a:t>безпосередні</a:t>
            </a:r>
            <a:r>
              <a:rPr lang="ru-RU" dirty="0"/>
              <a:t> </a:t>
            </a:r>
            <a:r>
              <a:rPr lang="ru-RU" dirty="0" err="1"/>
              <a:t>об’єкти</a:t>
            </a:r>
            <a:r>
              <a:rPr lang="ru-RU" dirty="0"/>
              <a:t> для </a:t>
            </a:r>
            <a:r>
              <a:rPr lang="ru-RU" dirty="0" err="1"/>
              <a:t>тиску</a:t>
            </a:r>
            <a:r>
              <a:rPr lang="ru-RU" dirty="0"/>
              <a:t>. Ними </a:t>
            </a:r>
            <a:r>
              <a:rPr lang="ru-RU" dirty="0" err="1"/>
              <a:t>можуть</a:t>
            </a:r>
            <a:r>
              <a:rPr lang="ru-RU" dirty="0"/>
              <a:t> бути </a:t>
            </a:r>
            <a:r>
              <a:rPr lang="ru-RU" dirty="0" err="1"/>
              <a:t>політичні</a:t>
            </a:r>
            <a:r>
              <a:rPr lang="ru-RU" dirty="0"/>
              <a:t> </a:t>
            </a:r>
            <a:r>
              <a:rPr lang="ru-RU" dirty="0" err="1"/>
              <a:t>діячі</a:t>
            </a:r>
            <a:r>
              <a:rPr lang="ru-RU" dirty="0"/>
              <a:t> </a:t>
            </a:r>
            <a:r>
              <a:rPr lang="ru-RU" dirty="0" err="1"/>
              <a:t>або</a:t>
            </a:r>
            <a:r>
              <a:rPr lang="ru-RU" dirty="0"/>
              <a:t> </a:t>
            </a:r>
            <a:r>
              <a:rPr lang="ru-RU" dirty="0" err="1"/>
              <a:t>державні</a:t>
            </a:r>
            <a:r>
              <a:rPr lang="ru-RU" dirty="0"/>
              <a:t> установи (</a:t>
            </a:r>
            <a:r>
              <a:rPr lang="ru-RU" dirty="0" err="1"/>
              <a:t>партійні</a:t>
            </a:r>
            <a:r>
              <a:rPr lang="ru-RU" dirty="0"/>
              <a:t> </a:t>
            </a:r>
            <a:r>
              <a:rPr lang="ru-RU" dirty="0" err="1"/>
              <a:t>інститути</a:t>
            </a:r>
            <a:r>
              <a:rPr lang="ru-RU" dirty="0"/>
              <a:t>). </a:t>
            </a:r>
            <a:r>
              <a:rPr lang="ru-RU" dirty="0" err="1"/>
              <a:t>Крім</a:t>
            </a:r>
            <a:r>
              <a:rPr lang="ru-RU" dirty="0"/>
              <a:t> того, </a:t>
            </a:r>
            <a:r>
              <a:rPr lang="ru-RU" dirty="0" err="1"/>
              <a:t>можуть</a:t>
            </a:r>
            <a:r>
              <a:rPr lang="ru-RU" dirty="0"/>
              <a:t> бути </a:t>
            </a:r>
            <a:r>
              <a:rPr lang="ru-RU" dirty="0" err="1"/>
              <a:t>визначені</a:t>
            </a:r>
            <a:r>
              <a:rPr lang="ru-RU" dirty="0"/>
              <a:t> </a:t>
            </a:r>
            <a:r>
              <a:rPr lang="ru-RU" dirty="0" err="1"/>
              <a:t>конкретні</a:t>
            </a:r>
            <a:r>
              <a:rPr lang="ru-RU" dirty="0"/>
              <a:t> </a:t>
            </a:r>
            <a:r>
              <a:rPr lang="ru-RU" dirty="0" err="1"/>
              <a:t>політики</a:t>
            </a:r>
            <a:r>
              <a:rPr lang="ru-RU" dirty="0"/>
              <a:t> </a:t>
            </a:r>
            <a:r>
              <a:rPr lang="ru-RU" dirty="0" err="1"/>
              <a:t>або</a:t>
            </a:r>
            <a:r>
              <a:rPr lang="ru-RU" dirty="0"/>
              <a:t> </a:t>
            </a:r>
            <a:r>
              <a:rPr lang="ru-RU" dirty="0" err="1"/>
              <a:t>політичні</a:t>
            </a:r>
            <a:r>
              <a:rPr lang="ru-RU" dirty="0"/>
              <a:t> </a:t>
            </a:r>
            <a:r>
              <a:rPr lang="ru-RU" dirty="0" err="1"/>
              <a:t>сили</a:t>
            </a:r>
            <a:r>
              <a:rPr lang="ru-RU" dirty="0"/>
              <a:t> як </a:t>
            </a:r>
            <a:r>
              <a:rPr lang="ru-RU" dirty="0" err="1"/>
              <a:t>об’єкти</a:t>
            </a:r>
            <a:r>
              <a:rPr lang="ru-RU" dirty="0"/>
              <a:t> для атак</a:t>
            </a:r>
            <a:endParaRPr lang="uk-UA" dirty="0"/>
          </a:p>
        </p:txBody>
      </p:sp>
    </p:spTree>
    <p:extLst>
      <p:ext uri="{BB962C8B-B14F-4D97-AF65-F5344CB8AC3E}">
        <p14:creationId xmlns:p14="http://schemas.microsoft.com/office/powerpoint/2010/main" val="3449148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B41A6B-7CDA-4316-8A09-AC10EFFF1F0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B06AC88-597D-4095-B289-4558213B6A72}"/>
              </a:ext>
            </a:extLst>
          </p:cNvPr>
          <p:cNvSpPr>
            <a:spLocks noGrp="1"/>
          </p:cNvSpPr>
          <p:nvPr>
            <p:ph idx="1"/>
          </p:nvPr>
        </p:nvSpPr>
        <p:spPr>
          <a:xfrm>
            <a:off x="1141413" y="2249487"/>
            <a:ext cx="9905998" cy="3902738"/>
          </a:xfrm>
        </p:spPr>
        <p:txBody>
          <a:bodyPr>
            <a:normAutofit fontScale="92500" lnSpcReduction="20000"/>
          </a:bodyPr>
          <a:lstStyle/>
          <a:p>
            <a:pPr algn="just"/>
            <a:r>
              <a:rPr lang="uk-UA" dirty="0"/>
              <a:t>По-третє, розробляються базові політичні </a:t>
            </a:r>
            <a:r>
              <a:rPr lang="uk-UA" dirty="0" err="1"/>
              <a:t>месседжі</a:t>
            </a:r>
            <a:r>
              <a:rPr lang="uk-UA" dirty="0"/>
              <a:t>, які повинні вплинути на громадську думку у напрямку підтримки пропонованих політичних рішень. Вони повинні бути доступними для розуміння широкими суспільними верствами.</a:t>
            </a:r>
          </a:p>
          <a:p>
            <a:pPr algn="just"/>
            <a:r>
              <a:rPr lang="uk-UA" dirty="0"/>
              <a:t>По-четверте, базові меседжі озвучуються з метою максимально-широкого донесення їх змісту. </a:t>
            </a:r>
          </a:p>
          <a:p>
            <a:pPr algn="just"/>
            <a:r>
              <a:rPr lang="uk-UA" dirty="0"/>
              <a:t>По-п’яте, запускається кампанія інформаційної підтримки, яка передбачає як організацію кампаній «громадського </a:t>
            </a:r>
            <a:r>
              <a:rPr lang="uk-UA" dirty="0" err="1"/>
              <a:t>активізму</a:t>
            </a:r>
            <a:r>
              <a:rPr lang="uk-UA" dirty="0"/>
              <a:t>» на підтримку базових </a:t>
            </a:r>
            <a:r>
              <a:rPr lang="uk-UA" dirty="0" err="1"/>
              <a:t>месседжів</a:t>
            </a:r>
            <a:r>
              <a:rPr lang="uk-UA" dirty="0"/>
              <a:t>, так і ретрансляцію базових меседжів у публіцистиці, наукових публікаціях, експертних оцінках тощо.</a:t>
            </a:r>
          </a:p>
        </p:txBody>
      </p:sp>
    </p:spTree>
    <p:extLst>
      <p:ext uri="{BB962C8B-B14F-4D97-AF65-F5344CB8AC3E}">
        <p14:creationId xmlns:p14="http://schemas.microsoft.com/office/powerpoint/2010/main" val="544957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06BFE-CEAE-40AD-94CA-B107DC8BCF2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6BF4023-4C95-45FA-85BB-52A6493BA49B}"/>
              </a:ext>
            </a:extLst>
          </p:cNvPr>
          <p:cNvSpPr>
            <a:spLocks noGrp="1"/>
          </p:cNvSpPr>
          <p:nvPr>
            <p:ph idx="1"/>
          </p:nvPr>
        </p:nvSpPr>
        <p:spPr/>
        <p:txBody>
          <a:bodyPr>
            <a:normAutofit lnSpcReduction="10000"/>
          </a:bodyPr>
          <a:lstStyle/>
          <a:p>
            <a:pPr algn="just"/>
            <a:r>
              <a:rPr lang="uk-UA" dirty="0"/>
              <a:t>Володіння власністю або економічною владою – ще один важливий ресурс, особливо притаманний для впливових економічних груп у промислово розвинених суспільствах. Різні бізнесові групи можуть чинити вплив завдяки можливості надавати або скорочувати робочі місця: профспілки – у силу впливу на економіку через страйки, інші групи – завдяки грошам. </a:t>
            </a:r>
          </a:p>
          <a:p>
            <a:pPr algn="just"/>
            <a:r>
              <a:rPr lang="uk-UA" dirty="0"/>
              <a:t>Важлива роль також належить таким ресурсам, як інформація, кваліфікація та досвід</a:t>
            </a:r>
          </a:p>
        </p:txBody>
      </p:sp>
    </p:spTree>
    <p:extLst>
      <p:ext uri="{BB962C8B-B14F-4D97-AF65-F5344CB8AC3E}">
        <p14:creationId xmlns:p14="http://schemas.microsoft.com/office/powerpoint/2010/main" val="28744628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0595B4-F715-464E-A843-1C9824A635E1}"/>
              </a:ext>
            </a:extLst>
          </p:cNvPr>
          <p:cNvSpPr>
            <a:spLocks noGrp="1"/>
          </p:cNvSpPr>
          <p:nvPr>
            <p:ph type="title"/>
          </p:nvPr>
        </p:nvSpPr>
        <p:spPr/>
        <p:txBody>
          <a:bodyPr/>
          <a:lstStyle/>
          <a:p>
            <a:pPr algn="ctr"/>
            <a:r>
              <a:rPr lang="uk-UA" dirty="0"/>
              <a:t>технологія інформаційного тиску  «медійне перехоплення» </a:t>
            </a:r>
          </a:p>
        </p:txBody>
      </p:sp>
      <p:sp>
        <p:nvSpPr>
          <p:cNvPr id="3" name="Місце для вмісту 2">
            <a:extLst>
              <a:ext uri="{FF2B5EF4-FFF2-40B4-BE49-F238E27FC236}">
                <a16:creationId xmlns:a16="http://schemas.microsoft.com/office/drawing/2014/main" id="{D7228524-818C-41E7-BBA5-D26D6E590D00}"/>
              </a:ext>
            </a:extLst>
          </p:cNvPr>
          <p:cNvSpPr>
            <a:spLocks noGrp="1"/>
          </p:cNvSpPr>
          <p:nvPr>
            <p:ph idx="1"/>
          </p:nvPr>
        </p:nvSpPr>
        <p:spPr/>
        <p:txBody>
          <a:bodyPr>
            <a:normAutofit fontScale="92500"/>
          </a:bodyPr>
          <a:lstStyle/>
          <a:p>
            <a:pPr algn="just"/>
            <a:r>
              <a:rPr lang="uk-UA" dirty="0"/>
              <a:t>або </a:t>
            </a:r>
            <a:r>
              <a:rPr lang="en-US" dirty="0"/>
              <a:t>Media-jacking</a:t>
            </a:r>
            <a:r>
              <a:rPr lang="uk-UA" dirty="0"/>
              <a:t> - процес створення </a:t>
            </a:r>
            <a:r>
              <a:rPr lang="uk-UA" dirty="0" err="1"/>
              <a:t>паблісіті</a:t>
            </a:r>
            <a:r>
              <a:rPr lang="uk-UA" dirty="0"/>
              <a:t> для свого порядку денного за рахунок використання чужого майданчика або </a:t>
            </a:r>
            <a:r>
              <a:rPr lang="uk-UA" dirty="0" err="1"/>
              <a:t>новиннєвого</a:t>
            </a:r>
            <a:r>
              <a:rPr lang="uk-UA" dirty="0"/>
              <a:t> простору. Таке медійне паразитування на увазі та через інтеграцію свого меседжу в актуальний </a:t>
            </a:r>
            <a:r>
              <a:rPr lang="uk-UA" dirty="0" err="1"/>
              <a:t>новиннєвий</a:t>
            </a:r>
            <a:r>
              <a:rPr lang="uk-UA" dirty="0"/>
              <a:t> фон чужого заходу і перемикання уваги аудиторії на власні питання або проблеми. Так як корпорації і політики мають більше ресурсів для залучення преси, добре сплановані, креативні </a:t>
            </a:r>
            <a:r>
              <a:rPr lang="uk-UA" dirty="0" err="1"/>
              <a:t>медіаперехоплення</a:t>
            </a:r>
            <a:r>
              <a:rPr lang="uk-UA" dirty="0"/>
              <a:t> можуть бути досить ефективним способом залучення інтересу ЗМІ під час проведення </a:t>
            </a:r>
            <a:r>
              <a:rPr lang="uk-UA" dirty="0" err="1"/>
              <a:t>малобюджетних</a:t>
            </a:r>
            <a:r>
              <a:rPr lang="uk-UA" dirty="0"/>
              <a:t> активістських акцій</a:t>
            </a:r>
          </a:p>
        </p:txBody>
      </p:sp>
    </p:spTree>
    <p:extLst>
      <p:ext uri="{BB962C8B-B14F-4D97-AF65-F5344CB8AC3E}">
        <p14:creationId xmlns:p14="http://schemas.microsoft.com/office/powerpoint/2010/main" val="114920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B77008-EBFE-4536-A5AD-6C93CD1DEC5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4167F09-2A36-4B26-801B-A5832ACF0461}"/>
              </a:ext>
            </a:extLst>
          </p:cNvPr>
          <p:cNvSpPr>
            <a:spLocks noGrp="1"/>
          </p:cNvSpPr>
          <p:nvPr>
            <p:ph idx="1"/>
          </p:nvPr>
        </p:nvSpPr>
        <p:spPr/>
        <p:txBody>
          <a:bodyPr>
            <a:normAutofit fontScale="92500" lnSpcReduction="20000"/>
          </a:bodyPr>
          <a:lstStyle/>
          <a:p>
            <a:pPr algn="just"/>
            <a:r>
              <a:rPr lang="ru-RU" dirty="0" err="1"/>
              <a:t>Технологія</a:t>
            </a:r>
            <a:r>
              <a:rPr lang="ru-RU" dirty="0"/>
              <a:t> «</a:t>
            </a:r>
            <a:r>
              <a:rPr lang="ru-RU" dirty="0" err="1"/>
              <a:t>медійного</a:t>
            </a:r>
            <a:r>
              <a:rPr lang="ru-RU" dirty="0"/>
              <a:t> </a:t>
            </a:r>
            <a:r>
              <a:rPr lang="ru-RU" dirty="0" err="1"/>
              <a:t>перехоплення</a:t>
            </a:r>
            <a:r>
              <a:rPr lang="ru-RU" dirty="0"/>
              <a:t>» </a:t>
            </a:r>
            <a:r>
              <a:rPr lang="ru-RU" dirty="0" err="1"/>
              <a:t>виглядає</a:t>
            </a:r>
            <a:r>
              <a:rPr lang="ru-RU" dirty="0"/>
              <a:t> </a:t>
            </a:r>
            <a:r>
              <a:rPr lang="ru-RU" dirty="0" err="1"/>
              <a:t>наступним</a:t>
            </a:r>
            <a:r>
              <a:rPr lang="ru-RU" dirty="0"/>
              <a:t> чином.</a:t>
            </a:r>
          </a:p>
          <a:p>
            <a:pPr marL="457200" indent="-457200" algn="just">
              <a:buFont typeface="+mj-lt"/>
              <a:buAutoNum type="arabicPeriod"/>
            </a:pPr>
            <a:r>
              <a:rPr lang="ru-RU" dirty="0" err="1"/>
              <a:t>визначаються</a:t>
            </a:r>
            <a:r>
              <a:rPr lang="ru-RU" dirty="0"/>
              <a:t> теми, </a:t>
            </a:r>
            <a:r>
              <a:rPr lang="ru-RU" dirty="0" err="1"/>
              <a:t>які</a:t>
            </a:r>
            <a:r>
              <a:rPr lang="ru-RU" dirty="0"/>
              <a:t> зараз </a:t>
            </a:r>
            <a:r>
              <a:rPr lang="ru-RU" dirty="0" err="1"/>
              <a:t>викликають</a:t>
            </a:r>
            <a:r>
              <a:rPr lang="ru-RU" dirty="0"/>
              <a:t> </a:t>
            </a:r>
            <a:r>
              <a:rPr lang="ru-RU" dirty="0" err="1"/>
              <a:t>найбільшу</a:t>
            </a:r>
            <a:r>
              <a:rPr lang="ru-RU" dirty="0"/>
              <a:t> </a:t>
            </a:r>
            <a:r>
              <a:rPr lang="ru-RU" dirty="0" err="1"/>
              <a:t>суспільну</a:t>
            </a:r>
            <a:r>
              <a:rPr lang="ru-RU" dirty="0"/>
              <a:t> </a:t>
            </a:r>
            <a:r>
              <a:rPr lang="ru-RU" dirty="0" err="1"/>
              <a:t>увагу</a:t>
            </a:r>
            <a:r>
              <a:rPr lang="ru-RU" dirty="0"/>
              <a:t>.</a:t>
            </a:r>
          </a:p>
          <a:p>
            <a:pPr marL="457200" indent="-457200" algn="just">
              <a:buFont typeface="+mj-lt"/>
              <a:buAutoNum type="arabicPeriod"/>
            </a:pPr>
            <a:r>
              <a:rPr lang="ru-RU" dirty="0" err="1"/>
              <a:t>визначається</a:t>
            </a:r>
            <a:r>
              <a:rPr lang="ru-RU" dirty="0"/>
              <a:t> </a:t>
            </a:r>
            <a:r>
              <a:rPr lang="ru-RU" dirty="0" err="1"/>
              <a:t>спосіб</a:t>
            </a:r>
            <a:r>
              <a:rPr lang="ru-RU" dirty="0"/>
              <a:t>, як </a:t>
            </a:r>
            <a:r>
              <a:rPr lang="ru-RU" dirty="0" err="1"/>
              <a:t>саме</a:t>
            </a:r>
            <a:r>
              <a:rPr lang="ru-RU" dirty="0"/>
              <a:t> </a:t>
            </a:r>
            <a:r>
              <a:rPr lang="ru-RU" dirty="0" err="1"/>
              <a:t>можна</a:t>
            </a:r>
            <a:r>
              <a:rPr lang="ru-RU" dirty="0"/>
              <a:t> </a:t>
            </a:r>
            <a:r>
              <a:rPr lang="ru-RU" dirty="0" err="1"/>
              <a:t>приєднатися</a:t>
            </a:r>
            <a:r>
              <a:rPr lang="ru-RU" dirty="0"/>
              <a:t> до </a:t>
            </a:r>
            <a:r>
              <a:rPr lang="ru-RU" dirty="0" err="1"/>
              <a:t>даної</a:t>
            </a:r>
            <a:r>
              <a:rPr lang="ru-RU" dirty="0"/>
              <a:t> теми. </a:t>
            </a:r>
            <a:r>
              <a:rPr lang="ru-RU" dirty="0" err="1"/>
              <a:t>Наприклад</a:t>
            </a:r>
            <a:r>
              <a:rPr lang="ru-RU" dirty="0"/>
              <a:t>, у </a:t>
            </a:r>
            <a:r>
              <a:rPr lang="ru-RU" dirty="0" err="1"/>
              <a:t>формі</a:t>
            </a:r>
            <a:r>
              <a:rPr lang="ru-RU" dirty="0"/>
              <a:t> </a:t>
            </a:r>
            <a:r>
              <a:rPr lang="ru-RU" dirty="0" err="1"/>
              <a:t>власної</a:t>
            </a:r>
            <a:r>
              <a:rPr lang="ru-RU" dirty="0"/>
              <a:t> </a:t>
            </a:r>
            <a:r>
              <a:rPr lang="ru-RU" dirty="0" err="1"/>
              <a:t>акції</a:t>
            </a:r>
            <a:r>
              <a:rPr lang="ru-RU" dirty="0"/>
              <a:t>, </a:t>
            </a:r>
            <a:r>
              <a:rPr lang="ru-RU" dirty="0" err="1"/>
              <a:t>що</a:t>
            </a:r>
            <a:r>
              <a:rPr lang="ru-RU" dirty="0"/>
              <a:t> </a:t>
            </a:r>
            <a:r>
              <a:rPr lang="ru-RU" dirty="0" err="1"/>
              <a:t>відбуватиметься</a:t>
            </a:r>
            <a:r>
              <a:rPr lang="ru-RU" dirty="0"/>
              <a:t> </a:t>
            </a:r>
            <a:r>
              <a:rPr lang="ru-RU" dirty="0" err="1"/>
              <a:t>паралельно</a:t>
            </a:r>
            <a:r>
              <a:rPr lang="ru-RU" dirty="0"/>
              <a:t> з </a:t>
            </a:r>
            <a:r>
              <a:rPr lang="ru-RU" dirty="0" err="1"/>
              <a:t>подією</a:t>
            </a:r>
            <a:r>
              <a:rPr lang="ru-RU" dirty="0"/>
              <a:t>, яка </a:t>
            </a:r>
            <a:r>
              <a:rPr lang="ru-RU" dirty="0" err="1"/>
              <a:t>викликатиме</a:t>
            </a:r>
            <a:r>
              <a:rPr lang="ru-RU" dirty="0"/>
              <a:t> </a:t>
            </a:r>
            <a:r>
              <a:rPr lang="ru-RU" dirty="0" err="1"/>
              <a:t>увагу</a:t>
            </a:r>
            <a:r>
              <a:rPr lang="ru-RU" dirty="0"/>
              <a:t>. </a:t>
            </a:r>
          </a:p>
          <a:p>
            <a:pPr marL="457200" indent="-457200" algn="just">
              <a:buFont typeface="+mj-lt"/>
              <a:buAutoNum type="arabicPeriod"/>
            </a:pPr>
            <a:r>
              <a:rPr lang="ru-RU" dirty="0" err="1"/>
              <a:t>визначення</a:t>
            </a:r>
            <a:r>
              <a:rPr lang="ru-RU" dirty="0"/>
              <a:t> способу, </a:t>
            </a:r>
            <a:r>
              <a:rPr lang="ru-RU" dirty="0" err="1"/>
              <a:t>яким</a:t>
            </a:r>
            <a:r>
              <a:rPr lang="ru-RU" dirty="0"/>
              <a:t> чином </a:t>
            </a:r>
            <a:r>
              <a:rPr lang="ru-RU" dirty="0" err="1"/>
              <a:t>увага</a:t>
            </a:r>
            <a:r>
              <a:rPr lang="ru-RU" dirty="0"/>
              <a:t> буде </a:t>
            </a:r>
            <a:r>
              <a:rPr lang="ru-RU" dirty="0" err="1"/>
              <a:t>переключатися</a:t>
            </a:r>
            <a:r>
              <a:rPr lang="ru-RU" dirty="0"/>
              <a:t> з </a:t>
            </a:r>
            <a:r>
              <a:rPr lang="ru-RU" dirty="0" err="1"/>
              <a:t>основної</a:t>
            </a:r>
            <a:r>
              <a:rPr lang="ru-RU" dirty="0"/>
              <a:t> </a:t>
            </a:r>
            <a:r>
              <a:rPr lang="ru-RU" dirty="0" err="1"/>
              <a:t>акції</a:t>
            </a:r>
            <a:r>
              <a:rPr lang="ru-RU" dirty="0"/>
              <a:t> на ту, </a:t>
            </a:r>
            <a:r>
              <a:rPr lang="ru-RU" dirty="0" err="1"/>
              <a:t>що</a:t>
            </a:r>
            <a:r>
              <a:rPr lang="ru-RU" dirty="0"/>
              <a:t> </a:t>
            </a:r>
            <a:r>
              <a:rPr lang="ru-RU" dirty="0" err="1"/>
              <a:t>організовується</a:t>
            </a:r>
            <a:r>
              <a:rPr lang="ru-RU" dirty="0"/>
              <a:t> в рамках проекту по «</a:t>
            </a:r>
            <a:r>
              <a:rPr lang="ru-RU" dirty="0" err="1"/>
              <a:t>медійному</a:t>
            </a:r>
            <a:r>
              <a:rPr lang="ru-RU" dirty="0"/>
              <a:t> </a:t>
            </a:r>
            <a:r>
              <a:rPr lang="ru-RU" dirty="0" err="1"/>
              <a:t>перехопленню</a:t>
            </a:r>
            <a:r>
              <a:rPr lang="ru-RU" dirty="0"/>
              <a:t>». Тут </a:t>
            </a:r>
            <a:r>
              <a:rPr lang="ru-RU" dirty="0" err="1"/>
              <a:t>основна</a:t>
            </a:r>
            <a:r>
              <a:rPr lang="ru-RU" dirty="0"/>
              <a:t> </a:t>
            </a:r>
            <a:r>
              <a:rPr lang="ru-RU" dirty="0" err="1"/>
              <a:t>увага</a:t>
            </a:r>
            <a:r>
              <a:rPr lang="ru-RU" dirty="0"/>
              <a:t> </a:t>
            </a:r>
            <a:r>
              <a:rPr lang="ru-RU" dirty="0" err="1"/>
              <a:t>може</a:t>
            </a:r>
            <a:r>
              <a:rPr lang="ru-RU" dirty="0"/>
              <a:t> </a:t>
            </a:r>
            <a:r>
              <a:rPr lang="ru-RU" dirty="0" err="1"/>
              <a:t>приділятися</a:t>
            </a:r>
            <a:r>
              <a:rPr lang="ru-RU" dirty="0"/>
              <a:t> </a:t>
            </a:r>
            <a:r>
              <a:rPr lang="ru-RU" dirty="0" err="1"/>
              <a:t>видовищності</a:t>
            </a:r>
            <a:r>
              <a:rPr lang="ru-RU" dirty="0"/>
              <a:t> </a:t>
            </a:r>
            <a:r>
              <a:rPr lang="ru-RU" dirty="0" err="1"/>
              <a:t>або</a:t>
            </a:r>
            <a:r>
              <a:rPr lang="ru-RU" dirty="0"/>
              <a:t> </a:t>
            </a:r>
            <a:r>
              <a:rPr lang="ru-RU" dirty="0" err="1"/>
              <a:t>провокативності</a:t>
            </a:r>
            <a:r>
              <a:rPr lang="ru-RU" dirty="0"/>
              <a:t> </a:t>
            </a:r>
            <a:r>
              <a:rPr lang="ru-RU" dirty="0" err="1"/>
              <a:t>даної</a:t>
            </a:r>
            <a:r>
              <a:rPr lang="ru-RU" dirty="0"/>
              <a:t> </a:t>
            </a:r>
            <a:r>
              <a:rPr lang="ru-RU" dirty="0" err="1"/>
              <a:t>акції</a:t>
            </a:r>
            <a:endParaRPr lang="uk-UA" dirty="0"/>
          </a:p>
        </p:txBody>
      </p:sp>
    </p:spTree>
    <p:extLst>
      <p:ext uri="{BB962C8B-B14F-4D97-AF65-F5344CB8AC3E}">
        <p14:creationId xmlns:p14="http://schemas.microsoft.com/office/powerpoint/2010/main" val="7104426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E7C613-D0BC-46D7-94F6-09CCDCA8756C}"/>
              </a:ext>
            </a:extLst>
          </p:cNvPr>
          <p:cNvSpPr>
            <a:spLocks noGrp="1"/>
          </p:cNvSpPr>
          <p:nvPr>
            <p:ph type="title"/>
          </p:nvPr>
        </p:nvSpPr>
        <p:spPr/>
        <p:txBody>
          <a:bodyPr/>
          <a:lstStyle/>
          <a:p>
            <a:pPr algn="ctr"/>
            <a:r>
              <a:rPr lang="ru-RU" dirty="0" err="1"/>
              <a:t>організація</a:t>
            </a:r>
            <a:r>
              <a:rPr lang="ru-RU" dirty="0"/>
              <a:t> </a:t>
            </a:r>
            <a:r>
              <a:rPr lang="ru-RU" dirty="0" err="1"/>
              <a:t>масових</a:t>
            </a:r>
            <a:r>
              <a:rPr lang="ru-RU" dirty="0"/>
              <a:t> </a:t>
            </a:r>
            <a:r>
              <a:rPr lang="ru-RU" dirty="0" err="1"/>
              <a:t>акцій</a:t>
            </a:r>
            <a:r>
              <a:rPr lang="ru-RU" dirty="0"/>
              <a:t> з метою </a:t>
            </a:r>
            <a:r>
              <a:rPr lang="ru-RU" dirty="0" err="1"/>
              <a:t>впливу</a:t>
            </a:r>
            <a:r>
              <a:rPr lang="ru-RU" dirty="0"/>
              <a:t> на </a:t>
            </a:r>
            <a:r>
              <a:rPr lang="ru-RU" dirty="0" err="1"/>
              <a:t>громадську</a:t>
            </a:r>
            <a:r>
              <a:rPr lang="ru-RU" dirty="0"/>
              <a:t> думку</a:t>
            </a:r>
            <a:endParaRPr lang="uk-UA" dirty="0"/>
          </a:p>
        </p:txBody>
      </p:sp>
      <p:sp>
        <p:nvSpPr>
          <p:cNvPr id="3" name="Місце для вмісту 2">
            <a:extLst>
              <a:ext uri="{FF2B5EF4-FFF2-40B4-BE49-F238E27FC236}">
                <a16:creationId xmlns:a16="http://schemas.microsoft.com/office/drawing/2014/main" id="{9A0C1F44-B701-492F-B3E6-74A1959CC9C6}"/>
              </a:ext>
            </a:extLst>
          </p:cNvPr>
          <p:cNvSpPr>
            <a:spLocks noGrp="1"/>
          </p:cNvSpPr>
          <p:nvPr>
            <p:ph idx="1"/>
          </p:nvPr>
        </p:nvSpPr>
        <p:spPr/>
        <p:txBody>
          <a:bodyPr/>
          <a:lstStyle/>
          <a:p>
            <a:pPr algn="just"/>
            <a:r>
              <a:rPr lang="uk-UA" dirty="0"/>
              <a:t>За інформаційним тиском слідує організація масових акцій з метою впливу на громадську думку - дуже ефективний засіб тиску на владу. Сюди можна віднести явище, що отримало широке поширення в США. Мова про використання громадських ініціатив на місцях (</a:t>
            </a:r>
            <a:r>
              <a:rPr lang="en-US" dirty="0"/>
              <a:t>grassroots activity), </a:t>
            </a:r>
            <a:r>
              <a:rPr lang="uk-UA" dirty="0"/>
              <a:t>а також кампаній громадської підтримки (</a:t>
            </a:r>
            <a:r>
              <a:rPr lang="en-US" dirty="0"/>
              <a:t>public advocacy campaigns).</a:t>
            </a:r>
            <a:endParaRPr lang="uk-UA" dirty="0"/>
          </a:p>
        </p:txBody>
      </p:sp>
    </p:spTree>
    <p:extLst>
      <p:ext uri="{BB962C8B-B14F-4D97-AF65-F5344CB8AC3E}">
        <p14:creationId xmlns:p14="http://schemas.microsoft.com/office/powerpoint/2010/main" val="21262253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7B6531-48AB-4EAB-B9FA-27738304CAA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0B4D150-58CE-4189-8502-B3AAA7B6238E}"/>
              </a:ext>
            </a:extLst>
          </p:cNvPr>
          <p:cNvSpPr>
            <a:spLocks noGrp="1"/>
          </p:cNvSpPr>
          <p:nvPr>
            <p:ph idx="1"/>
          </p:nvPr>
        </p:nvSpPr>
        <p:spPr/>
        <p:txBody>
          <a:bodyPr>
            <a:normAutofit fontScale="92500" lnSpcReduction="10000"/>
          </a:bodyPr>
          <a:lstStyle/>
          <a:p>
            <a:pPr algn="just"/>
            <a:r>
              <a:rPr lang="uk-UA" dirty="0"/>
              <a:t>«Вкорінені» або </a:t>
            </a:r>
            <a:r>
              <a:rPr lang="en-US" dirty="0"/>
              <a:t>Grassroots-</a:t>
            </a:r>
            <a:r>
              <a:rPr lang="uk-UA" dirty="0"/>
              <a:t>технології (від </a:t>
            </a:r>
            <a:r>
              <a:rPr lang="uk-UA" dirty="0" err="1"/>
              <a:t>англ</a:t>
            </a:r>
            <a:r>
              <a:rPr lang="uk-UA" dirty="0"/>
              <a:t>. “Коріння трави”) широко застосовуються масовими групами інтересів, наприклад профспілками та екологічними об’єднаннями. Інструментарій </a:t>
            </a:r>
            <a:r>
              <a:rPr lang="en-US" dirty="0"/>
              <a:t>Grassroots </a:t>
            </a:r>
            <a:r>
              <a:rPr lang="uk-UA" dirty="0"/>
              <a:t>включає організацію і проведення різного роду масових акцій і колективних дій, для участі в яких мобілізуються як безпосередні члени групи інтересів, так і представники широкої громадськості, які поділяють подібні цілі або мотивовані матеріально. Часто такі акції носять деструктивний характер, однак при цьому володіють значним ресурсом впливу на представників влади, тому що привертають увагу широкої громадськості та ЗМІ</a:t>
            </a:r>
          </a:p>
        </p:txBody>
      </p:sp>
    </p:spTree>
    <p:extLst>
      <p:ext uri="{BB962C8B-B14F-4D97-AF65-F5344CB8AC3E}">
        <p14:creationId xmlns:p14="http://schemas.microsoft.com/office/powerpoint/2010/main" val="39315601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90956B-803A-43A7-8F3D-69FF722862B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1312B39-D000-4AC5-9F54-FDACCE34B5CD}"/>
              </a:ext>
            </a:extLst>
          </p:cNvPr>
          <p:cNvSpPr>
            <a:spLocks noGrp="1"/>
          </p:cNvSpPr>
          <p:nvPr>
            <p:ph idx="1"/>
          </p:nvPr>
        </p:nvSpPr>
        <p:spPr/>
        <p:txBody>
          <a:bodyPr>
            <a:normAutofit fontScale="85000" lnSpcReduction="10000"/>
          </a:bodyPr>
          <a:lstStyle/>
          <a:p>
            <a:pPr algn="just"/>
            <a:r>
              <a:rPr lang="uk-UA" dirty="0"/>
              <a:t>При проведенні більшості лобістських кампаній з використанням непрямих технологій впливу має місце комбіноване застосування інструментів </a:t>
            </a:r>
            <a:r>
              <a:rPr lang="en-US" dirty="0"/>
              <a:t>Public Affairs, Media Relations </a:t>
            </a:r>
            <a:r>
              <a:rPr lang="uk-UA" dirty="0"/>
              <a:t>і </a:t>
            </a:r>
            <a:r>
              <a:rPr lang="en-US" dirty="0"/>
              <a:t>Grassroots. </a:t>
            </a:r>
            <a:r>
              <a:rPr lang="uk-UA" dirty="0"/>
              <a:t>Це означає, що між об’єктом і суб’єктом лобізму вибудовуються так звані “ланцюжки аудиторій”. Невід’ємним елементом всіх “ланцюжків аудиторій” є засоби масової інформації. Завдяки впливу ЗМІ мобілізується громадськість, яка вже зі свого боку починає тиснути на органи влади. У деяких випадках лобістські схеми носять надзвичайно складний характер. З урахуванням сучасних тенденцій, пов’язаних зі зростанням впливу Інтернету на формування громадської думки, можна говорити про використання в лобістських кампаніях не тільки засобів масової інформації, а й електронних засобів масової комунікації.</a:t>
            </a:r>
          </a:p>
        </p:txBody>
      </p:sp>
    </p:spTree>
    <p:extLst>
      <p:ext uri="{BB962C8B-B14F-4D97-AF65-F5344CB8AC3E}">
        <p14:creationId xmlns:p14="http://schemas.microsoft.com/office/powerpoint/2010/main" val="13737828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F7B7C8-22BE-4B1D-ADE9-2B6773C27B1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0C504EB-79B5-4CA7-AE80-B278FCE14343}"/>
              </a:ext>
            </a:extLst>
          </p:cNvPr>
          <p:cNvSpPr>
            <a:spLocks noGrp="1"/>
          </p:cNvSpPr>
          <p:nvPr>
            <p:ph idx="1"/>
          </p:nvPr>
        </p:nvSpPr>
        <p:spPr/>
        <p:txBody>
          <a:bodyPr>
            <a:normAutofit fontScale="92500" lnSpcReduction="20000"/>
          </a:bodyPr>
          <a:lstStyle/>
          <a:p>
            <a:pPr algn="just"/>
            <a:r>
              <a:rPr lang="uk-UA" dirty="0"/>
              <a:t>Типова </a:t>
            </a:r>
            <a:r>
              <a:rPr lang="en-US" dirty="0"/>
              <a:t>grassroots-</a:t>
            </a:r>
            <a:r>
              <a:rPr lang="uk-UA" dirty="0"/>
              <a:t>кампанія - це плановане захід, організований для мобілізації громадської підтримки і чинення тиску на законодавців, державних посадових осіб або корпорацій. Традиційна </a:t>
            </a:r>
            <a:r>
              <a:rPr lang="en-US" dirty="0"/>
              <a:t>grassroots-</a:t>
            </a:r>
            <a:r>
              <a:rPr lang="uk-UA" dirty="0"/>
              <a:t>активність може приймати стандартні форми у вигляді збору підписів для петицій, збору коштів від дрібних донорів для політичної реклами або кампанії, агітації, участі в мітингах, безкоштовних телефонних ліній, зборів невеликих груп, інтерв'ю з ключовими державними посадовими особами тощо. </a:t>
            </a:r>
            <a:r>
              <a:rPr lang="en-US" dirty="0"/>
              <a:t>Grassroots </a:t>
            </a:r>
            <a:r>
              <a:rPr lang="uk-UA" dirty="0"/>
              <a:t>як форма політичного переконання може бути дуже ефективним способом посилення громадського резонансу навколо проблеми і спонукання представників державних органів до прийняття конкретних рішень</a:t>
            </a:r>
          </a:p>
        </p:txBody>
      </p:sp>
    </p:spTree>
    <p:extLst>
      <p:ext uri="{BB962C8B-B14F-4D97-AF65-F5344CB8AC3E}">
        <p14:creationId xmlns:p14="http://schemas.microsoft.com/office/powerpoint/2010/main" val="5798487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C038B8-7BD0-4163-8BFF-1D9DFF520C79}"/>
              </a:ext>
            </a:extLst>
          </p:cNvPr>
          <p:cNvSpPr>
            <a:spLocks noGrp="1"/>
          </p:cNvSpPr>
          <p:nvPr>
            <p:ph type="title"/>
          </p:nvPr>
        </p:nvSpPr>
        <p:spPr/>
        <p:txBody>
          <a:bodyPr/>
          <a:lstStyle/>
          <a:p>
            <a:r>
              <a:rPr lang="en-US" dirty="0"/>
              <a:t>Public advocacy campaigns - </a:t>
            </a:r>
            <a:r>
              <a:rPr lang="uk-UA" dirty="0"/>
              <a:t>громадські акції</a:t>
            </a:r>
          </a:p>
        </p:txBody>
      </p:sp>
      <p:sp>
        <p:nvSpPr>
          <p:cNvPr id="3" name="Місце для вмісту 2">
            <a:extLst>
              <a:ext uri="{FF2B5EF4-FFF2-40B4-BE49-F238E27FC236}">
                <a16:creationId xmlns:a16="http://schemas.microsoft.com/office/drawing/2014/main" id="{B479C3A7-EC3A-4214-911B-89BF55ABA29A}"/>
              </a:ext>
            </a:extLst>
          </p:cNvPr>
          <p:cNvSpPr>
            <a:spLocks noGrp="1"/>
          </p:cNvSpPr>
          <p:nvPr>
            <p:ph idx="1"/>
          </p:nvPr>
        </p:nvSpPr>
        <p:spPr/>
        <p:txBody>
          <a:bodyPr>
            <a:normAutofit fontScale="85000" lnSpcReduction="20000"/>
          </a:bodyPr>
          <a:lstStyle/>
          <a:p>
            <a:pPr algn="just"/>
            <a:r>
              <a:rPr lang="en-US" dirty="0"/>
              <a:t>Public advocacy campaigns - </a:t>
            </a:r>
            <a:r>
              <a:rPr lang="uk-UA" dirty="0"/>
              <a:t>громадські акції, спрямовані на представництво і захист прав та інтересів певної соціальної групи. Групи активістів займаються лобіюванням соціальних питань, таких як проблеми екології, насильство в сім'ях, закони про аборти і </a:t>
            </a:r>
            <a:r>
              <a:rPr lang="uk-UA" dirty="0" err="1"/>
              <a:t>т.д</a:t>
            </a:r>
            <a:r>
              <a:rPr lang="uk-UA" dirty="0"/>
              <a:t>. До відомих активістського груп належать </a:t>
            </a:r>
            <a:r>
              <a:rPr lang="en-US" dirty="0"/>
              <a:t>Greenpeace, </a:t>
            </a:r>
            <a:r>
              <a:rPr lang="uk-UA" dirty="0"/>
              <a:t>організація із захисту прав тварин РЕТА, Асоціація американських сімей і </a:t>
            </a:r>
            <a:r>
              <a:rPr lang="uk-UA" dirty="0" err="1"/>
              <a:t>т.д</a:t>
            </a:r>
            <a:r>
              <a:rPr lang="uk-UA" dirty="0"/>
              <a:t>. Ефективність цих груп полягає в тому, що, займаючись просуванням своїх програм, вони автоматично звертають увагу громадськості і політиків на більш глобальні проблеми, що стосуються всього світового співтовариства. Проте активістського організаціям часто доводиться захищати свої інтереси серед какофонії думок, що супроводжує будь-який законодавчий проект в законодавчих органах. Іноді позиції одних соціальних груп можуть не збігатися з поглядами інших об'єднань і асоціацій.</a:t>
            </a:r>
          </a:p>
        </p:txBody>
      </p:sp>
    </p:spTree>
    <p:extLst>
      <p:ext uri="{BB962C8B-B14F-4D97-AF65-F5344CB8AC3E}">
        <p14:creationId xmlns:p14="http://schemas.microsoft.com/office/powerpoint/2010/main" val="36959924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373462-CCBC-46D1-8C8C-6B570C875E3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E670AB0-F24C-42CC-9101-BF35964FB971}"/>
              </a:ext>
            </a:extLst>
          </p:cNvPr>
          <p:cNvSpPr>
            <a:spLocks noGrp="1"/>
          </p:cNvSpPr>
          <p:nvPr>
            <p:ph idx="1"/>
          </p:nvPr>
        </p:nvSpPr>
        <p:spPr/>
        <p:txBody>
          <a:bodyPr/>
          <a:lstStyle/>
          <a:p>
            <a:pPr algn="just"/>
            <a:r>
              <a:rPr lang="uk-UA" dirty="0"/>
              <a:t>Поширеною є практика впливу на політичну еліту шляхом формування громадської думки за допомогою різноманітних технік та засобів. Однією з таких технологій є </a:t>
            </a:r>
            <a:r>
              <a:rPr lang="uk-UA" dirty="0" err="1">
                <a:solidFill>
                  <a:srgbClr val="FF0000"/>
                </a:solidFill>
              </a:rPr>
              <a:t>астротурфінг</a:t>
            </a:r>
            <a:r>
              <a:rPr lang="uk-UA" dirty="0"/>
              <a:t> (</a:t>
            </a:r>
            <a:r>
              <a:rPr lang="en-US" dirty="0"/>
              <a:t>astroturfing), </a:t>
            </a:r>
            <a:r>
              <a:rPr lang="uk-UA" dirty="0"/>
              <a:t>який на вигляд нічим не відрізняється від </a:t>
            </a:r>
            <a:r>
              <a:rPr lang="en-US" dirty="0"/>
              <a:t>grassroots-</a:t>
            </a:r>
            <a:r>
              <a:rPr lang="uk-UA" dirty="0"/>
              <a:t>кампаній. Однак в одному випадку ініціатива кампаній йде від самих людей, а в другому - наявне політичне замовлення, а джерело фінансування кампанії приховується</a:t>
            </a:r>
          </a:p>
        </p:txBody>
      </p:sp>
    </p:spTree>
    <p:extLst>
      <p:ext uri="{BB962C8B-B14F-4D97-AF65-F5344CB8AC3E}">
        <p14:creationId xmlns:p14="http://schemas.microsoft.com/office/powerpoint/2010/main" val="24339215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E587A6-48FA-46B2-B737-80EB9757A12A}"/>
              </a:ext>
            </a:extLst>
          </p:cNvPr>
          <p:cNvSpPr>
            <a:spLocks noGrp="1"/>
          </p:cNvSpPr>
          <p:nvPr>
            <p:ph type="title"/>
          </p:nvPr>
        </p:nvSpPr>
        <p:spPr/>
        <p:txBody>
          <a:bodyPr/>
          <a:lstStyle/>
          <a:p>
            <a:endParaRPr lang="uk-UA" dirty="0"/>
          </a:p>
        </p:txBody>
      </p:sp>
      <p:sp>
        <p:nvSpPr>
          <p:cNvPr id="3" name="Місце для вмісту 2">
            <a:extLst>
              <a:ext uri="{FF2B5EF4-FFF2-40B4-BE49-F238E27FC236}">
                <a16:creationId xmlns:a16="http://schemas.microsoft.com/office/drawing/2014/main" id="{8D822669-D449-47CF-9107-C7CC2C56F4B7}"/>
              </a:ext>
            </a:extLst>
          </p:cNvPr>
          <p:cNvSpPr>
            <a:spLocks noGrp="1"/>
          </p:cNvSpPr>
          <p:nvPr>
            <p:ph idx="1"/>
          </p:nvPr>
        </p:nvSpPr>
        <p:spPr/>
        <p:txBody>
          <a:bodyPr>
            <a:normAutofit fontScale="77500" lnSpcReduction="20000"/>
          </a:bodyPr>
          <a:lstStyle/>
          <a:p>
            <a:pPr algn="just"/>
            <a:r>
              <a:rPr lang="uk-UA" dirty="0"/>
              <a:t>До іншої технології впливу на громадську думку в рамках лобіювання та </a:t>
            </a:r>
            <a:r>
              <a:rPr lang="uk-UA" dirty="0" err="1"/>
              <a:t>дезінформування</a:t>
            </a:r>
            <a:r>
              <a:rPr lang="uk-UA" dirty="0"/>
              <a:t> законодавців належить </a:t>
            </a:r>
            <a:r>
              <a:rPr lang="uk-UA" dirty="0">
                <a:solidFill>
                  <a:srgbClr val="FF0000"/>
                </a:solidFill>
              </a:rPr>
              <a:t>практика «зеленого камуфляжу» </a:t>
            </a:r>
            <a:r>
              <a:rPr lang="uk-UA" dirty="0"/>
              <a:t>(</a:t>
            </a:r>
            <a:r>
              <a:rPr lang="en-US" dirty="0"/>
              <a:t>greenwashing), </a:t>
            </a:r>
            <a:r>
              <a:rPr lang="uk-UA" dirty="0"/>
              <a:t>коли виробники заявляють про екологічну чистоту своєї продукції, не маючи на те вагомих підстав. «Зелений камуфляж» використовується багатьма компаніями для підтримки іміджу </a:t>
            </a:r>
            <a:r>
              <a:rPr lang="uk-UA" dirty="0" err="1"/>
              <a:t>екологічноорієнтованої</a:t>
            </a:r>
            <a:r>
              <a:rPr lang="uk-UA" dirty="0"/>
              <a:t> організації і отримання політичної підтримки. Як правило, при цьому опускаються важливі деталі або підтасовуються факти. Загалом, технологія «зеленого камуфляжу» може застосовуватися не лише по відношенню до «екологічності» бізнесу, але й щодо будь-яких інших актуальних соціальних проблем. Наприклад, створення робочих місць, працевлаштування ветеранів або інвалідів тощо. У цьому контексті, «камуфляж» виступає «політичним захистом» для бізнесу, який прикривається у подібний спосіб від спроб тиску на нього з боку влади</a:t>
            </a:r>
          </a:p>
        </p:txBody>
      </p:sp>
    </p:spTree>
    <p:extLst>
      <p:ext uri="{BB962C8B-B14F-4D97-AF65-F5344CB8AC3E}">
        <p14:creationId xmlns:p14="http://schemas.microsoft.com/office/powerpoint/2010/main" val="39648069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8689B6-85D4-4D3F-B452-664599624E0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A4D1D15-01AB-42DE-A67E-8C561D223A88}"/>
              </a:ext>
            </a:extLst>
          </p:cNvPr>
          <p:cNvSpPr>
            <a:spLocks noGrp="1"/>
          </p:cNvSpPr>
          <p:nvPr>
            <p:ph idx="1"/>
          </p:nvPr>
        </p:nvSpPr>
        <p:spPr/>
        <p:txBody>
          <a:bodyPr>
            <a:normAutofit fontScale="85000" lnSpcReduction="20000"/>
          </a:bodyPr>
          <a:lstStyle/>
          <a:p>
            <a:pPr algn="just"/>
            <a:r>
              <a:rPr lang="uk-UA" dirty="0" err="1">
                <a:solidFill>
                  <a:srgbClr val="FF0000"/>
                </a:solidFill>
              </a:rPr>
              <a:t>Сокпаппетінг</a:t>
            </a:r>
            <a:r>
              <a:rPr lang="uk-UA" dirty="0"/>
              <a:t> (</a:t>
            </a:r>
            <a:r>
              <a:rPr lang="en-US" dirty="0" err="1"/>
              <a:t>Sockpuppeting</a:t>
            </a:r>
            <a:r>
              <a:rPr lang="en-US" dirty="0"/>
              <a:t> , </a:t>
            </a:r>
            <a:r>
              <a:rPr lang="uk-UA" dirty="0" err="1"/>
              <a:t>англ</a:t>
            </a:r>
            <a:r>
              <a:rPr lang="uk-UA" dirty="0"/>
              <a:t>. </a:t>
            </a:r>
            <a:r>
              <a:rPr lang="en-US" dirty="0"/>
              <a:t>Sock puppet - «</a:t>
            </a:r>
            <a:r>
              <a:rPr lang="uk-UA" dirty="0"/>
              <a:t>ручна лялька») - штучне нагнітання ажіотажу в Інтернеті за допомогою клонів або інтернет-ботів - вже давно став частиною сучасного політичного маркетингу. Спеціальні програми здатні автоматично генерувати тисячі «фейків» шляхом створення облікового запису, які в свою чергу використовуються для інформаційного впливу на інтернет-користувачів. У 2013 р звичайний бот за допомогою 1,8 млн персональних комп'ютерів легко </a:t>
            </a:r>
            <a:r>
              <a:rPr lang="uk-UA" dirty="0" err="1"/>
              <a:t>мультиплікувавши</a:t>
            </a:r>
            <a:r>
              <a:rPr lang="uk-UA" dirty="0"/>
              <a:t> до 3 млн </a:t>
            </a:r>
            <a:r>
              <a:rPr lang="uk-UA" dirty="0" err="1"/>
              <a:t>кліків</a:t>
            </a:r>
            <a:r>
              <a:rPr lang="uk-UA" dirty="0"/>
              <a:t>, </a:t>
            </a:r>
            <a:r>
              <a:rPr lang="uk-UA" dirty="0" err="1"/>
              <a:t>лайків</a:t>
            </a:r>
            <a:r>
              <a:rPr lang="uk-UA" dirty="0"/>
              <a:t> та ретвітів в день, збагачуючи своїх творців на 1 млн </a:t>
            </a:r>
            <a:r>
              <a:rPr lang="uk-UA" dirty="0" err="1"/>
              <a:t>дол</a:t>
            </a:r>
            <a:r>
              <a:rPr lang="uk-UA" dirty="0"/>
              <a:t>. на рік (</a:t>
            </a:r>
            <a:r>
              <a:rPr lang="en-US" dirty="0" err="1"/>
              <a:t>Ktepi</a:t>
            </a:r>
            <a:r>
              <a:rPr lang="en-US" dirty="0"/>
              <a:t>). «</a:t>
            </a:r>
            <a:r>
              <a:rPr lang="uk-UA" dirty="0" err="1"/>
              <a:t>Сокпаппети</a:t>
            </a:r>
            <a:r>
              <a:rPr lang="uk-UA" dirty="0"/>
              <a:t>» часто створюються професійними інтернет-тролями для створення ефекту більшості або штучної </a:t>
            </a:r>
            <a:r>
              <a:rPr lang="uk-UA" dirty="0" err="1"/>
              <a:t>накрутки</a:t>
            </a:r>
            <a:r>
              <a:rPr lang="uk-UA" dirty="0"/>
              <a:t> голосів при голосуванні, приховування справжнього імені або особи користувача, а також поширення дезінформації</a:t>
            </a:r>
          </a:p>
        </p:txBody>
      </p:sp>
    </p:spTree>
    <p:extLst>
      <p:ext uri="{BB962C8B-B14F-4D97-AF65-F5344CB8AC3E}">
        <p14:creationId xmlns:p14="http://schemas.microsoft.com/office/powerpoint/2010/main" val="1758414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833E07-E1EC-4A5B-BF77-0EBA2AF64767}"/>
              </a:ext>
            </a:extLst>
          </p:cNvPr>
          <p:cNvSpPr>
            <a:spLocks noGrp="1"/>
          </p:cNvSpPr>
          <p:nvPr>
            <p:ph type="title"/>
          </p:nvPr>
        </p:nvSpPr>
        <p:spPr/>
        <p:txBody>
          <a:bodyPr/>
          <a:lstStyle/>
          <a:p>
            <a:pPr algn="ctr"/>
            <a:r>
              <a:rPr lang="uk-UA" dirty="0"/>
              <a:t>типологія</a:t>
            </a:r>
          </a:p>
        </p:txBody>
      </p:sp>
      <p:sp>
        <p:nvSpPr>
          <p:cNvPr id="3" name="Місце для вмісту 2">
            <a:extLst>
              <a:ext uri="{FF2B5EF4-FFF2-40B4-BE49-F238E27FC236}">
                <a16:creationId xmlns:a16="http://schemas.microsoft.com/office/drawing/2014/main" id="{6B2540D6-BE23-4905-87AD-B23E831EF950}"/>
              </a:ext>
            </a:extLst>
          </p:cNvPr>
          <p:cNvSpPr>
            <a:spLocks noGrp="1"/>
          </p:cNvSpPr>
          <p:nvPr>
            <p:ph idx="1"/>
          </p:nvPr>
        </p:nvSpPr>
        <p:spPr>
          <a:xfrm>
            <a:off x="1141412" y="2249487"/>
            <a:ext cx="10097718" cy="4222334"/>
          </a:xfrm>
        </p:spPr>
        <p:txBody>
          <a:bodyPr>
            <a:normAutofit fontScale="85000" lnSpcReduction="10000"/>
          </a:bodyPr>
          <a:lstStyle/>
          <a:p>
            <a:r>
              <a:rPr lang="uk-UA" dirty="0"/>
              <a:t>Залежно від цілей і методів презентації соціальних інтересів, ресурсів і способів впливу на владу, а також інших параметрів своєї діяльності групи інтересів істотно відрізняються один від одного. </a:t>
            </a:r>
          </a:p>
          <a:p>
            <a:pPr marL="0" indent="0">
              <a:buNone/>
            </a:pPr>
            <a:r>
              <a:rPr lang="uk-UA" dirty="0"/>
              <a:t>за характером діяльності </a:t>
            </a:r>
          </a:p>
          <a:p>
            <a:r>
              <a:rPr lang="uk-UA" dirty="0" err="1"/>
              <a:t>одноцільові</a:t>
            </a:r>
            <a:r>
              <a:rPr lang="uk-UA" dirty="0"/>
              <a:t> (що складаються та існують тільки у зв'язку з досягненням певної мети) </a:t>
            </a:r>
          </a:p>
          <a:p>
            <a:r>
              <a:rPr lang="uk-UA" dirty="0"/>
              <a:t>багатоцільові (чия діяльність не обмежена специфікою окремих завдань</a:t>
            </a:r>
          </a:p>
          <a:p>
            <a:pPr marL="0" indent="0">
              <a:buNone/>
            </a:pPr>
            <a:r>
              <a:rPr lang="uk-UA" dirty="0"/>
              <a:t>типологія М. </a:t>
            </a:r>
            <a:r>
              <a:rPr lang="uk-UA" dirty="0" err="1"/>
              <a:t>Дюверже</a:t>
            </a:r>
            <a:r>
              <a:rPr lang="uk-UA" dirty="0"/>
              <a:t> </a:t>
            </a:r>
          </a:p>
          <a:p>
            <a:r>
              <a:rPr lang="uk-UA" dirty="0"/>
              <a:t>спеціальні (що займаються тільки політичною діяльністю)</a:t>
            </a:r>
          </a:p>
          <a:p>
            <a:r>
              <a:rPr lang="uk-UA" dirty="0"/>
              <a:t> часткові (що виконують ширше коло соціальних функцій, пов'язаних з організацією бізнесу і </a:t>
            </a:r>
            <a:r>
              <a:rPr lang="uk-UA" dirty="0" err="1"/>
              <a:t>т.д</a:t>
            </a:r>
            <a:r>
              <a:rPr lang="uk-UA" dirty="0"/>
              <a:t>.).</a:t>
            </a:r>
          </a:p>
        </p:txBody>
      </p:sp>
    </p:spTree>
    <p:extLst>
      <p:ext uri="{BB962C8B-B14F-4D97-AF65-F5344CB8AC3E}">
        <p14:creationId xmlns:p14="http://schemas.microsoft.com/office/powerpoint/2010/main" val="29201928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5CB71C-AF96-4A17-AA02-152DB9649F3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6C536BE-4A08-4887-9065-7A3928F630AB}"/>
              </a:ext>
            </a:extLst>
          </p:cNvPr>
          <p:cNvSpPr>
            <a:spLocks noGrp="1"/>
          </p:cNvSpPr>
          <p:nvPr>
            <p:ph idx="1"/>
          </p:nvPr>
        </p:nvSpPr>
        <p:spPr/>
        <p:txBody>
          <a:bodyPr>
            <a:normAutofit fontScale="92500" lnSpcReduction="10000"/>
          </a:bodyPr>
          <a:lstStyle/>
          <a:p>
            <a:pPr algn="just"/>
            <a:r>
              <a:rPr lang="uk-UA" dirty="0"/>
              <a:t>Програми-роботи, або </a:t>
            </a:r>
            <a:r>
              <a:rPr lang="uk-UA" dirty="0" err="1"/>
              <a:t>ботнети</a:t>
            </a:r>
            <a:r>
              <a:rPr lang="uk-UA" dirty="0"/>
              <a:t>, як правило, створюються для імітації спілкування з живими користувачами або генерування «</a:t>
            </a:r>
            <a:r>
              <a:rPr lang="uk-UA" dirty="0" err="1"/>
              <a:t>лайків</a:t>
            </a:r>
            <a:r>
              <a:rPr lang="uk-UA" dirty="0"/>
              <a:t>». Найчастіше їх неможливо відрізнити від справжніх користувачів навіть за </a:t>
            </a:r>
            <a:r>
              <a:rPr lang="en-US" dirty="0"/>
              <a:t>I</a:t>
            </a:r>
            <a:r>
              <a:rPr lang="uk-UA" dirty="0"/>
              <a:t>Р-адресами комп'ютерів, так як вони нерідко прив'язані до інших «фейкових адрес». Соціальні боти здатні за кілька місяців створити історію, репутацію, зав'язати довірчі відносини з </a:t>
            </a:r>
            <a:r>
              <a:rPr lang="uk-UA" dirty="0" err="1"/>
              <a:t>мікроблоггерами</a:t>
            </a:r>
            <a:r>
              <a:rPr lang="uk-UA" dirty="0"/>
              <a:t> Твіттера, а також наростити аудиторію. Загалом, саме соціальні медіа суттєво підвищили ефективність стратегій і тактик зі </a:t>
            </a:r>
            <a:r>
              <a:rPr lang="uk-UA" dirty="0" err="1"/>
              <a:t>зв'язків</a:t>
            </a:r>
            <a:r>
              <a:rPr lang="uk-UA" dirty="0"/>
              <a:t> з органами державної влади та залучення громадян до політичного життя</a:t>
            </a:r>
          </a:p>
        </p:txBody>
      </p:sp>
    </p:spTree>
    <p:extLst>
      <p:ext uri="{BB962C8B-B14F-4D97-AF65-F5344CB8AC3E}">
        <p14:creationId xmlns:p14="http://schemas.microsoft.com/office/powerpoint/2010/main" val="18601921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338D13-E203-42CF-86EB-5741991A853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92E47F4-9D6B-458A-8048-2CBDA90E0A83}"/>
              </a:ext>
            </a:extLst>
          </p:cNvPr>
          <p:cNvSpPr>
            <a:spLocks noGrp="1"/>
          </p:cNvSpPr>
          <p:nvPr>
            <p:ph idx="1"/>
          </p:nvPr>
        </p:nvSpPr>
        <p:spPr/>
        <p:txBody>
          <a:bodyPr>
            <a:normAutofit fontScale="77500" lnSpcReduction="20000"/>
          </a:bodyPr>
          <a:lstStyle/>
          <a:p>
            <a:pPr algn="just"/>
            <a:r>
              <a:rPr lang="uk-UA" dirty="0"/>
              <a:t>В останні роки </a:t>
            </a:r>
            <a:r>
              <a:rPr lang="uk-UA" dirty="0" err="1">
                <a:solidFill>
                  <a:srgbClr val="FF0000"/>
                </a:solidFill>
              </a:rPr>
              <a:t>краудсорсінг</a:t>
            </a:r>
            <a:r>
              <a:rPr lang="uk-UA" dirty="0"/>
              <a:t> (</a:t>
            </a:r>
            <a:r>
              <a:rPr lang="en-US" dirty="0"/>
              <a:t>crowd + outsourcing, «</a:t>
            </a:r>
            <a:r>
              <a:rPr lang="uk-UA" dirty="0"/>
              <a:t>мудрість натовпу», «колективний розум») використовувався для організацій акцій протесту, викриття корупції, організації допомоги постраждалим в кризових ситуаціях і багатьох інших акцій. Останнім часом стали популярні кампанії, які використовують елементи </a:t>
            </a:r>
            <a:r>
              <a:rPr lang="uk-UA" dirty="0" err="1"/>
              <a:t>краудсорсингу</a:t>
            </a:r>
            <a:r>
              <a:rPr lang="uk-UA" dirty="0"/>
              <a:t> для здійснення впливу на політичні та законодавчі рішення. Наприклад, організація </a:t>
            </a:r>
            <a:r>
              <a:rPr lang="en-US" dirty="0" err="1"/>
              <a:t>Uncaucus</a:t>
            </a:r>
            <a:r>
              <a:rPr lang="en-US" dirty="0"/>
              <a:t> </a:t>
            </a:r>
            <a:r>
              <a:rPr lang="uk-UA" dirty="0"/>
              <a:t>в м </a:t>
            </a:r>
            <a:r>
              <a:rPr lang="uk-UA" dirty="0" err="1"/>
              <a:t>Провіденсі</a:t>
            </a:r>
            <a:r>
              <a:rPr lang="uk-UA" dirty="0"/>
              <a:t>, штат </a:t>
            </a:r>
            <a:r>
              <a:rPr lang="uk-UA" dirty="0" err="1"/>
              <a:t>РодАйленд</a:t>
            </a:r>
            <a:r>
              <a:rPr lang="uk-UA" dirty="0"/>
              <a:t> в США оголосила в соціальних мережах акцію з пошуків кандидата на посаду нового мера, таким чином, надавши всім бажаючим не тільки допомогти «рекрутувати на цю посаду» гідного кандидата, але і прийняти участь в колективному обговоренні необхідних кваліфікацій нового «менеджера по найму». Таким чином, майбутні вибори нового мера і суспільні сподівання, пов'язані з ним і його діяльністю, стали предметом громадської дискусії задовго до виборів</a:t>
            </a:r>
          </a:p>
        </p:txBody>
      </p:sp>
    </p:spTree>
    <p:extLst>
      <p:ext uri="{BB962C8B-B14F-4D97-AF65-F5344CB8AC3E}">
        <p14:creationId xmlns:p14="http://schemas.microsoft.com/office/powerpoint/2010/main" val="8058082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680FD4-00D3-4207-8351-386D85018DA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355C9CD-C02B-4CCD-ADBB-1716128CA7E5}"/>
              </a:ext>
            </a:extLst>
          </p:cNvPr>
          <p:cNvSpPr>
            <a:spLocks noGrp="1"/>
          </p:cNvSpPr>
          <p:nvPr>
            <p:ph idx="1"/>
          </p:nvPr>
        </p:nvSpPr>
        <p:spPr/>
        <p:txBody>
          <a:bodyPr>
            <a:normAutofit fontScale="70000" lnSpcReduction="20000"/>
          </a:bodyPr>
          <a:lstStyle/>
          <a:p>
            <a:pPr algn="just"/>
            <a:r>
              <a:rPr lang="uk-UA" dirty="0"/>
              <a:t>Набуває популярності і </a:t>
            </a:r>
            <a:r>
              <a:rPr lang="uk-UA" dirty="0" err="1"/>
              <a:t>т.зв</a:t>
            </a:r>
            <a:r>
              <a:rPr lang="uk-UA" dirty="0"/>
              <a:t>. </a:t>
            </a:r>
            <a:r>
              <a:rPr lang="uk-UA" dirty="0">
                <a:solidFill>
                  <a:srgbClr val="FF0000"/>
                </a:solidFill>
              </a:rPr>
              <a:t>хештег-політика</a:t>
            </a:r>
            <a:r>
              <a:rPr lang="uk-UA" dirty="0"/>
              <a:t> (</a:t>
            </a:r>
            <a:r>
              <a:rPr lang="en-US" dirty="0"/>
              <a:t>Meisel) - </a:t>
            </a:r>
            <a:r>
              <a:rPr lang="uk-UA" dirty="0"/>
              <a:t>нова тактика, використовувана інтернет-активістами в </a:t>
            </a:r>
            <a:r>
              <a:rPr lang="en-US" dirty="0"/>
              <a:t>Twitter </a:t>
            </a:r>
            <a:r>
              <a:rPr lang="uk-UA" dirty="0"/>
              <a:t>для обговорення та просування своїх законопроектів. Хештег або </a:t>
            </a:r>
            <a:r>
              <a:rPr lang="uk-UA" dirty="0" err="1"/>
              <a:t>Гештеґ</a:t>
            </a:r>
            <a:r>
              <a:rPr lang="uk-UA" dirty="0"/>
              <a:t> (</a:t>
            </a:r>
            <a:r>
              <a:rPr lang="uk-UA" dirty="0" err="1"/>
              <a:t>англ</a:t>
            </a:r>
            <a:r>
              <a:rPr lang="uk-UA" dirty="0"/>
              <a:t>. </a:t>
            </a:r>
            <a:r>
              <a:rPr lang="en-US" dirty="0"/>
              <a:t>Hashtag, hash — </a:t>
            </a:r>
            <a:r>
              <a:rPr lang="uk-UA" dirty="0"/>
              <a:t>символ ґратки) — слово або фраза, яким передує символ «#». Користувачі можуть об'єднувати групу повідомлень за темою або типом з використанням хештегів — слів або фраз, які починаються з #. Короткі повідомлення в </a:t>
            </a:r>
            <a:r>
              <a:rPr lang="uk-UA" dirty="0" err="1"/>
              <a:t>мікроблогах</a:t>
            </a:r>
            <a:r>
              <a:rPr lang="uk-UA" dirty="0"/>
              <a:t> соціальних мереж, таких як </a:t>
            </a:r>
            <a:r>
              <a:rPr lang="en-US" dirty="0"/>
              <a:t>Twitter, Tout, identi.ca, Google+, Facebook </a:t>
            </a:r>
            <a:r>
              <a:rPr lang="uk-UA" dirty="0"/>
              <a:t>і </a:t>
            </a:r>
            <a:r>
              <a:rPr lang="en-US" dirty="0"/>
              <a:t>VK, </a:t>
            </a:r>
            <a:r>
              <a:rPr lang="uk-UA" dirty="0"/>
              <a:t>можуть бути помічені хештегом, включаючи в себе як одне слово, так і більше об'єднаних слів (але без пробілів). Хештеги дають можливість групувати подібні повідомлення, таким чином можна знайти хештег і отримати набір повідомлень, які його містять. Шляхом нарощування дискусійного форуму навколо ключових хештегів і контролю контенту модератор намагається залучити нових прихильників для підтримки політичного порядку денного. Іноді в ролі </a:t>
            </a:r>
            <a:r>
              <a:rPr lang="uk-UA" dirty="0" err="1"/>
              <a:t>хештегменеджерів</a:t>
            </a:r>
            <a:r>
              <a:rPr lang="uk-UA" dirty="0"/>
              <a:t> виступають відомі політики. </a:t>
            </a:r>
          </a:p>
        </p:txBody>
      </p:sp>
    </p:spTree>
    <p:extLst>
      <p:ext uri="{BB962C8B-B14F-4D97-AF65-F5344CB8AC3E}">
        <p14:creationId xmlns:p14="http://schemas.microsoft.com/office/powerpoint/2010/main" val="41974866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2C32BF-2F9D-4811-A262-E1C24D38E037}"/>
              </a:ext>
            </a:extLst>
          </p:cNvPr>
          <p:cNvSpPr>
            <a:spLocks noGrp="1"/>
          </p:cNvSpPr>
          <p:nvPr>
            <p:ph type="title"/>
          </p:nvPr>
        </p:nvSpPr>
        <p:spPr/>
        <p:txBody>
          <a:bodyPr/>
          <a:lstStyle/>
          <a:p>
            <a:pPr algn="ctr"/>
            <a:r>
              <a:rPr lang="uk-UA" dirty="0"/>
              <a:t>прямий політичний інформаційний тиск</a:t>
            </a:r>
          </a:p>
        </p:txBody>
      </p:sp>
      <p:sp>
        <p:nvSpPr>
          <p:cNvPr id="3" name="Місце для вмісту 2">
            <a:extLst>
              <a:ext uri="{FF2B5EF4-FFF2-40B4-BE49-F238E27FC236}">
                <a16:creationId xmlns:a16="http://schemas.microsoft.com/office/drawing/2014/main" id="{DAE9ABCE-46BD-4804-B2BC-72D2B57508B9}"/>
              </a:ext>
            </a:extLst>
          </p:cNvPr>
          <p:cNvSpPr>
            <a:spLocks noGrp="1"/>
          </p:cNvSpPr>
          <p:nvPr>
            <p:ph idx="1"/>
          </p:nvPr>
        </p:nvSpPr>
        <p:spPr>
          <a:xfrm>
            <a:off x="1141412" y="2249487"/>
            <a:ext cx="10381804" cy="3920494"/>
          </a:xfrm>
        </p:spPr>
        <p:txBody>
          <a:bodyPr>
            <a:normAutofit fontScale="70000" lnSpcReduction="20000"/>
          </a:bodyPr>
          <a:lstStyle/>
          <a:p>
            <a:pPr algn="just"/>
            <a:r>
              <a:rPr lang="uk-UA" dirty="0"/>
              <a:t>Найпоширеніша практика подібних звернень – подання петицій до органів державної влади та місцевого самоврядування та збір під ними підписів, аби примусити орган влади до розгляду даного документу. У випадку України кожен громадянин може, наприклад, зареєструвати та розпочати збір підписів під петицією до Президента України (</a:t>
            </a:r>
            <a:r>
              <a:rPr lang="en-US" dirty="0"/>
              <a:t>https://petition.president.gov.ua/). </a:t>
            </a:r>
            <a:r>
              <a:rPr lang="uk-UA" dirty="0"/>
              <a:t>Щоправда, ефективність подібного механізму на даний момент не дозволяє говорити про нього як про досить важливий інструмент тиску. Питання практичної реалізації громадянами України права вносити в органи державної влади, об’єднання громадян відповідно до їх статуту пропозиції про поліпшення їх діяльності, викривати недоліки в роботі, оскаржувати дії посадових осіб, державних і громадських органів регулюється Законом України «Про звернення громадян» (Закон України). Так, громадяни України мають право звернутися до органів державної влади, місцевого самоврядування, об’єднань громадян, підприємств, установ, організацій незалежно від форм власності, посадових осіб відповідно до їх функціональних обов’язків із зауваженнями, скаргами та пропозиціями, що стосуються їх статутної діяльності, заявою або клопотанням щодо</a:t>
            </a:r>
            <a:r>
              <a:rPr lang="ru-RU" dirty="0"/>
              <a:t> </a:t>
            </a:r>
            <a:r>
              <a:rPr lang="ru-RU" dirty="0" err="1"/>
              <a:t>реалізації</a:t>
            </a:r>
            <a:r>
              <a:rPr lang="ru-RU" dirty="0"/>
              <a:t> </a:t>
            </a:r>
            <a:r>
              <a:rPr lang="ru-RU" dirty="0" err="1"/>
              <a:t>своїх</a:t>
            </a:r>
            <a:r>
              <a:rPr lang="ru-RU" dirty="0"/>
              <a:t> </a:t>
            </a:r>
            <a:r>
              <a:rPr lang="ru-RU" dirty="0" err="1"/>
              <a:t>соціально-економічних</a:t>
            </a:r>
            <a:r>
              <a:rPr lang="ru-RU" dirty="0"/>
              <a:t>, </a:t>
            </a:r>
            <a:r>
              <a:rPr lang="ru-RU" dirty="0" err="1"/>
              <a:t>політичних</a:t>
            </a:r>
            <a:r>
              <a:rPr lang="ru-RU" dirty="0"/>
              <a:t> та </a:t>
            </a:r>
            <a:r>
              <a:rPr lang="ru-RU" dirty="0" err="1"/>
              <a:t>особистих</a:t>
            </a:r>
            <a:r>
              <a:rPr lang="ru-RU" dirty="0"/>
              <a:t> прав і </a:t>
            </a:r>
            <a:r>
              <a:rPr lang="ru-RU" dirty="0" err="1"/>
              <a:t>законних</a:t>
            </a:r>
            <a:r>
              <a:rPr lang="ru-RU" dirty="0"/>
              <a:t> </a:t>
            </a:r>
            <a:r>
              <a:rPr lang="ru-RU" dirty="0" err="1"/>
              <a:t>інтересів</a:t>
            </a:r>
            <a:r>
              <a:rPr lang="ru-RU" dirty="0"/>
              <a:t> та </a:t>
            </a:r>
            <a:r>
              <a:rPr lang="ru-RU" dirty="0" err="1"/>
              <a:t>скаргою</a:t>
            </a:r>
            <a:r>
              <a:rPr lang="ru-RU" dirty="0"/>
              <a:t> про </a:t>
            </a:r>
            <a:r>
              <a:rPr lang="ru-RU" dirty="0" err="1"/>
              <a:t>їх</a:t>
            </a:r>
            <a:r>
              <a:rPr lang="ru-RU" dirty="0"/>
              <a:t> </a:t>
            </a:r>
            <a:r>
              <a:rPr lang="ru-RU" dirty="0" err="1"/>
              <a:t>порушення</a:t>
            </a:r>
            <a:r>
              <a:rPr lang="ru-RU" dirty="0"/>
              <a:t>.</a:t>
            </a:r>
            <a:endParaRPr lang="uk-UA" dirty="0"/>
          </a:p>
        </p:txBody>
      </p:sp>
    </p:spTree>
    <p:extLst>
      <p:ext uri="{BB962C8B-B14F-4D97-AF65-F5344CB8AC3E}">
        <p14:creationId xmlns:p14="http://schemas.microsoft.com/office/powerpoint/2010/main" val="2238181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BCB061-D319-4A91-AF15-D19AC275097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EA4F7E8-6A77-4B58-8494-C3B0B70AC936}"/>
              </a:ext>
            </a:extLst>
          </p:cNvPr>
          <p:cNvSpPr>
            <a:spLocks noGrp="1"/>
          </p:cNvSpPr>
          <p:nvPr>
            <p:ph idx="1"/>
          </p:nvPr>
        </p:nvSpPr>
        <p:spPr>
          <a:xfrm>
            <a:off x="1141412" y="2249487"/>
            <a:ext cx="10150984" cy="4062536"/>
          </a:xfrm>
        </p:spPr>
        <p:txBody>
          <a:bodyPr>
            <a:normAutofit fontScale="85000" lnSpcReduction="20000"/>
          </a:bodyPr>
          <a:lstStyle/>
          <a:p>
            <a:pPr algn="just"/>
            <a:r>
              <a:rPr lang="ru-RU" dirty="0" err="1">
                <a:solidFill>
                  <a:srgbClr val="FF0000"/>
                </a:solidFill>
              </a:rPr>
              <a:t>Депутатський</a:t>
            </a:r>
            <a:r>
              <a:rPr lang="ru-RU" dirty="0">
                <a:solidFill>
                  <a:srgbClr val="FF0000"/>
                </a:solidFill>
              </a:rPr>
              <a:t> запит </a:t>
            </a:r>
            <a:r>
              <a:rPr lang="ru-RU" dirty="0"/>
              <a:t>— </a:t>
            </a:r>
            <a:r>
              <a:rPr lang="ru-RU" dirty="0" err="1"/>
              <a:t>особливий</a:t>
            </a:r>
            <a:r>
              <a:rPr lang="ru-RU" dirty="0"/>
              <a:t> жанр листа. </a:t>
            </a:r>
            <a:r>
              <a:rPr lang="ru-RU" dirty="0" err="1"/>
              <a:t>Такі</a:t>
            </a:r>
            <a:r>
              <a:rPr lang="ru-RU" dirty="0"/>
              <a:t> </a:t>
            </a:r>
            <a:r>
              <a:rPr lang="ru-RU" dirty="0" err="1"/>
              <a:t>листи</a:t>
            </a:r>
            <a:r>
              <a:rPr lang="ru-RU" dirty="0"/>
              <a:t> </a:t>
            </a:r>
            <a:r>
              <a:rPr lang="ru-RU" dirty="0" err="1"/>
              <a:t>направляють</a:t>
            </a:r>
            <a:r>
              <a:rPr lang="ru-RU" dirty="0"/>
              <a:t> </a:t>
            </a:r>
            <a:r>
              <a:rPr lang="ru-RU" dirty="0" err="1"/>
              <a:t>народні</a:t>
            </a:r>
            <a:r>
              <a:rPr lang="ru-RU" dirty="0"/>
              <a:t> </a:t>
            </a:r>
            <a:r>
              <a:rPr lang="ru-RU" dirty="0" err="1"/>
              <a:t>депутати</a:t>
            </a:r>
            <a:r>
              <a:rPr lang="ru-RU" dirty="0"/>
              <a:t>. </a:t>
            </a:r>
            <a:r>
              <a:rPr lang="ru-RU" dirty="0" err="1"/>
              <a:t>Термін</a:t>
            </a:r>
            <a:r>
              <a:rPr lang="ru-RU" dirty="0"/>
              <a:t> </a:t>
            </a:r>
            <a:r>
              <a:rPr lang="ru-RU" dirty="0" err="1"/>
              <a:t>розгляду</a:t>
            </a:r>
            <a:r>
              <a:rPr lang="ru-RU" dirty="0"/>
              <a:t> таких </a:t>
            </a:r>
            <a:r>
              <a:rPr lang="ru-RU" dirty="0" err="1"/>
              <a:t>запитів</a:t>
            </a:r>
            <a:r>
              <a:rPr lang="ru-RU" dirty="0"/>
              <a:t> — 3 </a:t>
            </a:r>
            <a:r>
              <a:rPr lang="ru-RU" dirty="0" err="1"/>
              <a:t>дні</a:t>
            </a:r>
            <a:r>
              <a:rPr lang="ru-RU" dirty="0"/>
              <a:t>, а </a:t>
            </a:r>
            <a:r>
              <a:rPr lang="ru-RU" dirty="0" err="1"/>
              <a:t>відповідь</a:t>
            </a:r>
            <a:r>
              <a:rPr lang="ru-RU" dirty="0"/>
              <a:t> </a:t>
            </a:r>
            <a:r>
              <a:rPr lang="ru-RU" dirty="0" err="1"/>
              <a:t>має</a:t>
            </a:r>
            <a:r>
              <a:rPr lang="ru-RU" dirty="0"/>
              <a:t> бути </a:t>
            </a:r>
            <a:r>
              <a:rPr lang="ru-RU" dirty="0" err="1"/>
              <a:t>надіслана</a:t>
            </a:r>
            <a:r>
              <a:rPr lang="ru-RU" dirty="0"/>
              <a:t> в межах 10 </a:t>
            </a:r>
            <a:r>
              <a:rPr lang="ru-RU" dirty="0" err="1"/>
              <a:t>діб</a:t>
            </a:r>
            <a:r>
              <a:rPr lang="ru-RU" dirty="0"/>
              <a:t>. </a:t>
            </a:r>
            <a:r>
              <a:rPr lang="ru-RU" dirty="0" err="1"/>
              <a:t>Анонімні</a:t>
            </a:r>
            <a:r>
              <a:rPr lang="ru-RU" dirty="0"/>
              <a:t> </a:t>
            </a:r>
            <a:r>
              <a:rPr lang="ru-RU" dirty="0" err="1"/>
              <a:t>листи</a:t>
            </a:r>
            <a:r>
              <a:rPr lang="ru-RU" dirty="0"/>
              <a:t> – форма прямого </a:t>
            </a:r>
            <a:r>
              <a:rPr lang="ru-RU" dirty="0" err="1"/>
              <a:t>інформаційного</a:t>
            </a:r>
            <a:r>
              <a:rPr lang="ru-RU" dirty="0"/>
              <a:t> </a:t>
            </a:r>
            <a:r>
              <a:rPr lang="ru-RU" dirty="0" err="1"/>
              <a:t>впливу</a:t>
            </a:r>
            <a:r>
              <a:rPr lang="ru-RU" dirty="0"/>
              <a:t>, </a:t>
            </a:r>
            <a:r>
              <a:rPr lang="ru-RU" dirty="0" err="1"/>
              <a:t>що</a:t>
            </a:r>
            <a:r>
              <a:rPr lang="ru-RU" dirty="0"/>
              <a:t> не </a:t>
            </a:r>
            <a:r>
              <a:rPr lang="ru-RU" dirty="0" err="1"/>
              <a:t>передбачає</a:t>
            </a:r>
            <a:r>
              <a:rPr lang="ru-RU" dirty="0"/>
              <a:t> </a:t>
            </a:r>
            <a:r>
              <a:rPr lang="ru-RU" dirty="0" err="1"/>
              <a:t>вказування</a:t>
            </a:r>
            <a:r>
              <a:rPr lang="ru-RU" dirty="0"/>
              <a:t> автора. </a:t>
            </a:r>
            <a:r>
              <a:rPr lang="ru-RU" dirty="0" err="1"/>
              <a:t>Писати</a:t>
            </a:r>
            <a:r>
              <a:rPr lang="ru-RU" dirty="0"/>
              <a:t> </a:t>
            </a:r>
            <a:r>
              <a:rPr lang="ru-RU" dirty="0" err="1"/>
              <a:t>анонімні</a:t>
            </a:r>
            <a:r>
              <a:rPr lang="ru-RU" dirty="0"/>
              <a:t> </a:t>
            </a:r>
            <a:r>
              <a:rPr lang="ru-RU" dirty="0" err="1"/>
              <a:t>листи</a:t>
            </a:r>
            <a:r>
              <a:rPr lang="ru-RU" dirty="0"/>
              <a:t> </a:t>
            </a:r>
            <a:r>
              <a:rPr lang="ru-RU" dirty="0" err="1"/>
              <a:t>немає</a:t>
            </a:r>
            <a:r>
              <a:rPr lang="ru-RU" dirty="0"/>
              <a:t> </a:t>
            </a:r>
            <a:r>
              <a:rPr lang="ru-RU" dirty="0" err="1"/>
              <a:t>сенсу</a:t>
            </a:r>
            <a:r>
              <a:rPr lang="ru-RU" dirty="0"/>
              <a:t>, </a:t>
            </a:r>
            <a:r>
              <a:rPr lang="ru-RU" dirty="0" err="1"/>
              <a:t>оскільки</a:t>
            </a:r>
            <a:r>
              <a:rPr lang="ru-RU" dirty="0"/>
              <a:t> на них не </a:t>
            </a:r>
            <a:r>
              <a:rPr lang="ru-RU" dirty="0" err="1"/>
              <a:t>може</a:t>
            </a:r>
            <a:r>
              <a:rPr lang="ru-RU" dirty="0"/>
              <a:t> бути </a:t>
            </a:r>
            <a:r>
              <a:rPr lang="ru-RU" dirty="0" err="1"/>
              <a:t>відповіді</a:t>
            </a:r>
            <a:r>
              <a:rPr lang="ru-RU" dirty="0"/>
              <a:t>, а тому вони не </a:t>
            </a:r>
            <a:r>
              <a:rPr lang="ru-RU" dirty="0" err="1"/>
              <a:t>зобов’язують</a:t>
            </a:r>
            <a:r>
              <a:rPr lang="ru-RU" dirty="0"/>
              <a:t> адресата </a:t>
            </a:r>
            <a:r>
              <a:rPr lang="ru-RU" dirty="0" err="1"/>
              <a:t>ні</a:t>
            </a:r>
            <a:r>
              <a:rPr lang="ru-RU" dirty="0"/>
              <a:t> до </a:t>
            </a:r>
            <a:r>
              <a:rPr lang="ru-RU" dirty="0" err="1"/>
              <a:t>яких</a:t>
            </a:r>
            <a:r>
              <a:rPr lang="ru-RU" dirty="0"/>
              <a:t> </a:t>
            </a:r>
            <a:r>
              <a:rPr lang="ru-RU" dirty="0" err="1"/>
              <a:t>дій</a:t>
            </a:r>
            <a:r>
              <a:rPr lang="ru-RU" dirty="0"/>
              <a:t>. </a:t>
            </a:r>
            <a:r>
              <a:rPr lang="ru-RU" dirty="0" err="1"/>
              <a:t>Відкриті</a:t>
            </a:r>
            <a:r>
              <a:rPr lang="ru-RU" dirty="0"/>
              <a:t> </a:t>
            </a:r>
            <a:r>
              <a:rPr lang="ru-RU" dirty="0" err="1"/>
              <a:t>листи</a:t>
            </a:r>
            <a:r>
              <a:rPr lang="ru-RU" dirty="0"/>
              <a:t> </a:t>
            </a:r>
            <a:r>
              <a:rPr lang="ru-RU" dirty="0" err="1"/>
              <a:t>також</a:t>
            </a:r>
            <a:r>
              <a:rPr lang="ru-RU" dirty="0"/>
              <a:t> є одним </a:t>
            </a:r>
            <a:r>
              <a:rPr lang="ru-RU" dirty="0" err="1"/>
              <a:t>із</a:t>
            </a:r>
            <a:r>
              <a:rPr lang="ru-RU" dirty="0"/>
              <a:t> </a:t>
            </a:r>
            <a:r>
              <a:rPr lang="ru-RU" dirty="0" err="1"/>
              <a:t>способів</a:t>
            </a:r>
            <a:r>
              <a:rPr lang="ru-RU" dirty="0"/>
              <a:t> </a:t>
            </a:r>
            <a:r>
              <a:rPr lang="ru-RU" dirty="0" err="1"/>
              <a:t>впливу</a:t>
            </a:r>
            <a:r>
              <a:rPr lang="ru-RU" dirty="0"/>
              <a:t> на </a:t>
            </a:r>
            <a:r>
              <a:rPr lang="ru-RU" dirty="0" err="1"/>
              <a:t>місцеві</a:t>
            </a:r>
            <a:r>
              <a:rPr lang="ru-RU" dirty="0"/>
              <a:t> </a:t>
            </a:r>
            <a:r>
              <a:rPr lang="ru-RU" dirty="0" err="1"/>
              <a:t>органи</a:t>
            </a:r>
            <a:r>
              <a:rPr lang="ru-RU" dirty="0"/>
              <a:t> </a:t>
            </a:r>
            <a:r>
              <a:rPr lang="ru-RU" dirty="0" err="1"/>
              <a:t>влади</a:t>
            </a:r>
            <a:r>
              <a:rPr lang="ru-RU" dirty="0"/>
              <a:t>. Вони </a:t>
            </a:r>
            <a:r>
              <a:rPr lang="ru-RU" dirty="0" err="1"/>
              <a:t>надсилаються</a:t>
            </a:r>
            <a:r>
              <a:rPr lang="ru-RU" dirty="0"/>
              <a:t> до адресата, а </a:t>
            </a:r>
            <a:r>
              <a:rPr lang="ru-RU" dirty="0" err="1"/>
              <a:t>копія</a:t>
            </a:r>
            <a:r>
              <a:rPr lang="ru-RU" dirty="0"/>
              <a:t> листа </a:t>
            </a:r>
            <a:r>
              <a:rPr lang="ru-RU" dirty="0" err="1"/>
              <a:t>публікується</a:t>
            </a:r>
            <a:r>
              <a:rPr lang="ru-RU" dirty="0"/>
              <a:t> у </a:t>
            </a:r>
            <a:r>
              <a:rPr lang="ru-RU" dirty="0" err="1"/>
              <a:t>місцевій</a:t>
            </a:r>
            <a:r>
              <a:rPr lang="ru-RU" dirty="0"/>
              <a:t> </a:t>
            </a:r>
            <a:r>
              <a:rPr lang="ru-RU" dirty="0" err="1"/>
              <a:t>пресі</a:t>
            </a:r>
            <a:r>
              <a:rPr lang="ru-RU" dirty="0"/>
              <a:t>. </a:t>
            </a:r>
            <a:r>
              <a:rPr lang="ru-RU" dirty="0" err="1"/>
              <a:t>Якщо</a:t>
            </a:r>
            <a:r>
              <a:rPr lang="ru-RU" dirty="0"/>
              <a:t> </a:t>
            </a:r>
            <a:r>
              <a:rPr lang="ru-RU" dirty="0" err="1"/>
              <a:t>відповідь</a:t>
            </a:r>
            <a:r>
              <a:rPr lang="ru-RU" dirty="0"/>
              <a:t> не </a:t>
            </a:r>
            <a:r>
              <a:rPr lang="ru-RU" dirty="0" err="1"/>
              <a:t>подається</a:t>
            </a:r>
            <a:r>
              <a:rPr lang="ru-RU" dirty="0"/>
              <a:t> до </a:t>
            </a:r>
            <a:r>
              <a:rPr lang="ru-RU" dirty="0" err="1"/>
              <a:t>преси</a:t>
            </a:r>
            <a:r>
              <a:rPr lang="ru-RU" dirty="0"/>
              <a:t>, авторитет </a:t>
            </a:r>
            <a:r>
              <a:rPr lang="ru-RU" dirty="0" err="1"/>
              <a:t>відповідного</a:t>
            </a:r>
            <a:r>
              <a:rPr lang="ru-RU" dirty="0"/>
              <a:t> органу </a:t>
            </a:r>
            <a:r>
              <a:rPr lang="ru-RU" dirty="0" err="1"/>
              <a:t>чи</a:t>
            </a:r>
            <a:r>
              <a:rPr lang="ru-RU" dirty="0"/>
              <a:t> особи </a:t>
            </a:r>
            <a:r>
              <a:rPr lang="ru-RU" dirty="0" err="1"/>
              <a:t>падає</a:t>
            </a:r>
            <a:r>
              <a:rPr lang="ru-RU" dirty="0"/>
              <a:t> в очах </a:t>
            </a:r>
            <a:r>
              <a:rPr lang="ru-RU" dirty="0" err="1"/>
              <a:t>місцевої</a:t>
            </a:r>
            <a:r>
              <a:rPr lang="ru-RU" dirty="0"/>
              <a:t> </a:t>
            </a:r>
            <a:r>
              <a:rPr lang="ru-RU" dirty="0" err="1"/>
              <a:t>громади</a:t>
            </a:r>
            <a:r>
              <a:rPr lang="ru-RU" dirty="0"/>
              <a:t>. </a:t>
            </a:r>
            <a:r>
              <a:rPr lang="ru-RU" dirty="0" err="1"/>
              <a:t>Завдяки</a:t>
            </a:r>
            <a:r>
              <a:rPr lang="ru-RU" dirty="0"/>
              <a:t> </a:t>
            </a:r>
            <a:r>
              <a:rPr lang="ru-RU" dirty="0" err="1"/>
              <a:t>цьому</a:t>
            </a:r>
            <a:r>
              <a:rPr lang="ru-RU" dirty="0"/>
              <a:t> </a:t>
            </a:r>
            <a:r>
              <a:rPr lang="ru-RU" dirty="0" err="1"/>
              <a:t>можна</a:t>
            </a:r>
            <a:r>
              <a:rPr lang="ru-RU" dirty="0"/>
              <a:t> </a:t>
            </a:r>
            <a:r>
              <a:rPr lang="ru-RU" dirty="0" err="1"/>
              <a:t>одночасно</a:t>
            </a:r>
            <a:r>
              <a:rPr lang="ru-RU" dirty="0"/>
              <a:t> </a:t>
            </a:r>
            <a:r>
              <a:rPr lang="ru-RU" dirty="0" err="1"/>
              <a:t>добитися</a:t>
            </a:r>
            <a:r>
              <a:rPr lang="ru-RU" dirty="0"/>
              <a:t> </a:t>
            </a:r>
            <a:r>
              <a:rPr lang="ru-RU" dirty="0" err="1"/>
              <a:t>відповіді</a:t>
            </a:r>
            <a:r>
              <a:rPr lang="ru-RU" dirty="0"/>
              <a:t> і </a:t>
            </a:r>
            <a:r>
              <a:rPr lang="ru-RU" dirty="0" err="1"/>
              <a:t>висвітлити</a:t>
            </a:r>
            <a:r>
              <a:rPr lang="ru-RU" dirty="0"/>
              <a:t> у </a:t>
            </a:r>
            <a:r>
              <a:rPr lang="ru-RU" dirty="0" err="1"/>
              <a:t>пресі</a:t>
            </a:r>
            <a:r>
              <a:rPr lang="ru-RU" dirty="0"/>
              <a:t> свою </a:t>
            </a:r>
            <a:r>
              <a:rPr lang="ru-RU" dirty="0" err="1"/>
              <a:t>позицію</a:t>
            </a:r>
            <a:r>
              <a:rPr lang="ru-RU" dirty="0"/>
              <a:t> і </a:t>
            </a:r>
            <a:r>
              <a:rPr lang="ru-RU" dirty="0" err="1"/>
              <a:t>позицію</a:t>
            </a:r>
            <a:r>
              <a:rPr lang="ru-RU" dirty="0"/>
              <a:t> </a:t>
            </a:r>
            <a:r>
              <a:rPr lang="ru-RU" dirty="0" err="1"/>
              <a:t>влади</a:t>
            </a:r>
            <a:r>
              <a:rPr lang="ru-RU" dirty="0"/>
              <a:t> </a:t>
            </a:r>
            <a:r>
              <a:rPr lang="ru-RU" dirty="0" err="1"/>
              <a:t>щодо</a:t>
            </a:r>
            <a:r>
              <a:rPr lang="ru-RU" dirty="0"/>
              <a:t> </a:t>
            </a:r>
            <a:r>
              <a:rPr lang="ru-RU" dirty="0" err="1"/>
              <a:t>певної</a:t>
            </a:r>
            <a:r>
              <a:rPr lang="ru-RU" dirty="0"/>
              <a:t> </a:t>
            </a:r>
            <a:r>
              <a:rPr lang="ru-RU" dirty="0" err="1"/>
              <a:t>проблеми</a:t>
            </a:r>
            <a:r>
              <a:rPr lang="ru-RU" dirty="0"/>
              <a:t>. Для </a:t>
            </a:r>
            <a:r>
              <a:rPr lang="ru-RU" dirty="0" err="1"/>
              <a:t>публікації</a:t>
            </a:r>
            <a:r>
              <a:rPr lang="ru-RU" dirty="0"/>
              <a:t> </a:t>
            </a:r>
            <a:r>
              <a:rPr lang="ru-RU" dirty="0" err="1"/>
              <a:t>відкритих</a:t>
            </a:r>
            <a:r>
              <a:rPr lang="ru-RU" dirty="0"/>
              <a:t> </a:t>
            </a:r>
            <a:r>
              <a:rPr lang="ru-RU" dirty="0" err="1"/>
              <a:t>листів</a:t>
            </a:r>
            <a:r>
              <a:rPr lang="ru-RU" dirty="0"/>
              <a:t> </a:t>
            </a:r>
            <a:r>
              <a:rPr lang="ru-RU" dirty="0" err="1"/>
              <a:t>обирають</a:t>
            </a:r>
            <a:r>
              <a:rPr lang="ru-RU" dirty="0"/>
              <a:t> </a:t>
            </a:r>
            <a:r>
              <a:rPr lang="ru-RU" dirty="0" err="1"/>
              <a:t>найпопулярніші</a:t>
            </a:r>
            <a:r>
              <a:rPr lang="ru-RU" dirty="0"/>
              <a:t> і </a:t>
            </a:r>
            <a:r>
              <a:rPr lang="ru-RU" dirty="0" err="1"/>
              <a:t>найавторитетніші</a:t>
            </a:r>
            <a:r>
              <a:rPr lang="ru-RU" dirty="0"/>
              <a:t> </a:t>
            </a:r>
            <a:r>
              <a:rPr lang="ru-RU" dirty="0" err="1"/>
              <a:t>серед</a:t>
            </a:r>
            <a:r>
              <a:rPr lang="ru-RU" dirty="0"/>
              <a:t> </a:t>
            </a:r>
            <a:r>
              <a:rPr lang="ru-RU" dirty="0" err="1"/>
              <a:t>населення</a:t>
            </a:r>
            <a:r>
              <a:rPr lang="ru-RU" dirty="0"/>
              <a:t> </a:t>
            </a:r>
            <a:r>
              <a:rPr lang="ru-RU" dirty="0" err="1"/>
              <a:t>видання</a:t>
            </a:r>
            <a:r>
              <a:rPr lang="ru-RU" dirty="0"/>
              <a:t>, най </a:t>
            </a:r>
            <a:r>
              <a:rPr lang="ru-RU" dirty="0" err="1"/>
              <a:t>краще</a:t>
            </a:r>
            <a:r>
              <a:rPr lang="ru-RU" dirty="0"/>
              <a:t> </a:t>
            </a:r>
            <a:r>
              <a:rPr lang="ru-RU" dirty="0" err="1"/>
              <a:t>ті</a:t>
            </a:r>
            <a:r>
              <a:rPr lang="ru-RU" dirty="0"/>
              <a:t>, </a:t>
            </a:r>
            <a:r>
              <a:rPr lang="ru-RU" dirty="0" err="1"/>
              <a:t>анонси</a:t>
            </a:r>
            <a:r>
              <a:rPr lang="ru-RU" dirty="0"/>
              <a:t> </a:t>
            </a:r>
            <a:r>
              <a:rPr lang="ru-RU" dirty="0" err="1"/>
              <a:t>яких</a:t>
            </a:r>
            <a:r>
              <a:rPr lang="ru-RU" dirty="0"/>
              <a:t> </a:t>
            </a:r>
            <a:r>
              <a:rPr lang="ru-RU" dirty="0" err="1"/>
              <a:t>оголошують</a:t>
            </a:r>
            <a:r>
              <a:rPr lang="ru-RU" dirty="0"/>
              <a:t> по </a:t>
            </a:r>
            <a:r>
              <a:rPr lang="ru-RU" dirty="0" err="1"/>
              <a:t>радіо</a:t>
            </a:r>
            <a:r>
              <a:rPr lang="ru-RU" dirty="0"/>
              <a:t>, </a:t>
            </a:r>
            <a:r>
              <a:rPr lang="ru-RU" dirty="0" err="1"/>
              <a:t>телебаченню</a:t>
            </a:r>
            <a:r>
              <a:rPr lang="ru-RU" dirty="0"/>
              <a:t> і у метро.</a:t>
            </a:r>
            <a:endParaRPr lang="uk-UA" dirty="0"/>
          </a:p>
        </p:txBody>
      </p:sp>
    </p:spTree>
    <p:extLst>
      <p:ext uri="{BB962C8B-B14F-4D97-AF65-F5344CB8AC3E}">
        <p14:creationId xmlns:p14="http://schemas.microsoft.com/office/powerpoint/2010/main" val="541713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B008AF-5AEB-49C0-ABA9-A0A4B2CD3F2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1ADE4F0-FDD6-41C5-BE8E-D71592FCBC27}"/>
              </a:ext>
            </a:extLst>
          </p:cNvPr>
          <p:cNvSpPr>
            <a:spLocks noGrp="1"/>
          </p:cNvSpPr>
          <p:nvPr>
            <p:ph idx="1"/>
          </p:nvPr>
        </p:nvSpPr>
        <p:spPr>
          <a:xfrm>
            <a:off x="1141412" y="2249486"/>
            <a:ext cx="10159862" cy="4311111"/>
          </a:xfrm>
        </p:spPr>
        <p:txBody>
          <a:bodyPr>
            <a:normAutofit fontScale="85000" lnSpcReduction="20000"/>
          </a:bodyPr>
          <a:lstStyle/>
          <a:p>
            <a:pPr algn="just"/>
            <a:r>
              <a:rPr lang="uk-UA" dirty="0"/>
              <a:t>Окрім передбачених законом та традиційних форм прямого інформаційного впливу сучасні автори виокремлюють і ряд незвичних форм та методів, які характеризують сучасний інформаційно-</a:t>
            </a:r>
            <a:r>
              <a:rPr lang="uk-UA" dirty="0" err="1"/>
              <a:t>лоббістський</a:t>
            </a:r>
            <a:r>
              <a:rPr lang="uk-UA" dirty="0"/>
              <a:t> вплив. Близькими до відкритих листів є так звані </a:t>
            </a:r>
            <a:r>
              <a:rPr lang="uk-UA" dirty="0">
                <a:solidFill>
                  <a:srgbClr val="FF0000"/>
                </a:solidFill>
              </a:rPr>
              <a:t>«інформаційні атаки» </a:t>
            </a:r>
            <a:r>
              <a:rPr lang="uk-UA" dirty="0"/>
              <a:t>(з копією у прокуратуру) щодо того, що у пресі була опублікована інформація, котра не відповідає дійсності і зачіпає особисті інтереси громадян або впливає на авторитет і громадське визнання організацій. В таких листах вимагають опублікувати відмову від статті (спростування). </a:t>
            </a:r>
            <a:r>
              <a:rPr lang="uk-UA" dirty="0" err="1">
                <a:solidFill>
                  <a:srgbClr val="FF0000"/>
                </a:solidFill>
              </a:rPr>
              <a:t>Факсовою</a:t>
            </a:r>
            <a:r>
              <a:rPr lang="uk-UA" dirty="0">
                <a:solidFill>
                  <a:srgbClr val="FF0000"/>
                </a:solidFill>
              </a:rPr>
              <a:t> атакою</a:t>
            </a:r>
            <a:r>
              <a:rPr lang="uk-UA" dirty="0"/>
              <a:t> називають одну з тих акцій, які примушують остаточно вийти із себе працівників установи, проти якої ви проводите кампанію протесту («мішень»). Вона полягає у тому, що на факс цієї установи приходить велика кількість листів однакового змісту (бажано зрізних номерів телефонів для уникнення блокування цих номерів), або листи дуже великого розміру. Багато листів стають причиною того, що у факсі часто і швидко закінчується папір, його треба замінювати і купувати, відповідно</a:t>
            </a:r>
          </a:p>
        </p:txBody>
      </p:sp>
    </p:spTree>
    <p:extLst>
      <p:ext uri="{BB962C8B-B14F-4D97-AF65-F5344CB8AC3E}">
        <p14:creationId xmlns:p14="http://schemas.microsoft.com/office/powerpoint/2010/main" val="36619131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0E59D1-DBFB-4362-ADFB-20B204278475}"/>
              </a:ext>
            </a:extLst>
          </p:cNvPr>
          <p:cNvSpPr>
            <a:spLocks noGrp="1"/>
          </p:cNvSpPr>
          <p:nvPr>
            <p:ph type="title"/>
          </p:nvPr>
        </p:nvSpPr>
        <p:spPr/>
        <p:txBody>
          <a:bodyPr/>
          <a:lstStyle/>
          <a:p>
            <a:pPr algn="ctr"/>
            <a:r>
              <a:rPr lang="uk-UA" dirty="0"/>
              <a:t>корпоративізм</a:t>
            </a:r>
          </a:p>
        </p:txBody>
      </p:sp>
      <p:sp>
        <p:nvSpPr>
          <p:cNvPr id="3" name="Місце для вмісту 2">
            <a:extLst>
              <a:ext uri="{FF2B5EF4-FFF2-40B4-BE49-F238E27FC236}">
                <a16:creationId xmlns:a16="http://schemas.microsoft.com/office/drawing/2014/main" id="{08F5C2AA-A01B-4D01-B20E-28DDA42FC2DB}"/>
              </a:ext>
            </a:extLst>
          </p:cNvPr>
          <p:cNvSpPr>
            <a:spLocks noGrp="1"/>
          </p:cNvSpPr>
          <p:nvPr>
            <p:ph idx="1"/>
          </p:nvPr>
        </p:nvSpPr>
        <p:spPr>
          <a:xfrm>
            <a:off x="1141413" y="2249486"/>
            <a:ext cx="9724856" cy="4608513"/>
          </a:xfrm>
        </p:spPr>
        <p:txBody>
          <a:bodyPr>
            <a:normAutofit fontScale="85000" lnSpcReduction="20000"/>
          </a:bodyPr>
          <a:lstStyle/>
          <a:p>
            <a:pPr algn="just"/>
            <a:r>
              <a:rPr lang="uk-UA" dirty="0"/>
              <a:t>Специфічною формою функціонального представництва групових інтересів у політичному процесі поряд з лобізмом є корпоративізм. Термін «корпорація» виник в період Середньовіччя. Корпораціями в </a:t>
            </a:r>
            <a:r>
              <a:rPr lang="en-US" dirty="0"/>
              <a:t>XIV-XV </a:t>
            </a:r>
            <a:r>
              <a:rPr lang="uk-UA" dirty="0"/>
              <a:t>ст. називалися </a:t>
            </a:r>
            <a:r>
              <a:rPr lang="uk-UA" dirty="0" err="1"/>
              <a:t>станово</a:t>
            </a:r>
            <a:r>
              <a:rPr lang="uk-UA" dirty="0"/>
              <a:t>-професійні організації цехового типу, які захищали і відстоювали інтереси своїх членів. Організації цього типу були свого роду перехідною ланкою між общинним типом суспільства і громадянським суспільством. Входження індивіда до тієї чи іншої корпорації визначало можливості професійної діяльності та відстоювання соціальних інтересів; поза корпорацією соціальне життя ставало неможливим. Під час раннього індустріального розвитку для </a:t>
            </a:r>
            <a:r>
              <a:rPr lang="uk-UA" dirty="0" err="1"/>
              <a:t>марґіналізованих</a:t>
            </a:r>
            <a:r>
              <a:rPr lang="uk-UA" dirty="0"/>
              <a:t> мас корпорація була чи не єдиною соціально прийнятною формою організації. В сучасній науці під корпорацією розуміється </a:t>
            </a:r>
            <a:r>
              <a:rPr lang="uk-UA" dirty="0" err="1"/>
              <a:t>інституціоналізована</a:t>
            </a:r>
            <a:r>
              <a:rPr lang="uk-UA" dirty="0"/>
              <a:t> замкнута група, яка монопольно розпоряджається певними ресурсами, виконує господарські, адміністративні, військові або політичні функції і одночасно монополізує представництво специфічних колективних інтересів</a:t>
            </a:r>
          </a:p>
        </p:txBody>
      </p:sp>
    </p:spTree>
    <p:extLst>
      <p:ext uri="{BB962C8B-B14F-4D97-AF65-F5344CB8AC3E}">
        <p14:creationId xmlns:p14="http://schemas.microsoft.com/office/powerpoint/2010/main" val="15046576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9DECFB-463C-4C12-87BE-1AAFA82DF143}"/>
              </a:ext>
            </a:extLst>
          </p:cNvPr>
          <p:cNvSpPr>
            <a:spLocks noGrp="1"/>
          </p:cNvSpPr>
          <p:nvPr>
            <p:ph type="title"/>
          </p:nvPr>
        </p:nvSpPr>
        <p:spPr/>
        <p:txBody>
          <a:bodyPr/>
          <a:lstStyle/>
          <a:p>
            <a:pPr algn="ctr"/>
            <a:r>
              <a:rPr lang="uk-UA" dirty="0" err="1"/>
              <a:t>суб’єктИ</a:t>
            </a:r>
            <a:r>
              <a:rPr lang="uk-UA" dirty="0"/>
              <a:t> політичного лобіювання</a:t>
            </a:r>
          </a:p>
        </p:txBody>
      </p:sp>
      <p:sp>
        <p:nvSpPr>
          <p:cNvPr id="3" name="Місце для вмісту 2">
            <a:extLst>
              <a:ext uri="{FF2B5EF4-FFF2-40B4-BE49-F238E27FC236}">
                <a16:creationId xmlns:a16="http://schemas.microsoft.com/office/drawing/2014/main" id="{0E56E67A-053D-4C6C-84B2-D30375131345}"/>
              </a:ext>
            </a:extLst>
          </p:cNvPr>
          <p:cNvSpPr>
            <a:spLocks noGrp="1"/>
          </p:cNvSpPr>
          <p:nvPr>
            <p:ph idx="1"/>
          </p:nvPr>
        </p:nvSpPr>
        <p:spPr>
          <a:xfrm>
            <a:off x="1141412" y="2249486"/>
            <a:ext cx="10319660" cy="4142435"/>
          </a:xfrm>
        </p:spPr>
        <p:txBody>
          <a:bodyPr>
            <a:normAutofit fontScale="70000" lnSpcReduction="20000"/>
          </a:bodyPr>
          <a:lstStyle/>
          <a:p>
            <a:pPr marL="0" indent="0" algn="just">
              <a:buNone/>
            </a:pPr>
            <a:r>
              <a:rPr lang="uk-UA" dirty="0"/>
              <a:t>За способами діяльності </a:t>
            </a:r>
          </a:p>
          <a:p>
            <a:pPr marL="0" indent="0" algn="just">
              <a:buNone/>
            </a:pPr>
            <a:r>
              <a:rPr lang="uk-UA" dirty="0"/>
              <a:t>1)	</a:t>
            </a:r>
            <a:r>
              <a:rPr lang="uk-UA" b="1" dirty="0">
                <a:solidFill>
                  <a:srgbClr val="FFFF00"/>
                </a:solidFill>
              </a:rPr>
              <a:t>власне лобісти </a:t>
            </a:r>
            <a:r>
              <a:rPr lang="uk-UA" dirty="0"/>
              <a:t>-групи інтересів, що безпосередньо здійснюють свою діяльність з мстою задоволення та захисту своїх законних соціальних, економічних, творчих, вікових, національно-культурних, спортивних та інших потреб чи потреб своїх членів. Ними можуть бути професійні спілки, організації підприємств бо їхні об’єднання, громадські організації та інші об’єднання громадян, що мають право легальними шляхами впливати на прийнятій політичних рішень. Це приклад прямої лобістської діяльності, що не передбачає залучення посередницьких структур:</a:t>
            </a:r>
          </a:p>
          <a:p>
            <a:pPr marL="0" indent="0" algn="just">
              <a:buNone/>
            </a:pPr>
            <a:r>
              <a:rPr lang="uk-UA" dirty="0"/>
              <a:t>2)	</a:t>
            </a:r>
            <a:r>
              <a:rPr lang="uk-UA" b="1" dirty="0">
                <a:solidFill>
                  <a:srgbClr val="FFFF00"/>
                </a:solidFill>
              </a:rPr>
              <a:t>професійні лобісти  </a:t>
            </a:r>
            <a:r>
              <a:rPr lang="uk-UA" dirty="0"/>
              <a:t>-фізичні та юридичні особи, які за винагороду на замовлення певних кіл, верств або груп населення здійснюють представництво та задоволення їх інтересів, У країнах з розвинутими лобістськими традиціями (США. Великобританії, Канаді, Австралії, Німеччині. Франції) активно діють спеціальні посередницькі </a:t>
            </a:r>
            <a:r>
              <a:rPr lang="uk-UA" dirty="0" err="1"/>
              <a:t>струкТури</a:t>
            </a:r>
            <a:r>
              <a:rPr lang="uk-UA" dirty="0"/>
              <a:t>. котрі </a:t>
            </a:r>
            <a:r>
              <a:rPr lang="uk-UA" dirty="0" err="1"/>
              <a:t>професійно</a:t>
            </a:r>
            <a:r>
              <a:rPr lang="uk-UA" dirty="0"/>
              <a:t> займаються лобіюванням інтересів. До них відносять професійні лобістські фірми, спеціальні лобістські групи (від 10 до 100 співробітників), котрі входять до складу практично усіх суспільних і підприємницьких організацій, а також професійні та </a:t>
            </a:r>
            <a:r>
              <a:rPr lang="uk-UA" dirty="0" err="1"/>
              <a:t>сус¬пільні</a:t>
            </a:r>
            <a:r>
              <a:rPr lang="uk-UA" dirty="0"/>
              <a:t> організації, що займаються переважно лобістською діяльністю </a:t>
            </a:r>
          </a:p>
          <a:p>
            <a:endParaRPr lang="uk-UA" dirty="0"/>
          </a:p>
        </p:txBody>
      </p:sp>
    </p:spTree>
    <p:extLst>
      <p:ext uri="{BB962C8B-B14F-4D97-AF65-F5344CB8AC3E}">
        <p14:creationId xmlns:p14="http://schemas.microsoft.com/office/powerpoint/2010/main" val="14534753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2DE03B-9021-498A-B71E-0DD75290FC7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11CCC77-C0F7-454B-8321-D14B571D7A60}"/>
              </a:ext>
            </a:extLst>
          </p:cNvPr>
          <p:cNvSpPr>
            <a:spLocks noGrp="1"/>
          </p:cNvSpPr>
          <p:nvPr>
            <p:ph idx="1"/>
          </p:nvPr>
        </p:nvSpPr>
        <p:spPr>
          <a:xfrm>
            <a:off x="1141412" y="2249487"/>
            <a:ext cx="10133229" cy="4284478"/>
          </a:xfrm>
        </p:spPr>
        <p:txBody>
          <a:bodyPr>
            <a:normAutofit fontScale="70000" lnSpcReduction="20000"/>
          </a:bodyPr>
          <a:lstStyle/>
          <a:p>
            <a:pPr marL="0" indent="0">
              <a:buNone/>
            </a:pPr>
            <a:r>
              <a:rPr lang="uk-UA" dirty="0"/>
              <a:t>За рівнями лобістської діяльності :</a:t>
            </a:r>
          </a:p>
          <a:p>
            <a:pPr algn="just"/>
            <a:r>
              <a:rPr lang="uk-UA" dirty="0"/>
              <a:t>1)	</a:t>
            </a:r>
            <a:r>
              <a:rPr lang="uk-UA" b="1" dirty="0">
                <a:solidFill>
                  <a:srgbClr val="FFFF00"/>
                </a:solidFill>
              </a:rPr>
              <a:t>Лобісти на рівні міждержавних відносин </a:t>
            </a:r>
            <a:r>
              <a:rPr lang="uk-UA" dirty="0"/>
              <a:t>-це впливові іноземні груп тиску, національні спільноти, держави. Лобіювання може здійснюватися не ляше на національному і локальному рівнях влади, але й у системі глобального управління.</a:t>
            </a:r>
          </a:p>
          <a:p>
            <a:pPr algn="just"/>
            <a:r>
              <a:rPr lang="uk-UA" dirty="0"/>
              <a:t>2)	</a:t>
            </a:r>
            <a:r>
              <a:rPr lang="uk-UA" b="1" dirty="0">
                <a:solidFill>
                  <a:srgbClr val="FFFF00"/>
                </a:solidFill>
              </a:rPr>
              <a:t>Лобісти на рівні діяльності вищих органів державної влади </a:t>
            </a:r>
            <a:r>
              <a:rPr lang="uk-UA" dirty="0"/>
              <a:t>Активними суб’єктами лобіювання стають партії, котрі не подолали визначеного виборчим законом відсоткового бар’єру і, не </a:t>
            </a:r>
            <a:r>
              <a:rPr lang="uk-UA" dirty="0" err="1"/>
              <a:t>ставшИ</a:t>
            </a:r>
            <a:r>
              <a:rPr lang="uk-UA" dirty="0"/>
              <a:t> прямим суб’єктом політики, здійснюють вплив на політику через урядові, президентські і парламентські структури..</a:t>
            </a:r>
          </a:p>
          <a:p>
            <a:pPr algn="just"/>
            <a:r>
              <a:rPr lang="uk-UA" dirty="0"/>
              <a:t>3)	</a:t>
            </a:r>
            <a:r>
              <a:rPr lang="uk-UA" b="1" dirty="0">
                <a:solidFill>
                  <a:srgbClr val="FFFF00"/>
                </a:solidFill>
              </a:rPr>
              <a:t>Регіональні лобісти </a:t>
            </a:r>
            <a:r>
              <a:rPr lang="uk-UA" dirty="0"/>
              <a:t>— представники окремих територій, що </a:t>
            </a:r>
            <a:r>
              <a:rPr lang="uk-UA" dirty="0" err="1"/>
              <a:t>праї</a:t>
            </a:r>
            <a:r>
              <a:rPr lang="uk-UA" dirty="0"/>
              <a:t> </a:t>
            </a:r>
            <a:r>
              <a:rPr lang="uk-UA" dirty="0" err="1"/>
              <a:t>нуть</a:t>
            </a:r>
            <a:r>
              <a:rPr lang="uk-UA" dirty="0"/>
              <a:t> отримати пільги та певні переваги для своїх місцевих потреб Матеріалізація регіональних ідеологій на політичному рівні проявляється як тиск на центральну впаду з метою наблизити політику центру до інтересів регіону. Регіональне лобіювання може мати негативи» наслідки. Якщо тиск на центральну владу одного регіону здійснюєш и на шкоду інтересам іншого, або на шкоду усієї країни.</a:t>
            </a:r>
          </a:p>
          <a:p>
            <a:endParaRPr lang="uk-UA" dirty="0"/>
          </a:p>
        </p:txBody>
      </p:sp>
    </p:spTree>
    <p:extLst>
      <p:ext uri="{BB962C8B-B14F-4D97-AF65-F5344CB8AC3E}">
        <p14:creationId xmlns:p14="http://schemas.microsoft.com/office/powerpoint/2010/main" val="7584015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75E54B-3DED-4F51-B782-36A193C0942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1CA37FD-26F5-4C24-9A8C-38284E4CD305}"/>
              </a:ext>
            </a:extLst>
          </p:cNvPr>
          <p:cNvSpPr>
            <a:spLocks noGrp="1"/>
          </p:cNvSpPr>
          <p:nvPr>
            <p:ph idx="1"/>
          </p:nvPr>
        </p:nvSpPr>
        <p:spPr/>
        <p:txBody>
          <a:bodyPr>
            <a:normAutofit fontScale="85000" lnSpcReduction="20000"/>
          </a:bodyPr>
          <a:lstStyle/>
          <a:p>
            <a:r>
              <a:rPr lang="uk-UA" dirty="0"/>
              <a:t>за галузевою ознакою:</a:t>
            </a:r>
          </a:p>
          <a:p>
            <a:pPr algn="just"/>
            <a:r>
              <a:rPr lang="uk-UA" dirty="0"/>
              <a:t>1)	</a:t>
            </a:r>
            <a:r>
              <a:rPr lang="uk-UA" b="1" dirty="0">
                <a:solidFill>
                  <a:srgbClr val="FFFF00"/>
                </a:solidFill>
              </a:rPr>
              <a:t>Політичні лобісти - </a:t>
            </a:r>
            <a:r>
              <a:rPr lang="uk-UA" dirty="0"/>
              <a:t>це фінансово-економічні та соціальні групи, котрі здійснюють політичний вплив шляхом участі у передвиборчій боротьбі.</a:t>
            </a:r>
          </a:p>
          <a:p>
            <a:pPr algn="just"/>
            <a:r>
              <a:rPr lang="uk-UA" dirty="0"/>
              <a:t>2)	</a:t>
            </a:r>
            <a:r>
              <a:rPr lang="uk-UA" b="1" dirty="0">
                <a:solidFill>
                  <a:srgbClr val="FFFF00"/>
                </a:solidFill>
              </a:rPr>
              <a:t>Соціальні лобісти - </a:t>
            </a:r>
            <a:r>
              <a:rPr lang="uk-UA" dirty="0"/>
              <a:t>це насамперед, профспілки, а також ветеранські, жіночі, молодіжні, екологічні організації, тиск на впаду яких залежить від економічного потенціалу галузі, яку вони представляли і,, особистого авторитету лідера.</a:t>
            </a:r>
          </a:p>
          <a:p>
            <a:pPr algn="just"/>
            <a:r>
              <a:rPr lang="uk-UA" dirty="0"/>
              <a:t>3)	</a:t>
            </a:r>
            <a:r>
              <a:rPr lang="uk-UA" b="1" dirty="0">
                <a:solidFill>
                  <a:srgbClr val="FFFF00"/>
                </a:solidFill>
              </a:rPr>
              <a:t>Економічні лобісти - </a:t>
            </a:r>
            <a:r>
              <a:rPr lang="uk-UA" dirty="0"/>
              <a:t>це фінансово-промислові групи, корпорації, галузеві компанії, що здійснюють політичний ВПИВ </a:t>
            </a:r>
            <a:r>
              <a:rPr lang="uk-UA" dirty="0" err="1"/>
              <a:t>чсрсі</a:t>
            </a:r>
            <a:r>
              <a:rPr lang="uk-UA" dirty="0"/>
              <a:t>. власну експортно-імпортну, фінансово-банківську структуру, засоби масової інформації, своїх представників у органах державної влади.</a:t>
            </a:r>
          </a:p>
          <a:p>
            <a:endParaRPr lang="uk-UA" dirty="0"/>
          </a:p>
        </p:txBody>
      </p:sp>
    </p:spTree>
    <p:extLst>
      <p:ext uri="{BB962C8B-B14F-4D97-AF65-F5344CB8AC3E}">
        <p14:creationId xmlns:p14="http://schemas.microsoft.com/office/powerpoint/2010/main" val="2263543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E04044-1920-4294-80BE-40FBCD7B39C3}"/>
              </a:ext>
            </a:extLst>
          </p:cNvPr>
          <p:cNvSpPr>
            <a:spLocks noGrp="1"/>
          </p:cNvSpPr>
          <p:nvPr>
            <p:ph type="title"/>
          </p:nvPr>
        </p:nvSpPr>
        <p:spPr/>
        <p:txBody>
          <a:bodyPr/>
          <a:lstStyle/>
          <a:p>
            <a:pPr algn="ctr"/>
            <a:r>
              <a:rPr lang="uk-UA" dirty="0"/>
              <a:t>типологія</a:t>
            </a:r>
          </a:p>
        </p:txBody>
      </p:sp>
      <p:sp>
        <p:nvSpPr>
          <p:cNvPr id="3" name="Місце для вмісту 2">
            <a:extLst>
              <a:ext uri="{FF2B5EF4-FFF2-40B4-BE49-F238E27FC236}">
                <a16:creationId xmlns:a16="http://schemas.microsoft.com/office/drawing/2014/main" id="{CF534831-6CE0-499B-9C2F-C3F4DE973E62}"/>
              </a:ext>
            </a:extLst>
          </p:cNvPr>
          <p:cNvSpPr>
            <a:spLocks noGrp="1"/>
          </p:cNvSpPr>
          <p:nvPr>
            <p:ph idx="1"/>
          </p:nvPr>
        </p:nvSpPr>
        <p:spPr/>
        <p:txBody>
          <a:bodyPr>
            <a:normAutofit fontScale="70000" lnSpcReduction="20000"/>
          </a:bodyPr>
          <a:lstStyle/>
          <a:p>
            <a:r>
              <a:rPr lang="uk-UA" dirty="0"/>
              <a:t>за територіальними ознаками (групи, що формуються і діють лише у певних регіонах), рівнем і масштабам діяльності (наприклад, групи тиску, які діють в центральних чи місцевих органах влади).</a:t>
            </a:r>
          </a:p>
          <a:p>
            <a:pPr marL="0" indent="0">
              <a:buNone/>
            </a:pPr>
            <a:r>
              <a:rPr lang="uk-UA" dirty="0"/>
              <a:t>З погляду чисельності Т. Дай і Р. </a:t>
            </a:r>
            <a:r>
              <a:rPr lang="uk-UA" dirty="0" err="1"/>
              <a:t>Зіглер</a:t>
            </a:r>
            <a:r>
              <a:rPr lang="uk-UA" dirty="0"/>
              <a:t> виділяють</a:t>
            </a:r>
          </a:p>
          <a:p>
            <a:r>
              <a:rPr lang="uk-UA" dirty="0"/>
              <a:t>масові групи, здатні досягати символічного успіху,</a:t>
            </a:r>
          </a:p>
          <a:p>
            <a:r>
              <a:rPr lang="uk-UA" dirty="0"/>
              <a:t>нечисленні угруповання, завдяки своїй згуртованості здатні завзято домагатися цілей і «виснажувати суперників».</a:t>
            </a:r>
          </a:p>
          <a:p>
            <a:pPr marL="0" indent="0">
              <a:buNone/>
            </a:pPr>
            <a:r>
              <a:rPr lang="uk-UA" dirty="0"/>
              <a:t>приналежність груп інтересів, діючі при виконавчих і представницьких державних органах групи інтересів, що виражають інтереси </a:t>
            </a:r>
          </a:p>
          <a:p>
            <a:r>
              <a:rPr lang="uk-UA" dirty="0"/>
              <a:t>вітчизняних верств населення, </a:t>
            </a:r>
          </a:p>
          <a:p>
            <a:r>
              <a:rPr lang="uk-UA" dirty="0"/>
              <a:t>зарубіжних, світових економічних і фінансових центрів та інших </a:t>
            </a:r>
            <a:r>
              <a:rPr lang="uk-UA" dirty="0" err="1"/>
              <a:t>спільностей</a:t>
            </a:r>
            <a:r>
              <a:rPr lang="uk-UA" dirty="0"/>
              <a:t> і об'єднань.</a:t>
            </a:r>
          </a:p>
        </p:txBody>
      </p:sp>
    </p:spTree>
    <p:extLst>
      <p:ext uri="{BB962C8B-B14F-4D97-AF65-F5344CB8AC3E}">
        <p14:creationId xmlns:p14="http://schemas.microsoft.com/office/powerpoint/2010/main" val="260282996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006DD8-6F27-457C-AF51-A2C194F34FF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5F54504-4915-4B3B-89FA-699D02160B0B}"/>
              </a:ext>
            </a:extLst>
          </p:cNvPr>
          <p:cNvSpPr>
            <a:spLocks noGrp="1"/>
          </p:cNvSpPr>
          <p:nvPr>
            <p:ph idx="1"/>
          </p:nvPr>
        </p:nvSpPr>
        <p:spPr/>
        <p:txBody>
          <a:bodyPr/>
          <a:lstStyle/>
          <a:p>
            <a:pPr algn="just"/>
            <a:r>
              <a:rPr lang="ru-RU" b="1" dirty="0" err="1">
                <a:solidFill>
                  <a:srgbClr val="FFFF00"/>
                </a:solidFill>
              </a:rPr>
              <a:t>Корпорація</a:t>
            </a:r>
            <a:r>
              <a:rPr lang="ru-RU" dirty="0"/>
              <a:t> – </a:t>
            </a:r>
            <a:r>
              <a:rPr lang="ru-RU" dirty="0" err="1"/>
              <a:t>це</a:t>
            </a:r>
            <a:r>
              <a:rPr lang="ru-RU" dirty="0"/>
              <a:t> строго </a:t>
            </a:r>
            <a:r>
              <a:rPr lang="ru-RU" dirty="0" err="1"/>
              <a:t>ієрархізована</a:t>
            </a:r>
            <a:r>
              <a:rPr lang="ru-RU" dirty="0"/>
              <a:t> система, в </a:t>
            </a:r>
            <a:r>
              <a:rPr lang="ru-RU" dirty="0" err="1"/>
              <a:t>якій</a:t>
            </a:r>
            <a:r>
              <a:rPr lang="ru-RU" dirty="0"/>
              <a:t> реальна </a:t>
            </a:r>
            <a:r>
              <a:rPr lang="ru-RU" dirty="0" err="1"/>
              <a:t>влада</a:t>
            </a:r>
            <a:r>
              <a:rPr lang="ru-RU" dirty="0"/>
              <a:t> </a:t>
            </a:r>
            <a:r>
              <a:rPr lang="ru-RU" dirty="0" err="1"/>
              <a:t>належить</a:t>
            </a:r>
            <a:r>
              <a:rPr lang="ru-RU" dirty="0"/>
              <a:t> невеликим </a:t>
            </a:r>
            <a:r>
              <a:rPr lang="ru-RU" dirty="0" err="1"/>
              <a:t>елітним</a:t>
            </a:r>
            <a:r>
              <a:rPr lang="ru-RU" dirty="0"/>
              <a:t> </a:t>
            </a:r>
            <a:r>
              <a:rPr lang="ru-RU" dirty="0" err="1"/>
              <a:t>угрупованням</a:t>
            </a:r>
            <a:r>
              <a:rPr lang="ru-RU" dirty="0"/>
              <a:t>, а </a:t>
            </a:r>
            <a:r>
              <a:rPr lang="ru-RU" dirty="0" err="1"/>
              <a:t>внутрішні</a:t>
            </a:r>
            <a:r>
              <a:rPr lang="ru-RU" dirty="0"/>
              <a:t> </a:t>
            </a:r>
            <a:r>
              <a:rPr lang="ru-RU" dirty="0" err="1"/>
              <a:t>корпоративні</a:t>
            </a:r>
            <a:r>
              <a:rPr lang="ru-RU" dirty="0"/>
              <a:t> </a:t>
            </a:r>
            <a:r>
              <a:rPr lang="ru-RU" dirty="0" err="1"/>
              <a:t>відносини</a:t>
            </a:r>
            <a:r>
              <a:rPr lang="ru-RU" dirty="0"/>
              <a:t> </a:t>
            </a:r>
            <a:r>
              <a:rPr lang="ru-RU" dirty="0" err="1"/>
              <a:t>ґрунтуються</a:t>
            </a:r>
            <a:r>
              <a:rPr lang="ru-RU" dirty="0"/>
              <a:t> на </a:t>
            </a:r>
            <a:r>
              <a:rPr lang="ru-RU" dirty="0" err="1"/>
              <a:t>принципі</a:t>
            </a:r>
            <a:r>
              <a:rPr lang="ru-RU" dirty="0"/>
              <a:t> </a:t>
            </a:r>
            <a:r>
              <a:rPr lang="ru-RU" dirty="0" err="1"/>
              <a:t>лояльності</a:t>
            </a:r>
            <a:r>
              <a:rPr lang="ru-RU" dirty="0"/>
              <a:t> </a:t>
            </a:r>
            <a:r>
              <a:rPr lang="ru-RU" dirty="0" err="1"/>
              <a:t>керівництву</a:t>
            </a:r>
            <a:r>
              <a:rPr lang="ru-RU" dirty="0"/>
              <a:t> та </a:t>
            </a:r>
            <a:r>
              <a:rPr lang="ru-RU" dirty="0" err="1"/>
              <a:t>особистої</a:t>
            </a:r>
            <a:r>
              <a:rPr lang="ru-RU" dirty="0"/>
              <a:t> </a:t>
            </a:r>
            <a:r>
              <a:rPr lang="ru-RU" dirty="0" err="1"/>
              <a:t>відданості</a:t>
            </a:r>
            <a:r>
              <a:rPr lang="ru-RU" dirty="0"/>
              <a:t>. Заснована на </a:t>
            </a:r>
            <a:r>
              <a:rPr lang="ru-RU" dirty="0" err="1"/>
              <a:t>корпоративних</a:t>
            </a:r>
            <a:r>
              <a:rPr lang="ru-RU" dirty="0"/>
              <a:t> принципах система </a:t>
            </a:r>
            <a:r>
              <a:rPr lang="ru-RU" dirty="0" err="1"/>
              <a:t>представництва</a:t>
            </a:r>
            <a:r>
              <a:rPr lang="ru-RU" dirty="0"/>
              <a:t> </a:t>
            </a:r>
            <a:r>
              <a:rPr lang="ru-RU" dirty="0" err="1"/>
              <a:t>інтересів</a:t>
            </a:r>
            <a:r>
              <a:rPr lang="ru-RU" dirty="0"/>
              <a:t> </a:t>
            </a:r>
            <a:r>
              <a:rPr lang="ru-RU" dirty="0" err="1"/>
              <a:t>отримала</a:t>
            </a:r>
            <a:r>
              <a:rPr lang="ru-RU" dirty="0"/>
              <a:t> </a:t>
            </a:r>
            <a:r>
              <a:rPr lang="ru-RU" dirty="0" err="1"/>
              <a:t>назву</a:t>
            </a:r>
            <a:r>
              <a:rPr lang="ru-RU" dirty="0"/>
              <a:t> «</a:t>
            </a:r>
            <a:r>
              <a:rPr lang="ru-RU" dirty="0" err="1"/>
              <a:t>корпоративізм</a:t>
            </a:r>
            <a:r>
              <a:rPr lang="ru-RU" dirty="0"/>
              <a:t>».</a:t>
            </a:r>
            <a:endParaRPr lang="uk-UA" dirty="0"/>
          </a:p>
        </p:txBody>
      </p:sp>
    </p:spTree>
    <p:extLst>
      <p:ext uri="{BB962C8B-B14F-4D97-AF65-F5344CB8AC3E}">
        <p14:creationId xmlns:p14="http://schemas.microsoft.com/office/powerpoint/2010/main" val="4194026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27A3F0-85EE-45BC-9FDB-5BC394F9CF5B}"/>
              </a:ext>
            </a:extLst>
          </p:cNvPr>
          <p:cNvSpPr>
            <a:spLocks noGrp="1"/>
          </p:cNvSpPr>
          <p:nvPr>
            <p:ph type="title"/>
          </p:nvPr>
        </p:nvSpPr>
        <p:spPr/>
        <p:txBody>
          <a:bodyPr/>
          <a:lstStyle/>
          <a:p>
            <a:r>
              <a:rPr lang="uk-UA" sz="2800" dirty="0"/>
              <a:t>До специфічних рис корпоративізму відносяться: </a:t>
            </a:r>
            <a:endParaRPr lang="uk-UA" dirty="0"/>
          </a:p>
        </p:txBody>
      </p:sp>
      <p:sp>
        <p:nvSpPr>
          <p:cNvPr id="3" name="Місце для вмісту 2">
            <a:extLst>
              <a:ext uri="{FF2B5EF4-FFF2-40B4-BE49-F238E27FC236}">
                <a16:creationId xmlns:a16="http://schemas.microsoft.com/office/drawing/2014/main" id="{B4DBC391-B86B-4542-A6E7-EB8FD162B17A}"/>
              </a:ext>
            </a:extLst>
          </p:cNvPr>
          <p:cNvSpPr>
            <a:spLocks noGrp="1"/>
          </p:cNvSpPr>
          <p:nvPr>
            <p:ph idx="1"/>
          </p:nvPr>
        </p:nvSpPr>
        <p:spPr/>
        <p:txBody>
          <a:bodyPr/>
          <a:lstStyle/>
          <a:p>
            <a:pPr algn="just"/>
            <a:r>
              <a:rPr lang="uk-UA" dirty="0"/>
              <a:t>участь у політичному житті організацій, а не окремих індивідів;</a:t>
            </a:r>
          </a:p>
          <a:p>
            <a:pPr algn="just"/>
            <a:r>
              <a:rPr lang="uk-UA" dirty="0"/>
              <a:t> зростання впливу професійних представників специфічних інтересів, що звужує можливості громадян висловлювати і захищати свої інтереси; </a:t>
            </a:r>
          </a:p>
          <a:p>
            <a:pPr algn="just"/>
            <a:r>
              <a:rPr lang="uk-UA" dirty="0"/>
              <a:t>привілейоване становище деяких асоціацій і їх більш істотні спроможності впливу на прийняття рішень; </a:t>
            </a:r>
          </a:p>
          <a:p>
            <a:pPr algn="just"/>
            <a:r>
              <a:rPr lang="uk-UA" dirty="0"/>
              <a:t>заміна конкуренції інтересів на монополію в певних сферах.</a:t>
            </a:r>
          </a:p>
        </p:txBody>
      </p:sp>
    </p:spTree>
    <p:extLst>
      <p:ext uri="{BB962C8B-B14F-4D97-AF65-F5344CB8AC3E}">
        <p14:creationId xmlns:p14="http://schemas.microsoft.com/office/powerpoint/2010/main" val="11134828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B9921A-B267-4669-BE42-9ACC23FEA17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E9B2369-78C9-4ECE-B95D-495F879D9C27}"/>
              </a:ext>
            </a:extLst>
          </p:cNvPr>
          <p:cNvSpPr>
            <a:spLocks noGrp="1"/>
          </p:cNvSpPr>
          <p:nvPr>
            <p:ph idx="1"/>
          </p:nvPr>
        </p:nvSpPr>
        <p:spPr/>
        <p:txBody>
          <a:bodyPr>
            <a:normAutofit fontScale="85000" lnSpcReduction="20000"/>
          </a:bodyPr>
          <a:lstStyle/>
          <a:p>
            <a:pPr algn="just"/>
            <a:r>
              <a:rPr lang="uk-UA" dirty="0"/>
              <a:t>Сучасний   корпоративізм   часто   вже   визначається   як «демократичний корпоративізм», «</a:t>
            </a:r>
            <a:r>
              <a:rPr lang="uk-UA" dirty="0" err="1"/>
              <a:t>соцієтальний</a:t>
            </a:r>
            <a:r>
              <a:rPr lang="uk-UA" dirty="0"/>
              <a:t> корпоративізм» або «неокорпоративізм»,  чим  підкреслюється  його  відмінність  від авторитарних форм корпоративізму, в яких групи інтересів повністю контролювалися державою. У певному сенсі неокорпоративізм –це система  представництва  і  узгодження  інтересів,  яка  передбачає: регулярні  консультації  лідерів  організацій,  особливо  тих,  що представляють  робітників  і  бізнесменів,  з  представниками  уряду; досягнення  тристоронньої  угоди,  яка  стає  обов’язковою  для  всіх трьох  партнерів  по  переговорах –держави,  підприємців  і  найманих працівників.  Тобто,  неокорпоративізм  виступає  як  ідеологія соціального партнерства в цьому смислі він асоціюється з важливими характеристиками консенсусної демократії</a:t>
            </a:r>
          </a:p>
        </p:txBody>
      </p:sp>
    </p:spTree>
    <p:extLst>
      <p:ext uri="{BB962C8B-B14F-4D97-AF65-F5344CB8AC3E}">
        <p14:creationId xmlns:p14="http://schemas.microsoft.com/office/powerpoint/2010/main" val="14995215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BEE6F6-E704-4C01-AB60-3D5BFD8A908D}"/>
              </a:ext>
            </a:extLst>
          </p:cNvPr>
          <p:cNvSpPr>
            <a:spLocks noGrp="1"/>
          </p:cNvSpPr>
          <p:nvPr>
            <p:ph type="title"/>
          </p:nvPr>
        </p:nvSpPr>
        <p:spPr/>
        <p:txBody>
          <a:bodyPr/>
          <a:lstStyle/>
          <a:p>
            <a:pPr algn="ctr"/>
            <a:r>
              <a:rPr lang="uk-UA" dirty="0" err="1"/>
              <a:t>Неопатримоніалізм</a:t>
            </a:r>
            <a:endParaRPr lang="uk-UA" dirty="0"/>
          </a:p>
        </p:txBody>
      </p:sp>
      <p:sp>
        <p:nvSpPr>
          <p:cNvPr id="3" name="Місце для вмісту 2">
            <a:extLst>
              <a:ext uri="{FF2B5EF4-FFF2-40B4-BE49-F238E27FC236}">
                <a16:creationId xmlns:a16="http://schemas.microsoft.com/office/drawing/2014/main" id="{0C961DCF-238E-4503-8166-639E3671DAC2}"/>
              </a:ext>
            </a:extLst>
          </p:cNvPr>
          <p:cNvSpPr>
            <a:spLocks noGrp="1"/>
          </p:cNvSpPr>
          <p:nvPr>
            <p:ph idx="1"/>
          </p:nvPr>
        </p:nvSpPr>
        <p:spPr/>
        <p:txBody>
          <a:bodyPr>
            <a:normAutofit fontScale="92500" lnSpcReduction="10000"/>
          </a:bodyPr>
          <a:lstStyle/>
          <a:p>
            <a:pPr algn="just"/>
            <a:r>
              <a:rPr lang="uk-UA" dirty="0"/>
              <a:t>Поняття «</a:t>
            </a:r>
            <a:r>
              <a:rPr lang="uk-UA" dirty="0" err="1"/>
              <a:t>патримоніалізму</a:t>
            </a:r>
            <a:r>
              <a:rPr lang="uk-UA" dirty="0"/>
              <a:t>» походить від слова </a:t>
            </a:r>
            <a:r>
              <a:rPr lang="en-US" dirty="0" err="1"/>
              <a:t>patrimonium</a:t>
            </a:r>
            <a:r>
              <a:rPr lang="en-US" dirty="0"/>
              <a:t>, </a:t>
            </a:r>
            <a:r>
              <a:rPr lang="uk-UA" dirty="0"/>
              <a:t>яке зустрічається в римському праві і означає «спадкове, родове майно». Голландський  юрист  </a:t>
            </a:r>
            <a:r>
              <a:rPr lang="en-US" dirty="0"/>
              <a:t>XVII  </a:t>
            </a:r>
            <a:r>
              <a:rPr lang="uk-UA" dirty="0"/>
              <a:t>століття  </a:t>
            </a:r>
            <a:r>
              <a:rPr lang="uk-UA" dirty="0" err="1"/>
              <a:t>ГугоГроцій</a:t>
            </a:r>
            <a:r>
              <a:rPr lang="uk-UA" dirty="0"/>
              <a:t>  вживав  поняття «</a:t>
            </a:r>
            <a:r>
              <a:rPr lang="uk-UA" dirty="0" err="1"/>
              <a:t>патрімоніум</a:t>
            </a:r>
            <a:r>
              <a:rPr lang="uk-UA" dirty="0"/>
              <a:t>»  в  більш  широкому  сенсі,  ототожнюючи  його  з беззастережним  володінням,  з  управлінням  державою  як  своєю приватною власністю на противагу влади, яка обмежена договором, традиційними  вольностями,  привілеями  та  т.  д.  У  сучасній  науці поняття  </a:t>
            </a:r>
            <a:r>
              <a:rPr lang="uk-UA" dirty="0" err="1"/>
              <a:t>патримоніалізму</a:t>
            </a:r>
            <a:r>
              <a:rPr lang="uk-UA" dirty="0"/>
              <a:t>  для  аналізу  докапіталістичних  структур розробляв  </a:t>
            </a:r>
            <a:r>
              <a:rPr lang="uk-UA" dirty="0" err="1"/>
              <a:t>М.Вебер</a:t>
            </a:r>
            <a:r>
              <a:rPr lang="uk-UA" dirty="0"/>
              <a:t>,  який  протиставив  його,  з  одного  боку, феодальній,  з  іншого, –бюрократичній  (раціонально-легальній) формі управління</a:t>
            </a:r>
          </a:p>
        </p:txBody>
      </p:sp>
    </p:spTree>
    <p:extLst>
      <p:ext uri="{BB962C8B-B14F-4D97-AF65-F5344CB8AC3E}">
        <p14:creationId xmlns:p14="http://schemas.microsoft.com/office/powerpoint/2010/main" val="4138788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0617B8-7794-4414-9458-76E64CDF5EE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94F5636-EED8-4164-AC30-1E8CFF64AA4E}"/>
              </a:ext>
            </a:extLst>
          </p:cNvPr>
          <p:cNvSpPr>
            <a:spLocks noGrp="1"/>
          </p:cNvSpPr>
          <p:nvPr>
            <p:ph idx="1"/>
          </p:nvPr>
        </p:nvSpPr>
        <p:spPr/>
        <p:txBody>
          <a:bodyPr>
            <a:normAutofit/>
          </a:bodyPr>
          <a:lstStyle/>
          <a:p>
            <a:pPr algn="just"/>
            <a:r>
              <a:rPr lang="uk-UA" dirty="0"/>
              <a:t>Розвиваючи   у   наш   час   </a:t>
            </a:r>
            <a:r>
              <a:rPr lang="uk-UA" dirty="0" err="1"/>
              <a:t>веберовскую</a:t>
            </a:r>
            <a:r>
              <a:rPr lang="uk-UA" dirty="0"/>
              <a:t>   концепцію, </a:t>
            </a:r>
            <a:r>
              <a:rPr lang="uk-UA" dirty="0" err="1"/>
              <a:t>С.Н.Ейзенштадт</a:t>
            </a:r>
            <a:r>
              <a:rPr lang="uk-UA" dirty="0"/>
              <a:t>  виділив  ще  й  </a:t>
            </a:r>
            <a:r>
              <a:rPr lang="uk-UA" dirty="0" err="1"/>
              <a:t>неопатримоніалізм</a:t>
            </a:r>
            <a:r>
              <a:rPr lang="uk-UA" dirty="0"/>
              <a:t>  як  принципово нову структуру. Для неї властиві такі риси:</a:t>
            </a:r>
          </a:p>
          <a:p>
            <a:pPr marL="0" indent="0" algn="just">
              <a:buNone/>
            </a:pPr>
            <a:r>
              <a:rPr lang="uk-UA" dirty="0"/>
              <a:t>1) політичний центр відокремлений і незалежний від периферії, він  концентрує  політичні,  економічні  та  символічні  ресурси  влади, одночасно закриваючи доступ для всіх інших груп і верств до цих ресурсів та позицій контролю за ними;</a:t>
            </a:r>
          </a:p>
          <a:p>
            <a:pPr algn="just"/>
            <a:endParaRPr lang="uk-UA" dirty="0"/>
          </a:p>
        </p:txBody>
      </p:sp>
    </p:spTree>
    <p:extLst>
      <p:ext uri="{BB962C8B-B14F-4D97-AF65-F5344CB8AC3E}">
        <p14:creationId xmlns:p14="http://schemas.microsoft.com/office/powerpoint/2010/main" val="1690930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B78741-13F0-4CE1-8E2E-32E12D1B102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66F082B-126B-4914-B686-35DD8ADFF068}"/>
              </a:ext>
            </a:extLst>
          </p:cNvPr>
          <p:cNvSpPr>
            <a:spLocks noGrp="1"/>
          </p:cNvSpPr>
          <p:nvPr>
            <p:ph idx="1"/>
          </p:nvPr>
        </p:nvSpPr>
        <p:spPr/>
        <p:txBody>
          <a:bodyPr/>
          <a:lstStyle/>
          <a:p>
            <a:pPr algn="just"/>
            <a:r>
              <a:rPr lang="uk-UA" dirty="0"/>
              <a:t>2) держава управляється як приватне володіння правлячих груп –носіїв державної влади, які «приватизують» різні суспільні функції та  інститути,  перетворюючи  їх  на  джерело  власних  приватних доходів;</a:t>
            </a:r>
          </a:p>
          <a:p>
            <a:pPr algn="just"/>
            <a:r>
              <a:rPr lang="uk-UA" dirty="0"/>
              <a:t>3)  етнічні,  кланові,  регіональні  та  сімейно-родинні  зв’язки  не зникають,  а  відтворюються  в  сучасних політичних  та  економічних відносинах, визначаючи способи і принципи їх функціонування</a:t>
            </a:r>
          </a:p>
        </p:txBody>
      </p:sp>
    </p:spTree>
    <p:extLst>
      <p:ext uri="{BB962C8B-B14F-4D97-AF65-F5344CB8AC3E}">
        <p14:creationId xmlns:p14="http://schemas.microsoft.com/office/powerpoint/2010/main" val="39496112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717CBD-FABA-4531-B7C3-205E0241CC5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08262D2-F1D2-4322-976F-77FB771BA7B6}"/>
              </a:ext>
            </a:extLst>
          </p:cNvPr>
          <p:cNvSpPr>
            <a:spLocks noGrp="1"/>
          </p:cNvSpPr>
          <p:nvPr>
            <p:ph idx="1"/>
          </p:nvPr>
        </p:nvSpPr>
        <p:spPr/>
        <p:txBody>
          <a:bodyPr>
            <a:normAutofit fontScale="85000" lnSpcReduction="10000"/>
          </a:bodyPr>
          <a:lstStyle/>
          <a:p>
            <a:pPr algn="just"/>
            <a:r>
              <a:rPr lang="uk-UA" dirty="0">
                <a:solidFill>
                  <a:srgbClr val="FF0000"/>
                </a:solidFill>
              </a:rPr>
              <a:t>Клан</a:t>
            </a:r>
            <a:r>
              <a:rPr lang="uk-UA" dirty="0"/>
              <a:t> –це вертикально побудована структура, що формується на ґрунті  кровноспоріднених,  земляцьких,  </a:t>
            </a:r>
            <a:r>
              <a:rPr lang="uk-UA" dirty="0" err="1"/>
              <a:t>секторально</a:t>
            </a:r>
            <a:r>
              <a:rPr lang="uk-UA" dirty="0"/>
              <a:t>-професійних, інших  неформальних  групових  відносин  знайомства,  особистісної довіри, залежності </a:t>
            </a:r>
            <a:r>
              <a:rPr lang="uk-UA" dirty="0" err="1"/>
              <a:t>іщо</a:t>
            </a:r>
            <a:r>
              <a:rPr lang="uk-UA" dirty="0"/>
              <a:t> включає лідера бізнесу загальнодержавного рівня  і  «свою  людину»  в  уряді;  керівників  банків,  підприємств  і засобів  масової  інформації;    радників,  аналітиків  та  консультантів, фахівців  з  паблік-</a:t>
            </a:r>
            <a:r>
              <a:rPr lang="uk-UA" dirty="0" err="1"/>
              <a:t>рілейшенз</a:t>
            </a:r>
            <a:r>
              <a:rPr lang="uk-UA" dirty="0"/>
              <a:t>  (</a:t>
            </a:r>
            <a:r>
              <a:rPr lang="uk-UA" dirty="0" err="1"/>
              <a:t>зв’язків</a:t>
            </a:r>
            <a:r>
              <a:rPr lang="uk-UA" dirty="0"/>
              <a:t>  із  громадськістю)  задля створення  сприятливого  іміджу,  журналістів  і  працівників  служб безпеки.  Ядро  </a:t>
            </a:r>
            <a:r>
              <a:rPr lang="uk-UA" dirty="0" err="1"/>
              <a:t>кланово</a:t>
            </a:r>
            <a:r>
              <a:rPr lang="uk-UA" dirty="0"/>
              <a:t>-олігархічних  груп  утворює  «команда»,  що складається  з  лідерів  та  їх  найближчих  помічників,  яка  формує стратегію експансії групи, її внутрішні закони і символічні коди, а також тактику боротьби або альянсів з іншими групами.</a:t>
            </a:r>
          </a:p>
        </p:txBody>
      </p:sp>
    </p:spTree>
    <p:extLst>
      <p:ext uri="{BB962C8B-B14F-4D97-AF65-F5344CB8AC3E}">
        <p14:creationId xmlns:p14="http://schemas.microsoft.com/office/powerpoint/2010/main" val="10115513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E6E552-11BE-4BC8-9165-A45D36127A3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B73817B-875A-4EDC-9A0F-8864E73327E5}"/>
              </a:ext>
            </a:extLst>
          </p:cNvPr>
          <p:cNvSpPr>
            <a:spLocks noGrp="1"/>
          </p:cNvSpPr>
          <p:nvPr>
            <p:ph idx="1"/>
          </p:nvPr>
        </p:nvSpPr>
        <p:spPr/>
        <p:txBody>
          <a:bodyPr>
            <a:normAutofit fontScale="92500" lnSpcReduction="20000"/>
          </a:bodyPr>
          <a:lstStyle/>
          <a:p>
            <a:r>
              <a:rPr lang="uk-UA" dirty="0"/>
              <a:t>З утворенням кланів формується мережа клієнтели –суб’єктів, які  займають  нижчі  щаблі  ієрархічної  драбини  і  які  добровільно виявлять  зацікавлену  лояльність  патрону  і  команді  та  в  обмін отримують  покровительство  з  їхнього  боку.  </a:t>
            </a:r>
            <a:r>
              <a:rPr lang="uk-UA" dirty="0" err="1"/>
              <a:t>Клієнтелізм</a:t>
            </a:r>
            <a:r>
              <a:rPr lang="uk-UA" dirty="0"/>
              <a:t> –це ускладнена  ієрархічна  мережа  відносин  між  патроном  і  клієнтом, завдяки якій патрон надає послуги, посади, державну підтримку своїм клієнтам  в  обмін  на  політичну  та  матеріальну  підтримку.  Ці </a:t>
            </a:r>
            <a:r>
              <a:rPr lang="uk-UA" dirty="0" err="1"/>
              <a:t>клієнтелістські</a:t>
            </a:r>
            <a:r>
              <a:rPr lang="uk-UA" dirty="0"/>
              <a:t>  мережі  «взаємного  обміну»  чи  «мережі  взаємодії» використовуються  патронами  на  різних  рівнях  для  побудови підтримки  через  вибір  і  розподіл  багатства  й  престижу,  побудови піраміди соціальної диференціації</a:t>
            </a:r>
          </a:p>
          <a:p>
            <a:pPr algn="just"/>
            <a:endParaRPr lang="uk-UA" dirty="0"/>
          </a:p>
        </p:txBody>
      </p:sp>
    </p:spTree>
    <p:extLst>
      <p:ext uri="{BB962C8B-B14F-4D97-AF65-F5344CB8AC3E}">
        <p14:creationId xmlns:p14="http://schemas.microsoft.com/office/powerpoint/2010/main" val="33304936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E76FB5-B270-4017-8621-0653AEF3A6C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369A166-3E60-40E5-8243-2D6F84F03621}"/>
              </a:ext>
            </a:extLst>
          </p:cNvPr>
          <p:cNvSpPr>
            <a:spLocks noGrp="1"/>
          </p:cNvSpPr>
          <p:nvPr>
            <p:ph idx="1"/>
          </p:nvPr>
        </p:nvSpPr>
        <p:spPr>
          <a:xfrm>
            <a:off x="1141412" y="2249487"/>
            <a:ext cx="10541602" cy="4293356"/>
          </a:xfrm>
        </p:spPr>
        <p:txBody>
          <a:bodyPr>
            <a:normAutofit fontScale="85000" lnSpcReduction="10000"/>
          </a:bodyPr>
          <a:lstStyle/>
          <a:p>
            <a:pPr algn="just"/>
            <a:r>
              <a:rPr lang="uk-UA" dirty="0"/>
              <a:t>Особливості політичного процесу в умовах </a:t>
            </a:r>
            <a:r>
              <a:rPr lang="uk-UA" dirty="0" err="1"/>
              <a:t>неопатримоніалізму</a:t>
            </a:r>
            <a:r>
              <a:rPr lang="uk-UA" dirty="0"/>
              <a:t> такі: </a:t>
            </a:r>
          </a:p>
          <a:p>
            <a:pPr algn="just"/>
            <a:r>
              <a:rPr lang="uk-UA" dirty="0"/>
              <a:t>1)  Основним  агентом  політичного  процесу  виступає  держава, яка  здійснює  вирішальну  роль  у  соціально-економічному  житті, концентрує  матеріальні  і  фінансові  ресурси,  управляє  ними, забезпечує символічну та ідеологічну інтеграцію соціуму в цілому.</a:t>
            </a:r>
          </a:p>
          <a:p>
            <a:pPr algn="just"/>
            <a:r>
              <a:rPr lang="uk-UA" dirty="0"/>
              <a:t>2)  Провідне  місце  в  системі  влади  займають  представники державно-бюрократичного  комплексу –носії  державної  влади,  а стрижневі  позиції  належать  «президентського  клану»,  який утворюється  навколо  фігури  глави  держави  і  включає  особисто відданих йому людей, які займають ключові позиції в державному і партійному апаратах, очолюють силові міністерства і основні галузі економіки.  Основний  структуроутворюючий  елемент клану –це система особистих </a:t>
            </a:r>
            <a:r>
              <a:rPr lang="uk-UA" dirty="0" err="1"/>
              <a:t>зв’язків</a:t>
            </a:r>
            <a:r>
              <a:rPr lang="uk-UA" dirty="0"/>
              <a:t>, замкнута на главу держави, що постає як  «партія влади».</a:t>
            </a:r>
          </a:p>
          <a:p>
            <a:endParaRPr lang="uk-UA" dirty="0"/>
          </a:p>
        </p:txBody>
      </p:sp>
    </p:spTree>
    <p:extLst>
      <p:ext uri="{BB962C8B-B14F-4D97-AF65-F5344CB8AC3E}">
        <p14:creationId xmlns:p14="http://schemas.microsoft.com/office/powerpoint/2010/main" val="30964028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F14EEC-1C06-4CE5-9750-14535BD3211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6D5AF0A-A435-4C1E-8990-40238E647B3E}"/>
              </a:ext>
            </a:extLst>
          </p:cNvPr>
          <p:cNvSpPr>
            <a:spLocks noGrp="1"/>
          </p:cNvSpPr>
          <p:nvPr>
            <p:ph idx="1"/>
          </p:nvPr>
        </p:nvSpPr>
        <p:spPr>
          <a:xfrm>
            <a:off x="790114" y="2249487"/>
            <a:ext cx="10955044" cy="4231212"/>
          </a:xfrm>
        </p:spPr>
        <p:txBody>
          <a:bodyPr>
            <a:normAutofit fontScale="85000" lnSpcReduction="10000"/>
          </a:bodyPr>
          <a:lstStyle/>
          <a:p>
            <a:pPr algn="just"/>
            <a:r>
              <a:rPr lang="uk-UA" dirty="0"/>
              <a:t>3)Всі  інші  компоненти  політичного  поля  (парламент,  партії, групи  інтересів,  профспілки  та  інші  громадські  організації) структурно нерозвинені або знаходяться в зародковому стані, вони не перетворюються в повноправний елемент «політичної гри». Навпаки, в  ній,  як  правило,  переважають  партії,  що  забезпечують  не змагальність політичного процесу, а підтримку уряду. </a:t>
            </a:r>
          </a:p>
          <a:p>
            <a:pPr algn="just"/>
            <a:r>
              <a:rPr lang="uk-UA" dirty="0"/>
              <a:t>4)  Представницькі  органи,  як  правило,  усуваються  від вирішення  питань  по  суті.  У  багатьох  країнах,  особливо  з військовими  режимами,  парламентські  органи  взагалі  відсутні,  в інших вони виступають найчастіше як «реєстраційна палата», що не відіграє  самостійної  ролі  в  процесі  прийняття  рішень.  Парламент, сформований  переважно  з  членів  правлячих  (або  домінантних напівдержавних) партій, не володіє, в більшості випадків, практично ніякими правами і не здійснює ніякого контролю за діяльністю уряду.</a:t>
            </a:r>
          </a:p>
        </p:txBody>
      </p:sp>
    </p:spTree>
    <p:extLst>
      <p:ext uri="{BB962C8B-B14F-4D97-AF65-F5344CB8AC3E}">
        <p14:creationId xmlns:p14="http://schemas.microsoft.com/office/powerpoint/2010/main" val="3406332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A56B0A-8B17-4E22-AD5A-66BB4411403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9EBA224-F664-494D-91E6-90B2CE6A4D69}"/>
              </a:ext>
            </a:extLst>
          </p:cNvPr>
          <p:cNvSpPr>
            <a:spLocks noGrp="1"/>
          </p:cNvSpPr>
          <p:nvPr>
            <p:ph idx="1"/>
          </p:nvPr>
        </p:nvSpPr>
        <p:spPr/>
        <p:txBody>
          <a:bodyPr>
            <a:normAutofit/>
          </a:bodyPr>
          <a:lstStyle/>
          <a:p>
            <a:pPr marL="0" indent="0">
              <a:buNone/>
            </a:pPr>
            <a:r>
              <a:rPr lang="uk-UA" dirty="0"/>
              <a:t>комплексні критерії</a:t>
            </a:r>
          </a:p>
          <a:p>
            <a:r>
              <a:rPr lang="uk-UA" dirty="0"/>
              <a:t>анемічні, </a:t>
            </a:r>
          </a:p>
          <a:p>
            <a:r>
              <a:rPr lang="uk-UA" dirty="0"/>
              <a:t>інституційні,</a:t>
            </a:r>
          </a:p>
          <a:p>
            <a:r>
              <a:rPr lang="uk-UA" dirty="0"/>
              <a:t>асоціативні</a:t>
            </a:r>
          </a:p>
          <a:p>
            <a:r>
              <a:rPr lang="uk-UA" dirty="0"/>
              <a:t>неасоціативні. </a:t>
            </a:r>
          </a:p>
        </p:txBody>
      </p:sp>
    </p:spTree>
    <p:extLst>
      <p:ext uri="{BB962C8B-B14F-4D97-AF65-F5344CB8AC3E}">
        <p14:creationId xmlns:p14="http://schemas.microsoft.com/office/powerpoint/2010/main" val="28723573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64CF24-6DBF-4AAE-B877-01CDB4C1FEC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9B458A0-815B-4BEB-9834-EE07EA0E3B25}"/>
              </a:ext>
            </a:extLst>
          </p:cNvPr>
          <p:cNvSpPr>
            <a:spLocks noGrp="1"/>
          </p:cNvSpPr>
          <p:nvPr>
            <p:ph idx="1"/>
          </p:nvPr>
        </p:nvSpPr>
        <p:spPr/>
        <p:txBody>
          <a:bodyPr>
            <a:normAutofit lnSpcReduction="10000"/>
          </a:bodyPr>
          <a:lstStyle/>
          <a:p>
            <a:pPr algn="just"/>
            <a:r>
              <a:rPr lang="uk-UA" dirty="0"/>
              <a:t>5) Як правило, ігнорується правило альтернату (принцип зміни уряду  в  залежності  від  перемоги  тієї  чи  іншої  партії  на  виборах). Відповідно,  циркуляція  правлячих  </a:t>
            </a:r>
            <a:r>
              <a:rPr lang="uk-UA" dirty="0" err="1"/>
              <a:t>групздійснюється</a:t>
            </a:r>
            <a:r>
              <a:rPr lang="uk-UA" dirty="0"/>
              <a:t>  не  через публічні  форми  партійно-парламентської  боротьби,  а  в  результаті військових та інших державних переворотів («революцій», заколотів і </a:t>
            </a:r>
            <a:r>
              <a:rPr lang="uk-UA" dirty="0" err="1"/>
              <a:t>т.д</a:t>
            </a:r>
            <a:r>
              <a:rPr lang="uk-UA" dirty="0"/>
              <a:t>.),  що,  в  свою  чергу,  перетворює  силові  ресурси  (збройні  сили, національну  гвардію,  служби  безпеки)  в  активний  суб'єкт політичного процесу.</a:t>
            </a:r>
          </a:p>
        </p:txBody>
      </p:sp>
    </p:spTree>
    <p:extLst>
      <p:ext uri="{BB962C8B-B14F-4D97-AF65-F5344CB8AC3E}">
        <p14:creationId xmlns:p14="http://schemas.microsoft.com/office/powerpoint/2010/main" val="3500319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2B31A6-34B6-40DB-94C1-24F4174D692D}"/>
              </a:ext>
            </a:extLst>
          </p:cNvPr>
          <p:cNvSpPr>
            <a:spLocks noGrp="1"/>
          </p:cNvSpPr>
          <p:nvPr>
            <p:ph type="title"/>
          </p:nvPr>
        </p:nvSpPr>
        <p:spPr/>
        <p:txBody>
          <a:bodyPr/>
          <a:lstStyle/>
          <a:p>
            <a:pPr algn="ctr"/>
            <a:r>
              <a:rPr lang="uk-UA" dirty="0"/>
              <a:t>анемічні групи</a:t>
            </a:r>
          </a:p>
        </p:txBody>
      </p:sp>
      <p:sp>
        <p:nvSpPr>
          <p:cNvPr id="3" name="Місце для вмісту 2">
            <a:extLst>
              <a:ext uri="{FF2B5EF4-FFF2-40B4-BE49-F238E27FC236}">
                <a16:creationId xmlns:a16="http://schemas.microsoft.com/office/drawing/2014/main" id="{FCDEEBB7-E75C-4B33-9465-C0BA897319AC}"/>
              </a:ext>
            </a:extLst>
          </p:cNvPr>
          <p:cNvSpPr>
            <a:spLocks noGrp="1"/>
          </p:cNvSpPr>
          <p:nvPr>
            <p:ph idx="1"/>
          </p:nvPr>
        </p:nvSpPr>
        <p:spPr/>
        <p:txBody>
          <a:bodyPr>
            <a:normAutofit fontScale="92500" lnSpcReduction="10000"/>
          </a:bodyPr>
          <a:lstStyle/>
          <a:p>
            <a:pPr algn="just"/>
            <a:r>
              <a:rPr lang="uk-UA" b="1" dirty="0">
                <a:solidFill>
                  <a:srgbClr val="FFFF00"/>
                </a:solidFill>
                <a:effectLst/>
              </a:rPr>
              <a:t>анемічні групи </a:t>
            </a:r>
            <a:r>
              <a:rPr lang="uk-UA" dirty="0"/>
              <a:t>- це об'єднання, що виникають стихійно в результаті спонтанної реакції на ту чи іншу ситуацію (наприклад, утворення натовпу, проведення демонстрації). Їх насамперед відрізняє відсутність постійних організованих дій, нерегулярність включення до політичних відносин із державою. Їхня внутрішня структура, як правило, нестійка і нерідко формується як би заново, без збереження наступності з колишніми формами організації. Недостатність ж організаційних можливостей як знижує ефект своєї діяльності, а й визначає їх практично постійне прагнення використання сили.</a:t>
            </a:r>
          </a:p>
          <a:p>
            <a:endParaRPr lang="uk-UA" dirty="0"/>
          </a:p>
        </p:txBody>
      </p:sp>
    </p:spTree>
    <p:extLst>
      <p:ext uri="{BB962C8B-B14F-4D97-AF65-F5344CB8AC3E}">
        <p14:creationId xmlns:p14="http://schemas.microsoft.com/office/powerpoint/2010/main" val="26760473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TM04033919[[fn=Схема]]</Template>
  <TotalTime>256</TotalTime>
  <Words>8063</Words>
  <Application>Microsoft Office PowerPoint</Application>
  <PresentationFormat>Широкий екран</PresentationFormat>
  <Paragraphs>230</Paragraphs>
  <Slides>80</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80</vt:i4>
      </vt:variant>
    </vt:vector>
  </HeadingPairs>
  <TitlesOfParts>
    <vt:vector size="83" baseType="lpstr">
      <vt:lpstr>Arial</vt:lpstr>
      <vt:lpstr>Tw Cen MT</vt:lpstr>
      <vt:lpstr>Схема</vt:lpstr>
      <vt:lpstr>ТЕХНОЛОГІЇ представництва та регулювання інтересів</vt:lpstr>
      <vt:lpstr>1. Групи інтересів і групи тиску. артикуляція інтересів</vt:lpstr>
      <vt:lpstr>групи інтересів</vt:lpstr>
      <vt:lpstr>Презентація PowerPoint</vt:lpstr>
      <vt:lpstr>Презентація PowerPoint</vt:lpstr>
      <vt:lpstr>типологія</vt:lpstr>
      <vt:lpstr>типологія</vt:lpstr>
      <vt:lpstr>Презентація PowerPoint</vt:lpstr>
      <vt:lpstr>анемічні групи</vt:lpstr>
      <vt:lpstr>інституційні групи</vt:lpstr>
      <vt:lpstr>Неасоціативні групи</vt:lpstr>
      <vt:lpstr>Асоціативні групи</vt:lpstr>
      <vt:lpstr>Групи інтересів щодо їх участі в процесі прийняття рішень</vt:lpstr>
      <vt:lpstr>групи бізнесу</vt:lpstr>
      <vt:lpstr>Презентація PowerPoint</vt:lpstr>
      <vt:lpstr>Групи громадських інтересів</vt:lpstr>
      <vt:lpstr>Самопредставницькі та аномічні групи</vt:lpstr>
      <vt:lpstr>характерні риси груп інтересів</vt:lpstr>
      <vt:lpstr>Групи тиску</vt:lpstr>
      <vt:lpstr>групам тиску притаманні такі характерні риси: </vt:lpstr>
      <vt:lpstr>Презентація PowerPoint</vt:lpstr>
      <vt:lpstr>Вплив груп тиску на державну політику здійснюється на п’яти рівнях: </vt:lpstr>
      <vt:lpstr>Презентація PowerPoint</vt:lpstr>
      <vt:lpstr>типи артикулювання інтересів</vt:lpstr>
      <vt:lpstr>Технології лобізму</vt:lpstr>
      <vt:lpstr>Презентація PowerPoint</vt:lpstr>
      <vt:lpstr>основні форми лобіювання</vt:lpstr>
      <vt:lpstr>Презентація PowerPoint</vt:lpstr>
      <vt:lpstr>Презентація PowerPoint</vt:lpstr>
      <vt:lpstr>Презентація PowerPoint</vt:lpstr>
      <vt:lpstr>Презентація PowerPoint</vt:lpstr>
      <vt:lpstr>ІСТОРЯ ЛОБІЗМУ</vt:lpstr>
      <vt:lpstr>ІСТОРІЯ ЛОБІЗМУ</vt:lpstr>
      <vt:lpstr>До позитивних функцій політичного лобіювання належать</vt:lpstr>
      <vt:lpstr>Презентація PowerPoint</vt:lpstr>
      <vt:lpstr>Презентація PowerPoint</vt:lpstr>
      <vt:lpstr>Презентація PowerPoint</vt:lpstr>
      <vt:lpstr>Презентація PowerPoint</vt:lpstr>
      <vt:lpstr>Презентація PowerPoint</vt:lpstr>
      <vt:lpstr>Серед негативних рис політичного лобіювання можна виділити наступні:</vt:lpstr>
      <vt:lpstr>Презентація PowerPoint</vt:lpstr>
      <vt:lpstr>Презентація PowerPoint</vt:lpstr>
      <vt:lpstr>Презентація PowerPoint</vt:lpstr>
      <vt:lpstr>ІНФОРМАЦІЙНІ ТЕХНОЛОГІЇ ЛОБІЮВАННЯ</vt:lpstr>
      <vt:lpstr>лобіювання шляхом мобілізації громадської думки на користь прийняття необхідного рішення</vt:lpstr>
      <vt:lpstr>Організація кампаній в ЗМІ </vt:lpstr>
      <vt:lpstr>Презентація PowerPoint</vt:lpstr>
      <vt:lpstr>технологія</vt:lpstr>
      <vt:lpstr>Презентація PowerPoint</vt:lpstr>
      <vt:lpstr>технологія інформаційного тиску  «медійне перехоплення» </vt:lpstr>
      <vt:lpstr>Презентація PowerPoint</vt:lpstr>
      <vt:lpstr>організація масових акцій з метою впливу на громадську думку</vt:lpstr>
      <vt:lpstr>Презентація PowerPoint</vt:lpstr>
      <vt:lpstr>Презентація PowerPoint</vt:lpstr>
      <vt:lpstr>Презентація PowerPoint</vt:lpstr>
      <vt:lpstr>Public advocacy campaigns - громадські акції</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прямий політичний інформаційний тиск</vt:lpstr>
      <vt:lpstr>Презентація PowerPoint</vt:lpstr>
      <vt:lpstr>Презентація PowerPoint</vt:lpstr>
      <vt:lpstr>корпоративізм</vt:lpstr>
      <vt:lpstr>суб’єктИ політичного лобіювання</vt:lpstr>
      <vt:lpstr>Презентація PowerPoint</vt:lpstr>
      <vt:lpstr>Презентація PowerPoint</vt:lpstr>
      <vt:lpstr>Презентація PowerPoint</vt:lpstr>
      <vt:lpstr>До специфічних рис корпоративізму відносяться: </vt:lpstr>
      <vt:lpstr>Презентація PowerPoint</vt:lpstr>
      <vt:lpstr>Неопатримоніалізм</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ТЕХНОЛОГІЇ представництва та регулювання інтересів</dc:title>
  <dc:creator>Admin</dc:creator>
  <cp:lastModifiedBy>Admin</cp:lastModifiedBy>
  <cp:revision>35</cp:revision>
  <dcterms:created xsi:type="dcterms:W3CDTF">2022-06-28T04:22:47Z</dcterms:created>
  <dcterms:modified xsi:type="dcterms:W3CDTF">2022-07-03T13:57:37Z</dcterms:modified>
</cp:coreProperties>
</file>