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7" r:id="rId4"/>
    <p:sldId id="262" r:id="rId5"/>
    <p:sldId id="258" r:id="rId6"/>
    <p:sldId id="283" r:id="rId7"/>
    <p:sldId id="284" r:id="rId8"/>
    <p:sldId id="285" r:id="rId9"/>
    <p:sldId id="286" r:id="rId10"/>
    <p:sldId id="287" r:id="rId11"/>
    <p:sldId id="288" r:id="rId12"/>
    <p:sldId id="289" r:id="rId13"/>
    <p:sldId id="291" r:id="rId14"/>
    <p:sldId id="292" r:id="rId15"/>
    <p:sldId id="295" r:id="rId16"/>
    <p:sldId id="296" r:id="rId17"/>
    <p:sldId id="297" r:id="rId18"/>
    <p:sldId id="293" r:id="rId19"/>
    <p:sldId id="290" r:id="rId20"/>
    <p:sldId id="294" r:id="rId21"/>
    <p:sldId id="298" r:id="rId22"/>
    <p:sldId id="299"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86" d="100"/>
          <a:sy n="86" d="100"/>
        </p:scale>
        <p:origin x="331"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321860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2171831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41058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89300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779054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uk-UA"/>
              <a:t>Клацніть, щоб редагувати стиль зразка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35369301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6322076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37982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23063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142DC107-79BF-42C1-B97D-8739B6269CEB}" type="datetimeFigureOut">
              <a:rPr lang="uk-UA" smtClean="0"/>
              <a:t>11.08.2022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4090645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142DC107-79BF-42C1-B97D-8739B6269CEB}" type="datetimeFigureOut">
              <a:rPr lang="uk-UA" smtClean="0"/>
              <a:t>11.08.2022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2535501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142DC107-79BF-42C1-B97D-8739B6269CEB}" type="datetimeFigureOut">
              <a:rPr lang="uk-UA" smtClean="0"/>
              <a:t>11.08.2022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4269786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142DC107-79BF-42C1-B97D-8739B6269CEB}" type="datetimeFigureOut">
              <a:rPr lang="uk-UA" smtClean="0"/>
              <a:t>11.08.2022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561239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2DC107-79BF-42C1-B97D-8739B6269CEB}" type="datetimeFigureOut">
              <a:rPr lang="uk-UA" smtClean="0"/>
              <a:t>11.08.2022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700599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142DC107-79BF-42C1-B97D-8739B6269CEB}" type="datetimeFigureOut">
              <a:rPr lang="uk-UA" smtClean="0"/>
              <a:t>11.08.2022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3182383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142DC107-79BF-42C1-B97D-8739B6269CEB}" type="datetimeFigureOut">
              <a:rPr lang="uk-UA" smtClean="0"/>
              <a:t>11.08.2022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4675FC4-B9B0-4DD9-9387-439B0FE677D1}" type="slidenum">
              <a:rPr lang="uk-UA" smtClean="0"/>
              <a:t>‹№›</a:t>
            </a:fld>
            <a:endParaRPr lang="uk-UA"/>
          </a:p>
        </p:txBody>
      </p:sp>
    </p:spTree>
    <p:extLst>
      <p:ext uri="{BB962C8B-B14F-4D97-AF65-F5344CB8AC3E}">
        <p14:creationId xmlns:p14="http://schemas.microsoft.com/office/powerpoint/2010/main" val="3404737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42DC107-79BF-42C1-B97D-8739B6269CEB}" type="datetimeFigureOut">
              <a:rPr lang="uk-UA" smtClean="0"/>
              <a:t>11.08.2022</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4675FC4-B9B0-4DD9-9387-439B0FE677D1}" type="slidenum">
              <a:rPr lang="uk-UA" smtClean="0"/>
              <a:t>‹№›</a:t>
            </a:fld>
            <a:endParaRPr lang="uk-UA"/>
          </a:p>
        </p:txBody>
      </p:sp>
    </p:spTree>
    <p:extLst>
      <p:ext uri="{BB962C8B-B14F-4D97-AF65-F5344CB8AC3E}">
        <p14:creationId xmlns:p14="http://schemas.microsoft.com/office/powerpoint/2010/main" val="26192725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94B479-51EF-4339-AB21-FB39E217F938}"/>
              </a:ext>
            </a:extLst>
          </p:cNvPr>
          <p:cNvSpPr>
            <a:spLocks noGrp="1"/>
          </p:cNvSpPr>
          <p:nvPr>
            <p:ph type="ctrTitle"/>
          </p:nvPr>
        </p:nvSpPr>
        <p:spPr>
          <a:xfrm>
            <a:off x="1507067" y="478079"/>
            <a:ext cx="7766936" cy="1646302"/>
          </a:xfrm>
        </p:spPr>
        <p:txBody>
          <a:bodyPr/>
          <a:lstStyle/>
          <a:p>
            <a:pPr algn="ctr"/>
            <a:r>
              <a:rPr lang="uk-UA" sz="2800" b="1" dirty="0">
                <a:effectLst/>
                <a:latin typeface="Times New Roman" panose="02020603050405020304" pitchFamily="18" charset="0"/>
                <a:ea typeface="Calibri" panose="020F0502020204030204" pitchFamily="34" charset="0"/>
              </a:rPr>
              <a:t>Філософія Давнього Сходу</a:t>
            </a:r>
            <a:endParaRPr lang="uk-UA" sz="7200" dirty="0"/>
          </a:p>
        </p:txBody>
      </p:sp>
      <p:sp>
        <p:nvSpPr>
          <p:cNvPr id="3" name="Підзаголовок 2">
            <a:extLst>
              <a:ext uri="{FF2B5EF4-FFF2-40B4-BE49-F238E27FC236}">
                <a16:creationId xmlns:a16="http://schemas.microsoft.com/office/drawing/2014/main" id="{E6D6CFE3-E666-4D66-BDF0-77790194707F}"/>
              </a:ext>
            </a:extLst>
          </p:cNvPr>
          <p:cNvSpPr>
            <a:spLocks noGrp="1"/>
          </p:cNvSpPr>
          <p:nvPr>
            <p:ph type="subTitle" idx="1"/>
          </p:nvPr>
        </p:nvSpPr>
        <p:spPr>
          <a:xfrm>
            <a:off x="1507067" y="2171385"/>
            <a:ext cx="7766936" cy="3350526"/>
          </a:xfrm>
        </p:spPr>
        <p:txBody>
          <a:bodyPr/>
          <a:lstStyle/>
          <a:p>
            <a:pPr marL="342900" lvl="0" indent="-342900" algn="just">
              <a:buFont typeface="+mj-lt"/>
              <a:buAutoNum type="arabicPeriod"/>
              <a:tabLst>
                <a:tab pos="180340" algn="l"/>
              </a:tabLst>
            </a:pPr>
            <a:r>
              <a:rPr lang="uk-UA" sz="1800" dirty="0">
                <a:effectLst/>
                <a:latin typeface="Times New Roman" panose="02020603050405020304" pitchFamily="18" charset="0"/>
                <a:ea typeface="Times New Roman" panose="02020603050405020304" pitchFamily="18" charset="0"/>
              </a:rPr>
              <a:t>Виникнення філософії та періодизація її розвитку.</a:t>
            </a:r>
          </a:p>
          <a:p>
            <a:pPr marL="342900" lvl="0" indent="-342900" algn="just">
              <a:buFont typeface="+mj-lt"/>
              <a:buAutoNum type="arabicPeriod"/>
              <a:tabLst>
                <a:tab pos="180340" algn="l"/>
                <a:tab pos="342900" algn="l"/>
              </a:tabLst>
            </a:pPr>
            <a:r>
              <a:rPr lang="uk-UA" sz="1800" dirty="0">
                <a:effectLst/>
                <a:latin typeface="Times New Roman" panose="02020603050405020304" pitchFamily="18" charset="0"/>
                <a:ea typeface="Times New Roman" panose="02020603050405020304" pitchFamily="18" charset="0"/>
              </a:rPr>
              <a:t>Філософія Стародавньої Індії.</a:t>
            </a:r>
          </a:p>
          <a:p>
            <a:pPr marL="342900" lvl="0" indent="-342900" algn="just">
              <a:buFont typeface="+mj-lt"/>
              <a:buAutoNum type="arabicPeriod"/>
              <a:tabLst>
                <a:tab pos="180340" algn="l"/>
                <a:tab pos="342900" algn="l"/>
              </a:tabLst>
            </a:pPr>
            <a:r>
              <a:rPr lang="uk-UA" sz="1800" dirty="0">
                <a:effectLst/>
                <a:latin typeface="Times New Roman" panose="02020603050405020304" pitchFamily="18" charset="0"/>
                <a:ea typeface="Times New Roman" panose="02020603050405020304" pitchFamily="18" charset="0"/>
              </a:rPr>
              <a:t>Філософія Стародавнього Китаю.</a:t>
            </a:r>
          </a:p>
          <a:p>
            <a:pPr algn="l"/>
            <a:endParaRPr lang="uk-UA" dirty="0"/>
          </a:p>
        </p:txBody>
      </p:sp>
    </p:spTree>
    <p:extLst>
      <p:ext uri="{BB962C8B-B14F-4D97-AF65-F5344CB8AC3E}">
        <p14:creationId xmlns:p14="http://schemas.microsoft.com/office/powerpoint/2010/main" val="236566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1B509B-26B0-4081-B94A-F715D015B2BD}"/>
              </a:ext>
            </a:extLst>
          </p:cNvPr>
          <p:cNvSpPr>
            <a:spLocks noGrp="1"/>
          </p:cNvSpPr>
          <p:nvPr>
            <p:ph type="title"/>
          </p:nvPr>
        </p:nvSpPr>
        <p:spPr/>
        <p:txBody>
          <a:bodyPr/>
          <a:lstStyle/>
          <a:p>
            <a:pPr algn="ctr"/>
            <a:r>
              <a:rPr lang="uk-UA" b="1" dirty="0"/>
              <a:t>Вайшешика</a:t>
            </a:r>
            <a:endParaRPr lang="uk-UA" dirty="0"/>
          </a:p>
        </p:txBody>
      </p:sp>
      <p:sp>
        <p:nvSpPr>
          <p:cNvPr id="3" name="Місце для вмісту 2">
            <a:extLst>
              <a:ext uri="{FF2B5EF4-FFF2-40B4-BE49-F238E27FC236}">
                <a16:creationId xmlns:a16="http://schemas.microsoft.com/office/drawing/2014/main" id="{4D904E55-F2D4-42FE-9E00-174F8BBED4A3}"/>
              </a:ext>
            </a:extLst>
          </p:cNvPr>
          <p:cNvSpPr>
            <a:spLocks noGrp="1"/>
          </p:cNvSpPr>
          <p:nvPr>
            <p:ph idx="1"/>
          </p:nvPr>
        </p:nvSpPr>
        <p:spPr/>
        <p:txBody>
          <a:bodyPr>
            <a:normAutofit fontScale="85000" lnSpcReduction="20000"/>
          </a:bodyPr>
          <a:lstStyle/>
          <a:p>
            <a:pPr indent="450215" algn="just"/>
            <a:r>
              <a:rPr lang="uk-UA" b="1" dirty="0"/>
              <a:t>Вайшешика</a:t>
            </a:r>
            <a:r>
              <a:rPr lang="uk-UA" dirty="0"/>
              <a:t> надавала першорядне значення субстанції, тобто, першооснові всього сущого. Увесь Всесвіт складається з категорій (</a:t>
            </a:r>
            <a:r>
              <a:rPr lang="uk-UA" dirty="0" err="1"/>
              <a:t>падартха</a:t>
            </a:r>
            <a:r>
              <a:rPr lang="uk-UA" dirty="0"/>
              <a:t> – категорії, які існують реально, їх можна пізнати й найменувати), тобто складових частин, які систематизуються у такі категорії: </a:t>
            </a:r>
          </a:p>
          <a:p>
            <a:pPr indent="450215" algn="just"/>
            <a:r>
              <a:rPr lang="uk-UA" dirty="0"/>
              <a:t>1) субстанція (</a:t>
            </a:r>
            <a:r>
              <a:rPr lang="uk-UA" dirty="0" err="1"/>
              <a:t>драв’я</a:t>
            </a:r>
            <a:r>
              <a:rPr lang="uk-UA" dirty="0"/>
              <a:t>): земля, вода, світло, повітря, ефір, час, простір, я (</a:t>
            </a:r>
            <a:r>
              <a:rPr lang="uk-UA" dirty="0" err="1"/>
              <a:t>атман</a:t>
            </a:r>
            <a:r>
              <a:rPr lang="uk-UA" dirty="0"/>
              <a:t>), розум;</a:t>
            </a:r>
          </a:p>
          <a:p>
            <a:pPr indent="450215" algn="just"/>
            <a:r>
              <a:rPr lang="uk-UA" dirty="0"/>
              <a:t>2) властивість, постійна якість (гуна);</a:t>
            </a:r>
          </a:p>
          <a:p>
            <a:pPr indent="450215" algn="just"/>
            <a:r>
              <a:rPr lang="uk-UA" dirty="0"/>
              <a:t>3) дія, мінлива якість (карма); </a:t>
            </a:r>
          </a:p>
          <a:p>
            <a:pPr indent="450215" algn="just"/>
            <a:r>
              <a:rPr lang="uk-UA" dirty="0"/>
              <a:t>4) рід, загальна якість (</a:t>
            </a:r>
            <a:r>
              <a:rPr lang="uk-UA" dirty="0" err="1"/>
              <a:t>саманья</a:t>
            </a:r>
            <a:r>
              <a:rPr lang="uk-UA" dirty="0"/>
              <a:t>); </a:t>
            </a:r>
          </a:p>
          <a:p>
            <a:pPr indent="450215" algn="just"/>
            <a:r>
              <a:rPr lang="uk-UA" dirty="0"/>
              <a:t>5) види, особливості (</a:t>
            </a:r>
            <a:r>
              <a:rPr lang="uk-UA" dirty="0" err="1"/>
              <a:t>вішеша</a:t>
            </a:r>
            <a:r>
              <a:rPr lang="uk-UA" dirty="0"/>
              <a:t>); </a:t>
            </a:r>
          </a:p>
          <a:p>
            <a:pPr indent="450215" algn="just"/>
            <a:r>
              <a:rPr lang="uk-UA" dirty="0"/>
              <a:t>6) проникнення, неподільність, присутність (</a:t>
            </a:r>
            <a:r>
              <a:rPr lang="uk-UA" dirty="0" err="1"/>
              <a:t>самавая</a:t>
            </a:r>
            <a:r>
              <a:rPr lang="uk-UA" dirty="0"/>
              <a:t>);</a:t>
            </a:r>
          </a:p>
          <a:p>
            <a:pPr indent="450215" algn="just"/>
            <a:r>
              <a:rPr lang="uk-UA" dirty="0"/>
              <a:t>7) заперечення, небуття (</a:t>
            </a:r>
            <a:r>
              <a:rPr lang="uk-UA" dirty="0" err="1"/>
              <a:t>абхава</a:t>
            </a:r>
            <a:r>
              <a:rPr lang="uk-UA" dirty="0"/>
              <a:t>).</a:t>
            </a:r>
          </a:p>
          <a:p>
            <a:pPr indent="0" algn="just">
              <a:buNone/>
            </a:pPr>
            <a:r>
              <a:rPr lang="uk-UA" dirty="0"/>
              <a:t> Усі фізичні елементи складаються з найдрібніших неподільних часток, чиї дії виходять із волі бога. Певною мірою цю течію можна вважати першою школою атомізму.</a:t>
            </a:r>
          </a:p>
          <a:p>
            <a:endParaRPr lang="uk-UA" dirty="0"/>
          </a:p>
        </p:txBody>
      </p:sp>
    </p:spTree>
    <p:extLst>
      <p:ext uri="{BB962C8B-B14F-4D97-AF65-F5344CB8AC3E}">
        <p14:creationId xmlns:p14="http://schemas.microsoft.com/office/powerpoint/2010/main" val="1384457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656F28-246E-41EE-9D1D-A12306873A9A}"/>
              </a:ext>
            </a:extLst>
          </p:cNvPr>
          <p:cNvSpPr>
            <a:spLocks noGrp="1"/>
          </p:cNvSpPr>
          <p:nvPr>
            <p:ph type="title"/>
          </p:nvPr>
        </p:nvSpPr>
        <p:spPr/>
        <p:txBody>
          <a:bodyPr/>
          <a:lstStyle/>
          <a:p>
            <a:pPr algn="ctr"/>
            <a:r>
              <a:rPr lang="uk-UA" dirty="0" err="1"/>
              <a:t>Ньяя</a:t>
            </a:r>
            <a:r>
              <a:rPr lang="uk-UA" dirty="0"/>
              <a:t> </a:t>
            </a:r>
          </a:p>
        </p:txBody>
      </p:sp>
      <p:sp>
        <p:nvSpPr>
          <p:cNvPr id="3" name="Місце для вмісту 2">
            <a:extLst>
              <a:ext uri="{FF2B5EF4-FFF2-40B4-BE49-F238E27FC236}">
                <a16:creationId xmlns:a16="http://schemas.microsoft.com/office/drawing/2014/main" id="{BC90EE86-8C1C-4950-A0EA-928FEAD20234}"/>
              </a:ext>
            </a:extLst>
          </p:cNvPr>
          <p:cNvSpPr>
            <a:spLocks noGrp="1"/>
          </p:cNvSpPr>
          <p:nvPr>
            <p:ph idx="1"/>
          </p:nvPr>
        </p:nvSpPr>
        <p:spPr/>
        <p:txBody>
          <a:bodyPr>
            <a:normAutofit fontScale="92500" lnSpcReduction="10000"/>
          </a:bodyPr>
          <a:lstStyle/>
          <a:p>
            <a:r>
              <a:rPr lang="uk-UA" b="1" dirty="0" err="1"/>
              <a:t>Ньяя</a:t>
            </a:r>
            <a:r>
              <a:rPr lang="uk-UA" b="1" dirty="0"/>
              <a:t> </a:t>
            </a:r>
            <a:r>
              <a:rPr lang="uk-UA" dirty="0"/>
              <a:t>вважала, що об’єктивний світ складається з вічних, якісно різнорідних частинок (ану) води, землі, повітря й вогню. Але основну увагу представники цієї течії приділяли пізнанню, джерелами якого є чуттєве пізнання, точне свідчення й умовивід. Прихильники </a:t>
            </a:r>
            <a:r>
              <a:rPr lang="uk-UA" dirty="0" err="1"/>
              <a:t>ньяя</a:t>
            </a:r>
            <a:r>
              <a:rPr lang="uk-UA" dirty="0"/>
              <a:t>, головним чином, у середні віки, обґрунтували ідею Бога, безсмертя душі, тощо.</a:t>
            </a:r>
          </a:p>
          <a:p>
            <a:r>
              <a:rPr lang="uk-UA" dirty="0"/>
              <a:t>Філософії школи </a:t>
            </a:r>
            <a:r>
              <a:rPr lang="uk-UA" dirty="0" err="1"/>
              <a:t>санкх’я</a:t>
            </a:r>
            <a:r>
              <a:rPr lang="uk-UA" dirty="0"/>
              <a:t> характерний дуалізм, її представники визначали, що існує дві незалежні первинні реальності: </a:t>
            </a:r>
            <a:r>
              <a:rPr lang="uk-UA" dirty="0" err="1"/>
              <a:t>пуруша</a:t>
            </a:r>
            <a:r>
              <a:rPr lang="uk-UA" dirty="0"/>
              <a:t> (пасивний свідомий дух) та </a:t>
            </a:r>
            <a:r>
              <a:rPr lang="uk-UA" dirty="0" err="1"/>
              <a:t>пракріті</a:t>
            </a:r>
            <a:r>
              <a:rPr lang="uk-UA" dirty="0"/>
              <a:t> (активна несвідома матерія). </a:t>
            </a:r>
            <a:r>
              <a:rPr lang="uk-UA" dirty="0" err="1"/>
              <a:t>Пуруша</a:t>
            </a:r>
            <a:r>
              <a:rPr lang="uk-UA" dirty="0"/>
              <a:t> наділяє усе живе здатністю до відчуття та свідомістю. </a:t>
            </a:r>
            <a:r>
              <a:rPr lang="uk-UA" dirty="0" err="1"/>
              <a:t>Пракріті</a:t>
            </a:r>
            <a:r>
              <a:rPr lang="uk-UA" dirty="0"/>
              <a:t> має три складові (гуни): </a:t>
            </a:r>
            <a:r>
              <a:rPr lang="uk-UA" dirty="0" err="1"/>
              <a:t>саттва</a:t>
            </a:r>
            <a:r>
              <a:rPr lang="uk-UA" dirty="0"/>
              <a:t> (світле, чисте, ясне, біле), </a:t>
            </a:r>
            <a:r>
              <a:rPr lang="uk-UA" dirty="0" err="1"/>
              <a:t>раджас</a:t>
            </a:r>
            <a:r>
              <a:rPr lang="uk-UA" dirty="0"/>
              <a:t> (рухоме, енергійне, пристрасне, червоне) і </a:t>
            </a:r>
            <a:r>
              <a:rPr lang="uk-UA" dirty="0" err="1"/>
              <a:t>тамас</a:t>
            </a:r>
            <a:r>
              <a:rPr lang="uk-UA" dirty="0"/>
              <a:t> (інертне, важке, темне, чорне), взаємодія яких призводить до рівноваги. З'єднання </a:t>
            </a:r>
            <a:r>
              <a:rPr lang="uk-UA" dirty="0" err="1"/>
              <a:t>пуруши</a:t>
            </a:r>
            <a:r>
              <a:rPr lang="uk-UA" dirty="0"/>
              <a:t> і </a:t>
            </a:r>
            <a:r>
              <a:rPr lang="uk-UA" dirty="0" err="1"/>
              <a:t>пракріті</a:t>
            </a:r>
            <a:r>
              <a:rPr lang="uk-UA" dirty="0"/>
              <a:t> призвело до активності </a:t>
            </a:r>
            <a:r>
              <a:rPr lang="uk-UA" dirty="0" err="1"/>
              <a:t>пракріті</a:t>
            </a:r>
            <a:r>
              <a:rPr lang="uk-UA" dirty="0"/>
              <a:t>, з якої з’являється </a:t>
            </a:r>
            <a:r>
              <a:rPr lang="uk-UA" dirty="0" err="1"/>
              <a:t>махат</a:t>
            </a:r>
            <a:r>
              <a:rPr lang="uk-UA" dirty="0"/>
              <a:t> – зародок всесвіту, який пробуджується від космічного сну. Сенсом людського буття проголошується страждання, внаслідок якого душа звільняється від пут чуттєвого світу.</a:t>
            </a:r>
          </a:p>
          <a:p>
            <a:endParaRPr lang="uk-UA" dirty="0"/>
          </a:p>
        </p:txBody>
      </p:sp>
    </p:spTree>
    <p:extLst>
      <p:ext uri="{BB962C8B-B14F-4D97-AF65-F5344CB8AC3E}">
        <p14:creationId xmlns:p14="http://schemas.microsoft.com/office/powerpoint/2010/main" val="110204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33F79D-91ED-4FDA-953E-A2B4729FA2FF}"/>
              </a:ext>
            </a:extLst>
          </p:cNvPr>
          <p:cNvSpPr>
            <a:spLocks noGrp="1"/>
          </p:cNvSpPr>
          <p:nvPr>
            <p:ph type="title"/>
          </p:nvPr>
        </p:nvSpPr>
        <p:spPr/>
        <p:txBody>
          <a:bodyPr/>
          <a:lstStyle/>
          <a:p>
            <a:pPr algn="ctr"/>
            <a:r>
              <a:rPr lang="uk-UA" dirty="0" err="1"/>
              <a:t>Міманса</a:t>
            </a:r>
            <a:endParaRPr lang="uk-UA" dirty="0"/>
          </a:p>
        </p:txBody>
      </p:sp>
      <p:sp>
        <p:nvSpPr>
          <p:cNvPr id="3" name="Місце для вмісту 2">
            <a:extLst>
              <a:ext uri="{FF2B5EF4-FFF2-40B4-BE49-F238E27FC236}">
                <a16:creationId xmlns:a16="http://schemas.microsoft.com/office/drawing/2014/main" id="{D25BC2B9-01F5-4295-B441-F0F465D729AA}"/>
              </a:ext>
            </a:extLst>
          </p:cNvPr>
          <p:cNvSpPr>
            <a:spLocks noGrp="1"/>
          </p:cNvSpPr>
          <p:nvPr>
            <p:ph idx="1"/>
          </p:nvPr>
        </p:nvSpPr>
        <p:spPr/>
        <p:txBody>
          <a:bodyPr/>
          <a:lstStyle/>
          <a:p>
            <a:pPr algn="just"/>
            <a:r>
              <a:rPr lang="uk-UA" b="1" dirty="0" err="1"/>
              <a:t>Міманса</a:t>
            </a:r>
            <a:r>
              <a:rPr lang="uk-UA" dirty="0"/>
              <a:t> – філософська школа (</a:t>
            </a:r>
            <a:r>
              <a:rPr lang="uk-UA" dirty="0" err="1"/>
              <a:t>даршана</a:t>
            </a:r>
            <a:r>
              <a:rPr lang="uk-UA" dirty="0"/>
              <a:t>), в основі якої спроби захисту та виправдання ведійського </a:t>
            </a:r>
            <a:r>
              <a:rPr lang="uk-UA" dirty="0" err="1"/>
              <a:t>ритуалізму</a:t>
            </a:r>
            <a:r>
              <a:rPr lang="uk-UA" dirty="0"/>
              <a:t>, сутність якого полягає у необхідності роз’яснення природи </a:t>
            </a:r>
            <a:r>
              <a:rPr lang="uk-UA" dirty="0" err="1"/>
              <a:t>дхарм</a:t>
            </a:r>
            <a:r>
              <a:rPr lang="uk-UA" dirty="0"/>
              <a:t> (суспільного та релігійного обов’язку). Виникає приблизно у ІІІ ст. до н. е. </a:t>
            </a:r>
            <a:r>
              <a:rPr lang="uk-UA" dirty="0" err="1"/>
              <a:t>Міманса</a:t>
            </a:r>
            <a:r>
              <a:rPr lang="uk-UA" dirty="0"/>
              <a:t> намагалась </a:t>
            </a:r>
            <a:r>
              <a:rPr lang="uk-UA" dirty="0" err="1"/>
              <a:t>логічно</a:t>
            </a:r>
            <a:r>
              <a:rPr lang="uk-UA" dirty="0"/>
              <a:t> осмислити приписи вед. Вони володіють істиною останньої інстанції. Вічні поняття, що містяться у ведах, є неосяжними, на відміну від подій особистого життя. </a:t>
            </a:r>
            <a:r>
              <a:rPr lang="uk-UA" dirty="0" err="1"/>
              <a:t>Дхарма</a:t>
            </a:r>
            <a:r>
              <a:rPr lang="uk-UA" dirty="0"/>
              <a:t> недосяжна для буденного знання, утвореного в результаті контакту органів чуття з предметом. А у ведах містяться знання, котрі знаходяться поза рамками умовного світу, оскільки веди не мають автора, ніколи ніким не були створені.</a:t>
            </a:r>
          </a:p>
        </p:txBody>
      </p:sp>
    </p:spTree>
    <p:extLst>
      <p:ext uri="{BB962C8B-B14F-4D97-AF65-F5344CB8AC3E}">
        <p14:creationId xmlns:p14="http://schemas.microsoft.com/office/powerpoint/2010/main" val="3434284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9A8C42-EC96-4B35-90E8-44942AC73EBC}"/>
              </a:ext>
            </a:extLst>
          </p:cNvPr>
          <p:cNvSpPr>
            <a:spLocks noGrp="1"/>
          </p:cNvSpPr>
          <p:nvPr>
            <p:ph type="title"/>
          </p:nvPr>
        </p:nvSpPr>
        <p:spPr/>
        <p:txBody>
          <a:bodyPr/>
          <a:lstStyle/>
          <a:p>
            <a:pPr algn="ctr"/>
            <a:r>
              <a:rPr lang="uk-UA" dirty="0"/>
              <a:t>Йога</a:t>
            </a:r>
          </a:p>
        </p:txBody>
      </p:sp>
      <p:sp>
        <p:nvSpPr>
          <p:cNvPr id="3" name="Місце для вмісту 2">
            <a:extLst>
              <a:ext uri="{FF2B5EF4-FFF2-40B4-BE49-F238E27FC236}">
                <a16:creationId xmlns:a16="http://schemas.microsoft.com/office/drawing/2014/main" id="{77E110A3-83FD-41E5-BD34-AD8FEF2D5566}"/>
              </a:ext>
            </a:extLst>
          </p:cNvPr>
          <p:cNvSpPr>
            <a:spLocks noGrp="1"/>
          </p:cNvSpPr>
          <p:nvPr>
            <p:ph idx="1"/>
          </p:nvPr>
        </p:nvSpPr>
        <p:spPr/>
        <p:txBody>
          <a:bodyPr/>
          <a:lstStyle/>
          <a:p>
            <a:pPr algn="just"/>
            <a:r>
              <a:rPr lang="uk-UA" b="1" dirty="0"/>
              <a:t>Йога</a:t>
            </a:r>
            <a:r>
              <a:rPr lang="uk-UA" dirty="0"/>
              <a:t> вчить, що найвищого блаженства людина досягає не зміною об’єктивних умов життя, а повним звільненням своєї свідомості від впливів зовнішнього світу і досягнення особливого психічного стану – "</a:t>
            </a:r>
            <a:r>
              <a:rPr lang="uk-UA" dirty="0" err="1"/>
              <a:t>самадхи</a:t>
            </a:r>
            <a:r>
              <a:rPr lang="uk-UA" dirty="0"/>
              <a:t>" ("зосередження"). Тоді у свідомості згасають усі бажання, мислення застигає на якійсь точці, порушується зв’язок із зовнішнім світом і ніби то з’являється здатність інтуїтивного осягнення істини. Для досягнення такого стану йога розробила система морально-етичної і пізнавальної самодисципліни.</a:t>
            </a:r>
          </a:p>
        </p:txBody>
      </p:sp>
    </p:spTree>
    <p:extLst>
      <p:ext uri="{BB962C8B-B14F-4D97-AF65-F5344CB8AC3E}">
        <p14:creationId xmlns:p14="http://schemas.microsoft.com/office/powerpoint/2010/main" val="3251077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BB339E-9514-4EF3-8912-CA935B7929D7}"/>
              </a:ext>
            </a:extLst>
          </p:cNvPr>
          <p:cNvSpPr>
            <a:spLocks noGrp="1"/>
          </p:cNvSpPr>
          <p:nvPr>
            <p:ph type="title"/>
          </p:nvPr>
        </p:nvSpPr>
        <p:spPr/>
        <p:txBody>
          <a:bodyPr/>
          <a:lstStyle/>
          <a:p>
            <a:pPr algn="ctr"/>
            <a:r>
              <a:rPr lang="uk-UA" dirty="0"/>
              <a:t>Буддизм</a:t>
            </a:r>
          </a:p>
        </p:txBody>
      </p:sp>
      <p:sp>
        <p:nvSpPr>
          <p:cNvPr id="3" name="Місце для вмісту 2">
            <a:extLst>
              <a:ext uri="{FF2B5EF4-FFF2-40B4-BE49-F238E27FC236}">
                <a16:creationId xmlns:a16="http://schemas.microsoft.com/office/drawing/2014/main" id="{73131CBB-D4CC-47E6-BF4B-6BFB0682EC6A}"/>
              </a:ext>
            </a:extLst>
          </p:cNvPr>
          <p:cNvSpPr>
            <a:spLocks noGrp="1"/>
          </p:cNvSpPr>
          <p:nvPr>
            <p:ph idx="1"/>
          </p:nvPr>
        </p:nvSpPr>
        <p:spPr/>
        <p:txBody>
          <a:bodyPr>
            <a:normAutofit lnSpcReduction="10000"/>
          </a:bodyPr>
          <a:lstStyle/>
          <a:p>
            <a:pPr algn="just"/>
            <a:r>
              <a:rPr lang="uk-UA" dirty="0"/>
              <a:t>Неортодоксальними філософськими течіями Давньої Індії були</a:t>
            </a:r>
          </a:p>
          <a:p>
            <a:pPr algn="just"/>
            <a:r>
              <a:rPr lang="uk-UA" dirty="0"/>
              <a:t>буддизм, </a:t>
            </a:r>
          </a:p>
          <a:p>
            <a:pPr algn="just"/>
            <a:r>
              <a:rPr lang="uk-UA" dirty="0"/>
              <a:t>Джайнізм</a:t>
            </a:r>
          </a:p>
          <a:p>
            <a:pPr algn="just"/>
            <a:r>
              <a:rPr lang="uk-UA" dirty="0" err="1"/>
              <a:t>чарвака</a:t>
            </a:r>
            <a:r>
              <a:rPr lang="uk-UA" dirty="0"/>
              <a:t> (</a:t>
            </a:r>
            <a:r>
              <a:rPr lang="uk-UA" dirty="0" err="1"/>
              <a:t>локаята</a:t>
            </a:r>
            <a:r>
              <a:rPr lang="uk-UA" dirty="0"/>
              <a:t>). </a:t>
            </a:r>
          </a:p>
          <a:p>
            <a:pPr algn="just"/>
            <a:r>
              <a:rPr lang="uk-UA" b="1" dirty="0"/>
              <a:t>Буддизм</a:t>
            </a:r>
            <a:r>
              <a:rPr lang="uk-UA" dirty="0"/>
              <a:t> дотримується "чотирьох благородних </a:t>
            </a:r>
            <a:r>
              <a:rPr lang="uk-UA" dirty="0" err="1"/>
              <a:t>істин</a:t>
            </a:r>
            <a:r>
              <a:rPr lang="uk-UA" dirty="0"/>
              <a:t>": життя – це страждання; страждання породжене бажаннями; щоб позбавитись страждань, треба позбавитись бажань; позбавлення страждань можливе лише через дотримання вчення Будди. Усе це, власне, релігійні положення буддизму. З філософської точки зору особливе значення мають вчення про загальну мінливість буття, заперечення існування душі як самостійної сутності, визнання наявності лише потоку постійної зміни станів свідомості.</a:t>
            </a:r>
          </a:p>
        </p:txBody>
      </p:sp>
    </p:spTree>
    <p:extLst>
      <p:ext uri="{BB962C8B-B14F-4D97-AF65-F5344CB8AC3E}">
        <p14:creationId xmlns:p14="http://schemas.microsoft.com/office/powerpoint/2010/main" val="291988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CBE2F4-FFF3-4FFA-BD34-C1D0D6EF987C}"/>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EE8A5C3-F90B-4620-86BA-44C8151E7091}"/>
              </a:ext>
            </a:extLst>
          </p:cNvPr>
          <p:cNvSpPr>
            <a:spLocks noGrp="1"/>
          </p:cNvSpPr>
          <p:nvPr>
            <p:ph idx="1"/>
          </p:nvPr>
        </p:nvSpPr>
        <p:spPr/>
        <p:txBody>
          <a:bodyPr>
            <a:normAutofit/>
          </a:bodyPr>
          <a:lstStyle/>
          <a:p>
            <a:pPr algn="just"/>
            <a:r>
              <a:rPr lang="uk-UA" dirty="0"/>
              <a:t>Буддизм вчить, що Будда пройшов нескінченну кількість перероджень, щоб стати тим, ким він є: 550 перероджень, у яких побував 85 разів царем, 83 рази пустельником, 5 — рабом і великою кількістю різноманітних тварин. Суть прозріння Будди лежить у його першій проповіді про чотири «святі істини»:</a:t>
            </a:r>
          </a:p>
          <a:p>
            <a:pPr algn="just"/>
            <a:r>
              <a:rPr lang="uk-UA" dirty="0"/>
              <a:t>І. Істина страждання. Буття є стражданням, останнє не є результатом гріхопадіння (як у християнстві), а, як і саме буття, не має початку і проникає в усі сфери буття. Навіть задоволення включене в страждання: воно є не його протилежністю, а лише одним із аспектів. Найбільш стражденна істота – людина, оскільки вона страждає не тільки активно, а й пасивно, бо </a:t>
            </a:r>
            <a:r>
              <a:rPr lang="uk-UA" dirty="0" err="1"/>
              <a:t>зажди</a:t>
            </a:r>
            <a:r>
              <a:rPr lang="uk-UA" dirty="0"/>
              <a:t> знаходиться під тягарем причинно-наслідкових </a:t>
            </a:r>
            <a:r>
              <a:rPr lang="uk-UA" dirty="0" err="1"/>
              <a:t>зв’язків</a:t>
            </a:r>
            <a:r>
              <a:rPr lang="uk-UA" dirty="0"/>
              <a:t>. </a:t>
            </a:r>
          </a:p>
          <a:p>
            <a:endParaRPr lang="uk-UA" dirty="0"/>
          </a:p>
        </p:txBody>
      </p:sp>
    </p:spTree>
    <p:extLst>
      <p:ext uri="{BB962C8B-B14F-4D97-AF65-F5344CB8AC3E}">
        <p14:creationId xmlns:p14="http://schemas.microsoft.com/office/powerpoint/2010/main" val="23579257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D92E73-9CA0-4767-AFC9-E7BE75D851A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422ECCFA-9422-4454-9EFC-78458C1430E1}"/>
              </a:ext>
            </a:extLst>
          </p:cNvPr>
          <p:cNvSpPr>
            <a:spLocks noGrp="1"/>
          </p:cNvSpPr>
          <p:nvPr>
            <p:ph idx="1"/>
          </p:nvPr>
        </p:nvSpPr>
        <p:spPr/>
        <p:txBody>
          <a:bodyPr>
            <a:normAutofit/>
          </a:bodyPr>
          <a:lstStyle/>
          <a:p>
            <a:r>
              <a:rPr lang="uk-UA" dirty="0"/>
              <a:t>ІІ. Істина причини. Причина страждань – потяг, бажання, прагнення до життя. Основа життя – потяг до приємного і відраза до неприємного. Саме життя регулюється законом карми. Карма – дія, що обов’язково має наслідок. Сукупність усіх дій визначає наступне життя. Це </a:t>
            </a:r>
            <a:r>
              <a:rPr lang="uk-UA" dirty="0" err="1"/>
              <a:t>сансара</a:t>
            </a:r>
            <a:r>
              <a:rPr lang="uk-UA" dirty="0"/>
              <a:t> – повторюваність життів і ролей, циклічна одноманітність одного і того ж. Людина ж, через своє серединне положення між богами та тваринами, здатна звільнитись від </a:t>
            </a:r>
            <a:r>
              <a:rPr lang="uk-UA" dirty="0" err="1"/>
              <a:t>сансари</a:t>
            </a:r>
            <a:r>
              <a:rPr lang="uk-UA" dirty="0"/>
              <a:t>.</a:t>
            </a:r>
          </a:p>
          <a:p>
            <a:r>
              <a:rPr lang="uk-UA" dirty="0"/>
              <a:t>ІІІ. Істина звільнення — звільнитися від страждань та вийти за межі кола </a:t>
            </a:r>
            <a:r>
              <a:rPr lang="uk-UA" dirty="0" err="1"/>
              <a:t>сансари</a:t>
            </a:r>
            <a:r>
              <a:rPr lang="uk-UA" dirty="0"/>
              <a:t> можна, відмовившись від бажань, придушивши у собі усі пристрасті. Із зникненням причини страждання зникає і саме страждання. Апофеоз такого стану – нірвана, який буддизм описує як море, що заспокоїлось після бурі. Тобто, воно продовжує існувати, однак вже ніщо його не потурбує. Нірвана означає повноту буття.</a:t>
            </a:r>
          </a:p>
          <a:p>
            <a:endParaRPr lang="uk-UA" dirty="0"/>
          </a:p>
        </p:txBody>
      </p:sp>
    </p:spTree>
    <p:extLst>
      <p:ext uri="{BB962C8B-B14F-4D97-AF65-F5344CB8AC3E}">
        <p14:creationId xmlns:p14="http://schemas.microsoft.com/office/powerpoint/2010/main" val="28581940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07B9F5-E97B-4B39-B3AB-C1C5210C1BF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1F989ED-BD6D-4294-AD35-89ED679AD79A}"/>
              </a:ext>
            </a:extLst>
          </p:cNvPr>
          <p:cNvSpPr>
            <a:spLocks noGrp="1"/>
          </p:cNvSpPr>
          <p:nvPr>
            <p:ph idx="1"/>
          </p:nvPr>
        </p:nvSpPr>
        <p:spPr/>
        <p:txBody>
          <a:bodyPr>
            <a:normAutofit fontScale="85000" lnSpcReduction="10000"/>
          </a:bodyPr>
          <a:lstStyle/>
          <a:p>
            <a:r>
              <a:rPr lang="uk-UA" dirty="0"/>
              <a:t>І</a:t>
            </a:r>
            <a:r>
              <a:rPr lang="en-US" dirty="0"/>
              <a:t>V. </a:t>
            </a:r>
            <a:r>
              <a:rPr lang="uk-UA" dirty="0"/>
              <a:t>Істина шляху. Шлях до нірвани має східці:</a:t>
            </a:r>
          </a:p>
          <a:p>
            <a:r>
              <a:rPr lang="uk-UA" b="1" dirty="0"/>
              <a:t>Етап мудрості:</a:t>
            </a:r>
          </a:p>
          <a:p>
            <a:pPr marL="0" indent="0">
              <a:buNone/>
            </a:pPr>
            <a:r>
              <a:rPr lang="uk-UA" dirty="0"/>
              <a:t>1.	Правильний шлях – засвоєння Чотирьох Благородних </a:t>
            </a:r>
            <a:r>
              <a:rPr lang="uk-UA" dirty="0" err="1"/>
              <a:t>Істин</a:t>
            </a:r>
            <a:r>
              <a:rPr lang="uk-UA" dirty="0"/>
              <a:t>.</a:t>
            </a:r>
          </a:p>
          <a:p>
            <a:pPr marL="0" indent="0">
              <a:buNone/>
            </a:pPr>
            <a:r>
              <a:rPr lang="uk-UA" dirty="0"/>
              <a:t>2.	Правильна рішучість – людина має наважитись раз і назавжди стати на шлях звільнення.</a:t>
            </a:r>
          </a:p>
          <a:p>
            <a:r>
              <a:rPr lang="uk-UA" b="1" dirty="0"/>
              <a:t>Етап моральності:</a:t>
            </a:r>
          </a:p>
          <a:p>
            <a:pPr marL="0" indent="0">
              <a:buNone/>
            </a:pPr>
            <a:r>
              <a:rPr lang="uk-UA" dirty="0"/>
              <a:t>3.	Правильна мова – уникати брехні, наклепів, поширення чуток, матюків.</a:t>
            </a:r>
          </a:p>
          <a:p>
            <a:pPr marL="0" indent="0">
              <a:buNone/>
            </a:pPr>
            <a:r>
              <a:rPr lang="uk-UA" dirty="0"/>
              <a:t>4.	Правильна поведінка: ненасильство, відмова від чужого, правильне сексуальне життя, відмова від алкоголю.</a:t>
            </a:r>
          </a:p>
          <a:p>
            <a:pPr marL="0" indent="0">
              <a:buNone/>
            </a:pPr>
            <a:r>
              <a:rPr lang="uk-UA" dirty="0"/>
              <a:t>5.	Правильний образ життя: відмова від торгівлі людьми, тваринами, зброєю, наркотиками, від заняття проституцією тощо.</a:t>
            </a:r>
          </a:p>
          <a:p>
            <a:r>
              <a:rPr lang="uk-UA" b="1" dirty="0"/>
              <a:t>Етап зосередження</a:t>
            </a:r>
            <a:r>
              <a:rPr lang="uk-UA" dirty="0"/>
              <a:t>. На цьому етапі буддист постійно займається йогою, метою цих занять є досягнення стану </a:t>
            </a:r>
            <a:r>
              <a:rPr lang="uk-UA" dirty="0" err="1"/>
              <a:t>самадхи</a:t>
            </a:r>
            <a:r>
              <a:rPr lang="uk-UA" dirty="0"/>
              <a:t> – стану спостереження, де стираються межі між суб’єктом, об’єктом і самим процесом зосередження.</a:t>
            </a:r>
          </a:p>
          <a:p>
            <a:endParaRPr lang="uk-UA" dirty="0"/>
          </a:p>
        </p:txBody>
      </p:sp>
    </p:spTree>
    <p:extLst>
      <p:ext uri="{BB962C8B-B14F-4D97-AF65-F5344CB8AC3E}">
        <p14:creationId xmlns:p14="http://schemas.microsoft.com/office/powerpoint/2010/main" val="42935733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CB7CF3A-4DBA-4199-A658-DDF461E85500}"/>
              </a:ext>
            </a:extLst>
          </p:cNvPr>
          <p:cNvSpPr>
            <a:spLocks noGrp="1"/>
          </p:cNvSpPr>
          <p:nvPr>
            <p:ph type="title"/>
          </p:nvPr>
        </p:nvSpPr>
        <p:spPr/>
        <p:txBody>
          <a:bodyPr/>
          <a:lstStyle/>
          <a:p>
            <a:pPr algn="ctr"/>
            <a:r>
              <a:rPr lang="uk-UA" dirty="0"/>
              <a:t>Джайнізм</a:t>
            </a:r>
          </a:p>
        </p:txBody>
      </p:sp>
      <p:sp>
        <p:nvSpPr>
          <p:cNvPr id="3" name="Місце для вмісту 2">
            <a:extLst>
              <a:ext uri="{FF2B5EF4-FFF2-40B4-BE49-F238E27FC236}">
                <a16:creationId xmlns:a16="http://schemas.microsoft.com/office/drawing/2014/main" id="{096AA525-F619-4A4B-85EF-16EF4B686085}"/>
              </a:ext>
            </a:extLst>
          </p:cNvPr>
          <p:cNvSpPr>
            <a:spLocks noGrp="1"/>
          </p:cNvSpPr>
          <p:nvPr>
            <p:ph idx="1"/>
          </p:nvPr>
        </p:nvSpPr>
        <p:spPr/>
        <p:txBody>
          <a:bodyPr/>
          <a:lstStyle/>
          <a:p>
            <a:pPr algn="just"/>
            <a:r>
              <a:rPr lang="uk-UA" b="1" dirty="0"/>
              <a:t>Джайнізм</a:t>
            </a:r>
            <a:r>
              <a:rPr lang="uk-UA" dirty="0"/>
              <a:t> вчить, що людина повинна й може звільнитися від пристрастей. Головною ознакою душі є свідомість. Ступінь свідомості в людей буває різним через те, що, по-перше, душа, перебуваючи в конкретному тілі, несе на собі і тягар попередніх життів, минулих вчинків, думок. По-друге, як і тіло, душа також має прихильності і пристрасті. Під знанням треба розуміти не лише слухняність вчителям-мудрецям, а й правильну поведінку, спосіб дій. Найчастіше звільненню від пристрастей сприяє аскетизм.</a:t>
            </a:r>
          </a:p>
        </p:txBody>
      </p:sp>
    </p:spTree>
    <p:extLst>
      <p:ext uri="{BB962C8B-B14F-4D97-AF65-F5344CB8AC3E}">
        <p14:creationId xmlns:p14="http://schemas.microsoft.com/office/powerpoint/2010/main" val="1835658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324C47-5C62-4E31-99A1-3CA50389A88B}"/>
              </a:ext>
            </a:extLst>
          </p:cNvPr>
          <p:cNvSpPr>
            <a:spLocks noGrp="1"/>
          </p:cNvSpPr>
          <p:nvPr>
            <p:ph type="title"/>
          </p:nvPr>
        </p:nvSpPr>
        <p:spPr/>
        <p:txBody>
          <a:bodyPr/>
          <a:lstStyle/>
          <a:p>
            <a:pPr algn="ctr"/>
            <a:r>
              <a:rPr lang="uk-UA" dirty="0" err="1"/>
              <a:t>Чарвака</a:t>
            </a:r>
            <a:r>
              <a:rPr lang="uk-UA" dirty="0"/>
              <a:t>, або </a:t>
            </a:r>
            <a:r>
              <a:rPr lang="uk-UA" dirty="0" err="1"/>
              <a:t>локаята</a:t>
            </a:r>
            <a:r>
              <a:rPr lang="uk-UA" dirty="0"/>
              <a:t> </a:t>
            </a:r>
          </a:p>
        </p:txBody>
      </p:sp>
      <p:sp>
        <p:nvSpPr>
          <p:cNvPr id="3" name="Місце для вмісту 2">
            <a:extLst>
              <a:ext uri="{FF2B5EF4-FFF2-40B4-BE49-F238E27FC236}">
                <a16:creationId xmlns:a16="http://schemas.microsoft.com/office/drawing/2014/main" id="{F1F5916A-9CFF-4128-A402-E85E5DE7A6C4}"/>
              </a:ext>
            </a:extLst>
          </p:cNvPr>
          <p:cNvSpPr>
            <a:spLocks noGrp="1"/>
          </p:cNvSpPr>
          <p:nvPr>
            <p:ph idx="1"/>
          </p:nvPr>
        </p:nvSpPr>
        <p:spPr/>
        <p:txBody>
          <a:bodyPr/>
          <a:lstStyle/>
          <a:p>
            <a:pPr algn="just"/>
            <a:r>
              <a:rPr lang="uk-UA" b="1" dirty="0" err="1"/>
              <a:t>Чарвака</a:t>
            </a:r>
            <a:r>
              <a:rPr lang="uk-UA" b="1" dirty="0"/>
              <a:t>, або </a:t>
            </a:r>
            <a:r>
              <a:rPr lang="uk-UA" b="1" dirty="0" err="1"/>
              <a:t>локаята</a:t>
            </a:r>
            <a:r>
              <a:rPr lang="uk-UA" b="1" dirty="0"/>
              <a:t> </a:t>
            </a:r>
            <a:r>
              <a:rPr lang="uk-UA" dirty="0"/>
              <a:t>– найдавніше матеріалістичне вчення Індії. У ньому заперечувалось існування іншого світу, окрім матеріального. Цей світ дається нам через органи чуття, й наші відчуття є єдино істинними. Релігійна віра є хибною, вона потрібна лише бідним. В основі світу лежить чотири елементи – вогонь, повітря, вода й земля.</a:t>
            </a:r>
          </a:p>
        </p:txBody>
      </p:sp>
    </p:spTree>
    <p:extLst>
      <p:ext uri="{BB962C8B-B14F-4D97-AF65-F5344CB8AC3E}">
        <p14:creationId xmlns:p14="http://schemas.microsoft.com/office/powerpoint/2010/main" val="2520114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01EE67-CE81-40AA-ABAF-1E7F7E5D64D6}"/>
              </a:ext>
            </a:extLst>
          </p:cNvPr>
          <p:cNvSpPr>
            <a:spLocks noGrp="1"/>
          </p:cNvSpPr>
          <p:nvPr>
            <p:ph type="title"/>
          </p:nvPr>
        </p:nvSpPr>
        <p:spPr/>
        <p:txBody>
          <a:bodyPr/>
          <a:lstStyle/>
          <a:p>
            <a:pPr algn="ctr"/>
            <a:r>
              <a:rPr lang="uk-UA" dirty="0"/>
              <a:t>Виникнення філософії та періодизація її розвитку</a:t>
            </a:r>
          </a:p>
        </p:txBody>
      </p:sp>
      <p:sp>
        <p:nvSpPr>
          <p:cNvPr id="3" name="Місце для вмісту 2">
            <a:extLst>
              <a:ext uri="{FF2B5EF4-FFF2-40B4-BE49-F238E27FC236}">
                <a16:creationId xmlns:a16="http://schemas.microsoft.com/office/drawing/2014/main" id="{48BDF0B2-B3E5-411F-9522-58A1E639B769}"/>
              </a:ext>
            </a:extLst>
          </p:cNvPr>
          <p:cNvSpPr>
            <a:spLocks noGrp="1"/>
          </p:cNvSpPr>
          <p:nvPr>
            <p:ph idx="1"/>
          </p:nvPr>
        </p:nvSpPr>
        <p:spPr/>
        <p:txBody>
          <a:bodyPr/>
          <a:lstStyle/>
          <a:p>
            <a:pPr algn="just"/>
            <a:r>
              <a:rPr lang="uk-UA" dirty="0"/>
              <a:t>Філософія зароджується трохи більше, ніж 2,5 тис. років тому. Упродовж свого розвитку, залежного від соціального і культурного рівня, філософія на різних етапах людської історії по-різному формувала деякі </a:t>
            </a:r>
            <a:r>
              <a:rPr lang="uk-UA" dirty="0" err="1"/>
              <a:t>смисложиттєві</a:t>
            </a:r>
            <a:r>
              <a:rPr lang="uk-UA" dirty="0"/>
              <a:t> поняття</a:t>
            </a:r>
            <a:r>
              <a:rPr lang="uk-UA" sz="1800" dirty="0">
                <a:effectLst/>
                <a:latin typeface="Times New Roman" panose="02020603050405020304" pitchFamily="18" charset="0"/>
                <a:ea typeface="Times New Roman" panose="02020603050405020304" pitchFamily="18" charset="0"/>
              </a:rPr>
              <a:t>.</a:t>
            </a:r>
          </a:p>
          <a:p>
            <a:pPr algn="just"/>
            <a:r>
              <a:rPr lang="uk-UA" dirty="0"/>
              <a:t>Перш за все науковці сходяться до думки про те, що філософія зародилася внаслідок певного збігу обставин. До психологічних передумов потрібно віднести усвідомлення того, що, здавалося б, звичні, традиційні (міфологічні, релігійні, буденні) погляди виявилися раптом неспроможними. Коли переконуєшся в неспроможності того, чому вірив, це викликає передусім подив, а відтак – потребу нового пояснення. Формою такого пояснення й виступала філософія. Здивування, – стверджували Платон і </a:t>
            </a:r>
            <a:r>
              <a:rPr lang="uk-UA" dirty="0" err="1"/>
              <a:t>Арістотель</a:t>
            </a:r>
            <a:r>
              <a:rPr lang="uk-UA" dirty="0"/>
              <a:t>, – і є початком філософії.</a:t>
            </a:r>
          </a:p>
        </p:txBody>
      </p:sp>
    </p:spTree>
    <p:extLst>
      <p:ext uri="{BB962C8B-B14F-4D97-AF65-F5344CB8AC3E}">
        <p14:creationId xmlns:p14="http://schemas.microsoft.com/office/powerpoint/2010/main" val="32920761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0FBA4E-C188-4C34-A5CC-1E1B32F8E862}"/>
              </a:ext>
            </a:extLst>
          </p:cNvPr>
          <p:cNvSpPr>
            <a:spLocks noGrp="1"/>
          </p:cNvSpPr>
          <p:nvPr>
            <p:ph type="title"/>
          </p:nvPr>
        </p:nvSpPr>
        <p:spPr/>
        <p:txBody>
          <a:bodyPr/>
          <a:lstStyle/>
          <a:p>
            <a:r>
              <a:rPr lang="uk-UA" dirty="0"/>
              <a:t>Філософія Стародавнього Китаю</a:t>
            </a:r>
          </a:p>
        </p:txBody>
      </p:sp>
      <p:sp>
        <p:nvSpPr>
          <p:cNvPr id="3" name="Місце для вмісту 2">
            <a:extLst>
              <a:ext uri="{FF2B5EF4-FFF2-40B4-BE49-F238E27FC236}">
                <a16:creationId xmlns:a16="http://schemas.microsoft.com/office/drawing/2014/main" id="{7850EEEE-6445-4A89-AD13-0C6D47682A62}"/>
              </a:ext>
            </a:extLst>
          </p:cNvPr>
          <p:cNvSpPr>
            <a:spLocks noGrp="1"/>
          </p:cNvSpPr>
          <p:nvPr>
            <p:ph idx="1"/>
          </p:nvPr>
        </p:nvSpPr>
        <p:spPr/>
        <p:txBody>
          <a:bodyPr/>
          <a:lstStyle/>
          <a:p>
            <a:pPr algn="just"/>
            <a:r>
              <a:rPr lang="uk-UA" dirty="0"/>
              <a:t>Поява та розвиток філософських </a:t>
            </a:r>
            <a:r>
              <a:rPr lang="uk-UA" dirty="0" err="1"/>
              <a:t>вчень</a:t>
            </a:r>
            <a:r>
              <a:rPr lang="uk-UA" dirty="0"/>
              <a:t> Китаю датується </a:t>
            </a:r>
            <a:r>
              <a:rPr lang="en-US" dirty="0"/>
              <a:t>V</a:t>
            </a:r>
            <a:r>
              <a:rPr lang="uk-UA" dirty="0"/>
              <a:t>І – ІІІ ст. до н.е. У цей період відбувався процес об’єднання дрібних царств в одну могутню державу, тому філософська думка того часу більше зосереджена на соціально-етичній та релігійній проблематиці.</a:t>
            </a:r>
          </a:p>
        </p:txBody>
      </p:sp>
    </p:spTree>
    <p:extLst>
      <p:ext uri="{BB962C8B-B14F-4D97-AF65-F5344CB8AC3E}">
        <p14:creationId xmlns:p14="http://schemas.microsoft.com/office/powerpoint/2010/main" val="20739725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AD89C7-A7AB-4DFB-A102-D7A3F0358104}"/>
              </a:ext>
            </a:extLst>
          </p:cNvPr>
          <p:cNvSpPr>
            <a:spLocks noGrp="1"/>
          </p:cNvSpPr>
          <p:nvPr>
            <p:ph type="title"/>
          </p:nvPr>
        </p:nvSpPr>
        <p:spPr/>
        <p:txBody>
          <a:bodyPr/>
          <a:lstStyle/>
          <a:p>
            <a:pPr algn="ctr"/>
            <a:r>
              <a:rPr lang="uk-UA" dirty="0"/>
              <a:t>конфуціанство</a:t>
            </a:r>
          </a:p>
        </p:txBody>
      </p:sp>
      <p:sp>
        <p:nvSpPr>
          <p:cNvPr id="3" name="Місце для вмісту 2">
            <a:extLst>
              <a:ext uri="{FF2B5EF4-FFF2-40B4-BE49-F238E27FC236}">
                <a16:creationId xmlns:a16="http://schemas.microsoft.com/office/drawing/2014/main" id="{4FC63E28-3C2E-4745-9C84-54CB4792B15C}"/>
              </a:ext>
            </a:extLst>
          </p:cNvPr>
          <p:cNvSpPr>
            <a:spLocks noGrp="1"/>
          </p:cNvSpPr>
          <p:nvPr>
            <p:ph idx="1"/>
          </p:nvPr>
        </p:nvSpPr>
        <p:spPr/>
        <p:txBody>
          <a:bodyPr/>
          <a:lstStyle/>
          <a:p>
            <a:pPr algn="just"/>
            <a:r>
              <a:rPr lang="uk-UA" dirty="0"/>
              <a:t>У  </a:t>
            </a:r>
            <a:r>
              <a:rPr lang="en-US" dirty="0"/>
              <a:t>V</a:t>
            </a:r>
            <a:r>
              <a:rPr lang="uk-UA" dirty="0"/>
              <a:t>І ст. до н.е. формується конфуціанство (від імені Конфуція, або ж Кун </a:t>
            </a:r>
            <a:r>
              <a:rPr lang="uk-UA" dirty="0" err="1"/>
              <a:t>Фу-цзи</a:t>
            </a:r>
            <a:r>
              <a:rPr lang="uk-UA" dirty="0"/>
              <a:t>). В основі моральної концепції конфуціанства лежить ідея про </a:t>
            </a:r>
            <a:r>
              <a:rPr lang="uk-UA" dirty="0" err="1"/>
              <a:t>жень</a:t>
            </a:r>
            <a:r>
              <a:rPr lang="uk-UA" dirty="0"/>
              <a:t> – людинолюбство, тому й етика цього філософського напрямку говорить «Не роби людям того, чого не бажаєш собі». Конфуцій не апелює до Бога як основи такої моралі, головний мотив такої поведінки – соціальна корисність (якщо для всіх це благо, то воно і є благом насправді). Гармонія людських стосунків – ось шлях позбавлення страждання. Гарантом такої гармонії є виховання наступних моральних якостей – справедливості, мужності, обережності, шанобливості, вірності, гідності, любові. </a:t>
            </a:r>
          </a:p>
        </p:txBody>
      </p:sp>
    </p:spTree>
    <p:extLst>
      <p:ext uri="{BB962C8B-B14F-4D97-AF65-F5344CB8AC3E}">
        <p14:creationId xmlns:p14="http://schemas.microsoft.com/office/powerpoint/2010/main" val="35839491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7FC5EF-7A4F-4771-8BF1-994381D58737}"/>
              </a:ext>
            </a:extLst>
          </p:cNvPr>
          <p:cNvSpPr>
            <a:spLocks noGrp="1"/>
          </p:cNvSpPr>
          <p:nvPr>
            <p:ph type="title"/>
          </p:nvPr>
        </p:nvSpPr>
        <p:spPr/>
        <p:txBody>
          <a:bodyPr/>
          <a:lstStyle/>
          <a:p>
            <a:pPr algn="ctr"/>
            <a:r>
              <a:rPr lang="uk-UA" dirty="0"/>
              <a:t>даосизм</a:t>
            </a:r>
          </a:p>
        </p:txBody>
      </p:sp>
      <p:sp>
        <p:nvSpPr>
          <p:cNvPr id="3" name="Місце для вмісту 2">
            <a:extLst>
              <a:ext uri="{FF2B5EF4-FFF2-40B4-BE49-F238E27FC236}">
                <a16:creationId xmlns:a16="http://schemas.microsoft.com/office/drawing/2014/main" id="{9A309B87-E546-4084-B40F-C13702D2B30A}"/>
              </a:ext>
            </a:extLst>
          </p:cNvPr>
          <p:cNvSpPr>
            <a:spLocks noGrp="1"/>
          </p:cNvSpPr>
          <p:nvPr>
            <p:ph idx="1"/>
          </p:nvPr>
        </p:nvSpPr>
        <p:spPr/>
        <p:txBody>
          <a:bodyPr>
            <a:normAutofit fontScale="85000" lnSpcReduction="20000"/>
          </a:bodyPr>
          <a:lstStyle/>
          <a:p>
            <a:r>
              <a:rPr lang="uk-UA" dirty="0"/>
              <a:t>Якщо конфуціанство звернуте до соціальної проблематики, то даосизм навпаки – звертається до внутрішнього світу людини. Засновник даосизму – Лао-Цзи, автор трактату «Дао де </a:t>
            </a:r>
            <a:r>
              <a:rPr lang="uk-UA" dirty="0" err="1"/>
              <a:t>цзін</a:t>
            </a:r>
            <a:r>
              <a:rPr lang="uk-UA" dirty="0"/>
              <a:t>». Основні ідеї цього філософського напрямку:</a:t>
            </a:r>
          </a:p>
          <a:p>
            <a:r>
              <a:rPr lang="uk-UA" dirty="0"/>
              <a:t>світ – гармонійне утворення;</a:t>
            </a:r>
          </a:p>
          <a:p>
            <a:r>
              <a:rPr lang="uk-UA" dirty="0" err="1"/>
              <a:t>дао</a:t>
            </a:r>
            <a:r>
              <a:rPr lang="uk-UA" dirty="0"/>
              <a:t> – нематеріальна субстанція, що позбавлена тілесності, проте не є і духовною. Дао творить речі, присутнє в них і водночас знаходиться поза ними. Тобто, </a:t>
            </a:r>
            <a:r>
              <a:rPr lang="uk-UA" dirty="0" err="1"/>
              <a:t>дао</a:t>
            </a:r>
            <a:r>
              <a:rPr lang="uk-UA" dirty="0"/>
              <a:t> невловиме, воно знаходиться між видимим та невидимим;</a:t>
            </a:r>
          </a:p>
          <a:p>
            <a:r>
              <a:rPr lang="uk-UA" dirty="0"/>
              <a:t>світ – це боротьба протилежностей – темного та світлого начала – </a:t>
            </a:r>
            <a:r>
              <a:rPr lang="uk-UA" dirty="0" err="1"/>
              <a:t>ін</a:t>
            </a:r>
            <a:r>
              <a:rPr lang="uk-UA" dirty="0"/>
              <a:t> та </a:t>
            </a:r>
            <a:r>
              <a:rPr lang="uk-UA" dirty="0" err="1"/>
              <a:t>янь</a:t>
            </a:r>
            <a:r>
              <a:rPr lang="uk-UA" dirty="0"/>
              <a:t>, чоловічого та жіночого, гармонії та хаосу тощо;</a:t>
            </a:r>
          </a:p>
          <a:p>
            <a:r>
              <a:rPr lang="uk-UA" dirty="0"/>
              <a:t>добро і зло не існують окремо, вони взаємно проникають один в одного і  є ланками одного цілого; </a:t>
            </a:r>
          </a:p>
          <a:p>
            <a:r>
              <a:rPr lang="uk-UA" dirty="0"/>
              <a:t>у світі все змінюється, зміна підкоряється </a:t>
            </a:r>
            <a:r>
              <a:rPr lang="uk-UA" dirty="0" err="1"/>
              <a:t>дао</a:t>
            </a:r>
            <a:r>
              <a:rPr lang="uk-UA" dirty="0"/>
              <a:t>;</a:t>
            </a:r>
          </a:p>
          <a:p>
            <a:r>
              <a:rPr lang="uk-UA" dirty="0" err="1"/>
              <a:t>дао</a:t>
            </a:r>
            <a:r>
              <a:rPr lang="uk-UA" dirty="0"/>
              <a:t> відкривається тим, хто опанував свої пристрасті, сексуальні потяги тощо і досягнув </a:t>
            </a:r>
            <a:r>
              <a:rPr lang="uk-UA" dirty="0" err="1"/>
              <a:t>недіяння</a:t>
            </a:r>
            <a:r>
              <a:rPr lang="uk-UA" dirty="0"/>
              <a:t> – вищого діяння, суть якого в тому, щоб чинити у гармонії з </a:t>
            </a:r>
            <a:r>
              <a:rPr lang="uk-UA" dirty="0" err="1"/>
              <a:t>дао</a:t>
            </a:r>
            <a:r>
              <a:rPr lang="uk-UA" dirty="0"/>
              <a:t>. Мудрець, що зливається з </a:t>
            </a:r>
            <a:r>
              <a:rPr lang="uk-UA" dirty="0" err="1"/>
              <a:t>дао</a:t>
            </a:r>
            <a:r>
              <a:rPr lang="uk-UA" dirty="0"/>
              <a:t>, стає тілесно безсмертним. </a:t>
            </a:r>
          </a:p>
          <a:p>
            <a:endParaRPr lang="uk-UA" dirty="0"/>
          </a:p>
        </p:txBody>
      </p:sp>
    </p:spTree>
    <p:extLst>
      <p:ext uri="{BB962C8B-B14F-4D97-AF65-F5344CB8AC3E}">
        <p14:creationId xmlns:p14="http://schemas.microsoft.com/office/powerpoint/2010/main" val="1420444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6FAB55-36DC-4CD2-97C6-3BA10DF18726}"/>
              </a:ext>
            </a:extLst>
          </p:cNvPr>
          <p:cNvSpPr>
            <a:spLocks noGrp="1"/>
          </p:cNvSpPr>
          <p:nvPr>
            <p:ph type="title"/>
          </p:nvPr>
        </p:nvSpPr>
        <p:spPr/>
        <p:txBody>
          <a:bodyPr/>
          <a:lstStyle/>
          <a:p>
            <a:pPr algn="ctr"/>
            <a:r>
              <a:rPr lang="uk-UA" dirty="0" err="1"/>
              <a:t>міфогенна</a:t>
            </a:r>
            <a:r>
              <a:rPr lang="uk-UA" dirty="0"/>
              <a:t> концепція</a:t>
            </a:r>
          </a:p>
        </p:txBody>
      </p:sp>
      <p:sp>
        <p:nvSpPr>
          <p:cNvPr id="3" name="Місце для вмісту 2">
            <a:extLst>
              <a:ext uri="{FF2B5EF4-FFF2-40B4-BE49-F238E27FC236}">
                <a16:creationId xmlns:a16="http://schemas.microsoft.com/office/drawing/2014/main" id="{D2D2D822-493E-4B21-95D2-BE8DF9ADC705}"/>
              </a:ext>
            </a:extLst>
          </p:cNvPr>
          <p:cNvSpPr>
            <a:spLocks noGrp="1"/>
          </p:cNvSpPr>
          <p:nvPr>
            <p:ph idx="1"/>
          </p:nvPr>
        </p:nvSpPr>
        <p:spPr/>
        <p:txBody>
          <a:bodyPr>
            <a:normAutofit lnSpcReduction="10000"/>
          </a:bodyPr>
          <a:lstStyle/>
          <a:p>
            <a:pPr algn="just"/>
            <a:r>
              <a:rPr lang="uk-UA" dirty="0"/>
              <a:t>Існує </a:t>
            </a:r>
            <a:r>
              <a:rPr lang="uk-UA" dirty="0" err="1"/>
              <a:t>міфогенна</a:t>
            </a:r>
            <a:r>
              <a:rPr lang="uk-UA" dirty="0"/>
              <a:t> концепція походження філософії, тобто, коли вона виводиться з міфу. Але нова, теоретична форма світогляду виникла не раптово – процес цей був тривалим. Причому виникла вона на "міфологічному стовбурі", успадкувавши від нього досвід гранично узагальненого осягнення світу та цілісного ставлення до нього. Отже, філософія починається раніше, аніж закінчується міфологія.</a:t>
            </a:r>
          </a:p>
          <a:p>
            <a:pPr algn="just"/>
            <a:r>
              <a:rPr lang="uk-UA" dirty="0"/>
              <a:t>Міф підточувався цілим рядом процесів, </a:t>
            </a:r>
            <a:r>
              <a:rPr lang="uk-UA" dirty="0" err="1"/>
              <a:t>соціогенного</a:t>
            </a:r>
            <a:r>
              <a:rPr lang="uk-UA" dirty="0"/>
              <a:t>, суспільного характеру. Поділ праці як наслідок зростання знань і вдосконалення знарядь праці і засобів праці, майнова диференціація в суспільстві, економічне зростання і зміцнення господарських </a:t>
            </a:r>
            <a:r>
              <a:rPr lang="uk-UA" dirty="0" err="1"/>
              <a:t>зв’язків</a:t>
            </a:r>
            <a:r>
              <a:rPr lang="uk-UA" dirty="0"/>
              <a:t>, виникнення державних утворень – ось передумови для раціонального, цілеспрямованого теоретичного ставлення до світу. Чимале значення мали нагромадження позитивних знань про природу та поява, вдосконалення і поширення писемності.</a:t>
            </a:r>
          </a:p>
        </p:txBody>
      </p:sp>
    </p:spTree>
    <p:extLst>
      <p:ext uri="{BB962C8B-B14F-4D97-AF65-F5344CB8AC3E}">
        <p14:creationId xmlns:p14="http://schemas.microsoft.com/office/powerpoint/2010/main" val="250381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D272BA-8A97-4AE4-BF72-1208535BDE5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FC3FD78-DC0B-4684-A381-FBB9AF368973}"/>
              </a:ext>
            </a:extLst>
          </p:cNvPr>
          <p:cNvSpPr>
            <a:spLocks noGrp="1"/>
          </p:cNvSpPr>
          <p:nvPr>
            <p:ph idx="1"/>
          </p:nvPr>
        </p:nvSpPr>
        <p:spPr/>
        <p:txBody>
          <a:bodyPr>
            <a:normAutofit/>
          </a:bodyPr>
          <a:lstStyle/>
          <a:p>
            <a:pPr marL="0" indent="0">
              <a:buNone/>
            </a:pPr>
            <a:r>
              <a:rPr lang="uk-UA" dirty="0"/>
              <a:t>Дотримуючись принципу історизму, наука визначає такі основні етапи становлення й розвитку філософської думки:</a:t>
            </a:r>
          </a:p>
          <a:p>
            <a:r>
              <a:rPr lang="uk-UA" dirty="0"/>
              <a:t>1. Філософська думка Давнього Сходу (Індія, Китай – кінець ІІ – початок І тисячоліття до н.е.)</a:t>
            </a:r>
          </a:p>
          <a:p>
            <a:r>
              <a:rPr lang="uk-UA" dirty="0"/>
              <a:t>2. Антична філософія (Греція, Рим – </a:t>
            </a:r>
            <a:r>
              <a:rPr lang="en-US" dirty="0"/>
              <a:t>VI </a:t>
            </a:r>
            <a:r>
              <a:rPr lang="uk-UA" dirty="0"/>
              <a:t>ст. до н. е. – </a:t>
            </a:r>
            <a:r>
              <a:rPr lang="uk-UA" dirty="0" err="1"/>
              <a:t>поч</a:t>
            </a:r>
            <a:r>
              <a:rPr lang="uk-UA" dirty="0"/>
              <a:t>. </a:t>
            </a:r>
            <a:r>
              <a:rPr lang="en-US" dirty="0"/>
              <a:t>IV </a:t>
            </a:r>
            <a:r>
              <a:rPr lang="uk-UA" dirty="0"/>
              <a:t>ст. н.е.)</a:t>
            </a:r>
          </a:p>
          <a:p>
            <a:r>
              <a:rPr lang="uk-UA" dirty="0"/>
              <a:t>3 Філософія Середніх віків (</a:t>
            </a:r>
            <a:r>
              <a:rPr lang="en-US" dirty="0"/>
              <a:t>V – XV </a:t>
            </a:r>
            <a:r>
              <a:rPr lang="uk-UA" dirty="0"/>
              <a:t>ст.)</a:t>
            </a:r>
          </a:p>
          <a:p>
            <a:r>
              <a:rPr lang="uk-UA" dirty="0"/>
              <a:t>4. Філософія доби Відродження (</a:t>
            </a:r>
            <a:r>
              <a:rPr lang="en-US" dirty="0"/>
              <a:t>XV – XVI </a:t>
            </a:r>
            <a:r>
              <a:rPr lang="uk-UA" dirty="0"/>
              <a:t>ст.)</a:t>
            </a:r>
          </a:p>
          <a:p>
            <a:r>
              <a:rPr lang="uk-UA" dirty="0"/>
              <a:t>5. Філософія Нового часу (</a:t>
            </a:r>
            <a:r>
              <a:rPr lang="en-US" dirty="0"/>
              <a:t>XVII – XIX </a:t>
            </a:r>
            <a:r>
              <a:rPr lang="uk-UA" dirty="0"/>
              <a:t>ст.)</a:t>
            </a:r>
          </a:p>
          <a:p>
            <a:r>
              <a:rPr lang="uk-UA" dirty="0"/>
              <a:t>6. Філософські погляди новітніх часів (друга пол. </a:t>
            </a:r>
            <a:r>
              <a:rPr lang="en-US" dirty="0"/>
              <a:t>XIX – XX</a:t>
            </a:r>
            <a:r>
              <a:rPr lang="uk-UA" dirty="0"/>
              <a:t>І ст.)</a:t>
            </a:r>
          </a:p>
        </p:txBody>
      </p:sp>
    </p:spTree>
    <p:extLst>
      <p:ext uri="{BB962C8B-B14F-4D97-AF65-F5344CB8AC3E}">
        <p14:creationId xmlns:p14="http://schemas.microsoft.com/office/powerpoint/2010/main" val="2906671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2FCF96-7729-4C26-A1F9-994B7CC40ACE}"/>
              </a:ext>
            </a:extLst>
          </p:cNvPr>
          <p:cNvSpPr>
            <a:spLocks noGrp="1"/>
          </p:cNvSpPr>
          <p:nvPr>
            <p:ph type="title"/>
          </p:nvPr>
        </p:nvSpPr>
        <p:spPr/>
        <p:txBody>
          <a:bodyPr/>
          <a:lstStyle/>
          <a:p>
            <a:pPr algn="ctr"/>
            <a:r>
              <a:rPr lang="uk-UA" dirty="0"/>
              <a:t>Філософія Стародавньої Індії</a:t>
            </a:r>
          </a:p>
        </p:txBody>
      </p:sp>
      <p:sp>
        <p:nvSpPr>
          <p:cNvPr id="3" name="Місце для вмісту 2">
            <a:extLst>
              <a:ext uri="{FF2B5EF4-FFF2-40B4-BE49-F238E27FC236}">
                <a16:creationId xmlns:a16="http://schemas.microsoft.com/office/drawing/2014/main" id="{E54B1496-C28D-4CAA-9C45-0D1C81D3B452}"/>
              </a:ext>
            </a:extLst>
          </p:cNvPr>
          <p:cNvSpPr>
            <a:spLocks noGrp="1"/>
          </p:cNvSpPr>
          <p:nvPr>
            <p:ph idx="1"/>
          </p:nvPr>
        </p:nvSpPr>
        <p:spPr/>
        <p:txBody>
          <a:bodyPr>
            <a:normAutofit/>
          </a:bodyPr>
          <a:lstStyle/>
          <a:p>
            <a:pPr algn="just"/>
            <a:r>
              <a:rPr lang="uk-UA" dirty="0"/>
              <a:t>Пам’ятки ранньої індійської філософської культури сягають кінця ІІ – початку І тисячоліття до н.е. Найдавнішою такою пам’яткою є Веди ( в перекладі із санскриту – знання). На основі ведичної літератури до початку І тисячоліття до н.е. утворився брахманізм – релігійна система, що освячувала кастовий лад. Однак знаходилися поодинокі </a:t>
            </a:r>
            <a:r>
              <a:rPr lang="uk-UA" dirty="0" err="1"/>
              <a:t>жерці</a:t>
            </a:r>
            <a:r>
              <a:rPr lang="uk-UA" dirty="0"/>
              <a:t>, що критично замислювалися над існуючим станом речей і на цій основі не приймали деякі ідеї панівної релігії. Як правило, ці "єретики" усамітнювалися, ставали аскетами й розмірковували над загальними проблемами буття, висловлювали свої сентенції, які потім записувались. </a:t>
            </a:r>
          </a:p>
        </p:txBody>
      </p:sp>
    </p:spTree>
    <p:extLst>
      <p:ext uri="{BB962C8B-B14F-4D97-AF65-F5344CB8AC3E}">
        <p14:creationId xmlns:p14="http://schemas.microsoft.com/office/powerpoint/2010/main" val="2206430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37D4C0-9ADE-447F-9CAD-AD950DF941E0}"/>
              </a:ext>
            </a:extLst>
          </p:cNvPr>
          <p:cNvSpPr>
            <a:spLocks noGrp="1"/>
          </p:cNvSpPr>
          <p:nvPr>
            <p:ph type="title"/>
          </p:nvPr>
        </p:nvSpPr>
        <p:spPr/>
        <p:txBody>
          <a:bodyPr/>
          <a:lstStyle/>
          <a:p>
            <a:pPr algn="ctr"/>
            <a:r>
              <a:rPr lang="uk-UA" dirty="0"/>
              <a:t>веди</a:t>
            </a:r>
          </a:p>
        </p:txBody>
      </p:sp>
      <p:sp>
        <p:nvSpPr>
          <p:cNvPr id="3" name="Місце для вмісту 2">
            <a:extLst>
              <a:ext uri="{FF2B5EF4-FFF2-40B4-BE49-F238E27FC236}">
                <a16:creationId xmlns:a16="http://schemas.microsoft.com/office/drawing/2014/main" id="{63B49804-1967-4AE2-A318-1BF78FAEBEDF}"/>
              </a:ext>
            </a:extLst>
          </p:cNvPr>
          <p:cNvSpPr>
            <a:spLocks noGrp="1"/>
          </p:cNvSpPr>
          <p:nvPr>
            <p:ph idx="1"/>
          </p:nvPr>
        </p:nvSpPr>
        <p:spPr/>
        <p:txBody>
          <a:bodyPr/>
          <a:lstStyle/>
          <a:p>
            <a:pPr marL="0" indent="0" algn="just">
              <a:buNone/>
            </a:pPr>
            <a:r>
              <a:rPr lang="uk-UA" dirty="0"/>
              <a:t>Перші веди виникають ще в </a:t>
            </a:r>
            <a:r>
              <a:rPr lang="en-US" dirty="0"/>
              <a:t>XVI </a:t>
            </a:r>
            <a:r>
              <a:rPr lang="uk-UA" dirty="0"/>
              <a:t>ст. до н.е., останні – </a:t>
            </a:r>
            <a:r>
              <a:rPr lang="en-US" dirty="0"/>
              <a:t>V </a:t>
            </a:r>
            <a:r>
              <a:rPr lang="uk-UA" dirty="0"/>
              <a:t>ст. до н.е. Веди вважаються божественним одкровенням, переданого через мудреців ("</a:t>
            </a:r>
            <a:r>
              <a:rPr lang="uk-UA" dirty="0" err="1"/>
              <a:t>ріші</a:t>
            </a:r>
            <a:r>
              <a:rPr lang="uk-UA" dirty="0"/>
              <a:t>"). По часу виникнення веди складаються з таких частин: </a:t>
            </a:r>
          </a:p>
          <a:p>
            <a:pPr algn="just"/>
            <a:r>
              <a:rPr lang="uk-UA" dirty="0"/>
              <a:t>1) </a:t>
            </a:r>
            <a:r>
              <a:rPr lang="uk-UA" dirty="0" err="1"/>
              <a:t>самхіта</a:t>
            </a:r>
            <a:r>
              <a:rPr lang="uk-UA" dirty="0"/>
              <a:t>(1200 – 900 рр. до н.е.); </a:t>
            </a:r>
          </a:p>
          <a:p>
            <a:pPr algn="just"/>
            <a:r>
              <a:rPr lang="uk-UA" dirty="0"/>
              <a:t>2) брахмани (800 – 600 рр. до н.е.) – ритуальні тексти; </a:t>
            </a:r>
          </a:p>
          <a:p>
            <a:pPr algn="just"/>
            <a:r>
              <a:rPr lang="uk-UA" dirty="0"/>
              <a:t>3) </a:t>
            </a:r>
            <a:r>
              <a:rPr lang="uk-UA" dirty="0" err="1"/>
              <a:t>араньяк</a:t>
            </a:r>
            <a:r>
              <a:rPr lang="uk-UA" dirty="0"/>
              <a:t> (800 – 600 рр. до н.е.) – "лісові" тексти про закриті для сторонніх очей ритуали; </a:t>
            </a:r>
          </a:p>
          <a:p>
            <a:r>
              <a:rPr lang="uk-UA" dirty="0"/>
              <a:t>4) упанішади (700 – 500 рр. до н.е.) – філософські тексти.</a:t>
            </a:r>
          </a:p>
        </p:txBody>
      </p:sp>
    </p:spTree>
    <p:extLst>
      <p:ext uri="{BB962C8B-B14F-4D97-AF65-F5344CB8AC3E}">
        <p14:creationId xmlns:p14="http://schemas.microsoft.com/office/powerpoint/2010/main" val="1201623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19DBC2-CBDE-4F78-ADC7-9993C37915CF}"/>
              </a:ext>
            </a:extLst>
          </p:cNvPr>
          <p:cNvSpPr>
            <a:spLocks noGrp="1"/>
          </p:cNvSpPr>
          <p:nvPr>
            <p:ph type="title"/>
          </p:nvPr>
        </p:nvSpPr>
        <p:spPr/>
        <p:txBody>
          <a:bodyPr/>
          <a:lstStyle/>
          <a:p>
            <a:pPr algn="ctr"/>
            <a:r>
              <a:rPr lang="uk-UA" dirty="0"/>
              <a:t>Основні етапи формування філософії у Стародавній Індії</a:t>
            </a:r>
          </a:p>
        </p:txBody>
      </p:sp>
      <p:sp>
        <p:nvSpPr>
          <p:cNvPr id="3" name="Місце для вмісту 2">
            <a:extLst>
              <a:ext uri="{FF2B5EF4-FFF2-40B4-BE49-F238E27FC236}">
                <a16:creationId xmlns:a16="http://schemas.microsoft.com/office/drawing/2014/main" id="{6AEA9D53-A248-4C67-9A6F-0E302F2F30ED}"/>
              </a:ext>
            </a:extLst>
          </p:cNvPr>
          <p:cNvSpPr>
            <a:spLocks noGrp="1"/>
          </p:cNvSpPr>
          <p:nvPr>
            <p:ph idx="1"/>
          </p:nvPr>
        </p:nvSpPr>
        <p:spPr/>
        <p:txBody>
          <a:bodyPr/>
          <a:lstStyle/>
          <a:p>
            <a:pPr marL="0" indent="0" algn="just">
              <a:buNone/>
            </a:pPr>
            <a:endParaRPr lang="uk-UA" dirty="0"/>
          </a:p>
          <a:p>
            <a:pPr algn="just"/>
            <a:r>
              <a:rPr lang="uk-UA" dirty="0"/>
              <a:t>філософія вед, </a:t>
            </a:r>
          </a:p>
          <a:p>
            <a:pPr algn="just"/>
            <a:r>
              <a:rPr lang="uk-UA" dirty="0"/>
              <a:t>філософія Упанішад,</a:t>
            </a:r>
          </a:p>
          <a:p>
            <a:pPr algn="just"/>
            <a:r>
              <a:rPr lang="uk-UA" dirty="0"/>
              <a:t> епічна філософія, </a:t>
            </a:r>
          </a:p>
          <a:p>
            <a:pPr algn="just"/>
            <a:r>
              <a:rPr lang="uk-UA" dirty="0"/>
              <a:t>філософія </a:t>
            </a:r>
            <a:r>
              <a:rPr lang="uk-UA" dirty="0" err="1"/>
              <a:t>сутр</a:t>
            </a:r>
            <a:r>
              <a:rPr lang="uk-UA" dirty="0"/>
              <a:t>, </a:t>
            </a:r>
          </a:p>
          <a:p>
            <a:pPr algn="just"/>
            <a:r>
              <a:rPr lang="uk-UA" dirty="0"/>
              <a:t>філософія коментарів.</a:t>
            </a:r>
          </a:p>
          <a:p>
            <a:pPr marL="0" indent="0" algn="just">
              <a:buNone/>
            </a:pPr>
            <a:r>
              <a:rPr lang="uk-UA" dirty="0"/>
              <a:t>Істотною особливістю індійської, і взагалі східної філософської парадигми, була її "розмитість" меж між людиною і природою.</a:t>
            </a:r>
          </a:p>
        </p:txBody>
      </p:sp>
    </p:spTree>
    <p:extLst>
      <p:ext uri="{BB962C8B-B14F-4D97-AF65-F5344CB8AC3E}">
        <p14:creationId xmlns:p14="http://schemas.microsoft.com/office/powerpoint/2010/main" val="1193799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1DBF84-D635-432E-BE80-81554BBB9202}"/>
              </a:ext>
            </a:extLst>
          </p:cNvPr>
          <p:cNvSpPr>
            <a:spLocks noGrp="1"/>
          </p:cNvSpPr>
          <p:nvPr>
            <p:ph type="title"/>
          </p:nvPr>
        </p:nvSpPr>
        <p:spPr/>
        <p:txBody>
          <a:bodyPr/>
          <a:lstStyle/>
          <a:p>
            <a:pPr algn="ctr"/>
            <a:r>
              <a:rPr lang="ru-RU" dirty="0" err="1"/>
              <a:t>Основні</a:t>
            </a:r>
            <a:r>
              <a:rPr lang="ru-RU" dirty="0"/>
              <a:t> </a:t>
            </a:r>
            <a:r>
              <a:rPr lang="ru-RU" dirty="0" err="1"/>
              <a:t>філософські</a:t>
            </a:r>
            <a:r>
              <a:rPr lang="ru-RU" dirty="0"/>
              <a:t> </a:t>
            </a:r>
            <a:r>
              <a:rPr lang="ru-RU" dirty="0" err="1"/>
              <a:t>школи</a:t>
            </a:r>
            <a:r>
              <a:rPr lang="ru-RU" dirty="0"/>
              <a:t> (</a:t>
            </a:r>
            <a:r>
              <a:rPr lang="ru-RU" dirty="0" err="1"/>
              <a:t>даршани</a:t>
            </a:r>
            <a:r>
              <a:rPr lang="ru-RU" dirty="0"/>
              <a:t>) </a:t>
            </a:r>
            <a:r>
              <a:rPr lang="ru-RU" dirty="0" err="1"/>
              <a:t>Стародавньої</a:t>
            </a:r>
            <a:r>
              <a:rPr lang="ru-RU" dirty="0"/>
              <a:t> </a:t>
            </a:r>
            <a:r>
              <a:rPr lang="ru-RU" dirty="0" err="1"/>
              <a:t>Індії</a:t>
            </a:r>
            <a:r>
              <a:rPr lang="ru-RU" dirty="0"/>
              <a:t>:</a:t>
            </a:r>
            <a:endParaRPr lang="uk-UA" dirty="0"/>
          </a:p>
        </p:txBody>
      </p:sp>
      <p:graphicFrame>
        <p:nvGraphicFramePr>
          <p:cNvPr id="6" name="Місце для вмісту 5">
            <a:extLst>
              <a:ext uri="{FF2B5EF4-FFF2-40B4-BE49-F238E27FC236}">
                <a16:creationId xmlns:a16="http://schemas.microsoft.com/office/drawing/2014/main" id="{71A9E982-2349-4D86-8B29-3F2B5C14C92B}"/>
              </a:ext>
            </a:extLst>
          </p:cNvPr>
          <p:cNvGraphicFramePr>
            <a:graphicFrameLocks noGrp="1"/>
          </p:cNvGraphicFramePr>
          <p:nvPr>
            <p:ph idx="1"/>
            <p:extLst>
              <p:ext uri="{D42A27DB-BD31-4B8C-83A1-F6EECF244321}">
                <p14:modId xmlns:p14="http://schemas.microsoft.com/office/powerpoint/2010/main" val="4074716968"/>
              </p:ext>
            </p:extLst>
          </p:nvPr>
        </p:nvGraphicFramePr>
        <p:xfrm>
          <a:off x="1074198" y="1930400"/>
          <a:ext cx="8199803" cy="4655013"/>
        </p:xfrm>
        <a:graphic>
          <a:graphicData uri="http://schemas.openxmlformats.org/drawingml/2006/table">
            <a:tbl>
              <a:tblPr>
                <a:tableStyleId>{5C22544A-7EE6-4342-B048-85BDC9FD1C3A}</a:tableStyleId>
              </a:tblPr>
              <a:tblGrid>
                <a:gridCol w="2038787">
                  <a:extLst>
                    <a:ext uri="{9D8B030D-6E8A-4147-A177-3AD203B41FA5}">
                      <a16:colId xmlns:a16="http://schemas.microsoft.com/office/drawing/2014/main" val="413499067"/>
                    </a:ext>
                  </a:extLst>
                </a:gridCol>
                <a:gridCol w="992831">
                  <a:extLst>
                    <a:ext uri="{9D8B030D-6E8A-4147-A177-3AD203B41FA5}">
                      <a16:colId xmlns:a16="http://schemas.microsoft.com/office/drawing/2014/main" val="877815762"/>
                    </a:ext>
                  </a:extLst>
                </a:gridCol>
                <a:gridCol w="1341177">
                  <a:extLst>
                    <a:ext uri="{9D8B030D-6E8A-4147-A177-3AD203B41FA5}">
                      <a16:colId xmlns:a16="http://schemas.microsoft.com/office/drawing/2014/main" val="124164070"/>
                    </a:ext>
                  </a:extLst>
                </a:gridCol>
                <a:gridCol w="3827008">
                  <a:extLst>
                    <a:ext uri="{9D8B030D-6E8A-4147-A177-3AD203B41FA5}">
                      <a16:colId xmlns:a16="http://schemas.microsoft.com/office/drawing/2014/main" val="2902974225"/>
                    </a:ext>
                  </a:extLst>
                </a:gridCol>
              </a:tblGrid>
              <a:tr h="1719149">
                <a:tc>
                  <a:txBody>
                    <a:bodyPr/>
                    <a:lstStyle/>
                    <a:p>
                      <a:pPr indent="450215" algn="ctr"/>
                      <a:r>
                        <a:rPr lang="uk-UA" sz="1200" dirty="0">
                          <a:effectLst/>
                        </a:rPr>
                        <a:t>школи і системи, які не визнають авторитет вед як джерела істинного знання,</a:t>
                      </a:r>
                    </a:p>
                    <a:p>
                      <a:pPr indent="450215" algn="ctr"/>
                      <a:r>
                        <a:rPr lang="uk-UA" sz="1200" dirty="0">
                          <a:effectLst/>
                        </a:rPr>
                        <a:t>(неортодоксальні, </a:t>
                      </a:r>
                      <a:r>
                        <a:rPr lang="uk-UA" sz="1200" dirty="0" err="1">
                          <a:effectLst/>
                        </a:rPr>
                        <a:t>настика</a:t>
                      </a:r>
                      <a:r>
                        <a:rPr lang="uk-UA" sz="1200" dirty="0">
                          <a:effectLst/>
                        </a:rPr>
                        <a:t>)</a:t>
                      </a:r>
                      <a:endParaRPr lang="uk-UA" sz="1200" dirty="0">
                        <a:effectLst/>
                        <a:latin typeface="Times New Roman" panose="02020603050405020304" pitchFamily="18" charset="0"/>
                        <a:ea typeface="Times New Roman" panose="02020603050405020304" pitchFamily="18" charset="0"/>
                      </a:endParaRPr>
                    </a:p>
                  </a:txBody>
                  <a:tcPr marL="40269" marR="40269" marT="0" marB="0"/>
                </a:tc>
                <a:tc gridSpan="3">
                  <a:txBody>
                    <a:bodyPr/>
                    <a:lstStyle/>
                    <a:p>
                      <a:pPr indent="450215" algn="ctr"/>
                      <a:r>
                        <a:rPr lang="uk-UA" sz="1200">
                          <a:effectLst/>
                        </a:rPr>
                        <a:t>школи і системи, які визнають авторитет вед як джерела істинного знання,</a:t>
                      </a:r>
                    </a:p>
                    <a:p>
                      <a:pPr indent="450215" algn="ctr"/>
                      <a:r>
                        <a:rPr lang="uk-UA" sz="1200">
                          <a:effectLst/>
                        </a:rPr>
                        <a:t> </a:t>
                      </a:r>
                    </a:p>
                    <a:p>
                      <a:pPr indent="450215" algn="ctr"/>
                      <a:r>
                        <a:rPr lang="uk-UA" sz="1200">
                          <a:effectLst/>
                        </a:rPr>
                        <a:t> </a:t>
                      </a:r>
                    </a:p>
                    <a:p>
                      <a:pPr indent="450215" algn="ctr"/>
                      <a:r>
                        <a:rPr lang="uk-UA" sz="1200">
                          <a:effectLst/>
                        </a:rPr>
                        <a:t>(ортодоксальні, астика)</a:t>
                      </a:r>
                      <a:endParaRPr lang="uk-UA" sz="1200">
                        <a:effectLst/>
                        <a:latin typeface="Times New Roman" panose="02020603050405020304" pitchFamily="18" charset="0"/>
                        <a:ea typeface="Times New Roman" panose="02020603050405020304" pitchFamily="18" charset="0"/>
                      </a:endParaRPr>
                    </a:p>
                  </a:txBody>
                  <a:tcPr marL="40269" marR="40269" marT="0" marB="0"/>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835448520"/>
                  </a:ext>
                </a:extLst>
              </a:tr>
              <a:tr h="520791">
                <a:tc>
                  <a:txBody>
                    <a:bodyPr/>
                    <a:lstStyle/>
                    <a:p>
                      <a:pPr indent="450215" algn="ctr"/>
                      <a:r>
                        <a:rPr lang="uk-UA" sz="1200">
                          <a:effectLst/>
                        </a:rPr>
                        <a:t> </a:t>
                      </a:r>
                      <a:endParaRPr lang="uk-UA" sz="1200">
                        <a:effectLst/>
                        <a:latin typeface="Times New Roman" panose="02020603050405020304" pitchFamily="18" charset="0"/>
                        <a:ea typeface="Times New Roman" panose="02020603050405020304" pitchFamily="18" charset="0"/>
                      </a:endParaRPr>
                    </a:p>
                  </a:txBody>
                  <a:tcPr marL="40269" marR="40269" marT="0" marB="0"/>
                </a:tc>
                <a:tc gridSpan="2">
                  <a:txBody>
                    <a:bodyPr/>
                    <a:lstStyle/>
                    <a:p>
                      <a:pPr indent="450215" algn="ctr"/>
                      <a:r>
                        <a:rPr lang="uk-UA" sz="1200">
                          <a:effectLst/>
                        </a:rPr>
                        <a:t>школи і системи, які ґрунтуються на текстах вед</a:t>
                      </a:r>
                      <a:endParaRPr lang="uk-UA" sz="1200">
                        <a:effectLst/>
                        <a:latin typeface="Times New Roman" panose="02020603050405020304" pitchFamily="18" charset="0"/>
                        <a:ea typeface="Times New Roman" panose="02020603050405020304" pitchFamily="18" charset="0"/>
                      </a:endParaRPr>
                    </a:p>
                  </a:txBody>
                  <a:tcPr marL="40269" marR="40269" marT="0" marB="0"/>
                </a:tc>
                <a:tc hMerge="1">
                  <a:txBody>
                    <a:bodyPr/>
                    <a:lstStyle/>
                    <a:p>
                      <a:endParaRPr lang="uk-UA"/>
                    </a:p>
                  </a:txBody>
                  <a:tcPr/>
                </a:tc>
                <a:tc>
                  <a:txBody>
                    <a:bodyPr/>
                    <a:lstStyle/>
                    <a:p>
                      <a:pPr indent="450215" algn="ctr"/>
                      <a:r>
                        <a:rPr lang="uk-UA" sz="1200">
                          <a:effectLst/>
                        </a:rPr>
                        <a:t>школи і системи, які ґрунтуються на незалежний основах</a:t>
                      </a:r>
                      <a:endParaRPr lang="uk-UA" sz="1200">
                        <a:effectLst/>
                        <a:latin typeface="Times New Roman" panose="02020603050405020304" pitchFamily="18" charset="0"/>
                        <a:ea typeface="Times New Roman" panose="02020603050405020304" pitchFamily="18" charset="0"/>
                      </a:endParaRPr>
                    </a:p>
                  </a:txBody>
                  <a:tcPr marL="40269" marR="40269" marT="0" marB="0"/>
                </a:tc>
                <a:extLst>
                  <a:ext uri="{0D108BD9-81ED-4DB2-BD59-A6C34878D82A}">
                    <a16:rowId xmlns:a16="http://schemas.microsoft.com/office/drawing/2014/main" val="1430659712"/>
                  </a:ext>
                </a:extLst>
              </a:tr>
              <a:tr h="1301977">
                <a:tc>
                  <a:txBody>
                    <a:bodyPr/>
                    <a:lstStyle/>
                    <a:p>
                      <a:pPr indent="450215" algn="ctr"/>
                      <a:r>
                        <a:rPr lang="uk-UA" sz="1200">
                          <a:effectLst/>
                        </a:rPr>
                        <a:t> </a:t>
                      </a:r>
                      <a:endParaRPr lang="uk-UA" sz="1200">
                        <a:effectLst/>
                        <a:latin typeface="Times New Roman" panose="02020603050405020304" pitchFamily="18" charset="0"/>
                        <a:ea typeface="Times New Roman" panose="02020603050405020304" pitchFamily="18" charset="0"/>
                      </a:endParaRPr>
                    </a:p>
                  </a:txBody>
                  <a:tcPr marL="40269" marR="40269" marT="0" marB="0"/>
                </a:tc>
                <a:tc>
                  <a:txBody>
                    <a:bodyPr/>
                    <a:lstStyle/>
                    <a:p>
                      <a:pPr indent="450215" algn="ctr"/>
                      <a:r>
                        <a:rPr lang="uk-UA" sz="1200">
                          <a:effectLst/>
                        </a:rPr>
                        <a:t>школи і системи, у центрі аналізу яких ритуальна частина вед</a:t>
                      </a:r>
                      <a:endParaRPr lang="uk-UA" sz="1200">
                        <a:effectLst/>
                        <a:latin typeface="Times New Roman" panose="02020603050405020304" pitchFamily="18" charset="0"/>
                        <a:ea typeface="Times New Roman" panose="02020603050405020304" pitchFamily="18" charset="0"/>
                      </a:endParaRPr>
                    </a:p>
                  </a:txBody>
                  <a:tcPr marL="40269" marR="40269" marT="0" marB="0"/>
                </a:tc>
                <a:tc>
                  <a:txBody>
                    <a:bodyPr/>
                    <a:lstStyle/>
                    <a:p>
                      <a:pPr indent="450215" algn="ctr"/>
                      <a:r>
                        <a:rPr lang="uk-UA" sz="1200">
                          <a:effectLst/>
                        </a:rPr>
                        <a:t>школи і системи, у центрі аналізу яких спекулятивна частина вед</a:t>
                      </a:r>
                      <a:endParaRPr lang="uk-UA" sz="1200">
                        <a:effectLst/>
                        <a:latin typeface="Times New Roman" panose="02020603050405020304" pitchFamily="18" charset="0"/>
                        <a:ea typeface="Times New Roman" panose="02020603050405020304" pitchFamily="18" charset="0"/>
                      </a:endParaRPr>
                    </a:p>
                  </a:txBody>
                  <a:tcPr marL="40269" marR="40269" marT="0" marB="0"/>
                </a:tc>
                <a:tc>
                  <a:txBody>
                    <a:bodyPr/>
                    <a:lstStyle/>
                    <a:p>
                      <a:pPr indent="450215" algn="ctr"/>
                      <a:r>
                        <a:rPr lang="uk-UA" sz="1200" dirty="0">
                          <a:effectLst/>
                        </a:rPr>
                        <a:t> </a:t>
                      </a:r>
                      <a:endParaRPr lang="uk-UA" sz="1200" dirty="0">
                        <a:effectLst/>
                        <a:latin typeface="Times New Roman" panose="02020603050405020304" pitchFamily="18" charset="0"/>
                        <a:ea typeface="Times New Roman" panose="02020603050405020304" pitchFamily="18" charset="0"/>
                      </a:endParaRPr>
                    </a:p>
                  </a:txBody>
                  <a:tcPr marL="40269" marR="40269" marT="0" marB="0"/>
                </a:tc>
                <a:extLst>
                  <a:ext uri="{0D108BD9-81ED-4DB2-BD59-A6C34878D82A}">
                    <a16:rowId xmlns:a16="http://schemas.microsoft.com/office/drawing/2014/main" val="3334177875"/>
                  </a:ext>
                </a:extLst>
              </a:tr>
              <a:tr h="409426">
                <a:tc>
                  <a:txBody>
                    <a:bodyPr/>
                    <a:lstStyle/>
                    <a:p>
                      <a:pPr indent="450215" algn="ctr"/>
                      <a:r>
                        <a:rPr lang="uk-UA" sz="1200">
                          <a:effectLst/>
                        </a:rPr>
                        <a:t>локаята-чарвака</a:t>
                      </a:r>
                      <a:endParaRPr lang="uk-UA" sz="1200">
                        <a:effectLst/>
                        <a:latin typeface="Times New Roman" panose="02020603050405020304" pitchFamily="18" charset="0"/>
                        <a:ea typeface="Times New Roman" panose="02020603050405020304" pitchFamily="18" charset="0"/>
                      </a:endParaRPr>
                    </a:p>
                  </a:txBody>
                  <a:tcPr marL="40269" marR="40269" marT="0" marB="0"/>
                </a:tc>
                <a:tc>
                  <a:txBody>
                    <a:bodyPr/>
                    <a:lstStyle/>
                    <a:p>
                      <a:pPr indent="450215" algn="ctr"/>
                      <a:r>
                        <a:rPr lang="uk-UA" sz="1200">
                          <a:effectLst/>
                        </a:rPr>
                        <a:t>міманса</a:t>
                      </a:r>
                      <a:endParaRPr lang="uk-UA" sz="1200">
                        <a:effectLst/>
                        <a:latin typeface="Times New Roman" panose="02020603050405020304" pitchFamily="18" charset="0"/>
                        <a:ea typeface="Times New Roman" panose="02020603050405020304" pitchFamily="18" charset="0"/>
                      </a:endParaRPr>
                    </a:p>
                  </a:txBody>
                  <a:tcPr marL="40269" marR="40269" marT="0" marB="0"/>
                </a:tc>
                <a:tc>
                  <a:txBody>
                    <a:bodyPr/>
                    <a:lstStyle/>
                    <a:p>
                      <a:pPr indent="450215" algn="ctr"/>
                      <a:r>
                        <a:rPr lang="uk-UA" sz="1200">
                          <a:effectLst/>
                        </a:rPr>
                        <a:t>веданта</a:t>
                      </a:r>
                      <a:endParaRPr lang="uk-UA" sz="1200">
                        <a:effectLst/>
                        <a:latin typeface="Times New Roman" panose="02020603050405020304" pitchFamily="18" charset="0"/>
                        <a:ea typeface="Times New Roman" panose="02020603050405020304" pitchFamily="18" charset="0"/>
                      </a:endParaRPr>
                    </a:p>
                  </a:txBody>
                  <a:tcPr marL="40269" marR="40269" marT="0" marB="0"/>
                </a:tc>
                <a:tc>
                  <a:txBody>
                    <a:bodyPr/>
                    <a:lstStyle/>
                    <a:p>
                      <a:pPr indent="450215" algn="ctr"/>
                      <a:r>
                        <a:rPr lang="uk-UA" sz="1200">
                          <a:effectLst/>
                        </a:rPr>
                        <a:t>санкх'я</a:t>
                      </a:r>
                      <a:endParaRPr lang="uk-UA" sz="1200">
                        <a:effectLst/>
                        <a:latin typeface="Times New Roman" panose="02020603050405020304" pitchFamily="18" charset="0"/>
                        <a:ea typeface="Times New Roman" panose="02020603050405020304" pitchFamily="18" charset="0"/>
                      </a:endParaRPr>
                    </a:p>
                  </a:txBody>
                  <a:tcPr marL="40269" marR="40269" marT="0" marB="0"/>
                </a:tc>
                <a:extLst>
                  <a:ext uri="{0D108BD9-81ED-4DB2-BD59-A6C34878D82A}">
                    <a16:rowId xmlns:a16="http://schemas.microsoft.com/office/drawing/2014/main" val="605864278"/>
                  </a:ext>
                </a:extLst>
              </a:tr>
              <a:tr h="260395">
                <a:tc>
                  <a:txBody>
                    <a:bodyPr/>
                    <a:lstStyle/>
                    <a:p>
                      <a:pPr indent="450215" algn="ctr"/>
                      <a:r>
                        <a:rPr lang="uk-UA" sz="1200">
                          <a:effectLst/>
                        </a:rPr>
                        <a:t>буддизм</a:t>
                      </a:r>
                      <a:endParaRPr lang="uk-UA" sz="1200">
                        <a:effectLst/>
                        <a:latin typeface="Times New Roman" panose="02020603050405020304" pitchFamily="18" charset="0"/>
                        <a:ea typeface="Times New Roman" panose="02020603050405020304" pitchFamily="18" charset="0"/>
                      </a:endParaRPr>
                    </a:p>
                  </a:txBody>
                  <a:tcPr marL="40269" marR="40269" marT="0" marB="0"/>
                </a:tc>
                <a:tc>
                  <a:txBody>
                    <a:bodyPr/>
                    <a:lstStyle/>
                    <a:p>
                      <a:pPr indent="450215" algn="ctr"/>
                      <a:r>
                        <a:rPr lang="uk-UA" sz="1200">
                          <a:effectLst/>
                        </a:rPr>
                        <a:t> </a:t>
                      </a:r>
                      <a:endParaRPr lang="uk-UA" sz="1200">
                        <a:effectLst/>
                        <a:latin typeface="Times New Roman" panose="02020603050405020304" pitchFamily="18" charset="0"/>
                        <a:ea typeface="Times New Roman" panose="02020603050405020304" pitchFamily="18" charset="0"/>
                      </a:endParaRPr>
                    </a:p>
                  </a:txBody>
                  <a:tcPr marL="40269" marR="40269" marT="0" marB="0"/>
                </a:tc>
                <a:tc>
                  <a:txBody>
                    <a:bodyPr/>
                    <a:lstStyle/>
                    <a:p>
                      <a:pPr indent="450215" algn="ctr"/>
                      <a:r>
                        <a:rPr lang="uk-UA" sz="1200">
                          <a:effectLst/>
                        </a:rPr>
                        <a:t> </a:t>
                      </a:r>
                      <a:endParaRPr lang="uk-UA" sz="1200">
                        <a:effectLst/>
                        <a:latin typeface="Times New Roman" panose="02020603050405020304" pitchFamily="18" charset="0"/>
                        <a:ea typeface="Times New Roman" panose="02020603050405020304" pitchFamily="18" charset="0"/>
                      </a:endParaRPr>
                    </a:p>
                  </a:txBody>
                  <a:tcPr marL="40269" marR="40269" marT="0" marB="0"/>
                </a:tc>
                <a:tc>
                  <a:txBody>
                    <a:bodyPr/>
                    <a:lstStyle/>
                    <a:p>
                      <a:pPr indent="450215" algn="ctr"/>
                      <a:r>
                        <a:rPr lang="uk-UA" sz="1200">
                          <a:effectLst/>
                        </a:rPr>
                        <a:t>ньяя</a:t>
                      </a:r>
                      <a:endParaRPr lang="uk-UA" sz="1200">
                        <a:effectLst/>
                        <a:latin typeface="Times New Roman" panose="02020603050405020304" pitchFamily="18" charset="0"/>
                        <a:ea typeface="Times New Roman" panose="02020603050405020304" pitchFamily="18" charset="0"/>
                      </a:endParaRPr>
                    </a:p>
                  </a:txBody>
                  <a:tcPr marL="40269" marR="40269" marT="0" marB="0" anchor="b"/>
                </a:tc>
                <a:extLst>
                  <a:ext uri="{0D108BD9-81ED-4DB2-BD59-A6C34878D82A}">
                    <a16:rowId xmlns:a16="http://schemas.microsoft.com/office/drawing/2014/main" val="3996903158"/>
                  </a:ext>
                </a:extLst>
              </a:tr>
              <a:tr h="260395">
                <a:tc>
                  <a:txBody>
                    <a:bodyPr/>
                    <a:lstStyle/>
                    <a:p>
                      <a:pPr indent="450215" algn="ctr"/>
                      <a:r>
                        <a:rPr lang="uk-UA" sz="1200">
                          <a:effectLst/>
                        </a:rPr>
                        <a:t>джайнізм</a:t>
                      </a:r>
                      <a:endParaRPr lang="uk-UA" sz="1200">
                        <a:effectLst/>
                        <a:latin typeface="Times New Roman" panose="02020603050405020304" pitchFamily="18" charset="0"/>
                        <a:ea typeface="Times New Roman" panose="02020603050405020304" pitchFamily="18" charset="0"/>
                      </a:endParaRPr>
                    </a:p>
                  </a:txBody>
                  <a:tcPr marL="40269" marR="40269" marT="0" marB="0"/>
                </a:tc>
                <a:tc>
                  <a:txBody>
                    <a:bodyPr/>
                    <a:lstStyle/>
                    <a:p>
                      <a:pPr indent="450215" algn="ctr"/>
                      <a:r>
                        <a:rPr lang="uk-UA" sz="1200">
                          <a:effectLst/>
                        </a:rPr>
                        <a:t> </a:t>
                      </a:r>
                      <a:endParaRPr lang="uk-UA" sz="1200">
                        <a:effectLst/>
                        <a:latin typeface="Times New Roman" panose="02020603050405020304" pitchFamily="18" charset="0"/>
                        <a:ea typeface="Times New Roman" panose="02020603050405020304" pitchFamily="18" charset="0"/>
                      </a:endParaRPr>
                    </a:p>
                  </a:txBody>
                  <a:tcPr marL="40269" marR="40269" marT="0" marB="0"/>
                </a:tc>
                <a:tc>
                  <a:txBody>
                    <a:bodyPr/>
                    <a:lstStyle/>
                    <a:p>
                      <a:pPr indent="450215" algn="ctr"/>
                      <a:r>
                        <a:rPr lang="uk-UA" sz="1200">
                          <a:effectLst/>
                        </a:rPr>
                        <a:t> </a:t>
                      </a:r>
                      <a:endParaRPr lang="uk-UA" sz="1200">
                        <a:effectLst/>
                        <a:latin typeface="Times New Roman" panose="02020603050405020304" pitchFamily="18" charset="0"/>
                        <a:ea typeface="Times New Roman" panose="02020603050405020304" pitchFamily="18" charset="0"/>
                      </a:endParaRPr>
                    </a:p>
                  </a:txBody>
                  <a:tcPr marL="40269" marR="40269" marT="0" marB="0"/>
                </a:tc>
                <a:tc>
                  <a:txBody>
                    <a:bodyPr/>
                    <a:lstStyle/>
                    <a:p>
                      <a:pPr indent="450215" algn="ctr"/>
                      <a:r>
                        <a:rPr lang="uk-UA" sz="1200" dirty="0">
                          <a:effectLst/>
                        </a:rPr>
                        <a:t>вайшешика</a:t>
                      </a:r>
                      <a:endParaRPr lang="uk-UA" sz="1200" dirty="0">
                        <a:effectLst/>
                        <a:latin typeface="Times New Roman" panose="02020603050405020304" pitchFamily="18" charset="0"/>
                        <a:ea typeface="Times New Roman" panose="02020603050405020304" pitchFamily="18" charset="0"/>
                      </a:endParaRPr>
                    </a:p>
                  </a:txBody>
                  <a:tcPr marL="40269" marR="40269" marT="0" marB="0" anchor="b"/>
                </a:tc>
                <a:extLst>
                  <a:ext uri="{0D108BD9-81ED-4DB2-BD59-A6C34878D82A}">
                    <a16:rowId xmlns:a16="http://schemas.microsoft.com/office/drawing/2014/main" val="793186614"/>
                  </a:ext>
                </a:extLst>
              </a:tr>
              <a:tr h="149186">
                <a:tc>
                  <a:txBody>
                    <a:bodyPr/>
                    <a:lstStyle/>
                    <a:p>
                      <a:pPr indent="450215" algn="ctr"/>
                      <a:r>
                        <a:rPr lang="uk-UA" sz="700">
                          <a:effectLst/>
                        </a:rPr>
                        <a:t> </a:t>
                      </a:r>
                      <a:endParaRPr lang="uk-UA" sz="700">
                        <a:effectLst/>
                        <a:latin typeface="Times New Roman" panose="02020603050405020304" pitchFamily="18" charset="0"/>
                        <a:ea typeface="Times New Roman" panose="02020603050405020304" pitchFamily="18" charset="0"/>
                      </a:endParaRPr>
                    </a:p>
                  </a:txBody>
                  <a:tcPr marL="40269" marR="40269" marT="0" marB="0"/>
                </a:tc>
                <a:tc>
                  <a:txBody>
                    <a:bodyPr/>
                    <a:lstStyle/>
                    <a:p>
                      <a:pPr indent="450215" algn="ctr"/>
                      <a:r>
                        <a:rPr lang="uk-UA" sz="700">
                          <a:effectLst/>
                        </a:rPr>
                        <a:t> </a:t>
                      </a:r>
                      <a:endParaRPr lang="uk-UA" sz="700">
                        <a:effectLst/>
                        <a:latin typeface="Times New Roman" panose="02020603050405020304" pitchFamily="18" charset="0"/>
                        <a:ea typeface="Times New Roman" panose="02020603050405020304" pitchFamily="18" charset="0"/>
                      </a:endParaRPr>
                    </a:p>
                  </a:txBody>
                  <a:tcPr marL="40269" marR="40269" marT="0" marB="0"/>
                </a:tc>
                <a:tc>
                  <a:txBody>
                    <a:bodyPr/>
                    <a:lstStyle/>
                    <a:p>
                      <a:pPr indent="450215" algn="ctr"/>
                      <a:r>
                        <a:rPr lang="uk-UA" sz="700">
                          <a:effectLst/>
                        </a:rPr>
                        <a:t> </a:t>
                      </a:r>
                      <a:endParaRPr lang="uk-UA" sz="700">
                        <a:effectLst/>
                        <a:latin typeface="Times New Roman" panose="02020603050405020304" pitchFamily="18" charset="0"/>
                        <a:ea typeface="Times New Roman" panose="02020603050405020304" pitchFamily="18" charset="0"/>
                      </a:endParaRPr>
                    </a:p>
                  </a:txBody>
                  <a:tcPr marL="40269" marR="40269" marT="0" marB="0"/>
                </a:tc>
                <a:tc>
                  <a:txBody>
                    <a:bodyPr/>
                    <a:lstStyle/>
                    <a:p>
                      <a:pPr indent="450215" algn="ctr"/>
                      <a:r>
                        <a:rPr lang="uk-UA" sz="1200" dirty="0">
                          <a:effectLst/>
                        </a:rPr>
                        <a:t>йога</a:t>
                      </a:r>
                      <a:endParaRPr lang="uk-UA" sz="1200" dirty="0">
                        <a:effectLst/>
                        <a:latin typeface="Times New Roman" panose="02020603050405020304" pitchFamily="18" charset="0"/>
                        <a:ea typeface="Times New Roman" panose="02020603050405020304" pitchFamily="18" charset="0"/>
                      </a:endParaRPr>
                    </a:p>
                  </a:txBody>
                  <a:tcPr marL="40269" marR="40269" marT="0" marB="0"/>
                </a:tc>
                <a:extLst>
                  <a:ext uri="{0D108BD9-81ED-4DB2-BD59-A6C34878D82A}">
                    <a16:rowId xmlns:a16="http://schemas.microsoft.com/office/drawing/2014/main" val="768044510"/>
                  </a:ext>
                </a:extLst>
              </a:tr>
            </a:tbl>
          </a:graphicData>
        </a:graphic>
      </p:graphicFrame>
    </p:spTree>
    <p:extLst>
      <p:ext uri="{BB962C8B-B14F-4D97-AF65-F5344CB8AC3E}">
        <p14:creationId xmlns:p14="http://schemas.microsoft.com/office/powerpoint/2010/main" val="3443907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7C9626-CE4B-4A51-8B6B-B68680EAC160}"/>
              </a:ext>
            </a:extLst>
          </p:cNvPr>
          <p:cNvSpPr>
            <a:spLocks noGrp="1"/>
          </p:cNvSpPr>
          <p:nvPr>
            <p:ph type="title"/>
          </p:nvPr>
        </p:nvSpPr>
        <p:spPr/>
        <p:txBody>
          <a:bodyPr/>
          <a:lstStyle/>
          <a:p>
            <a:pPr algn="ctr"/>
            <a:r>
              <a:rPr lang="uk-UA" dirty="0"/>
              <a:t>Ортодоксальні школи (</a:t>
            </a:r>
            <a:r>
              <a:rPr lang="uk-UA" dirty="0" err="1"/>
              <a:t>астика</a:t>
            </a:r>
            <a:r>
              <a:rPr lang="uk-UA" dirty="0"/>
              <a:t>)</a:t>
            </a:r>
          </a:p>
        </p:txBody>
      </p:sp>
      <p:sp>
        <p:nvSpPr>
          <p:cNvPr id="3" name="Місце для вмісту 2">
            <a:extLst>
              <a:ext uri="{FF2B5EF4-FFF2-40B4-BE49-F238E27FC236}">
                <a16:creationId xmlns:a16="http://schemas.microsoft.com/office/drawing/2014/main" id="{C9D9C9DE-5E2F-4F84-B773-E998BD76A110}"/>
              </a:ext>
            </a:extLst>
          </p:cNvPr>
          <p:cNvSpPr>
            <a:spLocks noGrp="1"/>
          </p:cNvSpPr>
          <p:nvPr>
            <p:ph idx="1"/>
          </p:nvPr>
        </p:nvSpPr>
        <p:spPr/>
        <p:txBody>
          <a:bodyPr>
            <a:normAutofit/>
          </a:bodyPr>
          <a:lstStyle/>
          <a:p>
            <a:pPr indent="450215" algn="just"/>
            <a:r>
              <a:rPr lang="uk-UA" b="1" dirty="0"/>
              <a:t>Веданта</a:t>
            </a:r>
            <a:r>
              <a:rPr lang="uk-UA" dirty="0"/>
              <a:t> – </a:t>
            </a:r>
            <a:r>
              <a:rPr lang="uk-UA" dirty="0" err="1"/>
              <a:t>даршана</a:t>
            </a:r>
            <a:r>
              <a:rPr lang="uk-UA" dirty="0"/>
              <a:t>, в якій стверджувалось, що світ складається з безособового світового духу – "брахмана".</a:t>
            </a:r>
          </a:p>
          <a:p>
            <a:endParaRPr lang="uk-UA" dirty="0"/>
          </a:p>
        </p:txBody>
      </p:sp>
    </p:spTree>
    <p:extLst>
      <p:ext uri="{BB962C8B-B14F-4D97-AF65-F5344CB8AC3E}">
        <p14:creationId xmlns:p14="http://schemas.microsoft.com/office/powerpoint/2010/main" val="2759050789"/>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142</TotalTime>
  <Words>2315</Words>
  <Application>Microsoft Office PowerPoint</Application>
  <PresentationFormat>Широкий екран</PresentationFormat>
  <Paragraphs>117</Paragraphs>
  <Slides>22</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22</vt:i4>
      </vt:variant>
    </vt:vector>
  </HeadingPairs>
  <TitlesOfParts>
    <vt:vector size="27" baseType="lpstr">
      <vt:lpstr>Arial</vt:lpstr>
      <vt:lpstr>Times New Roman</vt:lpstr>
      <vt:lpstr>Trebuchet MS</vt:lpstr>
      <vt:lpstr>Wingdings 3</vt:lpstr>
      <vt:lpstr>Грань</vt:lpstr>
      <vt:lpstr>Філософія Давнього Сходу</vt:lpstr>
      <vt:lpstr>Виникнення філософії та періодизація її розвитку</vt:lpstr>
      <vt:lpstr>міфогенна концепція</vt:lpstr>
      <vt:lpstr>Презентація PowerPoint</vt:lpstr>
      <vt:lpstr>Філософія Стародавньої Індії</vt:lpstr>
      <vt:lpstr>веди</vt:lpstr>
      <vt:lpstr>Основні етапи формування філософії у Стародавній Індії</vt:lpstr>
      <vt:lpstr>Основні філософські школи (даршани) Стародавньої Індії:</vt:lpstr>
      <vt:lpstr>Ортодоксальні школи (астика)</vt:lpstr>
      <vt:lpstr>Вайшешика</vt:lpstr>
      <vt:lpstr>Ньяя </vt:lpstr>
      <vt:lpstr>Міманса</vt:lpstr>
      <vt:lpstr>Йога</vt:lpstr>
      <vt:lpstr>Буддизм</vt:lpstr>
      <vt:lpstr>Презентація PowerPoint</vt:lpstr>
      <vt:lpstr>Презентація PowerPoint</vt:lpstr>
      <vt:lpstr>Презентація PowerPoint</vt:lpstr>
      <vt:lpstr>Джайнізм</vt:lpstr>
      <vt:lpstr>Чарвака, або локаята </vt:lpstr>
      <vt:lpstr>Філософія Стародавнього Китаю</vt:lpstr>
      <vt:lpstr>конфуціанство</vt:lpstr>
      <vt:lpstr>даосизм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Філософія та її місце в системі культури</dc:title>
  <dc:creator>Admin</dc:creator>
  <cp:lastModifiedBy>Admin</cp:lastModifiedBy>
  <cp:revision>6</cp:revision>
  <dcterms:created xsi:type="dcterms:W3CDTF">2022-02-17T09:11:00Z</dcterms:created>
  <dcterms:modified xsi:type="dcterms:W3CDTF">2022-08-11T05:25:02Z</dcterms:modified>
</cp:coreProperties>
</file>