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67"/>
  </p:handoutMasterIdLst>
  <p:sldIdLst>
    <p:sldId id="256" r:id="rId2"/>
    <p:sldId id="339" r:id="rId3"/>
    <p:sldId id="404" r:id="rId4"/>
    <p:sldId id="405" r:id="rId5"/>
    <p:sldId id="406" r:id="rId6"/>
    <p:sldId id="407" r:id="rId7"/>
    <p:sldId id="408" r:id="rId8"/>
    <p:sldId id="259" r:id="rId9"/>
    <p:sldId id="260" r:id="rId10"/>
    <p:sldId id="261" r:id="rId11"/>
    <p:sldId id="335" r:id="rId12"/>
    <p:sldId id="334" r:id="rId13"/>
    <p:sldId id="262" r:id="rId14"/>
    <p:sldId id="263" r:id="rId15"/>
    <p:sldId id="265" r:id="rId16"/>
    <p:sldId id="266" r:id="rId17"/>
    <p:sldId id="267" r:id="rId18"/>
    <p:sldId id="268" r:id="rId19"/>
    <p:sldId id="269" r:id="rId20"/>
    <p:sldId id="409" r:id="rId21"/>
    <p:sldId id="273" r:id="rId22"/>
    <p:sldId id="297" r:id="rId23"/>
    <p:sldId id="274" r:id="rId24"/>
    <p:sldId id="306" r:id="rId25"/>
    <p:sldId id="307" r:id="rId26"/>
    <p:sldId id="309" r:id="rId27"/>
    <p:sldId id="318" r:id="rId28"/>
    <p:sldId id="321" r:id="rId29"/>
    <p:sldId id="322" r:id="rId30"/>
    <p:sldId id="323" r:id="rId31"/>
    <p:sldId id="324" r:id="rId32"/>
    <p:sldId id="325" r:id="rId33"/>
    <p:sldId id="326" r:id="rId34"/>
    <p:sldId id="327" r:id="rId35"/>
    <p:sldId id="328" r:id="rId36"/>
    <p:sldId id="341" r:id="rId37"/>
    <p:sldId id="351" r:id="rId38"/>
    <p:sldId id="352" r:id="rId39"/>
    <p:sldId id="353" r:id="rId40"/>
    <p:sldId id="354" r:id="rId41"/>
    <p:sldId id="355" r:id="rId42"/>
    <p:sldId id="356" r:id="rId43"/>
    <p:sldId id="357" r:id="rId44"/>
    <p:sldId id="358" r:id="rId45"/>
    <p:sldId id="359" r:id="rId46"/>
    <p:sldId id="361" r:id="rId47"/>
    <p:sldId id="375" r:id="rId48"/>
    <p:sldId id="376" r:id="rId49"/>
    <p:sldId id="377" r:id="rId50"/>
    <p:sldId id="378" r:id="rId51"/>
    <p:sldId id="379" r:id="rId52"/>
    <p:sldId id="380" r:id="rId53"/>
    <p:sldId id="381" r:id="rId54"/>
    <p:sldId id="382" r:id="rId55"/>
    <p:sldId id="383" r:id="rId56"/>
    <p:sldId id="388" r:id="rId57"/>
    <p:sldId id="389" r:id="rId58"/>
    <p:sldId id="390" r:id="rId59"/>
    <p:sldId id="391" r:id="rId60"/>
    <p:sldId id="394" r:id="rId61"/>
    <p:sldId id="395" r:id="rId62"/>
    <p:sldId id="400" r:id="rId63"/>
    <p:sldId id="401" r:id="rId64"/>
    <p:sldId id="402" r:id="rId65"/>
    <p:sldId id="403" r:id="rId66"/>
  </p:sldIdLst>
  <p:sldSz cx="9144000" cy="6858000" type="screen4x3"/>
  <p:notesSz cx="6858000" cy="9947275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99915A02-D710-4011-A25C-2D622E9A56D0}">
          <p14:sldIdLst>
            <p14:sldId id="256"/>
            <p14:sldId id="339"/>
            <p14:sldId id="404"/>
            <p14:sldId id="405"/>
            <p14:sldId id="406"/>
            <p14:sldId id="407"/>
            <p14:sldId id="408"/>
            <p14:sldId id="259"/>
            <p14:sldId id="260"/>
            <p14:sldId id="261"/>
            <p14:sldId id="335"/>
            <p14:sldId id="334"/>
            <p14:sldId id="262"/>
            <p14:sldId id="263"/>
            <p14:sldId id="265"/>
            <p14:sldId id="266"/>
            <p14:sldId id="267"/>
            <p14:sldId id="268"/>
            <p14:sldId id="269"/>
            <p14:sldId id="409"/>
            <p14:sldId id="273"/>
            <p14:sldId id="297"/>
            <p14:sldId id="274"/>
          </p14:sldIdLst>
        </p14:section>
        <p14:section name="Раздел без заголовка" id="{2FE7CD45-9305-47FF-BFA8-BED73A3A60CC}">
          <p14:sldIdLst>
            <p14:sldId id="306"/>
            <p14:sldId id="307"/>
            <p14:sldId id="309"/>
            <p14:sldId id="318"/>
            <p14:sldId id="321"/>
            <p14:sldId id="322"/>
            <p14:sldId id="323"/>
            <p14:sldId id="324"/>
            <p14:sldId id="325"/>
            <p14:sldId id="326"/>
            <p14:sldId id="327"/>
            <p14:sldId id="328"/>
            <p14:sldId id="341"/>
            <p14:sldId id="351"/>
            <p14:sldId id="352"/>
            <p14:sldId id="353"/>
            <p14:sldId id="354"/>
            <p14:sldId id="355"/>
            <p14:sldId id="356"/>
            <p14:sldId id="357"/>
            <p14:sldId id="358"/>
            <p14:sldId id="359"/>
            <p14:sldId id="361"/>
            <p14:sldId id="375"/>
            <p14:sldId id="376"/>
            <p14:sldId id="377"/>
            <p14:sldId id="378"/>
            <p14:sldId id="379"/>
            <p14:sldId id="380"/>
            <p14:sldId id="381"/>
            <p14:sldId id="382"/>
            <p14:sldId id="383"/>
            <p14:sldId id="388"/>
            <p14:sldId id="389"/>
            <p14:sldId id="390"/>
            <p14:sldId id="391"/>
            <p14:sldId id="394"/>
            <p14:sldId id="395"/>
            <p14:sldId id="400"/>
            <p14:sldId id="401"/>
            <p14:sldId id="402"/>
            <p14:sldId id="40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E9639D4-E3E2-4D34-9284-5A2195B3D0D7}" styleName="Светлый стиль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793D81CF-94F2-401A-BA57-92F5A7B2D0C5}" styleName="Средний стиль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handoutMaster" Target="handoutMasters/handout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drawings/_rels/vmlDrawing2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drawings/_rels/vmlDrawing2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drawings/_rels/vmlDrawing2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wmf"/></Relationships>
</file>

<file path=ppt/drawings/_rels/vmlDrawing2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2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2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2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E99186-1E27-49DC-B1E3-454D059CC9B0}" type="datetimeFigureOut">
              <a:rPr lang="uk-UA" smtClean="0"/>
              <a:pPr/>
              <a:t>30.03.2024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FDA19C-22CA-4A87-AE3C-E27A8C942325}" type="slidenum">
              <a:rPr lang="uk-UA" smtClean="0"/>
              <a:pPr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487801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17" name="Пі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uk-UA" smtClean="0"/>
              <a:t>Зразок підзаголовка</a:t>
            </a:r>
            <a:endParaRPr lang="en-US"/>
          </a:p>
        </p:txBody>
      </p:sp>
      <p:sp>
        <p:nvSpPr>
          <p:cNvPr id="4" name="Місце для дати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9124CD-8582-42CD-B8B2-187987D50E9F}" type="datetimeFigureOut">
              <a:rPr lang="uk-UA"/>
              <a:pPr>
                <a:defRPr/>
              </a:pPr>
              <a:t>30.03.2024</a:t>
            </a:fld>
            <a:endParaRPr lang="uk-UA"/>
          </a:p>
        </p:txBody>
      </p:sp>
      <p:sp>
        <p:nvSpPr>
          <p:cNvPr id="5" name="Місце для нижнього колонтитула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Місце для номера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C1E772"/>
                </a:solidFill>
              </a:defRPr>
            </a:lvl1pPr>
          </a:lstStyle>
          <a:p>
            <a:pPr>
              <a:defRPr/>
            </a:pPr>
            <a:fld id="{A4C496AA-E9C2-4D58-B2B1-68DDCDB13861}" type="slidenum">
              <a:rPr lang="uk-UA"/>
              <a:pPr>
                <a:defRPr/>
              </a:pPr>
              <a:t>‹№›</a:t>
            </a:fld>
            <a:endParaRPr lang="uk-U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/>
          </a:p>
        </p:txBody>
      </p:sp>
      <p:sp>
        <p:nvSpPr>
          <p:cNvPr id="4" name="Місце для дати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169680-3597-46EB-895D-10174C03FE27}" type="datetimeFigureOut">
              <a:rPr lang="uk-UA"/>
              <a:pPr>
                <a:defRPr/>
              </a:pPr>
              <a:t>30.03.2024</a:t>
            </a:fld>
            <a:endParaRPr lang="uk-UA"/>
          </a:p>
        </p:txBody>
      </p:sp>
      <p:sp>
        <p:nvSpPr>
          <p:cNvPr id="5" name="Місце для нижнього колонтитула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Місце для номера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95103A-0E2D-43F8-B5D9-8452EF494AE7}" type="slidenum">
              <a:rPr lang="uk-UA"/>
              <a:pPr>
                <a:defRPr/>
              </a:pPr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/>
          </a:p>
        </p:txBody>
      </p:sp>
      <p:sp>
        <p:nvSpPr>
          <p:cNvPr id="4" name="Місце для дати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EFEF21-463F-4AC4-B176-831D82B74B22}" type="datetimeFigureOut">
              <a:rPr lang="uk-UA"/>
              <a:pPr>
                <a:defRPr/>
              </a:pPr>
              <a:t>30.03.2024</a:t>
            </a:fld>
            <a:endParaRPr lang="uk-UA"/>
          </a:p>
        </p:txBody>
      </p:sp>
      <p:sp>
        <p:nvSpPr>
          <p:cNvPr id="5" name="Місце для нижнього колонтитула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Місце для номера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F8E79E-4B3A-4D2D-8C9C-93597CA65BAF}" type="slidenum">
              <a:rPr lang="uk-UA"/>
              <a:pPr>
                <a:defRPr/>
              </a:pPr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/>
          </a:p>
        </p:txBody>
      </p:sp>
      <p:sp>
        <p:nvSpPr>
          <p:cNvPr id="4" name="Місце для дати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D9D5AF-2CA3-453C-AC70-4448D8CB9B66}" type="datetimeFigureOut">
              <a:rPr lang="uk-UA"/>
              <a:pPr>
                <a:defRPr/>
              </a:pPr>
              <a:t>30.03.2024</a:t>
            </a:fld>
            <a:endParaRPr lang="uk-UA"/>
          </a:p>
        </p:txBody>
      </p:sp>
      <p:sp>
        <p:nvSpPr>
          <p:cNvPr id="5" name="Місце для нижнього колонтитула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Місце для номера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94DDBA-2EC3-4502-BAB7-713C3C011452}" type="slidenum">
              <a:rPr lang="uk-UA"/>
              <a:pPr>
                <a:defRPr/>
              </a:pPr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BDF89F-0B55-4E0E-ABA1-7CBF813C78D8}" type="datetimeFigureOut">
              <a:rPr lang="uk-UA"/>
              <a:pPr>
                <a:defRPr/>
              </a:pPr>
              <a:t>30.03.2024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C1E772"/>
                </a:solidFill>
              </a:defRPr>
            </a:lvl1pPr>
          </a:lstStyle>
          <a:p>
            <a:pPr>
              <a:defRPr/>
            </a:pPr>
            <a:fld id="{B813D6DF-E345-4264-828E-E9347CCD9704}" type="slidenum">
              <a:rPr lang="uk-UA"/>
              <a:pPr>
                <a:defRPr/>
              </a:pPr>
              <a:t>‹№›</a:t>
            </a:fld>
            <a:endParaRPr lang="uk-U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/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/>
          </a:p>
        </p:txBody>
      </p:sp>
      <p:sp>
        <p:nvSpPr>
          <p:cNvPr id="5" name="Місце для дати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9D0453-C6D3-40E1-985D-8D5C775BA638}" type="datetimeFigureOut">
              <a:rPr lang="uk-UA"/>
              <a:pPr>
                <a:defRPr/>
              </a:pPr>
              <a:t>30.03.2024</a:t>
            </a:fld>
            <a:endParaRPr lang="uk-UA"/>
          </a:p>
        </p:txBody>
      </p:sp>
      <p:sp>
        <p:nvSpPr>
          <p:cNvPr id="6" name="Місце для нижнього колонтитула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Місце для номера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0E3092-A760-4165-A6B7-240F1FABB516}" type="slidenum">
              <a:rPr lang="uk-UA"/>
              <a:pPr>
                <a:defRPr/>
              </a:pPr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Місце для вмісту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/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/>
          </a:p>
        </p:txBody>
      </p:sp>
      <p:sp>
        <p:nvSpPr>
          <p:cNvPr id="7" name="Місце для дати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41140B-7BD0-435F-A286-92CA8097B153}" type="datetimeFigureOut">
              <a:rPr lang="uk-UA"/>
              <a:pPr>
                <a:defRPr/>
              </a:pPr>
              <a:t>30.03.2024</a:t>
            </a:fld>
            <a:endParaRPr lang="uk-UA"/>
          </a:p>
        </p:txBody>
      </p:sp>
      <p:sp>
        <p:nvSpPr>
          <p:cNvPr id="8" name="Місце для нижнього колонтитула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9" name="Місце для номера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6C7627-5AC0-40E6-B641-15ABFECEBCF7}" type="slidenum">
              <a:rPr lang="uk-UA"/>
              <a:pPr>
                <a:defRPr/>
              </a:pPr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Місце для дати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A147F7-C44D-44CD-A4D8-06D574DF8AFA}" type="datetimeFigureOut">
              <a:rPr lang="uk-UA"/>
              <a:pPr>
                <a:defRPr/>
              </a:pPr>
              <a:t>30.03.2024</a:t>
            </a:fld>
            <a:endParaRPr lang="uk-UA"/>
          </a:p>
        </p:txBody>
      </p:sp>
      <p:sp>
        <p:nvSpPr>
          <p:cNvPr id="4" name="Місце для нижнього колонтитула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5" name="Місце для номера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5F92F0-CE56-4960-AA5B-423950C89816}" type="slidenum">
              <a:rPr lang="uk-UA"/>
              <a:pPr>
                <a:defRPr/>
              </a:pPr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DC16D6-EAB3-4F63-BAC9-605E737EF11B}" type="datetimeFigureOut">
              <a:rPr lang="uk-UA"/>
              <a:pPr>
                <a:defRPr/>
              </a:pPr>
              <a:t>30.03.2024</a:t>
            </a:fld>
            <a:endParaRPr lang="uk-UA"/>
          </a:p>
        </p:txBody>
      </p:sp>
      <p:sp>
        <p:nvSpPr>
          <p:cNvPr id="3" name="Місце для нижнього колонтитула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4" name="Місце для номера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B172A9-83C1-452E-9985-56982CEF7F4B}" type="slidenum">
              <a:rPr lang="uk-UA"/>
              <a:pPr>
                <a:defRPr/>
              </a:pPr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/>
          </a:p>
        </p:txBody>
      </p:sp>
      <p:sp>
        <p:nvSpPr>
          <p:cNvPr id="5" name="Місце для дати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E1D83B-C1DD-452D-AB3C-F0B7923F0448}" type="datetimeFigureOut">
              <a:rPr lang="uk-UA"/>
              <a:pPr>
                <a:defRPr/>
              </a:pPr>
              <a:t>30.03.2024</a:t>
            </a:fld>
            <a:endParaRPr lang="uk-UA"/>
          </a:p>
        </p:txBody>
      </p:sp>
      <p:sp>
        <p:nvSpPr>
          <p:cNvPr id="6" name="Місце для нижнього колонтитула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Місце для номера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5F1A07-1545-472A-8ACA-1D0ECD924716}" type="slidenum">
              <a:rPr lang="uk-UA"/>
              <a:pPr>
                <a:defRPr/>
              </a:pPr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кутник з одним вирізаним округленим кутом 13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кутний трикутник 14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олілінія 15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Полілінія 16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3" name="Місце для зображення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uk-UA" noProof="0" smtClean="0"/>
              <a:t>Клацніть піктограму, щоб додати зображення</a:t>
            </a:r>
            <a:endParaRPr lang="en-US" noProof="0" dirty="0"/>
          </a:p>
        </p:txBody>
      </p:sp>
      <p:sp>
        <p:nvSpPr>
          <p:cNvPr id="9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88DDD6-54AE-4D4C-B587-3A6F5CCFC7A2}" type="datetimeFigureOut">
              <a:rPr lang="uk-UA"/>
              <a:pPr>
                <a:defRPr/>
              </a:pPr>
              <a:t>30.03.2024</a:t>
            </a:fld>
            <a:endParaRPr lang="uk-UA"/>
          </a:p>
        </p:txBody>
      </p:sp>
      <p:sp>
        <p:nvSpPr>
          <p:cNvPr id="10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11" name="Місце для номера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2D0A359-79C8-44B2-9884-21E3B9A10A3F}" type="slidenum">
              <a:rPr lang="uk-UA"/>
              <a:pPr>
                <a:defRPr/>
              </a:pPr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іліні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Поліліні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Місце для заголовка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uk-UA" smtClean="0"/>
              <a:t>Зразок заголовка</a:t>
            </a:r>
            <a:endParaRPr lang="en-US" smtClean="0"/>
          </a:p>
        </p:txBody>
      </p:sp>
      <p:sp>
        <p:nvSpPr>
          <p:cNvPr id="1029" name="Місце для тексту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smtClean="0"/>
          </a:p>
        </p:txBody>
      </p:sp>
      <p:sp>
        <p:nvSpPr>
          <p:cNvPr id="10" name="Місце для дати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D8D210D-8B6C-4ED7-B097-8E192FD3D792}" type="datetimeFigureOut">
              <a:rPr lang="uk-UA"/>
              <a:pPr>
                <a:defRPr/>
              </a:pPr>
              <a:t>30.03.2024</a:t>
            </a:fld>
            <a:endParaRPr lang="uk-UA"/>
          </a:p>
        </p:txBody>
      </p:sp>
      <p:sp>
        <p:nvSpPr>
          <p:cNvPr id="22" name="Місце для нижнього колонтитула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18" name="Місце для номера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3B3A2A"/>
                </a:solidFill>
                <a:latin typeface="Constantia" pitchFamily="18" charset="0"/>
              </a:defRPr>
            </a:lvl1pPr>
          </a:lstStyle>
          <a:p>
            <a:pPr>
              <a:defRPr/>
            </a:pPr>
            <a:fld id="{0676A5D3-583A-4FE1-83C5-71148DD8EF51}" type="slidenum">
              <a:rPr lang="uk-UA"/>
              <a:pPr>
                <a:defRPr/>
              </a:pPr>
              <a:t>‹№›</a:t>
            </a:fld>
            <a:endParaRPr lang="uk-UA"/>
          </a:p>
        </p:txBody>
      </p:sp>
      <p:grpSp>
        <p:nvGrpSpPr>
          <p:cNvPr id="2" name="Групувати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іліні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3" name="Поліліні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9C007F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9C007F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68007F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4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5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6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7.w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9.wmf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0.em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1.wmf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12.wmf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13.wmf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14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15.wmf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4" Type="http://schemas.openxmlformats.org/officeDocument/2006/relationships/image" Target="../media/image16.wmf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4" Type="http://schemas.openxmlformats.org/officeDocument/2006/relationships/image" Target="../media/image17.wmf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4" Type="http://schemas.openxmlformats.org/officeDocument/2006/relationships/image" Target="../media/image18.wmf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4" Type="http://schemas.openxmlformats.org/officeDocument/2006/relationships/image" Target="../media/image19.wmf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8.vml"/><Relationship Id="rId4" Type="http://schemas.openxmlformats.org/officeDocument/2006/relationships/image" Target="../media/image20.wmf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9.vml"/><Relationship Id="rId4" Type="http://schemas.openxmlformats.org/officeDocument/2006/relationships/image" Target="../media/image21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0.vml"/><Relationship Id="rId4" Type="http://schemas.openxmlformats.org/officeDocument/2006/relationships/image" Target="../media/image22.wmf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1.vml"/><Relationship Id="rId4" Type="http://schemas.openxmlformats.org/officeDocument/2006/relationships/image" Target="../media/image23.wmf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2.vml"/><Relationship Id="rId4" Type="http://schemas.openxmlformats.org/officeDocument/2006/relationships/image" Target="../media/image24.wmf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3.vml"/><Relationship Id="rId4" Type="http://schemas.openxmlformats.org/officeDocument/2006/relationships/image" Target="../media/image25.wmf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4.vml"/><Relationship Id="rId4" Type="http://schemas.openxmlformats.org/officeDocument/2006/relationships/image" Target="../media/image26.wmf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5.vml"/><Relationship Id="rId4" Type="http://schemas.openxmlformats.org/officeDocument/2006/relationships/image" Target="../media/image13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6.vml"/><Relationship Id="rId4" Type="http://schemas.openxmlformats.org/officeDocument/2006/relationships/image" Target="../media/image12.wmf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7.vml"/><Relationship Id="rId4" Type="http://schemas.openxmlformats.org/officeDocument/2006/relationships/image" Target="../media/image14.wmf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8.vml"/><Relationship Id="rId4" Type="http://schemas.openxmlformats.org/officeDocument/2006/relationships/image" Target="../media/image15.wmf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33128" y="1598017"/>
            <a:ext cx="7272808" cy="2000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uk-UA" sz="3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4400" b="1" dirty="0">
                <a:solidFill>
                  <a:schemeClr val="bg1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ТЕМА 6. </a:t>
            </a:r>
            <a:endParaRPr lang="ru-RU" sz="4400" b="1" dirty="0" smtClean="0">
              <a:solidFill>
                <a:schemeClr val="bg1"/>
              </a:solidFill>
              <a:latin typeface="Bookman Old Style" panose="020506040505050202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4400" b="1" dirty="0" err="1" smtClean="0">
                <a:solidFill>
                  <a:schemeClr val="bg1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Аналіз</a:t>
            </a:r>
            <a:r>
              <a:rPr lang="ru-RU" sz="4400" b="1" dirty="0" smtClean="0">
                <a:solidFill>
                  <a:schemeClr val="bg1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 </a:t>
            </a:r>
            <a:r>
              <a:rPr lang="ru-RU" sz="4400" b="1" dirty="0" err="1" smtClean="0">
                <a:solidFill>
                  <a:schemeClr val="bg1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фінансів</a:t>
            </a:r>
            <a:endParaRPr lang="ru-RU" sz="4400" i="1" dirty="0" smtClean="0">
              <a:solidFill>
                <a:schemeClr val="bg1"/>
              </a:solidFill>
              <a:effectLst>
                <a:outerShdw blurRad="50800" dist="38100" algn="tr" rotWithShape="0">
                  <a:prstClr val="black">
                    <a:alpha val="40000"/>
                  </a:prstClr>
                </a:outerShdw>
              </a:effectLst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6627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1476067"/>
            <a:ext cx="8136904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800" b="1" i="1" dirty="0" smtClean="0"/>
              <a:t>Етап 2. Аналіз </a:t>
            </a:r>
            <a:r>
              <a:rPr lang="uk-UA" sz="2800" b="1" i="1" dirty="0"/>
              <a:t>негативного грошового </a:t>
            </a:r>
            <a:r>
              <a:rPr lang="uk-UA" sz="2800" b="1" i="1" dirty="0" smtClean="0"/>
              <a:t>потоку</a:t>
            </a:r>
          </a:p>
          <a:p>
            <a:endParaRPr lang="uk-UA" sz="2800" dirty="0" smtClean="0"/>
          </a:p>
          <a:p>
            <a:pPr algn="just"/>
            <a:r>
              <a:rPr lang="uk-UA" sz="2800" dirty="0" smtClean="0"/>
              <a:t>2.1. Аналіз структури </a:t>
            </a:r>
            <a:r>
              <a:rPr lang="uk-UA" sz="2800" dirty="0"/>
              <a:t>напрямів використання </a:t>
            </a:r>
            <a:r>
              <a:rPr lang="uk-UA" sz="2800" dirty="0" smtClean="0"/>
              <a:t>грошових </a:t>
            </a:r>
            <a:r>
              <a:rPr lang="uk-UA" sz="2800" dirty="0"/>
              <a:t>коштів</a:t>
            </a:r>
          </a:p>
          <a:p>
            <a:endParaRPr lang="uk-UA" sz="2800" dirty="0" smtClean="0"/>
          </a:p>
          <a:p>
            <a:r>
              <a:rPr lang="uk-UA" sz="2800" dirty="0" smtClean="0"/>
              <a:t>2.2. Аналіз динаміки </a:t>
            </a:r>
            <a:r>
              <a:rPr lang="uk-UA" sz="2800" dirty="0"/>
              <a:t>використання </a:t>
            </a:r>
            <a:r>
              <a:rPr lang="uk-UA" sz="2800" dirty="0" smtClean="0"/>
              <a:t>грошових </a:t>
            </a:r>
            <a:r>
              <a:rPr lang="uk-UA" sz="2800" dirty="0"/>
              <a:t>коштів</a:t>
            </a:r>
          </a:p>
          <a:p>
            <a:endParaRPr lang="uk-UA" sz="2800" dirty="0"/>
          </a:p>
          <a:p>
            <a:pPr algn="ctr"/>
            <a:endParaRPr lang="uk-UA" sz="2800" dirty="0"/>
          </a:p>
        </p:txBody>
      </p:sp>
    </p:spTree>
    <p:extLst>
      <p:ext uri="{BB962C8B-B14F-4D97-AF65-F5344CB8AC3E}">
        <p14:creationId xmlns:p14="http://schemas.microsoft.com/office/powerpoint/2010/main" val="3912785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43608" y="539388"/>
            <a:ext cx="72728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dirty="0" smtClean="0"/>
              <a:t>Таблиця 1. Аналіз руху грошових коштів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915004"/>
              </p:ext>
            </p:extLst>
          </p:nvPr>
        </p:nvGraphicFramePr>
        <p:xfrm>
          <a:off x="243323" y="931523"/>
          <a:ext cx="8721168" cy="583189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0245"/>
                <a:gridCol w="2448272"/>
                <a:gridCol w="936104"/>
                <a:gridCol w="864096"/>
                <a:gridCol w="648072"/>
                <a:gridCol w="936104"/>
                <a:gridCol w="864096"/>
                <a:gridCol w="792088"/>
                <a:gridCol w="792091"/>
              </a:tblGrid>
              <a:tr h="309387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endParaRPr lang="ru-RU" sz="1200" i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з/п</a:t>
                      </a:r>
                      <a:endParaRPr lang="ru-RU" sz="1200" i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Грошові потоки</a:t>
                      </a:r>
                      <a:endParaRPr lang="ru-RU" sz="1200" i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Початок періоду</a:t>
                      </a:r>
                      <a:endParaRPr lang="ru-RU" sz="1200" i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Кінець періоду</a:t>
                      </a:r>
                      <a:endParaRPr lang="ru-RU" sz="1200" i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Відхилення</a:t>
                      </a:r>
                      <a:endParaRPr lang="ru-RU" sz="1200" i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8614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Сума, </a:t>
                      </a:r>
                      <a:r>
                        <a:rPr lang="ru-RU" sz="1200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тис</a:t>
                      </a:r>
                      <a:r>
                        <a:rPr lang="ru-RU" sz="1200" i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грн</a:t>
                      </a:r>
                      <a:r>
                        <a:rPr lang="ru-RU" sz="1200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200" i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i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Питома вага, %</a:t>
                      </a:r>
                      <a:endParaRPr lang="ru-RU" sz="1200" i="1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Сума, </a:t>
                      </a:r>
                      <a:r>
                        <a:rPr lang="ru-RU" sz="1200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тис</a:t>
                      </a:r>
                      <a:r>
                        <a:rPr lang="ru-RU" sz="1200" i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грн</a:t>
                      </a:r>
                      <a:r>
                        <a:rPr lang="ru-RU" sz="1200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200" i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Питома вага, %</a:t>
                      </a:r>
                      <a:endParaRPr lang="ru-RU" sz="1200" i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i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Абсолютне, </a:t>
                      </a:r>
                      <a:r>
                        <a:rPr lang="uk-UA" sz="1200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тис</a:t>
                      </a:r>
                      <a:r>
                        <a:rPr lang="uk-UA" sz="1200" i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грн</a:t>
                      </a:r>
                      <a:r>
                        <a:rPr lang="uk-UA" sz="1200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200" i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i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Відносне, </a:t>
                      </a:r>
                      <a:r>
                        <a:rPr lang="uk-UA" sz="1200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200" i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Пунктів структури, %</a:t>
                      </a:r>
                      <a:endParaRPr lang="ru-RU" sz="1200" i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 anchor="ctr"/>
                </a:tc>
              </a:tr>
              <a:tr h="21697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Позитивний грошовий потік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endParaRPr lang="ru-RU" sz="12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endParaRPr lang="ru-RU" sz="12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endParaRPr lang="ru-RU" sz="1200" b="1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endParaRPr lang="ru-RU" sz="1200" b="1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endParaRPr lang="ru-RU" sz="1200" b="1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endParaRPr lang="ru-RU" sz="1200" b="1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endParaRPr lang="ru-RU" sz="12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</a:tr>
              <a:tr h="22644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1.1.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Операційна діяльність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endParaRPr lang="ru-RU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endParaRPr lang="ru-RU" sz="12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endParaRPr lang="ru-RU" sz="12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endParaRPr lang="ru-RU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endParaRPr lang="ru-RU" sz="12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endParaRPr lang="ru-RU" sz="12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endParaRPr lang="ru-RU" sz="12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</a:tr>
              <a:tr h="16982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1.1.1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…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endParaRPr lang="ru-RU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endParaRPr lang="ru-RU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endParaRPr lang="ru-RU" sz="12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endParaRPr lang="ru-RU" sz="12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endParaRPr lang="ru-RU" sz="12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endParaRPr lang="ru-RU" sz="12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endParaRPr lang="ru-RU" sz="12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</a:tr>
              <a:tr h="133773">
                <a:tc>
                  <a:txBody>
                    <a:bodyPr/>
                    <a:lstStyle/>
                    <a:p>
                      <a:endParaRPr lang="ru-RU" sz="12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Разом від операційної діяльності</a:t>
                      </a:r>
                      <a:endParaRPr lang="ru-RU" sz="1200" i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endParaRPr lang="ru-RU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endParaRPr lang="ru-RU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endParaRPr lang="ru-RU" sz="12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endParaRPr lang="ru-RU" sz="12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endParaRPr lang="ru-RU" sz="12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endParaRPr lang="ru-RU" sz="12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endParaRPr lang="ru-RU" sz="12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</a:tr>
              <a:tr h="16982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1.2.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Фінансова діяльність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endParaRPr lang="ru-RU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endParaRPr lang="ru-RU" sz="12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endParaRPr lang="ru-RU" sz="12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endParaRPr lang="ru-RU" sz="12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endParaRPr lang="ru-RU" sz="12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endParaRPr lang="ru-RU" sz="12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endParaRPr lang="ru-RU" sz="12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</a:tr>
              <a:tr h="19730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1.2.1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…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endParaRPr lang="ru-RU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endParaRPr lang="ru-RU" sz="12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endParaRPr lang="ru-RU" sz="12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endParaRPr lang="ru-RU" sz="12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endParaRPr lang="ru-RU" sz="12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endParaRPr lang="ru-RU" sz="12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endParaRPr lang="ru-RU" sz="12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</a:tr>
              <a:tr h="28283">
                <a:tc>
                  <a:txBody>
                    <a:bodyPr/>
                    <a:lstStyle/>
                    <a:p>
                      <a:endParaRPr lang="ru-RU" sz="12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Разом від фінансової діяльності</a:t>
                      </a:r>
                      <a:endParaRPr lang="ru-RU" sz="1200" i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endParaRPr lang="ru-RU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endParaRPr lang="ru-RU" sz="12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endParaRPr lang="ru-RU" sz="12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endParaRPr lang="ru-RU" sz="12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endParaRPr lang="ru-RU" sz="12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endParaRPr lang="ru-RU" sz="12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endParaRPr lang="ru-RU" sz="12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</a:tr>
              <a:tr h="22644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1.3.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Інвестиційна діяльність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endParaRPr lang="ru-RU" sz="12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endParaRPr lang="ru-RU" sz="12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endParaRPr lang="ru-RU" sz="12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endParaRPr lang="ru-RU" sz="12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endParaRPr lang="ru-RU" sz="12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endParaRPr lang="ru-RU" sz="12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endParaRPr lang="ru-RU" sz="12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</a:tr>
              <a:tr h="17381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1.3.1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…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endParaRPr lang="ru-RU" sz="12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endParaRPr lang="ru-RU" sz="12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endParaRPr lang="ru-RU" sz="12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endParaRPr lang="ru-RU" sz="12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endParaRPr lang="ru-RU" sz="12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endParaRPr lang="ru-RU" sz="12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endParaRPr lang="ru-RU" sz="12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</a:tr>
              <a:tr h="109673">
                <a:tc>
                  <a:txBody>
                    <a:bodyPr/>
                    <a:lstStyle/>
                    <a:p>
                      <a:endParaRPr lang="ru-RU" sz="12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Разом від інвестиційної діяльності</a:t>
                      </a:r>
                      <a:endParaRPr lang="ru-RU" sz="1200" i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endParaRPr lang="ru-RU" sz="12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endParaRPr lang="ru-RU" sz="12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endParaRPr lang="ru-RU" sz="12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endParaRPr lang="ru-RU" sz="12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endParaRPr lang="ru-RU" sz="12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endParaRPr lang="ru-RU" sz="12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endParaRPr lang="ru-RU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</a:tr>
              <a:tr h="88716">
                <a:tc>
                  <a:txBody>
                    <a:bodyPr/>
                    <a:lstStyle/>
                    <a:p>
                      <a:endParaRPr lang="ru-RU" sz="1200" i="1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uk-UA" sz="1200" b="1" i="1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Разом позитивний грошовий потік</a:t>
                      </a:r>
                      <a:endParaRPr kumimoji="0" lang="ru-RU" sz="1200" b="1" i="1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endParaRPr lang="ru-RU" sz="1200" i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endParaRPr lang="ru-RU" sz="1200" i="1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endParaRPr lang="ru-RU" sz="1200" i="1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endParaRPr lang="ru-RU" sz="1200" i="1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endParaRPr lang="ru-RU" sz="1200" i="1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endParaRPr lang="ru-RU" sz="1200" i="1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endParaRPr lang="ru-RU" sz="1200" i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</a:tr>
              <a:tr h="22577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uk-UA" sz="12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Негативний грошовий потік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endParaRPr lang="ru-RU" sz="1200" b="1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endParaRPr lang="ru-RU" sz="1200" b="1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endParaRPr lang="ru-RU" sz="1200" b="1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endParaRPr lang="ru-RU" sz="1200" b="1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endParaRPr lang="ru-RU" sz="1200" b="1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endParaRPr lang="ru-RU" sz="1200" b="1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endParaRPr lang="ru-RU" sz="12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</a:tr>
              <a:tr h="16982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uk-UA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.1</a:t>
                      </a: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Операційна діяльність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</a:tr>
              <a:tr h="17397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uk-UA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.1.1</a:t>
                      </a: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…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</a:tr>
              <a:tr h="6752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Разом від операційної діяльності</a:t>
                      </a:r>
                      <a:endParaRPr lang="ru-RU" sz="1200" i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uk-UA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.2</a:t>
                      </a: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Фінансова діяльність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</a:tr>
              <a:tr h="17381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uk-UA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.2.1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…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Разом від фінансової діяльності</a:t>
                      </a:r>
                      <a:endParaRPr lang="ru-RU" sz="1200" i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</a:tr>
              <a:tr h="17381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uk-UA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.3</a:t>
                      </a: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Інвестиційна діяльність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</a:tr>
              <a:tr h="19592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uk-UA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.3.1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…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</a:tr>
              <a:tr h="9365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Разом від інвестиційної діяльності</a:t>
                      </a:r>
                      <a:endParaRPr lang="ru-RU" sz="1200" i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</a:tr>
              <a:tr h="5908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i="1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1200" b="1" i="1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Разом негативний грошовий потік</a:t>
                      </a:r>
                      <a:endParaRPr kumimoji="0" lang="ru-RU" sz="1200" b="1" i="1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i="1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i="1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i="1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i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i="1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i="1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i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</a:tr>
              <a:tr h="17185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i="1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b="1" i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Разом чистий грошовий потік</a:t>
                      </a:r>
                      <a:endParaRPr lang="ru-RU" sz="1200" b="1" i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i="1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i="1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i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i="1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i="1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i="1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i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5200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1600" y="1844824"/>
            <a:ext cx="7272808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800" b="1" i="1" dirty="0"/>
              <a:t>Етап 3. Аналіз чистого грошового потоку</a:t>
            </a:r>
            <a:endParaRPr lang="uk-UA" sz="2800" b="1" dirty="0"/>
          </a:p>
          <a:p>
            <a:endParaRPr lang="uk-UA" sz="2800" dirty="0"/>
          </a:p>
          <a:p>
            <a:pPr algn="just"/>
            <a:r>
              <a:rPr lang="uk-UA" sz="2800" dirty="0"/>
              <a:t>3.1. Оцінка збалансованості позитивного та негативного потоків</a:t>
            </a:r>
          </a:p>
          <a:p>
            <a:endParaRPr lang="uk-UA" sz="2800" dirty="0"/>
          </a:p>
          <a:p>
            <a:r>
              <a:rPr lang="uk-UA" sz="2800" dirty="0"/>
              <a:t>3.2. Аналіз якості чистого грошового потоку</a:t>
            </a:r>
          </a:p>
        </p:txBody>
      </p:sp>
    </p:spTree>
    <p:extLst>
      <p:ext uri="{BB962C8B-B14F-4D97-AF65-F5344CB8AC3E}">
        <p14:creationId xmlns:p14="http://schemas.microsoft.com/office/powerpoint/2010/main" val="1784462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15616" y="1045180"/>
            <a:ext cx="7056784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800" b="1" i="1" dirty="0" smtClean="0"/>
              <a:t>Етап 4. Аналіз </a:t>
            </a:r>
            <a:r>
              <a:rPr lang="uk-UA" sz="2800" b="1" i="1" dirty="0"/>
              <a:t>грошового потоку за видами </a:t>
            </a:r>
            <a:r>
              <a:rPr lang="uk-UA" sz="2800" b="1" i="1" dirty="0" smtClean="0"/>
              <a:t>діяльності</a:t>
            </a:r>
          </a:p>
          <a:p>
            <a:endParaRPr lang="uk-UA" sz="2800" i="1" dirty="0" smtClean="0"/>
          </a:p>
          <a:p>
            <a:pPr algn="just"/>
            <a:r>
              <a:rPr lang="uk-UA" sz="2800" dirty="0" smtClean="0"/>
              <a:t>4.1. Аналіз структури </a:t>
            </a:r>
            <a:r>
              <a:rPr lang="uk-UA" sz="2800" dirty="0"/>
              <a:t>грошового потоку від операційної діяльності</a:t>
            </a:r>
          </a:p>
          <a:p>
            <a:pPr algn="just"/>
            <a:endParaRPr lang="uk-UA" sz="2800" i="1" dirty="0"/>
          </a:p>
          <a:p>
            <a:pPr algn="just"/>
            <a:r>
              <a:rPr lang="uk-UA" sz="2800" dirty="0" smtClean="0"/>
              <a:t>4.2. Аналіз структури </a:t>
            </a:r>
            <a:r>
              <a:rPr lang="uk-UA" sz="2800" dirty="0"/>
              <a:t>грошового потоку від інвестиційної діяльності</a:t>
            </a:r>
          </a:p>
          <a:p>
            <a:pPr algn="just"/>
            <a:endParaRPr lang="uk-UA" sz="2800" dirty="0" smtClean="0"/>
          </a:p>
          <a:p>
            <a:pPr algn="just"/>
            <a:r>
              <a:rPr lang="uk-UA" sz="2800" dirty="0" smtClean="0"/>
              <a:t>4.3. </a:t>
            </a:r>
            <a:r>
              <a:rPr lang="uk-UA" sz="2800" dirty="0"/>
              <a:t>Аналіз </a:t>
            </a:r>
            <a:r>
              <a:rPr lang="uk-UA" sz="2800" dirty="0" smtClean="0"/>
              <a:t>структури </a:t>
            </a:r>
            <a:r>
              <a:rPr lang="uk-UA" sz="2800" dirty="0"/>
              <a:t>грошового потоку від фінансової </a:t>
            </a:r>
            <a:r>
              <a:rPr lang="uk-UA" sz="2800" dirty="0" smtClean="0"/>
              <a:t>діяльності</a:t>
            </a:r>
            <a:endParaRPr lang="uk-UA" sz="2800" dirty="0"/>
          </a:p>
        </p:txBody>
      </p:sp>
    </p:spTree>
    <p:extLst>
      <p:ext uri="{BB962C8B-B14F-4D97-AF65-F5344CB8AC3E}">
        <p14:creationId xmlns:p14="http://schemas.microsoft.com/office/powerpoint/2010/main" val="4183152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15616" y="1617762"/>
            <a:ext cx="72008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800" b="1" i="1" dirty="0" smtClean="0"/>
              <a:t>Етап 5. Аналіз </a:t>
            </a:r>
            <a:r>
              <a:rPr lang="uk-UA" sz="2800" b="1" i="1" dirty="0"/>
              <a:t>відхилення залишку грошових коштів від чистого фінансового </a:t>
            </a:r>
            <a:r>
              <a:rPr lang="uk-UA" sz="2800" b="1" i="1" dirty="0" smtClean="0"/>
              <a:t>результату</a:t>
            </a:r>
          </a:p>
          <a:p>
            <a:endParaRPr lang="uk-UA" sz="2800" dirty="0" smtClean="0"/>
          </a:p>
          <a:p>
            <a:pPr algn="just"/>
            <a:r>
              <a:rPr lang="uk-UA" sz="2800" dirty="0" smtClean="0"/>
              <a:t>5.1. Оцінка наявності грошових </a:t>
            </a:r>
            <a:r>
              <a:rPr lang="uk-UA" sz="2800" dirty="0"/>
              <a:t>коштів</a:t>
            </a:r>
          </a:p>
          <a:p>
            <a:pPr algn="just"/>
            <a:endParaRPr lang="uk-UA" sz="2800" dirty="0" smtClean="0"/>
          </a:p>
          <a:p>
            <a:pPr algn="just"/>
            <a:r>
              <a:rPr lang="uk-UA" sz="2800" dirty="0" smtClean="0"/>
              <a:t>5.2. Відхилення залишку </a:t>
            </a:r>
            <a:r>
              <a:rPr lang="uk-UA" sz="2800" dirty="0"/>
              <a:t>грошових коштів </a:t>
            </a:r>
            <a:r>
              <a:rPr lang="uk-UA" sz="2800" dirty="0" smtClean="0"/>
              <a:t>від </a:t>
            </a:r>
            <a:r>
              <a:rPr lang="uk-UA" sz="2800" dirty="0"/>
              <a:t>фінансового </a:t>
            </a:r>
            <a:r>
              <a:rPr lang="uk-UA" sz="2800" dirty="0" smtClean="0"/>
              <a:t>результату</a:t>
            </a:r>
            <a:endParaRPr lang="uk-UA" sz="2800" dirty="0"/>
          </a:p>
        </p:txBody>
      </p:sp>
    </p:spTree>
    <p:extLst>
      <p:ext uri="{BB962C8B-B14F-4D97-AF65-F5344CB8AC3E}">
        <p14:creationId xmlns:p14="http://schemas.microsoft.com/office/powerpoint/2010/main" val="4233504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604426"/>
            <a:ext cx="8064896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800" b="1" i="1" dirty="0"/>
              <a:t>Етап </a:t>
            </a:r>
            <a:r>
              <a:rPr lang="uk-UA" sz="2800" b="1" i="1" dirty="0" smtClean="0"/>
              <a:t>6. </a:t>
            </a:r>
            <a:r>
              <a:rPr lang="uk-UA" sz="2800" b="1" i="1" dirty="0"/>
              <a:t>Аналіз ефективності  використання грошових коштів </a:t>
            </a:r>
            <a:endParaRPr lang="uk-UA" sz="2800" b="1" i="1" dirty="0" smtClean="0"/>
          </a:p>
          <a:p>
            <a:pPr algn="ctr"/>
            <a:endParaRPr lang="uk-UA" dirty="0" smtClean="0"/>
          </a:p>
          <a:p>
            <a:r>
              <a:rPr lang="uk-UA" sz="2400" b="1" dirty="0" smtClean="0"/>
              <a:t>1. Рентабельність </a:t>
            </a:r>
            <a:r>
              <a:rPr lang="uk-UA" sz="2400" b="1" dirty="0"/>
              <a:t>залишку грошових </a:t>
            </a:r>
            <a:r>
              <a:rPr lang="uk-UA" sz="2400" b="1" dirty="0" smtClean="0"/>
              <a:t>коштів (</a:t>
            </a:r>
            <a:r>
              <a:rPr lang="uk-UA" sz="2400" b="1" dirty="0" err="1" smtClean="0"/>
              <a:t>Рз</a:t>
            </a:r>
            <a:r>
              <a:rPr lang="uk-UA" sz="2400" b="1" dirty="0" smtClean="0"/>
              <a:t>)</a:t>
            </a:r>
            <a:endParaRPr lang="uk-UA" sz="2400" b="1" dirty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58416495"/>
              </p:ext>
            </p:extLst>
          </p:nvPr>
        </p:nvGraphicFramePr>
        <p:xfrm>
          <a:off x="3059832" y="2266697"/>
          <a:ext cx="3672408" cy="14503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" name="Формула" r:id="rId3" imgW="660240" imgH="457200" progId="Equation.3">
                  <p:embed/>
                </p:oleObj>
              </mc:Choice>
              <mc:Fallback>
                <p:oleObj name="Формула" r:id="rId3" imgW="660240" imgH="457200" progId="Equation.3">
                  <p:embed/>
                  <p:pic>
                    <p:nvPicPr>
                      <p:cNvPr id="0" name="Picture 17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59832" y="2266697"/>
                        <a:ext cx="3672408" cy="145033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683568" y="3682767"/>
            <a:ext cx="806489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000" i="1" dirty="0" smtClean="0"/>
              <a:t>Ф</a:t>
            </a:r>
            <a:r>
              <a:rPr lang="uk-UA" sz="2000" i="1" baseline="-25000" dirty="0" smtClean="0"/>
              <a:t>Р</a:t>
            </a:r>
            <a:r>
              <a:rPr lang="en-US" sz="2000" i="1" dirty="0"/>
              <a:t> </a:t>
            </a:r>
            <a:r>
              <a:rPr lang="uk-UA" sz="2000" dirty="0"/>
              <a:t>–</a:t>
            </a:r>
            <a:r>
              <a:rPr lang="en-US" sz="2000" dirty="0"/>
              <a:t> </a:t>
            </a:r>
            <a:r>
              <a:rPr lang="uk-UA" sz="2000" dirty="0"/>
              <a:t>фінансовий результат діяльності підприємства, грн</a:t>
            </a:r>
            <a:r>
              <a:rPr lang="uk-UA" sz="2000" dirty="0" smtClean="0"/>
              <a:t>. ; </a:t>
            </a:r>
            <a:r>
              <a:rPr lang="uk-UA" sz="2000" i="1" dirty="0" smtClean="0"/>
              <a:t>З</a:t>
            </a:r>
            <a:r>
              <a:rPr lang="uk-UA" sz="2000" i="1" baseline="-25000" dirty="0" smtClean="0"/>
              <a:t>С</a:t>
            </a:r>
            <a:r>
              <a:rPr lang="en-US" sz="2000" i="1" baseline="-25000" dirty="0"/>
              <a:t> </a:t>
            </a:r>
            <a:r>
              <a:rPr lang="uk-UA" sz="2000" dirty="0"/>
              <a:t>– середній залишок грошових коштів, </a:t>
            </a:r>
            <a:r>
              <a:rPr lang="uk-UA" sz="2000" dirty="0" smtClean="0"/>
              <a:t>грн.</a:t>
            </a:r>
            <a:r>
              <a:rPr lang="uk-UA" sz="2000" dirty="0" smtClean="0">
                <a:effectLst/>
              </a:rPr>
              <a:t> </a:t>
            </a:r>
            <a:r>
              <a:rPr lang="uk-UA" sz="2000" dirty="0"/>
              <a:t> </a:t>
            </a:r>
            <a:endParaRPr lang="uk-UA" sz="2000" dirty="0" smtClean="0"/>
          </a:p>
          <a:p>
            <a:endParaRPr lang="uk-UA" sz="2400" dirty="0" smtClean="0"/>
          </a:p>
          <a:p>
            <a:pPr algn="just"/>
            <a:r>
              <a:rPr lang="uk-UA" sz="2400" dirty="0" smtClean="0"/>
              <a:t>Показує суму прибутку </a:t>
            </a:r>
            <a:r>
              <a:rPr lang="uk-UA" sz="2400" dirty="0"/>
              <a:t>(збитку), яка припадає на 1 грн. грошових коштів, що знаходяться у розпорядженні підприємства в середньому протягом періоду, що </a:t>
            </a:r>
            <a:r>
              <a:rPr lang="uk-UA" sz="2400" dirty="0" smtClean="0"/>
              <a:t>досліджується.</a:t>
            </a:r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3159741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7" y="1177588"/>
            <a:ext cx="724544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800" b="1" dirty="0" smtClean="0"/>
              <a:t>2. Рентабельність </a:t>
            </a:r>
            <a:r>
              <a:rPr lang="uk-UA" sz="2800" b="1" dirty="0"/>
              <a:t>витрачених грошових </a:t>
            </a:r>
            <a:r>
              <a:rPr lang="uk-UA" sz="2800" b="1" dirty="0" smtClean="0"/>
              <a:t>коштів (</a:t>
            </a:r>
            <a:r>
              <a:rPr lang="uk-UA" sz="2800" b="1" dirty="0" err="1" smtClean="0"/>
              <a:t>Рв</a:t>
            </a:r>
            <a:r>
              <a:rPr lang="uk-UA" sz="2800" b="1" dirty="0" smtClean="0"/>
              <a:t>)</a:t>
            </a:r>
            <a:endParaRPr lang="uk-UA" sz="2800" b="1" dirty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73139117"/>
              </p:ext>
            </p:extLst>
          </p:nvPr>
        </p:nvGraphicFramePr>
        <p:xfrm>
          <a:off x="2987824" y="1890797"/>
          <a:ext cx="3888432" cy="15382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" name="Формула" r:id="rId3" imgW="672808" imgH="457002" progId="Equation.3">
                  <p:embed/>
                </p:oleObj>
              </mc:Choice>
              <mc:Fallback>
                <p:oleObj name="Формула" r:id="rId3" imgW="672808" imgH="457002" progId="Equation.3">
                  <p:embed/>
                  <p:pic>
                    <p:nvPicPr>
                      <p:cNvPr id="0" name="Picture 17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7824" y="1890797"/>
                        <a:ext cx="3888432" cy="153820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942975" y="3639795"/>
            <a:ext cx="7327582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000" i="1" dirty="0" smtClean="0">
                <a:latin typeface="Times New Roman" pitchFamily="18" charset="0"/>
                <a:cs typeface="Times New Roman" pitchFamily="18" charset="0"/>
              </a:rPr>
              <a:t>ГП</a:t>
            </a:r>
            <a:r>
              <a:rPr lang="uk-UA" sz="2000" i="1" baseline="-25000" dirty="0" smtClean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– негативний грошовий потік, грн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Показує суму прибутку </a:t>
            </a:r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(збитку), яка припадає на 1 грн. грошових коштів, витрачених підприємством за період, що 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досліджується</a:t>
            </a:r>
            <a:endParaRPr lang="uk-UA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9192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1196752"/>
            <a:ext cx="8528938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800" b="1" dirty="0" smtClean="0"/>
              <a:t>3. Рентабельність </a:t>
            </a:r>
            <a:r>
              <a:rPr lang="uk-UA" sz="2800" b="1" dirty="0"/>
              <a:t>грошових коштів </a:t>
            </a:r>
            <a:r>
              <a:rPr lang="uk-UA" sz="2800" b="1" dirty="0" smtClean="0"/>
              <a:t>отриманих </a:t>
            </a:r>
          </a:p>
          <a:p>
            <a:r>
              <a:rPr lang="uk-UA" sz="2800" b="1" dirty="0" smtClean="0"/>
              <a:t>(</a:t>
            </a:r>
            <a:r>
              <a:rPr lang="uk-UA" sz="2800" b="1" dirty="0" err="1" smtClean="0"/>
              <a:t>Ротр</a:t>
            </a:r>
            <a:r>
              <a:rPr lang="uk-UA" sz="2800" b="1" dirty="0" smtClean="0"/>
              <a:t>)</a:t>
            </a:r>
            <a:endParaRPr lang="uk-UA" sz="2800" b="1" dirty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93325022"/>
              </p:ext>
            </p:extLst>
          </p:nvPr>
        </p:nvGraphicFramePr>
        <p:xfrm>
          <a:off x="2771800" y="1844824"/>
          <a:ext cx="3960440" cy="15121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7" name="Формула" r:id="rId3" imgW="800100" imgH="457200" progId="Equation.3">
                  <p:embed/>
                </p:oleObj>
              </mc:Choice>
              <mc:Fallback>
                <p:oleObj name="Формула" r:id="rId3" imgW="800100" imgH="457200" progId="Equation.3">
                  <p:embed/>
                  <p:pic>
                    <p:nvPicPr>
                      <p:cNvPr id="0" name="Picture 17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1800" y="1844824"/>
                        <a:ext cx="3960440" cy="151216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899592" y="3501008"/>
            <a:ext cx="748883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000" i="1" dirty="0" smtClean="0">
                <a:latin typeface="Times New Roman" pitchFamily="18" charset="0"/>
                <a:cs typeface="Times New Roman" pitchFamily="18" charset="0"/>
              </a:rPr>
              <a:t>ГП</a:t>
            </a:r>
            <a:r>
              <a:rPr lang="uk-UA" sz="2000" i="1" baseline="-25000" dirty="0" smtClean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uk-UA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– позитивний грошовий потік, грн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uk-UA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uk-UA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Показує суму прибутку </a:t>
            </a:r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(збитку), яка припадає на 1 грн. грошових коштів, які отримало підприємство за період, що 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досліджується</a:t>
            </a:r>
            <a:endParaRPr lang="uk-UA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7613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1321604"/>
            <a:ext cx="772333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800" b="1" dirty="0" smtClean="0"/>
              <a:t>4. Рентабельність </a:t>
            </a:r>
            <a:r>
              <a:rPr lang="uk-UA" sz="2800" b="1" dirty="0"/>
              <a:t>чистого грошового </a:t>
            </a:r>
            <a:r>
              <a:rPr lang="uk-UA" sz="2800" b="1" dirty="0" smtClean="0"/>
              <a:t>потоку (</a:t>
            </a:r>
            <a:r>
              <a:rPr lang="uk-UA" sz="2800" b="1" dirty="0" err="1" smtClean="0"/>
              <a:t>Рч</a:t>
            </a:r>
            <a:r>
              <a:rPr lang="uk-UA" sz="2800" b="1" dirty="0" smtClean="0"/>
              <a:t>)</a:t>
            </a:r>
            <a:endParaRPr lang="uk-UA" sz="2800" b="1" dirty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95538000"/>
              </p:ext>
            </p:extLst>
          </p:nvPr>
        </p:nvGraphicFramePr>
        <p:xfrm>
          <a:off x="2339752" y="1844824"/>
          <a:ext cx="4968552" cy="16561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1" name="Формула" r:id="rId3" imgW="672808" imgH="457002" progId="Equation.3">
                  <p:embed/>
                </p:oleObj>
              </mc:Choice>
              <mc:Fallback>
                <p:oleObj name="Формула" r:id="rId3" imgW="672808" imgH="457002" progId="Equation.3">
                  <p:embed/>
                  <p:pic>
                    <p:nvPicPr>
                      <p:cNvPr id="0" name="Picture 17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9752" y="1844824"/>
                        <a:ext cx="4968552" cy="165618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043608" y="3546882"/>
            <a:ext cx="72008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ГП</a:t>
            </a:r>
            <a:r>
              <a:rPr lang="uk-UA" sz="2400" i="1" baseline="-25000" dirty="0" smtClean="0">
                <a:latin typeface="Times New Roman" pitchFamily="18" charset="0"/>
                <a:cs typeface="Times New Roman" pitchFamily="18" charset="0"/>
              </a:rPr>
              <a:t>Ч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– чистий грошовий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потік,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грн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uk-UA" sz="28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Сума прибутку (збитку) на 1 грн. чистого грошового 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потоку</a:t>
            </a:r>
            <a:endParaRPr lang="uk-UA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1030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836712"/>
            <a:ext cx="748883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800" b="1" dirty="0" smtClean="0"/>
              <a:t>5. Коефіцієнт </a:t>
            </a:r>
            <a:r>
              <a:rPr lang="uk-UA" sz="2800" b="1" dirty="0"/>
              <a:t>достатності чистого грошового </a:t>
            </a:r>
            <a:r>
              <a:rPr lang="uk-UA" sz="2800" b="1" dirty="0" smtClean="0"/>
              <a:t>потоку (</a:t>
            </a:r>
            <a:r>
              <a:rPr lang="uk-UA" sz="2800" b="1" dirty="0" err="1" smtClean="0"/>
              <a:t>Кд</a:t>
            </a:r>
            <a:r>
              <a:rPr lang="uk-UA" sz="2800" b="1" dirty="0" smtClean="0"/>
              <a:t>)</a:t>
            </a:r>
            <a:endParaRPr lang="uk-UA" sz="2800" b="1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63904160"/>
              </p:ext>
            </p:extLst>
          </p:nvPr>
        </p:nvGraphicFramePr>
        <p:xfrm>
          <a:off x="2699792" y="1934835"/>
          <a:ext cx="3816424" cy="12781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5" name="Формула" r:id="rId3" imgW="952087" imgH="418918" progId="Equation.3">
                  <p:embed/>
                </p:oleObj>
              </mc:Choice>
              <mc:Fallback>
                <p:oleObj name="Формула" r:id="rId3" imgW="952087" imgH="418918" progId="Equation.3">
                  <p:embed/>
                  <p:pic>
                    <p:nvPicPr>
                      <p:cNvPr id="0" name="Picture 17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99792" y="1934835"/>
                        <a:ext cx="3816424" cy="127814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043608" y="3384282"/>
            <a:ext cx="7344816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000" i="1" dirty="0" smtClean="0"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– виплати за позиками, грн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.; </a:t>
            </a:r>
            <a:r>
              <a:rPr lang="uk-UA" sz="2000" i="1" dirty="0" err="1" smtClean="0">
                <a:latin typeface="Times New Roman" pitchFamily="18" charset="0"/>
                <a:cs typeface="Times New Roman" pitchFamily="18" charset="0"/>
              </a:rPr>
              <a:t>ΔЗ</a:t>
            </a:r>
            <a:r>
              <a:rPr lang="uk-UA" sz="2000" dirty="0" err="1">
                <a:latin typeface="Times New Roman" pitchFamily="18" charset="0"/>
                <a:cs typeface="Times New Roman" pitchFamily="18" charset="0"/>
              </a:rPr>
              <a:t> – прир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іст залишків оборотних активів, грн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.; </a:t>
            </a:r>
            <a:r>
              <a:rPr lang="uk-UA" sz="2000" i="1" dirty="0" smtClean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виплати за дивідендами власникам підприємства, грн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Визначає достатність чистого грошового потоку, який створюється підприємством, з урахуванням потреб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фінансування</a:t>
            </a:r>
            <a:endParaRPr lang="uk-UA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2934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15616" y="2060848"/>
            <a:ext cx="597666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indent="-742950" algn="just">
              <a:buAutoNum type="arabicPeriod"/>
            </a:pPr>
            <a:r>
              <a:rPr lang="ru-RU" sz="3600" b="1" dirty="0" err="1" smtClean="0">
                <a:latin typeface="Bookman Old Style" panose="02050604050505020204" pitchFamily="18" charset="0"/>
                <a:cs typeface="Times New Roman" panose="02020603050405020304" pitchFamily="18" charset="0"/>
              </a:rPr>
              <a:t>Аналіз</a:t>
            </a:r>
            <a:r>
              <a:rPr lang="ru-RU" sz="3600" b="1" dirty="0" smtClean="0">
                <a:latin typeface="Bookman Old Style" panose="020506040505050202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err="1">
                <a:latin typeface="Bookman Old Style" panose="02050604050505020204" pitchFamily="18" charset="0"/>
                <a:cs typeface="Times New Roman" panose="02020603050405020304" pitchFamily="18" charset="0"/>
              </a:rPr>
              <a:t>грошових</a:t>
            </a:r>
            <a:r>
              <a:rPr lang="ru-RU" sz="3600" b="1" dirty="0">
                <a:latin typeface="Bookman Old Style" panose="020506040505050202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err="1">
                <a:latin typeface="Bookman Old Style" panose="02050604050505020204" pitchFamily="18" charset="0"/>
                <a:cs typeface="Times New Roman" panose="02020603050405020304" pitchFamily="18" charset="0"/>
              </a:rPr>
              <a:t>потоків</a:t>
            </a:r>
            <a:r>
              <a:rPr lang="ru-RU" sz="3600" b="1" dirty="0">
                <a:latin typeface="Bookman Old Style" panose="02050604050505020204" pitchFamily="18" charset="0"/>
                <a:cs typeface="Times New Roman" panose="02020603050405020304" pitchFamily="18" charset="0"/>
              </a:rPr>
              <a:t> </a:t>
            </a:r>
            <a:endParaRPr lang="ru-RU" sz="3600" b="1" dirty="0" smtClean="0">
              <a:latin typeface="Bookman Old Style" panose="020506040505050202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3600" b="1" dirty="0" smtClean="0">
                <a:latin typeface="Bookman Old Style" panose="02050604050505020204" pitchFamily="18" charset="0"/>
                <a:cs typeface="Times New Roman" panose="02020603050405020304" pitchFamily="18" charset="0"/>
              </a:rPr>
              <a:t>2</a:t>
            </a:r>
            <a:r>
              <a:rPr lang="ru-RU" sz="3600" b="1" dirty="0">
                <a:latin typeface="Bookman Old Style" panose="02050604050505020204" pitchFamily="18" charset="0"/>
                <a:cs typeface="Times New Roman" panose="02020603050405020304" pitchFamily="18" charset="0"/>
              </a:rPr>
              <a:t>. </a:t>
            </a:r>
            <a:r>
              <a:rPr lang="ru-RU" sz="3600" b="1" dirty="0" err="1">
                <a:latin typeface="Bookman Old Style" panose="02050604050505020204" pitchFamily="18" charset="0"/>
                <a:cs typeface="Times New Roman" panose="02020603050405020304" pitchFamily="18" charset="0"/>
              </a:rPr>
              <a:t>Аналіз</a:t>
            </a:r>
            <a:r>
              <a:rPr lang="ru-RU" sz="3600" b="1" dirty="0">
                <a:latin typeface="Bookman Old Style" panose="020506040505050202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err="1">
                <a:latin typeface="Bookman Old Style" panose="02050604050505020204" pitchFamily="18" charset="0"/>
                <a:cs typeface="Times New Roman" panose="02020603050405020304" pitchFamily="18" charset="0"/>
              </a:rPr>
              <a:t>прибутку</a:t>
            </a:r>
            <a:r>
              <a:rPr lang="ru-RU" sz="3600" b="1" dirty="0">
                <a:latin typeface="Bookman Old Style" panose="02050604050505020204" pitchFamily="18" charset="0"/>
                <a:cs typeface="Times New Roman" panose="02020603050405020304" pitchFamily="18" charset="0"/>
              </a:rPr>
              <a:t> </a:t>
            </a:r>
          </a:p>
          <a:p>
            <a:pPr algn="just"/>
            <a:r>
              <a:rPr lang="ru-RU" sz="3600" b="1" dirty="0" smtClean="0">
                <a:latin typeface="Bookman Old Style" panose="02050604050505020204" pitchFamily="18" charset="0"/>
                <a:cs typeface="Times New Roman" panose="02020603050405020304" pitchFamily="18" charset="0"/>
              </a:rPr>
              <a:t>3</a:t>
            </a:r>
            <a:r>
              <a:rPr lang="ru-RU" sz="3600" b="1" dirty="0">
                <a:latin typeface="Bookman Old Style" panose="02050604050505020204" pitchFamily="18" charset="0"/>
                <a:cs typeface="Times New Roman" panose="02020603050405020304" pitchFamily="18" charset="0"/>
              </a:rPr>
              <a:t>. </a:t>
            </a:r>
            <a:r>
              <a:rPr lang="ru-RU" sz="3600" b="1" dirty="0" err="1">
                <a:latin typeface="Bookman Old Style" panose="02050604050505020204" pitchFamily="18" charset="0"/>
                <a:cs typeface="Times New Roman" panose="02020603050405020304" pitchFamily="18" charset="0"/>
              </a:rPr>
              <a:t>Аналіз</a:t>
            </a:r>
            <a:r>
              <a:rPr lang="ru-RU" sz="3600" b="1" dirty="0">
                <a:latin typeface="Bookman Old Style" panose="020506040505050202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err="1">
                <a:latin typeface="Bookman Old Style" panose="02050604050505020204" pitchFamily="18" charset="0"/>
                <a:cs typeface="Times New Roman" panose="02020603050405020304" pitchFamily="18" charset="0"/>
              </a:rPr>
              <a:t>фінансового</a:t>
            </a:r>
            <a:r>
              <a:rPr lang="ru-RU" sz="3600" b="1" dirty="0">
                <a:latin typeface="Bookman Old Style" panose="02050604050505020204" pitchFamily="18" charset="0"/>
                <a:cs typeface="Times New Roman" panose="02020603050405020304" pitchFamily="18" charset="0"/>
              </a:rPr>
              <a:t> стану </a:t>
            </a:r>
            <a:r>
              <a:rPr lang="ru-RU" sz="3600" b="1" dirty="0" err="1">
                <a:latin typeface="Bookman Old Style" panose="02050604050505020204" pitchFamily="18" charset="0"/>
                <a:cs typeface="Times New Roman" panose="02020603050405020304" pitchFamily="18" charset="0"/>
              </a:rPr>
              <a:t>підприємства</a:t>
            </a:r>
            <a:endParaRPr lang="uk-UA" sz="3600" b="1" dirty="0">
              <a:latin typeface="Bookman Old Style" panose="020506040505050202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5156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31640" y="1196752"/>
            <a:ext cx="7128792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3200" i="1" dirty="0">
                <a:latin typeface="Times New Roman" pitchFamily="18" charset="0"/>
                <a:cs typeface="Times New Roman" pitchFamily="18" charset="0"/>
              </a:rPr>
              <a:t>Модель, розроблена Міллером і </a:t>
            </a:r>
            <a:r>
              <a:rPr lang="uk-UA" sz="3200" i="1" dirty="0" err="1">
                <a:latin typeface="Times New Roman" pitchFamily="18" charset="0"/>
                <a:cs typeface="Times New Roman" pitchFamily="18" charset="0"/>
              </a:rPr>
              <a:t>Орром</a:t>
            </a:r>
            <a:r>
              <a:rPr lang="uk-UA" sz="3200" dirty="0">
                <a:latin typeface="Times New Roman" pitchFamily="18" charset="0"/>
                <a:cs typeface="Times New Roman" pitchFamily="18" charset="0"/>
              </a:rPr>
              <a:t>, допомагає з’ясувати: як підприємству слід управляти своїм грошовим запасом, якщо неможливо передбачити щоденне витрачання та надходження грошових коштів. Модель базується на припущенні, що  надходження і витрачання грошей від періоду до періоду є незалежними випадковими подіями.</a:t>
            </a:r>
          </a:p>
        </p:txBody>
      </p:sp>
    </p:spTree>
    <p:extLst>
      <p:ext uri="{BB962C8B-B14F-4D97-AF65-F5344CB8AC3E}">
        <p14:creationId xmlns:p14="http://schemas.microsoft.com/office/powerpoint/2010/main" val="334066514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620688"/>
            <a:ext cx="7776864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Етапи формування </a:t>
            </a:r>
            <a:r>
              <a:rPr lang="uk-UA" sz="2400" b="1" dirty="0">
                <a:latin typeface="Times New Roman" pitchFamily="18" charset="0"/>
                <a:cs typeface="Times New Roman" pitchFamily="18" charset="0"/>
              </a:rPr>
              <a:t>моделі </a:t>
            </a:r>
            <a:r>
              <a:rPr lang="uk-UA" sz="2400" b="1" dirty="0" err="1" smtClean="0">
                <a:latin typeface="Times New Roman" pitchFamily="18" charset="0"/>
                <a:cs typeface="Times New Roman" pitchFamily="18" charset="0"/>
              </a:rPr>
              <a:t>Міллера-Орра</a:t>
            </a:r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1. Встановлюється </a:t>
            </a:r>
            <a:r>
              <a:rPr lang="uk-UA" sz="2400" b="1" i="1" dirty="0">
                <a:latin typeface="Times New Roman" pitchFamily="18" charset="0"/>
                <a:cs typeface="Times New Roman" pitchFamily="18" charset="0"/>
              </a:rPr>
              <a:t>мінімальна величина грошових коштів (О</a:t>
            </a:r>
            <a:r>
              <a:rPr lang="uk-UA" sz="2400" b="1" i="1" baseline="-25000" dirty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uk-UA" sz="2400" b="1" i="1" dirty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, яку доцільно постійно мати на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поточному рахунку.</a:t>
            </a:r>
          </a:p>
          <a:p>
            <a:pPr algn="just"/>
            <a:endParaRPr lang="uk-UA" sz="12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2. За даними минулих періодів визначається </a:t>
            </a:r>
            <a:r>
              <a:rPr lang="uk-UA" sz="2400" b="1" i="1" dirty="0">
                <a:latin typeface="Times New Roman" pitchFamily="18" charset="0"/>
                <a:cs typeface="Times New Roman" pitchFamily="18" charset="0"/>
              </a:rPr>
              <a:t>варіація щоденного надходження засобів на </a:t>
            </a:r>
            <a:r>
              <a:rPr lang="uk-UA" sz="2400" b="1" i="1" dirty="0" smtClean="0">
                <a:latin typeface="Times New Roman" pitchFamily="18" charset="0"/>
                <a:cs typeface="Times New Roman" pitchFamily="18" charset="0"/>
              </a:rPr>
              <a:t>поточний рахунок </a:t>
            </a:r>
            <a:r>
              <a:rPr lang="uk-UA" sz="2400" b="1" i="1" dirty="0">
                <a:latin typeface="Times New Roman" pitchFamily="18" charset="0"/>
                <a:cs typeface="Times New Roman" pitchFamily="18" charset="0"/>
              </a:rPr>
              <a:t>(V</a:t>
            </a:r>
            <a:r>
              <a:rPr lang="uk-UA" sz="2400" b="1" i="1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algn="just"/>
            <a:endParaRPr lang="uk-UA" sz="12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3. Визначаються </a:t>
            </a:r>
            <a:r>
              <a:rPr lang="uk-UA" sz="2400" b="1" i="1" dirty="0">
                <a:latin typeface="Times New Roman" pitchFamily="18" charset="0"/>
                <a:cs typeface="Times New Roman" pitchFamily="18" charset="0"/>
              </a:rPr>
              <a:t>витрати зі зберігання засобів на </a:t>
            </a:r>
            <a:r>
              <a:rPr lang="uk-UA" sz="2400" b="1" i="1" dirty="0" smtClean="0">
                <a:latin typeface="Times New Roman" pitchFamily="18" charset="0"/>
                <a:cs typeface="Times New Roman" pitchFamily="18" charset="0"/>
              </a:rPr>
              <a:t>поточному рахунку </a:t>
            </a:r>
            <a:r>
              <a:rPr lang="uk-UA" sz="2400" b="1" i="1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uk-UA" sz="2400" b="1" i="1" dirty="0" err="1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uk-UA" sz="2400" b="1" i="1" baseline="-25000" dirty="0" err="1"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uk-UA" sz="2400" b="1" i="1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(у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розмірі ставки щоденного доходу за короткостроковими цінними паперами, що обертаються на ринку) і </a:t>
            </a:r>
            <a:r>
              <a:rPr lang="uk-UA" sz="2400" b="1" i="1" dirty="0">
                <a:latin typeface="Times New Roman" pitchFamily="18" charset="0"/>
                <a:cs typeface="Times New Roman" pitchFamily="18" charset="0"/>
              </a:rPr>
              <a:t>витрати із взаємної трансформації грошових коштів і цінних паперів (Р</a:t>
            </a:r>
            <a:r>
              <a:rPr lang="uk-UA" sz="2400" b="1" i="1" baseline="-25000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uk-UA" sz="2400" b="1" i="1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(наприклад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, комісійні, що сплачуються в пунктах обміну валюти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uk-UA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90973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92488924"/>
              </p:ext>
            </p:extLst>
          </p:nvPr>
        </p:nvGraphicFramePr>
        <p:xfrm>
          <a:off x="2411760" y="1916832"/>
          <a:ext cx="4896544" cy="180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978" name="Формула" r:id="rId3" imgW="1168400" imgH="558800" progId="Equation.3">
                  <p:embed/>
                </p:oleObj>
              </mc:Choice>
              <mc:Fallback>
                <p:oleObj name="Формула" r:id="rId3" imgW="1168400" imgH="558800" progId="Equation.3">
                  <p:embed/>
                  <p:pic>
                    <p:nvPicPr>
                      <p:cNvPr id="0" name="Picture 26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1760" y="1916832"/>
                        <a:ext cx="4896544" cy="180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827584" y="941819"/>
            <a:ext cx="777686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4. 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Розраховується </a:t>
            </a:r>
            <a:r>
              <a:rPr lang="uk-UA" sz="2400" b="1" i="1" dirty="0">
                <a:latin typeface="Times New Roman" pitchFamily="18" charset="0"/>
                <a:cs typeface="Times New Roman" pitchFamily="18" charset="0"/>
              </a:rPr>
              <a:t>розмах варіації залишку грошових коштів на </a:t>
            </a:r>
            <a:r>
              <a:rPr lang="uk-UA" sz="2400" b="1" i="1" dirty="0" smtClean="0">
                <a:latin typeface="Times New Roman" pitchFamily="18" charset="0"/>
                <a:cs typeface="Times New Roman" pitchFamily="18" charset="0"/>
              </a:rPr>
              <a:t>поточному рахунку </a:t>
            </a:r>
            <a:r>
              <a:rPr lang="uk-UA" sz="2400" b="1" i="1" dirty="0">
                <a:latin typeface="Times New Roman" pitchFamily="18" charset="0"/>
                <a:cs typeface="Times New Roman" pitchFamily="18" charset="0"/>
              </a:rPr>
              <a:t>(S)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uk-UA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99592" y="3894147"/>
            <a:ext cx="784887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5. 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Розраховується </a:t>
            </a:r>
            <a:r>
              <a:rPr lang="uk-UA" sz="2400" b="1" i="1" dirty="0" smtClean="0">
                <a:latin typeface="Times New Roman" pitchFamily="18" charset="0"/>
                <a:cs typeface="Times New Roman" pitchFamily="18" charset="0"/>
              </a:rPr>
              <a:t>верхня межа </a:t>
            </a:r>
            <a:r>
              <a:rPr lang="uk-UA" sz="2400" b="1" i="1" dirty="0">
                <a:latin typeface="Times New Roman" pitchFamily="18" charset="0"/>
                <a:cs typeface="Times New Roman" pitchFamily="18" charset="0"/>
              </a:rPr>
              <a:t>грошових коштів на банківському рахунку (</a:t>
            </a:r>
            <a:r>
              <a:rPr lang="uk-UA" sz="2400" b="1" i="1" dirty="0" err="1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uk-UA" sz="2400" b="1" i="1" baseline="-25000" dirty="0" err="1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uk-UA" sz="2400" b="1" i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uk-UA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87081621"/>
              </p:ext>
            </p:extLst>
          </p:nvPr>
        </p:nvGraphicFramePr>
        <p:xfrm>
          <a:off x="2771800" y="5085184"/>
          <a:ext cx="4320480" cy="7200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979" name="Формула" r:id="rId5" imgW="761669" imgH="203112" progId="Equation.3">
                  <p:embed/>
                </p:oleObj>
              </mc:Choice>
              <mc:Fallback>
                <p:oleObj name="Формула" r:id="rId5" imgW="761669" imgH="203112" progId="Equation.3">
                  <p:embed/>
                  <p:pic>
                    <p:nvPicPr>
                      <p:cNvPr id="0" name="Picture 26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1800" y="5085184"/>
                        <a:ext cx="4320480" cy="72008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46999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sp>
        <p:nvSpPr>
          <p:cNvPr id="5" name="Прямоугольник 4"/>
          <p:cNvSpPr/>
          <p:nvPr/>
        </p:nvSpPr>
        <p:spPr>
          <a:xfrm>
            <a:off x="790658" y="1345992"/>
            <a:ext cx="756268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6. 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Визначається </a:t>
            </a:r>
            <a:r>
              <a:rPr lang="uk-UA" sz="2400" b="1" i="1" dirty="0" smtClean="0">
                <a:latin typeface="Times New Roman" pitchFamily="18" charset="0"/>
                <a:cs typeface="Times New Roman" pitchFamily="18" charset="0"/>
              </a:rPr>
              <a:t>точка </a:t>
            </a:r>
            <a:r>
              <a:rPr lang="uk-UA" sz="2400" b="1" i="1" dirty="0">
                <a:latin typeface="Times New Roman" pitchFamily="18" charset="0"/>
                <a:cs typeface="Times New Roman" pitchFamily="18" charset="0"/>
              </a:rPr>
              <a:t>повернення (</a:t>
            </a:r>
            <a:r>
              <a:rPr lang="uk-UA" sz="2400" b="1" i="1" dirty="0" err="1"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uk-UA" sz="2400" b="1" i="1" baseline="-25000" dirty="0" err="1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uk-UA" sz="2400" b="1" i="1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– величину залишку грошових коштів на банківському рахунку, до якої необхідно повернутися у випадку, якщо фактичний залишок засобів на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поточному рахунку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досягає верхньої або нижньої межі:</a:t>
            </a: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29259290"/>
              </p:ext>
            </p:extLst>
          </p:nvPr>
        </p:nvGraphicFramePr>
        <p:xfrm>
          <a:off x="1691680" y="3573016"/>
          <a:ext cx="5328592" cy="16561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87" name="Формула" r:id="rId3" imgW="723586" imgH="355446" progId="Equation.3">
                  <p:embed/>
                </p:oleObj>
              </mc:Choice>
              <mc:Fallback>
                <p:oleObj name="Формула" r:id="rId3" imgW="723586" imgH="355446" progId="Equation.3">
                  <p:embed/>
                  <p:pic>
                    <p:nvPicPr>
                      <p:cNvPr id="0" name="Picture 2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1680" y="3573016"/>
                        <a:ext cx="5328592" cy="165618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20806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92308" y="1700808"/>
            <a:ext cx="784887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latin typeface="Bookman Old Style" panose="02050604050505020204" pitchFamily="18" charset="0"/>
              </a:rPr>
              <a:t>2. </a:t>
            </a:r>
            <a:r>
              <a:rPr lang="ru-RU" sz="3200" b="1" dirty="0" err="1">
                <a:latin typeface="Bookman Old Style" panose="02050604050505020204" pitchFamily="18" charset="0"/>
              </a:rPr>
              <a:t>Аналіз</a:t>
            </a:r>
            <a:r>
              <a:rPr lang="ru-RU" sz="3200" b="1" dirty="0">
                <a:latin typeface="Bookman Old Style" panose="02050604050505020204" pitchFamily="18" charset="0"/>
              </a:rPr>
              <a:t> </a:t>
            </a:r>
            <a:r>
              <a:rPr lang="ru-RU" sz="3200" b="1" dirty="0" err="1" smtClean="0">
                <a:latin typeface="Bookman Old Style" panose="02050604050505020204" pitchFamily="18" charset="0"/>
              </a:rPr>
              <a:t>прибутку</a:t>
            </a:r>
            <a:endParaRPr lang="ru-RU" sz="3200" b="1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7098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73083189"/>
              </p:ext>
            </p:extLst>
          </p:nvPr>
        </p:nvGraphicFramePr>
        <p:xfrm>
          <a:off x="988159" y="1772816"/>
          <a:ext cx="7400265" cy="36724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46" name="Picture" r:id="rId3" imgW="4634132" imgH="2777875" progId="Word.Picture.8">
                  <p:embed/>
                </p:oleObj>
              </mc:Choice>
              <mc:Fallback>
                <p:oleObj name="Picture" r:id="rId3" imgW="4634132" imgH="2777875" progId="Word.Picture.8">
                  <p:embed/>
                  <p:pic>
                    <p:nvPicPr>
                      <p:cNvPr id="0" name="Picture 6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8159" y="1772816"/>
                        <a:ext cx="7400265" cy="367240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827584" y="5657473"/>
            <a:ext cx="784887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Рис 3. </a:t>
            </a:r>
            <a:r>
              <a:rPr kumimoji="0" lang="uk-UA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Фактори, що впливають на величину фінансового результату від основної діяльності</a:t>
            </a:r>
            <a:endParaRPr kumimoji="0" lang="uk-UA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4319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94477" y="1023119"/>
            <a:ext cx="496578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Аналіз </a:t>
            </a:r>
            <a:r>
              <a:rPr lang="uk-UA" sz="2400" b="1" dirty="0">
                <a:latin typeface="Times New Roman" pitchFamily="18" charset="0"/>
                <a:cs typeface="Times New Roman" pitchFamily="18" charset="0"/>
              </a:rPr>
              <a:t>показників рентабельності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131840" y="1815207"/>
            <a:ext cx="319529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400" b="1" i="1" dirty="0"/>
              <a:t>ВИТРАТНІ ПОКАЗНИКИ</a:t>
            </a:r>
            <a:endParaRPr lang="uk-UA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99592" y="2420888"/>
            <a:ext cx="756084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dirty="0" smtClean="0"/>
              <a:t>1. Рентабельність </a:t>
            </a:r>
            <a:r>
              <a:rPr lang="uk-UA" sz="2400" dirty="0"/>
              <a:t>продукції (товарів, робіт, послуг</a:t>
            </a:r>
            <a:r>
              <a:rPr lang="uk-UA" sz="2400" dirty="0" smtClean="0"/>
              <a:t>) (</a:t>
            </a:r>
            <a:r>
              <a:rPr lang="uk-UA" sz="2400" dirty="0" err="1" smtClean="0"/>
              <a:t>Рп</a:t>
            </a:r>
            <a:r>
              <a:rPr lang="uk-UA" sz="2400" dirty="0" smtClean="0"/>
              <a:t>)</a:t>
            </a:r>
            <a:endParaRPr lang="uk-UA" sz="2400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34469135"/>
              </p:ext>
            </p:extLst>
          </p:nvPr>
        </p:nvGraphicFramePr>
        <p:xfrm>
          <a:off x="2887056" y="3082851"/>
          <a:ext cx="3629160" cy="10662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89" name="Формула" r:id="rId3" imgW="825500" imgH="330200" progId="Equation.3">
                  <p:embed/>
                </p:oleObj>
              </mc:Choice>
              <mc:Fallback>
                <p:oleObj name="Формула" r:id="rId3" imgW="825500" imgH="330200" progId="Equation.3">
                  <p:embed/>
                  <p:pic>
                    <p:nvPicPr>
                      <p:cNvPr id="0" name="Picture 6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87056" y="3082851"/>
                        <a:ext cx="3629160" cy="106622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847654" y="4287287"/>
            <a:ext cx="7468762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i="1" dirty="0">
                <a:latin typeface="Times New Roman" pitchFamily="18" charset="0"/>
                <a:cs typeface="Times New Roman" pitchFamily="18" charset="0"/>
              </a:rPr>
              <a:t>ВП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– валовий прибуток;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СВ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– собівартість реалізованої продукції (товарів, робіт, послуг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just"/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Показує скільки отримано валового прибутку з 1 грн. понесених витрат</a:t>
            </a:r>
          </a:p>
        </p:txBody>
      </p:sp>
    </p:spTree>
    <p:extLst>
      <p:ext uri="{BB962C8B-B14F-4D97-AF65-F5344CB8AC3E}">
        <p14:creationId xmlns:p14="http://schemas.microsoft.com/office/powerpoint/2010/main" val="175081546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58605" y="1556792"/>
            <a:ext cx="722981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dirty="0" smtClean="0"/>
              <a:t>2. Рентабельність </a:t>
            </a:r>
            <a:r>
              <a:rPr lang="uk-UA" sz="2400" dirty="0"/>
              <a:t>операційної </a:t>
            </a:r>
            <a:r>
              <a:rPr lang="uk-UA" sz="2400" dirty="0" smtClean="0"/>
              <a:t>діяльності (</a:t>
            </a:r>
            <a:r>
              <a:rPr lang="uk-UA" sz="2400" dirty="0" err="1" smtClean="0"/>
              <a:t>Род</a:t>
            </a:r>
            <a:r>
              <a:rPr lang="uk-UA" sz="2400" dirty="0" smtClean="0"/>
              <a:t>)</a:t>
            </a:r>
            <a:endParaRPr lang="uk-UA" sz="2400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35122289"/>
              </p:ext>
            </p:extLst>
          </p:nvPr>
        </p:nvGraphicFramePr>
        <p:xfrm>
          <a:off x="2627784" y="2492896"/>
          <a:ext cx="3888432" cy="11521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913" name="Формула" r:id="rId3" imgW="939392" imgH="380835" progId="Equation.3">
                  <p:embed/>
                </p:oleObj>
              </mc:Choice>
              <mc:Fallback>
                <p:oleObj name="Формула" r:id="rId3" imgW="939392" imgH="380835" progId="Equation.3">
                  <p:embed/>
                  <p:pic>
                    <p:nvPicPr>
                      <p:cNvPr id="0" name="Picture 6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7784" y="2492896"/>
                        <a:ext cx="3888432" cy="115212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755576" y="3933056"/>
            <a:ext cx="7704856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i="1" dirty="0" err="1">
                <a:latin typeface="Times New Roman" pitchFamily="18" charset="0"/>
                <a:cs typeface="Times New Roman" pitchFamily="18" charset="0"/>
              </a:rPr>
              <a:t>ФР</a:t>
            </a:r>
            <a:r>
              <a:rPr lang="uk-UA" i="1" baseline="-25000" dirty="0" err="1">
                <a:latin typeface="Times New Roman" pitchFamily="18" charset="0"/>
                <a:cs typeface="Times New Roman" pitchFamily="18" charset="0"/>
              </a:rPr>
              <a:t>од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– фінансовий результат від операційної діяльності; </a:t>
            </a:r>
            <a:r>
              <a:rPr lang="uk-UA" i="1" dirty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uk-UA" i="1" baseline="-25000" dirty="0">
                <a:latin typeface="Times New Roman" pitchFamily="18" charset="0"/>
                <a:cs typeface="Times New Roman" pitchFamily="18" charset="0"/>
              </a:rPr>
              <a:t>од</a:t>
            </a:r>
            <a:r>
              <a:rPr lang="uk-UA" i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– операційні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витрати</a:t>
            </a:r>
          </a:p>
          <a:p>
            <a:pPr algn="just"/>
            <a:endParaRPr lang="uk-UA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Показує скільки отримано прибутку від операційної діяльності з 1 грн. операційних витрат</a:t>
            </a:r>
          </a:p>
        </p:txBody>
      </p:sp>
    </p:spTree>
    <p:extLst>
      <p:ext uri="{BB962C8B-B14F-4D97-AF65-F5344CB8AC3E}">
        <p14:creationId xmlns:p14="http://schemas.microsoft.com/office/powerpoint/2010/main" val="38956966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330761" y="908720"/>
            <a:ext cx="314797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400" b="1" i="1" dirty="0"/>
              <a:t>РЕСУРСНІ</a:t>
            </a:r>
            <a:r>
              <a:rPr lang="uk-UA" b="1" i="1" dirty="0" smtClean="0"/>
              <a:t> </a:t>
            </a:r>
            <a:r>
              <a:rPr lang="uk-UA" sz="2400" b="1" i="1" dirty="0"/>
              <a:t>ПОКАЗНИКИ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259632" y="1628800"/>
            <a:ext cx="529927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3</a:t>
            </a:r>
            <a:r>
              <a:rPr lang="uk-UA" sz="2400" dirty="0" smtClean="0"/>
              <a:t>. Рентабельність</a:t>
            </a:r>
            <a:r>
              <a:rPr lang="uk-UA" dirty="0" smtClean="0"/>
              <a:t> </a:t>
            </a:r>
            <a:r>
              <a:rPr lang="uk-UA" sz="2400" dirty="0" smtClean="0"/>
              <a:t>підприємства (</a:t>
            </a:r>
            <a:r>
              <a:rPr lang="uk-UA" sz="2400" dirty="0" err="1" smtClean="0"/>
              <a:t>Рп</a:t>
            </a:r>
            <a:r>
              <a:rPr lang="uk-UA" sz="2400" dirty="0" smtClean="0"/>
              <a:t>)</a:t>
            </a:r>
            <a:r>
              <a:rPr lang="uk-UA" dirty="0" smtClean="0"/>
              <a:t> </a:t>
            </a:r>
            <a:endParaRPr lang="uk-UA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39319020"/>
              </p:ext>
            </p:extLst>
          </p:nvPr>
        </p:nvGraphicFramePr>
        <p:xfrm>
          <a:off x="3330761" y="2420888"/>
          <a:ext cx="3329471" cy="1008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85" name="Формула" r:id="rId3" imgW="825500" imgH="330200" progId="Equation.3">
                  <p:embed/>
                </p:oleObj>
              </mc:Choice>
              <mc:Fallback>
                <p:oleObj name="Формула" r:id="rId3" imgW="825500" imgH="330200" progId="Equation.3">
                  <p:embed/>
                  <p:pic>
                    <p:nvPicPr>
                      <p:cNvPr id="0" name="Picture 6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30761" y="2420888"/>
                        <a:ext cx="3329471" cy="10081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971600" y="3895888"/>
            <a:ext cx="741682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000" i="1" dirty="0">
                <a:latin typeface="Times New Roman" pitchFamily="18" charset="0"/>
                <a:cs typeface="Times New Roman" pitchFamily="18" charset="0"/>
              </a:rPr>
              <a:t>ЧП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 – чистий прибуток підприємства; </a:t>
            </a:r>
            <a:r>
              <a:rPr lang="uk-UA" sz="2000" i="1" dirty="0" smtClean="0">
                <a:latin typeface="Times New Roman" pitchFamily="18" charset="0"/>
                <a:cs typeface="Times New Roman" pitchFamily="18" charset="0"/>
              </a:rPr>
              <a:t>СА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середньорічна 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вартість активів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підприємства</a:t>
            </a:r>
          </a:p>
          <a:p>
            <a:endParaRPr lang="uk-UA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Показує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величину чистого прибутку, яка припадає на 1 грн. активів</a:t>
            </a:r>
          </a:p>
        </p:txBody>
      </p:sp>
    </p:spTree>
    <p:extLst>
      <p:ext uri="{BB962C8B-B14F-4D97-AF65-F5344CB8AC3E}">
        <p14:creationId xmlns:p14="http://schemas.microsoft.com/office/powerpoint/2010/main" val="372336356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59632" y="1383159"/>
            <a:ext cx="561662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4</a:t>
            </a:r>
            <a:r>
              <a:rPr lang="uk-UA" sz="2400" dirty="0" smtClean="0"/>
              <a:t>. </a:t>
            </a:r>
            <a:r>
              <a:rPr lang="uk-UA" sz="2400" dirty="0"/>
              <a:t>Рентабельність власного </a:t>
            </a:r>
            <a:r>
              <a:rPr lang="uk-UA" sz="2400" dirty="0" smtClean="0"/>
              <a:t>капіталу (</a:t>
            </a:r>
            <a:r>
              <a:rPr lang="uk-UA" sz="2400" dirty="0" err="1" smtClean="0"/>
              <a:t>Рвк</a:t>
            </a:r>
            <a:r>
              <a:rPr lang="uk-UA" sz="2400" dirty="0" smtClean="0"/>
              <a:t>)</a:t>
            </a:r>
            <a:endParaRPr lang="uk-UA" sz="2400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87732074"/>
              </p:ext>
            </p:extLst>
          </p:nvPr>
        </p:nvGraphicFramePr>
        <p:xfrm>
          <a:off x="2195737" y="2132856"/>
          <a:ext cx="4248472" cy="11521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008" name="Формула" r:id="rId3" imgW="1015559" imgH="355446" progId="Equation.3">
                  <p:embed/>
                </p:oleObj>
              </mc:Choice>
              <mc:Fallback>
                <p:oleObj name="Формула" r:id="rId3" imgW="1015559" imgH="355446" progId="Equation.3">
                  <p:embed/>
                  <p:pic>
                    <p:nvPicPr>
                      <p:cNvPr id="0" name="Picture 6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5737" y="2132856"/>
                        <a:ext cx="4248472" cy="115212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043608" y="3717032"/>
            <a:ext cx="741682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000" dirty="0" err="1">
                <a:latin typeface="Times New Roman" pitchFamily="18" charset="0"/>
                <a:cs typeface="Times New Roman" pitchFamily="18" charset="0"/>
              </a:rPr>
              <a:t>Пд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о оп – прибуток до оподаткування;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СВК 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– середньорічна вартості власного капіталу</a:t>
            </a:r>
          </a:p>
          <a:p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Показує величину прибутку, яка припадає на 1 грн. власного капіталу</a:t>
            </a:r>
          </a:p>
        </p:txBody>
      </p:sp>
    </p:spTree>
    <p:extLst>
      <p:ext uri="{BB962C8B-B14F-4D97-AF65-F5344CB8AC3E}">
        <p14:creationId xmlns:p14="http://schemas.microsoft.com/office/powerpoint/2010/main" val="29062771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15616" y="836712"/>
            <a:ext cx="652614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uk-UA" sz="3200" b="1" dirty="0">
                <a:latin typeface="Bookman Old Style" panose="02050604050505020204" pitchFamily="18" charset="0"/>
              </a:rPr>
              <a:t>1. Аналіз  грошових потоків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611560" y="1628800"/>
            <a:ext cx="8280920" cy="42415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uk-UA" sz="28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Аналіз і прогнозування грошових потоків дозволяє прораховувати наслідки рішень, що приймаються в короткостроковому періоді в частині достатності коштів для забезпечення поточної діяльності (поточної платоспроможності підприємства). </a:t>
            </a:r>
            <a:endParaRPr lang="uk-UA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uk-UA" sz="28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Як показує практика, багато українських підприємств були ліквідовані через банкрутство не тому, що отримували недостатні прибутки, а внаслідок недостачі грошової готівки. </a:t>
            </a:r>
            <a:endParaRPr lang="uk-UA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540778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31640" y="1700807"/>
            <a:ext cx="628030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5</a:t>
            </a:r>
            <a:r>
              <a:rPr lang="uk-UA" sz="2400" dirty="0" smtClean="0"/>
              <a:t>. Рентабельність </a:t>
            </a:r>
            <a:r>
              <a:rPr lang="uk-UA" sz="2400" dirty="0"/>
              <a:t>залученого </a:t>
            </a:r>
            <a:r>
              <a:rPr lang="uk-UA" sz="2400" dirty="0" smtClean="0"/>
              <a:t>капіталу (</a:t>
            </a:r>
            <a:r>
              <a:rPr lang="uk-UA" sz="2400" dirty="0" err="1" smtClean="0"/>
              <a:t>Рзк</a:t>
            </a:r>
            <a:r>
              <a:rPr lang="uk-UA" sz="2400" dirty="0" smtClean="0"/>
              <a:t>)</a:t>
            </a:r>
            <a:endParaRPr lang="uk-UA" sz="2400" dirty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74664056"/>
              </p:ext>
            </p:extLst>
          </p:nvPr>
        </p:nvGraphicFramePr>
        <p:xfrm>
          <a:off x="2483768" y="2348880"/>
          <a:ext cx="4032447" cy="13681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032" name="Формула" r:id="rId3" imgW="990170" imgH="355446" progId="Equation.3">
                  <p:embed/>
                </p:oleObj>
              </mc:Choice>
              <mc:Fallback>
                <p:oleObj name="Формула" r:id="rId3" imgW="990170" imgH="355446" progId="Equation.3">
                  <p:embed/>
                  <p:pic>
                    <p:nvPicPr>
                      <p:cNvPr id="0" name="Picture 6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3768" y="2348880"/>
                        <a:ext cx="4032447" cy="136815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331640" y="4077072"/>
            <a:ext cx="6696744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СЗК – середньорічна вартість залученого капіталу</a:t>
            </a:r>
          </a:p>
          <a:p>
            <a:pPr algn="just"/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Показує величину прибутку, яка припадає на 1 грн. залученого капіталу</a:t>
            </a:r>
          </a:p>
        </p:txBody>
      </p:sp>
    </p:spTree>
    <p:extLst>
      <p:ext uri="{BB962C8B-B14F-4D97-AF65-F5344CB8AC3E}">
        <p14:creationId xmlns:p14="http://schemas.microsoft.com/office/powerpoint/2010/main" val="13269926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75656" y="1671191"/>
            <a:ext cx="65348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6</a:t>
            </a:r>
            <a:r>
              <a:rPr lang="uk-UA" sz="2400" dirty="0" smtClean="0"/>
              <a:t>. Рентабельність </a:t>
            </a:r>
            <a:r>
              <a:rPr lang="uk-UA" sz="2400" dirty="0"/>
              <a:t>необоротних </a:t>
            </a:r>
            <a:r>
              <a:rPr lang="uk-UA" sz="2400" dirty="0" smtClean="0"/>
              <a:t>активів (</a:t>
            </a:r>
            <a:r>
              <a:rPr lang="uk-UA" sz="2400" dirty="0" err="1" smtClean="0"/>
              <a:t>Рна</a:t>
            </a:r>
            <a:r>
              <a:rPr lang="uk-UA" sz="2400" dirty="0" smtClean="0"/>
              <a:t>) </a:t>
            </a:r>
            <a:endParaRPr lang="uk-UA" sz="2400" dirty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78937039"/>
              </p:ext>
            </p:extLst>
          </p:nvPr>
        </p:nvGraphicFramePr>
        <p:xfrm>
          <a:off x="2267744" y="2348880"/>
          <a:ext cx="4320480" cy="11521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56" name="Формула" r:id="rId3" imgW="1054100" imgH="381000" progId="Equation.3">
                  <p:embed/>
                </p:oleObj>
              </mc:Choice>
              <mc:Fallback>
                <p:oleObj name="Формула" r:id="rId3" imgW="1054100" imgH="381000" progId="Equation.3">
                  <p:embed/>
                  <p:pic>
                    <p:nvPicPr>
                      <p:cNvPr id="0" name="Picture 6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7744" y="2348880"/>
                        <a:ext cx="4320480" cy="115212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115616" y="4005064"/>
            <a:ext cx="7135693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СНА – середньорічна вартість необоротних активів</a:t>
            </a:r>
          </a:p>
          <a:p>
            <a:pPr algn="just"/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Показує величину прибутку, яка припадає на 1 грн. необоротних активів</a:t>
            </a:r>
          </a:p>
        </p:txBody>
      </p:sp>
    </p:spTree>
    <p:extLst>
      <p:ext uri="{BB962C8B-B14F-4D97-AF65-F5344CB8AC3E}">
        <p14:creationId xmlns:p14="http://schemas.microsoft.com/office/powerpoint/2010/main" val="147857723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03648" y="1556792"/>
            <a:ext cx="529266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7</a:t>
            </a:r>
            <a:r>
              <a:rPr lang="uk-UA" sz="2400" dirty="0" smtClean="0"/>
              <a:t>. Рентабельність </a:t>
            </a:r>
            <a:r>
              <a:rPr lang="uk-UA" sz="2400" dirty="0"/>
              <a:t>оборотних активів</a:t>
            </a:r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16700071"/>
              </p:ext>
            </p:extLst>
          </p:nvPr>
        </p:nvGraphicFramePr>
        <p:xfrm>
          <a:off x="2051720" y="2420888"/>
          <a:ext cx="4176464" cy="12241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80" name="Формула" r:id="rId3" imgW="990170" imgH="355446" progId="Equation.3">
                  <p:embed/>
                </p:oleObj>
              </mc:Choice>
              <mc:Fallback>
                <p:oleObj name="Формула" r:id="rId3" imgW="990170" imgH="355446" progId="Equation.3">
                  <p:embed/>
                  <p:pic>
                    <p:nvPicPr>
                      <p:cNvPr id="0" name="Picture 6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1720" y="2420888"/>
                        <a:ext cx="4176464" cy="122413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780745" y="4077072"/>
            <a:ext cx="7247639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СОА – середньорічна вартість оборотних активів</a:t>
            </a:r>
          </a:p>
          <a:p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Показує величину прибутку, яка припадає на 1 грн. оборотних активів</a:t>
            </a:r>
          </a:p>
        </p:txBody>
      </p:sp>
    </p:spTree>
    <p:extLst>
      <p:ext uri="{BB962C8B-B14F-4D97-AF65-F5344CB8AC3E}">
        <p14:creationId xmlns:p14="http://schemas.microsoft.com/office/powerpoint/2010/main" val="291509103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059832" y="1023119"/>
            <a:ext cx="31711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400" b="1" i="1" dirty="0"/>
              <a:t>ДОХОДНІ ПОКАЗНИКИ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043608" y="1743199"/>
            <a:ext cx="58201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8</a:t>
            </a:r>
            <a:r>
              <a:rPr lang="uk-UA" sz="2400" dirty="0" smtClean="0"/>
              <a:t>. Валова </a:t>
            </a:r>
            <a:r>
              <a:rPr lang="uk-UA" sz="2400" dirty="0"/>
              <a:t>рентабельність </a:t>
            </a:r>
            <a:r>
              <a:rPr lang="uk-UA" sz="2400" dirty="0" smtClean="0"/>
              <a:t>продажу (</a:t>
            </a:r>
            <a:r>
              <a:rPr lang="uk-UA" sz="2400" dirty="0" err="1" smtClean="0"/>
              <a:t>Рвп</a:t>
            </a:r>
            <a:r>
              <a:rPr lang="uk-UA" sz="2400" dirty="0" smtClean="0"/>
              <a:t>) </a:t>
            </a:r>
            <a:endParaRPr lang="uk-UA" sz="2400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31225593"/>
              </p:ext>
            </p:extLst>
          </p:nvPr>
        </p:nvGraphicFramePr>
        <p:xfrm>
          <a:off x="2176463" y="2457450"/>
          <a:ext cx="4587875" cy="1441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104" name="Формула" r:id="rId3" imgW="990360" imgH="419040" progId="Equation.3">
                  <p:embed/>
                </p:oleObj>
              </mc:Choice>
              <mc:Fallback>
                <p:oleObj name="Формула" r:id="rId3" imgW="990360" imgH="419040" progId="Equation.3">
                  <p:embed/>
                  <p:pic>
                    <p:nvPicPr>
                      <p:cNvPr id="0" name="Picture 6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76463" y="2457450"/>
                        <a:ext cx="4587875" cy="1441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043608" y="4124979"/>
            <a:ext cx="712879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ВП – валовий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прибуток</a:t>
            </a:r>
            <a:endParaRPr lang="uk-UA" sz="2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Показує розмір валового прибутку, що отримується з 1 грн. доходу від продажу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(продукції, товарів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, робіт, послуг) </a:t>
            </a:r>
          </a:p>
        </p:txBody>
      </p:sp>
    </p:spTree>
    <p:extLst>
      <p:ext uri="{BB962C8B-B14F-4D97-AF65-F5344CB8AC3E}">
        <p14:creationId xmlns:p14="http://schemas.microsoft.com/office/powerpoint/2010/main" val="383234825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59632" y="1700808"/>
            <a:ext cx="569502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9</a:t>
            </a:r>
            <a:r>
              <a:rPr lang="uk-UA" sz="2400" dirty="0" smtClean="0"/>
              <a:t>. Чиста </a:t>
            </a:r>
            <a:r>
              <a:rPr lang="uk-UA" sz="2400" dirty="0"/>
              <a:t>рентабельність </a:t>
            </a:r>
            <a:r>
              <a:rPr lang="uk-UA" sz="2400" dirty="0" smtClean="0"/>
              <a:t>продажу (</a:t>
            </a:r>
            <a:r>
              <a:rPr lang="uk-UA" sz="2400" dirty="0" err="1" smtClean="0"/>
              <a:t>Рчп</a:t>
            </a:r>
            <a:r>
              <a:rPr lang="uk-UA" sz="2400" dirty="0" smtClean="0"/>
              <a:t> )</a:t>
            </a:r>
            <a:endParaRPr lang="uk-UA" sz="2400" dirty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86313939"/>
              </p:ext>
            </p:extLst>
          </p:nvPr>
        </p:nvGraphicFramePr>
        <p:xfrm>
          <a:off x="2549525" y="2770188"/>
          <a:ext cx="3903663" cy="1093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127" name="Формула" r:id="rId3" imgW="977760" imgH="419040" progId="Equation.3">
                  <p:embed/>
                </p:oleObj>
              </mc:Choice>
              <mc:Fallback>
                <p:oleObj name="Формула" r:id="rId3" imgW="977760" imgH="419040" progId="Equation.3">
                  <p:embed/>
                  <p:pic>
                    <p:nvPicPr>
                      <p:cNvPr id="0" name="Picture 6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49525" y="2770188"/>
                        <a:ext cx="3903663" cy="10937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935596" y="4293096"/>
            <a:ext cx="727280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Показує розмір чистого прибутку з 1 грн. чистого доходу від реалізації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(продукції, товарів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, робіт, послуг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23797203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31640" y="1124744"/>
            <a:ext cx="691276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 smtClean="0"/>
              <a:t>10</a:t>
            </a:r>
            <a:r>
              <a:rPr lang="uk-UA" sz="2400" dirty="0" smtClean="0"/>
              <a:t>. Рентабельність </a:t>
            </a:r>
            <a:r>
              <a:rPr lang="uk-UA" sz="2400" dirty="0"/>
              <a:t>доходу від операційної </a:t>
            </a:r>
            <a:r>
              <a:rPr lang="uk-UA" sz="2400" dirty="0" smtClean="0"/>
              <a:t>діяльності (</a:t>
            </a:r>
            <a:r>
              <a:rPr lang="uk-UA" sz="2400" dirty="0" err="1" smtClean="0"/>
              <a:t>Рдод</a:t>
            </a:r>
            <a:r>
              <a:rPr lang="uk-UA" sz="2400" dirty="0" smtClean="0"/>
              <a:t>) </a:t>
            </a:r>
            <a:endParaRPr lang="uk-UA" sz="2400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73123460"/>
              </p:ext>
            </p:extLst>
          </p:nvPr>
        </p:nvGraphicFramePr>
        <p:xfrm>
          <a:off x="2771800" y="2276872"/>
          <a:ext cx="4176464" cy="11521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151" name="Формула" r:id="rId3" imgW="1002865" imgH="380835" progId="Equation.3">
                  <p:embed/>
                </p:oleObj>
              </mc:Choice>
              <mc:Fallback>
                <p:oleObj name="Формула" r:id="rId3" imgW="1002865" imgH="380835" progId="Equation.3">
                  <p:embed/>
                  <p:pic>
                    <p:nvPicPr>
                      <p:cNvPr id="0" name="Picture 6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1800" y="2276872"/>
                        <a:ext cx="4176464" cy="115212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006025" y="3861048"/>
            <a:ext cx="7526413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000" dirty="0" err="1">
                <a:latin typeface="Times New Roman" pitchFamily="18" charset="0"/>
                <a:cs typeface="Times New Roman" pitchFamily="18" charset="0"/>
              </a:rPr>
              <a:t>ФРод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 – фінансовий результат від операційної діяльності; 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Дод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– дохід від операційної діяльності</a:t>
            </a:r>
          </a:p>
          <a:p>
            <a:pPr algn="just"/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Показує розмір прибутку з 1 грн. доходу від операційної діяльності</a:t>
            </a:r>
          </a:p>
        </p:txBody>
      </p:sp>
    </p:spTree>
    <p:extLst>
      <p:ext uri="{BB962C8B-B14F-4D97-AF65-F5344CB8AC3E}">
        <p14:creationId xmlns:p14="http://schemas.microsoft.com/office/powerpoint/2010/main" val="317841258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03648" y="2659559"/>
            <a:ext cx="732123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3600" b="1" dirty="0" smtClean="0">
                <a:latin typeface="Bookman Old Style" panose="02050604050505020204" pitchFamily="18" charset="0"/>
              </a:rPr>
              <a:t>3</a:t>
            </a:r>
            <a:r>
              <a:rPr lang="uk-UA" sz="3600" b="1" dirty="0">
                <a:latin typeface="Bookman Old Style" panose="02050604050505020204" pitchFamily="18" charset="0"/>
              </a:rPr>
              <a:t>. </a:t>
            </a:r>
            <a:r>
              <a:rPr lang="uk-UA" sz="3600" b="1" dirty="0" smtClean="0">
                <a:latin typeface="Bookman Old Style" panose="02050604050505020204" pitchFamily="18" charset="0"/>
              </a:rPr>
              <a:t>Аналіз фінансового стану</a:t>
            </a:r>
            <a:endParaRPr lang="uk-UA" sz="3600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7142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27584" y="1515556"/>
            <a:ext cx="756084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Фінансовий аналіз проводиться </a:t>
            </a:r>
            <a:r>
              <a:rPr lang="uk-UA" sz="2400" b="1" dirty="0">
                <a:latin typeface="Times New Roman" pitchFamily="18" charset="0"/>
                <a:cs typeface="Times New Roman" pitchFamily="18" charset="0"/>
              </a:rPr>
              <a:t>у два етапи</a:t>
            </a:r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just">
              <a:buAutoNum type="arabicPeriod"/>
            </a:pPr>
            <a:r>
              <a:rPr lang="uk-UA" sz="2400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Експрес-аналіз фінансово-майнового стану (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призначений для простої і наочної оцінки фінансового стану суб’єкта господарювання</a:t>
            </a:r>
            <a:r>
              <a:rPr lang="uk-UA" sz="2400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marL="342900" lvl="0" indent="-342900" algn="just">
              <a:buAutoNum type="arabicPeriod"/>
            </a:pPr>
            <a:endParaRPr lang="uk-UA" sz="2400" dirty="0" smtClean="0">
              <a:effectLst>
                <a:outerShdw blurRad="50800" dist="38100" algn="tr" rotWithShape="0">
                  <a:prstClr val="black">
                    <a:alpha val="40000"/>
                  </a:prst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Tx/>
              <a:buAutoNum type="arabicPeriod"/>
            </a:pPr>
            <a:r>
              <a:rPr lang="uk-UA" sz="2400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Поглиблений </a:t>
            </a:r>
            <a:r>
              <a:rPr lang="uk-UA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фінансовий аналіз (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передбачає детальну характеристику підприємства, результатів його діяльності у звітному періоді, а також прогноз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розвитку</a:t>
            </a:r>
            <a:r>
              <a:rPr lang="uk-UA" sz="2400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1744640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971600" y="908720"/>
            <a:ext cx="7272808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3200" b="1" i="1" dirty="0" smtClean="0">
                <a:latin typeface="Times New Roman" pitchFamily="18" charset="0"/>
                <a:cs typeface="Times New Roman" pitchFamily="18" charset="0"/>
              </a:rPr>
              <a:t>Етап 1. Експрес-аналіз </a:t>
            </a:r>
            <a:r>
              <a:rPr lang="uk-UA" sz="3200" b="1" i="1" dirty="0">
                <a:latin typeface="Times New Roman" pitchFamily="18" charset="0"/>
                <a:cs typeface="Times New Roman" pitchFamily="18" charset="0"/>
              </a:rPr>
              <a:t>фінансово-майнового </a:t>
            </a:r>
            <a:r>
              <a:rPr lang="uk-UA" sz="3200" b="1" i="1" dirty="0" smtClean="0">
                <a:latin typeface="Times New Roman" pitchFamily="18" charset="0"/>
                <a:cs typeface="Times New Roman" pitchFamily="18" charset="0"/>
              </a:rPr>
              <a:t>стану</a:t>
            </a:r>
          </a:p>
          <a:p>
            <a:endParaRPr lang="uk-UA" sz="28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800" i="1" dirty="0">
                <a:latin typeface="Times New Roman" pitchFamily="18" charset="0"/>
                <a:cs typeface="Times New Roman" pitchFamily="18" charset="0"/>
              </a:rPr>
              <a:t>Основним завданням експрес-аналізу</a:t>
            </a:r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 є проведення </a:t>
            </a:r>
            <a:r>
              <a:rPr lang="uk-UA" sz="2800" b="1" dirty="0">
                <a:latin typeface="Times New Roman" pitchFamily="18" charset="0"/>
                <a:cs typeface="Times New Roman" pitchFamily="18" charset="0"/>
              </a:rPr>
              <a:t>загальної оцінки фінансово-майнового стану </a:t>
            </a:r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суб’єкта господарювання, виявлення основних тенденцій його 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зміни</a:t>
            </a:r>
          </a:p>
          <a:p>
            <a:pPr algn="just"/>
            <a:endParaRPr lang="uk-UA" sz="28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Експрес-аналіз проводиться за даними фінансової звітності, а отже, орієнтований в основному </a:t>
            </a:r>
            <a:r>
              <a:rPr lang="uk-UA" sz="2800" b="1" dirty="0">
                <a:latin typeface="Times New Roman" pitchFamily="18" charset="0"/>
                <a:cs typeface="Times New Roman" pitchFamily="18" charset="0"/>
              </a:rPr>
              <a:t>на зовнішніх користувачів</a:t>
            </a:r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211552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980728"/>
            <a:ext cx="7560840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3200" b="1" dirty="0" smtClean="0">
                <a:latin typeface="Times New Roman" pitchFamily="18" charset="0"/>
                <a:cs typeface="Times New Roman" pitchFamily="18" charset="0"/>
              </a:rPr>
              <a:t>Етапи експрес-аналізу:</a:t>
            </a:r>
          </a:p>
          <a:p>
            <a:pPr algn="just"/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2400" b="1" i="1" dirty="0" smtClean="0">
                <a:latin typeface="Times New Roman" pitchFamily="18" charset="0"/>
                <a:cs typeface="Times New Roman" pitchFamily="18" charset="0"/>
              </a:rPr>
              <a:t>Етап 1. Підготовчий.</a:t>
            </a:r>
          </a:p>
          <a:p>
            <a:pPr algn="just"/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1.1.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Перевірка джерел інформації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– це аналітична процедура, під час якої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встановлюється достовірність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і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повнота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наданої інформаційної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бази.</a:t>
            </a:r>
          </a:p>
          <a:p>
            <a:pPr algn="just"/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i="1" dirty="0">
                <a:latin typeface="Times New Roman" pitchFamily="18" charset="0"/>
                <a:cs typeface="Times New Roman" pitchFamily="18" charset="0"/>
              </a:rPr>
              <a:t>1.2. Ознайомлення з висновком </a:t>
            </a:r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аудитора (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підтвердження достовірності наданої інформаційної бази.  Розкриття частини показників діяльності підприємства у аудиторському висновку). </a:t>
            </a:r>
            <a:endParaRPr lang="uk-UA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9544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1268760"/>
            <a:ext cx="7488832" cy="47025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uk-UA" sz="28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Прибуток і грошова готівка не є синонімами, і увага повинна приділятися обом характеристикам діяльності підприємства. Криза ліквідності виникає, коли готівки грошових коштів недостатньо для погашення заборгованості компанії і її короткострокових зобов'язань. Звичайними причинами такої ситуації в вітчизняній практиці є: незадовільне фінансове планування, неадекватний менеджмент, нестача інформації.</a:t>
            </a:r>
            <a:endParaRPr lang="uk-UA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787000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43608" y="2426112"/>
            <a:ext cx="727280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1.3. </a:t>
            </a:r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Опрацювання облікової </a:t>
            </a:r>
            <a:r>
              <a:rPr lang="uk-UA" sz="2400" i="1" dirty="0">
                <a:latin typeface="Times New Roman" pitchFamily="18" charset="0"/>
                <a:cs typeface="Times New Roman" pitchFamily="18" charset="0"/>
              </a:rPr>
              <a:t>політики суб’єкта господарювання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Показники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діяльності підприємства залежать від обраних елементів облікової політики і, відповідно, можуть змінюватися зі зміною її положень.</a:t>
            </a:r>
          </a:p>
        </p:txBody>
      </p:sp>
    </p:spTree>
    <p:extLst>
      <p:ext uri="{BB962C8B-B14F-4D97-AF65-F5344CB8AC3E}">
        <p14:creationId xmlns:p14="http://schemas.microsoft.com/office/powerpoint/2010/main" val="1070975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87624" y="1052736"/>
            <a:ext cx="6912768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800" b="1" i="1" dirty="0" smtClean="0">
                <a:latin typeface="Times New Roman" pitchFamily="18" charset="0"/>
                <a:cs typeface="Times New Roman" pitchFamily="18" charset="0"/>
              </a:rPr>
              <a:t>Етап 2. Ознайомлення з даними балансу</a:t>
            </a:r>
          </a:p>
          <a:p>
            <a:endParaRPr lang="uk-UA" sz="28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2.1.</a:t>
            </a:r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uk-UA" sz="2800" i="1" dirty="0" smtClean="0">
                <a:latin typeface="Times New Roman" pitchFamily="18" charset="0"/>
                <a:cs typeface="Times New Roman" pitchFamily="18" charset="0"/>
              </a:rPr>
              <a:t>Загальне ознайомлення </a:t>
            </a:r>
            <a:r>
              <a:rPr lang="uk-UA" sz="2800" i="1" dirty="0">
                <a:latin typeface="Times New Roman" pitchFamily="18" charset="0"/>
                <a:cs typeface="Times New Roman" pitchFamily="18" charset="0"/>
              </a:rPr>
              <a:t>з даними балансу. </a:t>
            </a:r>
            <a:endParaRPr lang="uk-UA" sz="2800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Оцінюється </a:t>
            </a:r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зміна </a:t>
            </a:r>
            <a:r>
              <a:rPr lang="uk-UA" sz="2800" i="1" dirty="0">
                <a:latin typeface="Times New Roman" pitchFamily="18" charset="0"/>
                <a:cs typeface="Times New Roman" pitchFamily="18" charset="0"/>
              </a:rPr>
              <a:t>валюти балансу</a:t>
            </a:r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, формується уявлення про діяльність підприємства, виявляються зміни у складі майна та джерелах його утворення, встановлюються зв’язки між різними показниками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. Будується аналітичний баланс.</a:t>
            </a:r>
            <a:endParaRPr lang="uk-UA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3339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1055633"/>
            <a:ext cx="7488832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400" b="1" i="1" dirty="0">
                <a:latin typeface="Times New Roman" pitchFamily="18" charset="0"/>
                <a:cs typeface="Times New Roman" pitchFamily="18" charset="0"/>
              </a:rPr>
              <a:t>Аналітичний баланс</a:t>
            </a:r>
            <a:r>
              <a:rPr lang="uk-UA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підприємства формується шляхом перегрупування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та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 / або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агрегування окремих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статей, розділів балансу для надання балансу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форми, придатної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для аналізу, </a:t>
            </a: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що </a:t>
            </a:r>
            <a:r>
              <a:rPr lang="uk-UA" sz="2400" i="1" dirty="0">
                <a:latin typeface="Times New Roman" pitchFamily="18" charset="0"/>
                <a:cs typeface="Times New Roman" pitchFamily="18" charset="0"/>
              </a:rPr>
              <a:t>сприяє</a:t>
            </a:r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- підвищенню </a:t>
            </a:r>
            <a:r>
              <a:rPr lang="uk-UA" sz="2400" i="1" dirty="0">
                <a:latin typeface="Times New Roman" pitchFamily="18" charset="0"/>
                <a:cs typeface="Times New Roman" pitchFamily="18" charset="0"/>
              </a:rPr>
              <a:t>реальності балансових </a:t>
            </a:r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оцінок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(врахування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впливу інфляційного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фактору);</a:t>
            </a:r>
          </a:p>
          <a:p>
            <a:pPr marL="342900" lvl="0" indent="-342900" algn="just">
              <a:buFontTx/>
              <a:buChar char="-"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наданню </a:t>
            </a:r>
            <a:r>
              <a:rPr lang="uk-UA" sz="2400" i="1" dirty="0">
                <a:latin typeface="Times New Roman" pitchFamily="18" charset="0"/>
                <a:cs typeface="Times New Roman" pitchFamily="18" charset="0"/>
              </a:rPr>
              <a:t>наочності у виявленні взаємозв’язків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та закономірностей, властивих даному суб’єкту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342900" lvl="0" indent="-342900" algn="just">
              <a:buFontTx/>
              <a:buChar char="-"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забезпечення </a:t>
            </a:r>
            <a:r>
              <a:rPr lang="uk-UA" sz="2400" i="1" dirty="0">
                <a:latin typeface="Times New Roman" pitchFamily="18" charset="0"/>
                <a:cs typeface="Times New Roman" pitchFamily="18" charset="0"/>
              </a:rPr>
              <a:t>можливості просторово-часових співставлень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342900" lvl="0" indent="-342900" algn="just">
              <a:buFontTx/>
              <a:buChar char="-"/>
            </a:pPr>
            <a:r>
              <a:rPr lang="uk-UA" sz="2400" i="1" dirty="0">
                <a:latin typeface="Times New Roman" pitchFamily="18" charset="0"/>
                <a:cs typeface="Times New Roman" pitchFamily="18" charset="0"/>
              </a:rPr>
              <a:t>полегшенню розрахунку основних аналітичних показників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та коефіцієнтів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uk-UA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7282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/>
          </p:nvPr>
        </p:nvGraphicFramePr>
        <p:xfrm>
          <a:off x="323528" y="1244688"/>
          <a:ext cx="8496945" cy="4992624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2832315"/>
                <a:gridCol w="596277"/>
                <a:gridCol w="783309"/>
                <a:gridCol w="707383"/>
                <a:gridCol w="894415"/>
                <a:gridCol w="968950"/>
                <a:gridCol w="894415"/>
                <a:gridCol w="819881"/>
              </a:tblGrid>
              <a:tr h="0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i="1" dirty="0" smtClean="0">
                          <a:effectLst/>
                          <a:latin typeface="Times New Roman"/>
                          <a:ea typeface="Times New Roman"/>
                        </a:rPr>
                        <a:t>Розділи балансу</a:t>
                      </a:r>
                      <a:endParaRPr lang="uk-UA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i="1" dirty="0">
                          <a:effectLst/>
                          <a:latin typeface="Times New Roman"/>
                          <a:ea typeface="Times New Roman"/>
                        </a:rPr>
                        <a:t>На початок періоду</a:t>
                      </a:r>
                      <a:endParaRPr lang="uk-UA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i="1">
                          <a:effectLst/>
                          <a:latin typeface="Times New Roman"/>
                          <a:ea typeface="Times New Roman"/>
                        </a:rPr>
                        <a:t>На кінець періоду</a:t>
                      </a:r>
                      <a:endParaRPr lang="uk-U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i="1">
                          <a:effectLst/>
                          <a:latin typeface="Times New Roman"/>
                          <a:ea typeface="Times New Roman"/>
                        </a:rPr>
                        <a:t>Відхилення</a:t>
                      </a:r>
                      <a:endParaRPr lang="uk-U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i="1">
                          <a:effectLst/>
                          <a:latin typeface="Times New Roman"/>
                          <a:ea typeface="Times New Roman"/>
                        </a:rPr>
                        <a:t>сума, тис. грн.</a:t>
                      </a:r>
                      <a:endParaRPr lang="uk-U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i="1" dirty="0">
                          <a:effectLst/>
                          <a:latin typeface="Times New Roman"/>
                          <a:ea typeface="Times New Roman"/>
                        </a:rPr>
                        <a:t>питома вага, %</a:t>
                      </a:r>
                      <a:endParaRPr lang="uk-UA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i="1">
                          <a:effectLst/>
                          <a:latin typeface="Times New Roman"/>
                          <a:ea typeface="Times New Roman"/>
                        </a:rPr>
                        <a:t>сума, тис. грн.</a:t>
                      </a:r>
                      <a:endParaRPr lang="uk-U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i="1">
                          <a:effectLst/>
                          <a:latin typeface="Times New Roman"/>
                          <a:ea typeface="Times New Roman"/>
                        </a:rPr>
                        <a:t>питома вага, %</a:t>
                      </a:r>
                      <a:endParaRPr lang="uk-U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i="1" dirty="0" err="1" smtClean="0">
                          <a:effectLst/>
                          <a:latin typeface="Times New Roman"/>
                          <a:ea typeface="Times New Roman"/>
                        </a:rPr>
                        <a:t>абсолют-не</a:t>
                      </a:r>
                      <a:r>
                        <a:rPr lang="uk-UA" sz="1400" i="1" dirty="0" smtClean="0">
                          <a:effectLst/>
                          <a:latin typeface="Times New Roman"/>
                          <a:ea typeface="Times New Roman"/>
                        </a:rPr>
                        <a:t>,</a:t>
                      </a:r>
                      <a:endParaRPr lang="uk-UA" sz="14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i="1" dirty="0">
                          <a:effectLst/>
                          <a:latin typeface="Times New Roman"/>
                          <a:ea typeface="Times New Roman"/>
                        </a:rPr>
                        <a:t>тис. </a:t>
                      </a:r>
                      <a:r>
                        <a:rPr lang="uk-UA" sz="1400" i="1" dirty="0" err="1">
                          <a:effectLst/>
                          <a:latin typeface="Times New Roman"/>
                          <a:ea typeface="Times New Roman"/>
                        </a:rPr>
                        <a:t>грн</a:t>
                      </a:r>
                      <a:endParaRPr lang="uk-UA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i="1">
                          <a:effectLst/>
                          <a:latin typeface="Times New Roman"/>
                          <a:ea typeface="Times New Roman"/>
                        </a:rPr>
                        <a:t>відносне,%</a:t>
                      </a:r>
                      <a:endParaRPr lang="uk-U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i="1" dirty="0">
                          <a:effectLst/>
                          <a:latin typeface="Times New Roman"/>
                          <a:ea typeface="Times New Roman"/>
                        </a:rPr>
                        <a:t>пунктів </a:t>
                      </a:r>
                      <a:r>
                        <a:rPr lang="uk-UA" sz="1400" i="1" dirty="0" err="1">
                          <a:effectLst/>
                          <a:latin typeface="Times New Roman"/>
                          <a:ea typeface="Times New Roman"/>
                        </a:rPr>
                        <a:t>струк-тури</a:t>
                      </a:r>
                      <a:endParaRPr lang="uk-UA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gridSpan="8"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uk-UA" sz="1600" b="1" i="1" dirty="0">
                          <a:effectLst/>
                          <a:latin typeface="Times New Roman"/>
                        </a:rPr>
                        <a:t>Актив балансу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effectLst/>
                          <a:latin typeface="Times New Roman"/>
                          <a:ea typeface="Times New Roman"/>
                        </a:rPr>
                        <a:t>1. Необоротні </a:t>
                      </a: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активи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uk-UA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uk-UA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uk-UA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uk-UA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uk-UA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uk-UA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uk-UA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effectLst/>
                          <a:latin typeface="Times New Roman"/>
                          <a:ea typeface="Times New Roman"/>
                        </a:rPr>
                        <a:t>2. Оборотні </a:t>
                      </a: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активи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uk-UA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uk-UA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uk-UA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uk-UA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uk-UA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uk-UA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uk-UA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effectLst/>
                          <a:latin typeface="Times New Roman"/>
                          <a:ea typeface="Times New Roman"/>
                        </a:rPr>
                        <a:t>3. Необоротні</a:t>
                      </a:r>
                      <a:r>
                        <a:rPr lang="uk-UA" sz="1400" baseline="0" dirty="0" smtClean="0">
                          <a:effectLst/>
                          <a:latin typeface="Times New Roman"/>
                          <a:ea typeface="Times New Roman"/>
                        </a:rPr>
                        <a:t> активи, утримувані для продажу, та групи вибуття</a:t>
                      </a:r>
                      <a:endParaRPr lang="uk-UA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uk-UA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uk-UA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uk-UA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uk-UA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uk-UA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uk-UA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uk-UA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 b="1" dirty="0" smtClean="0">
                          <a:effectLst/>
                          <a:latin typeface="Times New Roman"/>
                          <a:ea typeface="Times New Roman"/>
                        </a:rPr>
                        <a:t>Разом</a:t>
                      </a:r>
                      <a:endParaRPr lang="uk-UA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uk-UA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uk-UA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uk-UA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uk-UA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uk-UA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uk-UA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uk-UA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gridSpan="8"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uk-UA" sz="1600" b="1" i="1" dirty="0">
                          <a:effectLst/>
                          <a:latin typeface="Times New Roman"/>
                        </a:rPr>
                        <a:t>Пасив балансу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smtClean="0">
                          <a:effectLst/>
                          <a:latin typeface="Times New Roman"/>
                          <a:ea typeface="Times New Roman"/>
                        </a:rPr>
                        <a:t>1. Власний </a:t>
                      </a:r>
                      <a:r>
                        <a:rPr lang="uk-UA" sz="1400" dirty="0" smtClean="0">
                          <a:effectLst/>
                          <a:latin typeface="Times New Roman"/>
                          <a:ea typeface="Times New Roman"/>
                        </a:rPr>
                        <a:t>капітал</a:t>
                      </a:r>
                      <a:endParaRPr lang="uk-UA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uk-UA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uk-UA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uk-UA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uk-UA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uk-UA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uk-UA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uk-UA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effectLst/>
                          <a:latin typeface="Times New Roman"/>
                          <a:ea typeface="Times New Roman"/>
                        </a:rPr>
                        <a:t>2. Довгострокові  зобов’язання і забезпечення </a:t>
                      </a:r>
                      <a:endParaRPr lang="uk-UA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uk-UA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uk-UA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uk-U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uk-UA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uk-UA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uk-UA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uk-UA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effectLst/>
                          <a:latin typeface="Times New Roman"/>
                          <a:ea typeface="Times New Roman"/>
                        </a:rPr>
                        <a:t>3. Поточні зобов’язання і забезпечення</a:t>
                      </a:r>
                      <a:endParaRPr lang="uk-UA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uk-UA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uk-UA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uk-U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uk-UA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uk-UA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uk-UA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uk-UA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uk-UA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4. Зобов’язання, пов’язані з </a:t>
                      </a:r>
                      <a:r>
                        <a:rPr lang="uk-UA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необо-ротними</a:t>
                      </a:r>
                      <a:r>
                        <a:rPr lang="uk-UA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 активами, утримуваними для продажу, та групами вибуття</a:t>
                      </a:r>
                      <a:endParaRPr lang="uk-UA" sz="1400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uk-UA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uk-UA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uk-U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uk-UA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uk-UA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uk-UA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uk-UA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  <a:latin typeface="Times New Roman"/>
                          <a:ea typeface="Times New Roman"/>
                        </a:rPr>
                        <a:t>Разом</a:t>
                      </a:r>
                      <a:endParaRPr lang="uk-UA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uk-UA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uk-UA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uk-U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uk-UA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uk-UA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uk-UA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uk-UA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187624" y="586230"/>
            <a:ext cx="6111436" cy="3539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342792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Таблиця 2.</a:t>
            </a:r>
            <a:r>
              <a:rPr kumimoji="0" lang="uk-UA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Аналітичний баланс підприємства</a:t>
            </a:r>
            <a:endParaRPr kumimoji="0" lang="uk-UA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950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830317"/>
            <a:ext cx="7488832" cy="46320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uk-UA" sz="2400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2.2. Оцінка ознак </a:t>
            </a:r>
            <a:r>
              <a:rPr lang="uk-UA" sz="2400" i="1" dirty="0">
                <a:latin typeface="Times New Roman" pitchFamily="18" charset="0"/>
                <a:cs typeface="Times New Roman" pitchFamily="18" charset="0"/>
              </a:rPr>
              <a:t>“нормального” балансу </a:t>
            </a:r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AutoNum type="arabicParenR"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валюта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балансу в кінці звітного періоду збільшилася порівняно з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початком;</a:t>
            </a:r>
          </a:p>
          <a:p>
            <a:pPr marL="457200" indent="-457200" algn="ctr"/>
            <a:endParaRPr lang="uk-UA" sz="15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ctr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 ВБ ↑</a:t>
            </a:r>
          </a:p>
          <a:p>
            <a:pPr algn="just"/>
            <a:endParaRPr lang="uk-UA" sz="15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2) темпи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приросту оборотних активів вищі, ніж темпи приросту необоротних активів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lvl="0" algn="just"/>
            <a:endParaRPr lang="uk-UA" sz="15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ctr"/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uk-UA" sz="1400" dirty="0" err="1" smtClean="0">
                <a:latin typeface="Times New Roman" pitchFamily="18" charset="0"/>
                <a:cs typeface="Times New Roman" pitchFamily="18" charset="0"/>
              </a:rPr>
              <a:t>ОбА</a:t>
            </a:r>
            <a:r>
              <a:rPr lang="uk-UA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&gt;</a:t>
            </a:r>
            <a:r>
              <a:rPr lang="uk-UA" sz="1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uk-UA" sz="1400" dirty="0" err="1" smtClean="0">
                <a:latin typeface="Times New Roman" pitchFamily="18" charset="0"/>
                <a:cs typeface="Times New Roman" pitchFamily="18" charset="0"/>
              </a:rPr>
              <a:t>НА</a:t>
            </a:r>
            <a:endParaRPr lang="uk-UA" sz="14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endParaRPr lang="uk-UA" sz="1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6288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14414" y="928670"/>
            <a:ext cx="7000924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endParaRPr lang="uk-UA" sz="24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/>
            <a:endParaRPr lang="uk-UA" sz="2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uk-UA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3) власний капітал підприємства перевищує залучений і темпи його приросту вищі, ніж темпи приросту залученого капіталу;</a:t>
            </a:r>
          </a:p>
          <a:p>
            <a:pPr lvl="0" algn="just"/>
            <a:endParaRPr lang="uk-UA" sz="15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ВК &gt; ЗК</a:t>
            </a:r>
          </a:p>
          <a:p>
            <a:pPr lvl="0" algn="ctr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uk-UA" sz="1000" dirty="0" smtClean="0">
                <a:latin typeface="Times New Roman" pitchFamily="18" charset="0"/>
                <a:cs typeface="Times New Roman" pitchFamily="18" charset="0"/>
              </a:rPr>
              <a:t>ВК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 &gt;  Т</a:t>
            </a:r>
            <a:r>
              <a:rPr lang="uk-UA" sz="1000" dirty="0" smtClean="0">
                <a:latin typeface="Times New Roman" pitchFamily="18" charset="0"/>
                <a:cs typeface="Times New Roman" pitchFamily="18" charset="0"/>
              </a:rPr>
              <a:t>ЗК</a:t>
            </a:r>
          </a:p>
          <a:p>
            <a:pPr lvl="0" algn="just"/>
            <a:endParaRPr lang="uk-UA" sz="24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uk-UA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4) темпи приросту дебіторської і кредиторської заборгованості врівноважують один одного.</a:t>
            </a:r>
          </a:p>
          <a:p>
            <a:pPr lvl="0" algn="just"/>
            <a:endParaRPr lang="uk-UA" sz="15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/>
            <a:r>
              <a:rPr lang="uk-UA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uk-UA" sz="1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ДЗ</a:t>
            </a:r>
            <a:r>
              <a:rPr lang="uk-UA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≈ Т</a:t>
            </a:r>
            <a:r>
              <a:rPr lang="uk-UA" sz="1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КЗ</a:t>
            </a:r>
            <a:endParaRPr lang="uk-UA" sz="10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7572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14414" y="928670"/>
            <a:ext cx="7000924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endParaRPr lang="uk-UA" sz="24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/>
            <a:endParaRPr lang="uk-UA" sz="2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uk-UA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3) власний капітал підприємства перевищує залучений і темпи його приросту вищі, ніж темпи приросту залученого капіталу;</a:t>
            </a:r>
          </a:p>
          <a:p>
            <a:pPr lvl="0" algn="just"/>
            <a:endParaRPr lang="uk-UA" sz="15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ВК &gt; ЗК</a:t>
            </a:r>
          </a:p>
          <a:p>
            <a:pPr lvl="0" algn="ctr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uk-UA" sz="1000" dirty="0" smtClean="0">
                <a:latin typeface="Times New Roman" pitchFamily="18" charset="0"/>
                <a:cs typeface="Times New Roman" pitchFamily="18" charset="0"/>
              </a:rPr>
              <a:t>ВК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 &gt;  Т</a:t>
            </a:r>
            <a:r>
              <a:rPr lang="uk-UA" sz="1000" dirty="0" smtClean="0">
                <a:latin typeface="Times New Roman" pitchFamily="18" charset="0"/>
                <a:cs typeface="Times New Roman" pitchFamily="18" charset="0"/>
              </a:rPr>
              <a:t>ЗК</a:t>
            </a:r>
          </a:p>
          <a:p>
            <a:pPr lvl="0" algn="just"/>
            <a:endParaRPr lang="uk-UA" sz="24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uk-UA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4) темпи приросту дебіторської і кредиторської заборгованості врівноважують один одного.</a:t>
            </a:r>
          </a:p>
          <a:p>
            <a:pPr lvl="0" algn="just"/>
            <a:endParaRPr lang="uk-UA" sz="15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/>
            <a:r>
              <a:rPr lang="uk-UA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uk-UA" sz="1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ДЗ</a:t>
            </a:r>
            <a:r>
              <a:rPr lang="uk-UA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≈ Т</a:t>
            </a:r>
            <a:r>
              <a:rPr lang="uk-UA" sz="1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КЗ</a:t>
            </a:r>
            <a:endParaRPr lang="uk-UA" sz="10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303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1600" y="1424965"/>
            <a:ext cx="7416824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2.3.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Виявлення явних </a:t>
            </a:r>
            <a:r>
              <a:rPr lang="uk-UA" sz="2400" i="1" dirty="0">
                <a:latin typeface="Times New Roman" pitchFamily="18" charset="0"/>
                <a:cs typeface="Times New Roman" pitchFamily="18" charset="0"/>
              </a:rPr>
              <a:t>або завуальованих недоліків у роботі підприємства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(“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хворі” статті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звітності):</a:t>
            </a:r>
          </a:p>
          <a:p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 marL="457200" lvl="0" indent="-457200" algn="just">
              <a:buAutoNum type="arabicParenR"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статті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, що свідчать про незадовільну роботу підприємства у звітному періоді та внаслідок цього нестабільний фінансовий стан (</a:t>
            </a:r>
            <a:r>
              <a:rPr lang="uk-UA" sz="2400" u="sng" dirty="0">
                <a:latin typeface="Times New Roman" pitchFamily="18" charset="0"/>
                <a:cs typeface="Times New Roman" pitchFamily="18" charset="0"/>
              </a:rPr>
              <a:t>збитки, прострочені векселі, прострочена кредиторська заборгованість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marL="457200" lvl="0" indent="-457200" algn="just">
              <a:buAutoNum type="arabicParenR"/>
            </a:pP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FontTx/>
              <a:buAutoNum type="arabicParenR"/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статті, що свідчать про певні недоліки в роботі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підприємства (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неблагополучні співвідношення між окремими статтями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uk-UA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7677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1601" y="386661"/>
            <a:ext cx="756084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800" b="1" i="1" dirty="0" smtClean="0">
                <a:latin typeface="Times New Roman" pitchFamily="18" charset="0"/>
                <a:cs typeface="Times New Roman" pitchFamily="18" charset="0"/>
              </a:rPr>
              <a:t>Етап 3.  Ознайомлення з </a:t>
            </a:r>
            <a:r>
              <a:rPr lang="uk-UA" sz="2800" b="1" i="1" dirty="0">
                <a:latin typeface="Times New Roman" pitchFamily="18" charset="0"/>
                <a:cs typeface="Times New Roman" pitchFamily="18" charset="0"/>
              </a:rPr>
              <a:t>основними показниками діяльності підприємства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/>
          </p:nvPr>
        </p:nvGraphicFramePr>
        <p:xfrm>
          <a:off x="323529" y="1415752"/>
          <a:ext cx="8568952" cy="5196840"/>
        </p:xfrm>
        <a:graphic>
          <a:graphicData uri="http://schemas.openxmlformats.org/drawingml/2006/table">
            <a:tbl>
              <a:tblPr/>
              <a:tblGrid>
                <a:gridCol w="411362"/>
                <a:gridCol w="1532853"/>
                <a:gridCol w="6624737"/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700" i="1" dirty="0">
                          <a:effectLst/>
                          <a:latin typeface="Times New Roman"/>
                          <a:ea typeface="Times New Roman"/>
                        </a:rPr>
                        <a:t>№ з/п</a:t>
                      </a:r>
                      <a:endParaRPr lang="uk-UA" sz="17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700" i="1">
                          <a:effectLst/>
                          <a:latin typeface="Times New Roman"/>
                          <a:ea typeface="Times New Roman"/>
                        </a:rPr>
                        <a:t>Напрям аналізу</a:t>
                      </a:r>
                      <a:endParaRPr lang="uk-UA" sz="1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700" i="1" dirty="0">
                          <a:effectLst/>
                          <a:latin typeface="Times New Roman"/>
                          <a:ea typeface="Times New Roman"/>
                        </a:rPr>
                        <a:t>Показники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700" dirty="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700" dirty="0">
                          <a:effectLst/>
                          <a:latin typeface="Times New Roman"/>
                          <a:ea typeface="Times New Roman"/>
                        </a:rPr>
                        <a:t>Оцінка майнового стану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700" dirty="0">
                          <a:effectLst/>
                          <a:latin typeface="Times New Roman"/>
                          <a:ea typeface="Times New Roman"/>
                        </a:rPr>
                        <a:t>Загальна сума засобів, що знаходяться у розпорядженні підприємства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700">
                          <a:effectLst/>
                          <a:latin typeface="Times New Roman"/>
                          <a:ea typeface="Times New Roman"/>
                        </a:rPr>
                        <a:t>Величина основних засобів та їх частка в загальній сумі активів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700">
                          <a:effectLst/>
                          <a:latin typeface="Times New Roman"/>
                          <a:ea typeface="Times New Roman"/>
                        </a:rPr>
                        <a:t>Коефіцієнт зносу основних засобів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70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700" dirty="0">
                          <a:effectLst/>
                          <a:latin typeface="Times New Roman"/>
                          <a:ea typeface="Times New Roman"/>
                        </a:rPr>
                        <a:t>Оцінка </a:t>
                      </a:r>
                      <a:r>
                        <a:rPr lang="uk-UA" sz="1700" dirty="0" err="1" smtClean="0">
                          <a:effectLst/>
                          <a:latin typeface="Times New Roman"/>
                          <a:ea typeface="Times New Roman"/>
                        </a:rPr>
                        <a:t>ліквід-ності</a:t>
                      </a:r>
                      <a:r>
                        <a:rPr lang="uk-UA" sz="1700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700" dirty="0">
                          <a:effectLst/>
                          <a:latin typeface="Times New Roman"/>
                          <a:ea typeface="Times New Roman"/>
                        </a:rPr>
                        <a:t>та </a:t>
                      </a:r>
                      <a:r>
                        <a:rPr lang="uk-UA" sz="1700" dirty="0" err="1" smtClean="0">
                          <a:effectLst/>
                          <a:latin typeface="Times New Roman"/>
                          <a:ea typeface="Times New Roman"/>
                        </a:rPr>
                        <a:t>плато-спроможності</a:t>
                      </a:r>
                      <a:endParaRPr lang="uk-UA" sz="17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700">
                          <a:effectLst/>
                          <a:latin typeface="Times New Roman"/>
                          <a:ea typeface="Times New Roman"/>
                        </a:rPr>
                        <a:t>Коефіцієнт покриття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700" dirty="0">
                          <a:effectLst/>
                          <a:latin typeface="Times New Roman"/>
                          <a:ea typeface="Times New Roman"/>
                        </a:rPr>
                        <a:t>Коефіцієнт абсолютної ліквідності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700" dirty="0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700" dirty="0">
                          <a:effectLst/>
                          <a:latin typeface="Times New Roman"/>
                          <a:ea typeface="Times New Roman"/>
                        </a:rPr>
                        <a:t>Оцінка фінансової стійкості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700" dirty="0">
                          <a:effectLst/>
                          <a:latin typeface="Times New Roman"/>
                          <a:ea typeface="Times New Roman"/>
                        </a:rPr>
                        <a:t>Коефіцієнт автономії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700" dirty="0" smtClean="0">
                          <a:effectLst/>
                          <a:latin typeface="Times New Roman"/>
                          <a:ea typeface="Times New Roman"/>
                        </a:rPr>
                        <a:t>Фінансової стійкості</a:t>
                      </a:r>
                      <a:endParaRPr lang="uk-UA" sz="17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700" dirty="0">
                          <a:effectLst/>
                          <a:latin typeface="Times New Roman"/>
                          <a:ea typeface="Times New Roman"/>
                        </a:rPr>
                        <a:t>Частка довгострокових зобов’язань у загальній </a:t>
                      </a:r>
                      <a:r>
                        <a:rPr lang="uk-UA" sz="1700" dirty="0" smtClean="0">
                          <a:effectLst/>
                          <a:latin typeface="Times New Roman"/>
                          <a:ea typeface="Times New Roman"/>
                        </a:rPr>
                        <a:t>сумі пасивів</a:t>
                      </a:r>
                      <a:endParaRPr lang="uk-UA" sz="17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700">
                          <a:effectLst/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700">
                          <a:effectLst/>
                          <a:latin typeface="Times New Roman"/>
                          <a:ea typeface="Times New Roman"/>
                        </a:rPr>
                        <a:t>Оцінка ділової активності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700" dirty="0" smtClean="0">
                          <a:effectLst/>
                          <a:latin typeface="Times New Roman"/>
                          <a:ea typeface="Times New Roman"/>
                        </a:rPr>
                        <a:t>Коефіцієнт оборотності  активів</a:t>
                      </a:r>
                      <a:endParaRPr lang="uk-UA" sz="17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700" dirty="0">
                          <a:effectLst/>
                          <a:latin typeface="Times New Roman"/>
                          <a:ea typeface="Times New Roman"/>
                        </a:rPr>
                        <a:t>Період погашення дебіторської заборгованості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700">
                          <a:effectLst/>
                          <a:latin typeface="Times New Roman"/>
                          <a:ea typeface="Times New Roman"/>
                        </a:rPr>
                        <a:t>Тривалість операційного та фінансового циклу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row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700">
                          <a:effectLst/>
                          <a:latin typeface="Times New Roman"/>
                          <a:ea typeface="Times New Roman"/>
                        </a:rPr>
                        <a:t>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700">
                          <a:effectLst/>
                          <a:latin typeface="Times New Roman"/>
                          <a:ea typeface="Times New Roman"/>
                        </a:rPr>
                        <a:t>Оцінка ефективності діяльності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700" dirty="0">
                          <a:effectLst/>
                          <a:latin typeface="Times New Roman"/>
                          <a:ea typeface="Times New Roman"/>
                        </a:rPr>
                        <a:t>Обсяг реалізації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700" dirty="0" smtClean="0">
                          <a:effectLst/>
                          <a:latin typeface="Times New Roman"/>
                          <a:ea typeface="Times New Roman"/>
                        </a:rPr>
                        <a:t>Чистий прибуток</a:t>
                      </a:r>
                      <a:endParaRPr lang="uk-UA" sz="17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700" dirty="0">
                          <a:effectLst/>
                          <a:latin typeface="Times New Roman"/>
                          <a:ea typeface="Times New Roman"/>
                        </a:rPr>
                        <a:t>Рентабельність </a:t>
                      </a:r>
                      <a:r>
                        <a:rPr lang="uk-UA" sz="1700" dirty="0" smtClean="0">
                          <a:effectLst/>
                          <a:latin typeface="Times New Roman"/>
                          <a:ea typeface="Times New Roman"/>
                        </a:rPr>
                        <a:t>підприємства</a:t>
                      </a:r>
                      <a:endParaRPr lang="uk-UA" sz="17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700" dirty="0">
                          <a:effectLst/>
                          <a:latin typeface="Times New Roman"/>
                          <a:ea typeface="Times New Roman"/>
                        </a:rPr>
                        <a:t>Рентабельність основної діяльності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800" dirty="0" smtClean="0">
                          <a:effectLst/>
                          <a:latin typeface="Times New Roman"/>
                          <a:ea typeface="Times New Roman"/>
                        </a:rPr>
                        <a:t>Рентабельність власного капіталу</a:t>
                      </a:r>
                      <a:endParaRPr lang="ru-RU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700" dirty="0" smtClean="0">
                          <a:effectLst/>
                          <a:latin typeface="Times New Roman"/>
                          <a:ea typeface="Times New Roman"/>
                        </a:rPr>
                        <a:t>Рентабельність </a:t>
                      </a:r>
                      <a:r>
                        <a:rPr lang="uk-UA" sz="1700" dirty="0">
                          <a:effectLst/>
                          <a:latin typeface="Times New Roman"/>
                          <a:ea typeface="Times New Roman"/>
                        </a:rPr>
                        <a:t>залученого капіталу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89558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43608" y="1269923"/>
            <a:ext cx="5544616" cy="6093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</a:pPr>
            <a:r>
              <a:rPr lang="uk-UA" sz="2800" b="1" i="1" dirty="0" smtClean="0"/>
              <a:t>1. </a:t>
            </a:r>
            <a:r>
              <a:rPr lang="uk-UA" sz="2800" b="1" i="1" dirty="0"/>
              <a:t>Коефіцієнт </a:t>
            </a:r>
            <a:r>
              <a:rPr lang="uk-UA" sz="2800" b="1" i="1" dirty="0" smtClean="0"/>
              <a:t>покриття (</a:t>
            </a:r>
            <a:r>
              <a:rPr lang="uk-UA" sz="2800" b="1" i="1" dirty="0" err="1" smtClean="0"/>
              <a:t>Кп</a:t>
            </a:r>
            <a:r>
              <a:rPr lang="uk-UA" sz="2800" b="1" i="1" dirty="0" smtClean="0"/>
              <a:t>)</a:t>
            </a:r>
            <a:endParaRPr lang="uk-UA" sz="2800" b="1" i="1" dirty="0"/>
          </a:p>
        </p:txBody>
      </p:sp>
      <p:graphicFrame>
        <p:nvGraphicFramePr>
          <p:cNvPr id="3" name="Объект 2"/>
          <p:cNvGraphicFramePr>
            <a:graphicFrameLocks noChangeAspect="1"/>
          </p:cNvGraphicFramePr>
          <p:nvPr>
            <p:extLst/>
          </p:nvPr>
        </p:nvGraphicFramePr>
        <p:xfrm>
          <a:off x="3131840" y="1916832"/>
          <a:ext cx="3096344" cy="1165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45" name="Формула" r:id="rId3" imgW="533160" imgH="393480" progId="Equation.3">
                  <p:embed/>
                </p:oleObj>
              </mc:Choice>
              <mc:Fallback>
                <p:oleObj name="Формула" r:id="rId3" imgW="53316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1840" y="1916832"/>
                        <a:ext cx="3096344" cy="1165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539552" y="3356992"/>
            <a:ext cx="8208912" cy="24560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  <a:tabLst>
                <a:tab pos="3060065" algn="ctr"/>
              </a:tabLst>
            </a:pPr>
            <a:r>
              <a:rPr lang="uk-UA" sz="2400" i="1" dirty="0" smtClean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Умовні позначення: </a:t>
            </a:r>
            <a:r>
              <a:rPr lang="uk-UA" sz="2400" i="1" dirty="0" err="1" smtClean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ОбА</a:t>
            </a:r>
            <a:r>
              <a:rPr lang="uk-UA" sz="2400" dirty="0" smtClean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 – оборотні активи; </a:t>
            </a:r>
            <a:r>
              <a:rPr lang="uk-UA" sz="2400" i="1" dirty="0" smtClean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ПЗ</a:t>
            </a:r>
            <a:r>
              <a:rPr lang="uk-UA" sz="2400" dirty="0" smtClean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 – поточні зобов’язання</a:t>
            </a:r>
          </a:p>
          <a:p>
            <a:pPr algn="just">
              <a:lnSpc>
                <a:spcPct val="120000"/>
              </a:lnSpc>
              <a:spcAft>
                <a:spcPts val="0"/>
              </a:spcAft>
            </a:pPr>
            <a:endParaRPr lang="uk-UA" sz="800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20000"/>
              </a:lnSpc>
              <a:spcAft>
                <a:spcPts val="0"/>
              </a:spcAft>
            </a:pPr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Нормативне значення: </a:t>
            </a:r>
            <a:r>
              <a:rPr lang="uk-UA" sz="2400" b="1" i="1" dirty="0" err="1">
                <a:latin typeface="Times New Roman" pitchFamily="18" charset="0"/>
                <a:cs typeface="Times New Roman" pitchFamily="18" charset="0"/>
              </a:rPr>
              <a:t>Кп</a:t>
            </a:r>
            <a:r>
              <a:rPr lang="uk-UA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&gt;2</a:t>
            </a:r>
          </a:p>
          <a:p>
            <a:pPr algn="just">
              <a:lnSpc>
                <a:spcPct val="120000"/>
              </a:lnSpc>
            </a:pPr>
            <a:endParaRPr lang="uk-UA" sz="800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20000"/>
              </a:lnSpc>
            </a:pPr>
            <a:r>
              <a:rPr lang="uk-UA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/>
                <a:cs typeface="Times New Roman" pitchFamily="18" charset="0"/>
              </a:rPr>
              <a:t>Економічна інтерпретація: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характеризує достатність оборотних засобів для покриття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поточної заборгованості</a:t>
            </a:r>
            <a:endParaRPr lang="uk-UA" dirty="0">
              <a:effectLst/>
              <a:latin typeface="Times New Roman" pitchFamily="18" charset="0"/>
              <a:ea typeface="Times New Roman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939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15616" y="1340768"/>
            <a:ext cx="6912768" cy="42187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uk-UA" sz="28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Як правило, в періоди економічного зростання підприємства збільшуються розміри прибутку, і прибутковість акцій зростає, а в періоди спаду – самою складною і актуальною задачею стає генерування грошової готівки. Аналіз руху грошових коштів дає можливість отримати більш достовірну інформацію про стан бізнесу, ніж звіт про прибутки і збитки.</a:t>
            </a:r>
            <a:endParaRPr lang="uk-UA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4535843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43608" y="548680"/>
            <a:ext cx="7200800" cy="6093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</a:pPr>
            <a:r>
              <a:rPr lang="uk-UA" sz="2800" b="1" i="1" dirty="0"/>
              <a:t>2</a:t>
            </a:r>
            <a:r>
              <a:rPr lang="uk-UA" sz="2800" b="1" i="1" dirty="0" smtClean="0"/>
              <a:t>. </a:t>
            </a:r>
            <a:r>
              <a:rPr lang="uk-UA" sz="2800" b="1" i="1" dirty="0"/>
              <a:t>Коефіцієнт </a:t>
            </a:r>
            <a:r>
              <a:rPr lang="uk-UA" sz="2800" b="1" i="1" dirty="0" smtClean="0"/>
              <a:t>абсолютної ліквідності (Кал)</a:t>
            </a:r>
            <a:endParaRPr lang="uk-UA" sz="2800" b="1" i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39552" y="2627034"/>
            <a:ext cx="799288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uk-UA" sz="2400" i="1" dirty="0">
                <a:latin typeface="Times New Roman" pitchFamily="18" charset="0"/>
                <a:ea typeface="Times New Roman"/>
                <a:cs typeface="Times New Roman" pitchFamily="18" charset="0"/>
              </a:rPr>
              <a:t>Умовні позначення: </a:t>
            </a:r>
            <a:r>
              <a:rPr lang="uk-UA" sz="2400" i="1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ПФІ</a:t>
            </a:r>
            <a:r>
              <a:rPr lang="uk-UA" sz="24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uk-UA" sz="2400" dirty="0">
                <a:latin typeface="Times New Roman" pitchFamily="18" charset="0"/>
                <a:ea typeface="Times New Roman"/>
                <a:cs typeface="Times New Roman" pitchFamily="18" charset="0"/>
              </a:rPr>
              <a:t>– </a:t>
            </a:r>
            <a:r>
              <a:rPr lang="uk-UA" sz="24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поточні фінансові інвестиції; </a:t>
            </a:r>
            <a:br>
              <a:rPr lang="uk-UA" sz="2400" dirty="0" smtClean="0"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uk-UA" sz="2400" i="1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ГК</a:t>
            </a:r>
            <a:r>
              <a:rPr lang="uk-UA" sz="24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uk-UA" sz="2400" dirty="0">
                <a:latin typeface="Times New Roman" pitchFamily="18" charset="0"/>
                <a:ea typeface="Times New Roman"/>
                <a:cs typeface="Times New Roman" pitchFamily="18" charset="0"/>
              </a:rPr>
              <a:t>– </a:t>
            </a:r>
            <a:r>
              <a:rPr lang="uk-UA" sz="24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грошові кошти.</a:t>
            </a:r>
          </a:p>
          <a:p>
            <a:pPr algn="just">
              <a:lnSpc>
                <a:spcPct val="120000"/>
              </a:lnSpc>
            </a:pPr>
            <a:endParaRPr lang="uk-UA" sz="800" dirty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algn="just">
              <a:lnSpc>
                <a:spcPct val="120000"/>
              </a:lnSpc>
              <a:spcAft>
                <a:spcPts val="0"/>
              </a:spcAft>
            </a:pPr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Нормативне значення: </a:t>
            </a:r>
            <a:r>
              <a:rPr lang="uk-UA" sz="2400" b="1" i="1" dirty="0" smtClean="0">
                <a:latin typeface="Times New Roman" pitchFamily="18" charset="0"/>
                <a:cs typeface="Times New Roman" pitchFamily="18" charset="0"/>
              </a:rPr>
              <a:t>Кал 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&gt;</a:t>
            </a:r>
            <a:r>
              <a:rPr lang="uk-UA" sz="2400" b="1" i="1" dirty="0" smtClean="0">
                <a:latin typeface="Times New Roman" pitchFamily="18" charset="0"/>
                <a:cs typeface="Times New Roman" pitchFamily="18" charset="0"/>
              </a:rPr>
              <a:t> 0,2</a:t>
            </a:r>
            <a:endParaRPr lang="uk-UA" sz="800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20000"/>
              </a:lnSpc>
              <a:spcAft>
                <a:spcPts val="0"/>
              </a:spcAft>
              <a:tabLst>
                <a:tab pos="3060065" algn="ctr"/>
              </a:tabLst>
            </a:pPr>
            <a:endParaRPr lang="uk-UA" sz="1000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20000"/>
              </a:lnSpc>
              <a:spcAft>
                <a:spcPts val="0"/>
              </a:spcAft>
              <a:tabLst>
                <a:tab pos="3060065" algn="ctr"/>
              </a:tabLst>
            </a:pPr>
            <a:r>
              <a:rPr lang="uk-UA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Економічна інтерпретація: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характеризує негайну готовність підприємства погасити поточні зобов’язання і визначається як відношення суми грошових коштів підприємства та поточних фінансових інвестицій до суми поточних зобов’язань</a:t>
            </a:r>
          </a:p>
        </p:txBody>
      </p:sp>
      <p:graphicFrame>
        <p:nvGraphicFramePr>
          <p:cNvPr id="3" name="Объект 2"/>
          <p:cNvGraphicFramePr>
            <a:graphicFrameLocks noChangeAspect="1"/>
          </p:cNvGraphicFramePr>
          <p:nvPr>
            <p:extLst/>
          </p:nvPr>
        </p:nvGraphicFramePr>
        <p:xfrm>
          <a:off x="2987824" y="1196752"/>
          <a:ext cx="3096344" cy="12959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69" name="Формула" r:id="rId3" imgW="787320" imgH="393480" progId="Equation.3">
                  <p:embed/>
                </p:oleObj>
              </mc:Choice>
              <mc:Fallback>
                <p:oleObj name="Формула" r:id="rId3" imgW="78732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7824" y="1196752"/>
                        <a:ext cx="3096344" cy="129590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74447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827584" y="1196752"/>
            <a:ext cx="7776864" cy="467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</a:pPr>
            <a:r>
              <a:rPr lang="uk-UA" sz="2800" b="1" i="1" dirty="0" smtClean="0">
                <a:latin typeface="Times New Roman"/>
                <a:ea typeface="Times New Roman"/>
              </a:rPr>
              <a:t>3. Коефіцієнт автономії (Ка)</a:t>
            </a:r>
          </a:p>
          <a:p>
            <a:pPr marL="342900" indent="-342900">
              <a:lnSpc>
                <a:spcPct val="120000"/>
              </a:lnSpc>
              <a:spcAft>
                <a:spcPts val="0"/>
              </a:spcAft>
              <a:buAutoNum type="arabicPeriod"/>
            </a:pPr>
            <a:endParaRPr lang="uk-UA" sz="2800" dirty="0">
              <a:latin typeface="Times New Roman"/>
              <a:ea typeface="Times New Roman"/>
            </a:endParaRPr>
          </a:p>
          <a:p>
            <a:pPr algn="ctr">
              <a:lnSpc>
                <a:spcPct val="120000"/>
              </a:lnSpc>
              <a:spcAft>
                <a:spcPts val="0"/>
              </a:spcAft>
            </a:pPr>
            <a:r>
              <a:rPr lang="uk-UA" sz="2800" b="1" dirty="0" smtClean="0">
                <a:latin typeface="Times New Roman"/>
                <a:ea typeface="Times New Roman"/>
              </a:rPr>
              <a:t>Ка = ВК / ВБ</a:t>
            </a:r>
          </a:p>
          <a:p>
            <a:pPr algn="just">
              <a:lnSpc>
                <a:spcPct val="120000"/>
              </a:lnSpc>
              <a:spcAft>
                <a:spcPts val="0"/>
              </a:spcAft>
            </a:pPr>
            <a:endParaRPr lang="uk-UA" sz="2400" i="1" dirty="0" smtClean="0">
              <a:latin typeface="Times New Roman"/>
              <a:ea typeface="Times New Roman"/>
            </a:endParaRPr>
          </a:p>
          <a:p>
            <a:pPr algn="just">
              <a:lnSpc>
                <a:spcPct val="120000"/>
              </a:lnSpc>
              <a:spcAft>
                <a:spcPts val="0"/>
              </a:spcAft>
            </a:pPr>
            <a:r>
              <a:rPr lang="uk-UA" sz="2400" i="1" dirty="0" smtClean="0">
                <a:latin typeface="Times New Roman"/>
                <a:ea typeface="Times New Roman"/>
              </a:rPr>
              <a:t>Умовні позначення</a:t>
            </a:r>
            <a:r>
              <a:rPr lang="uk-UA" sz="2400" dirty="0" smtClean="0">
                <a:latin typeface="Times New Roman"/>
                <a:ea typeface="Times New Roman"/>
              </a:rPr>
              <a:t>: ВК – сума власного капіталу; ВБ – валюта балансу</a:t>
            </a:r>
          </a:p>
          <a:p>
            <a:pPr>
              <a:lnSpc>
                <a:spcPct val="120000"/>
              </a:lnSpc>
              <a:spcAft>
                <a:spcPts val="0"/>
              </a:spcAft>
            </a:pPr>
            <a:endParaRPr lang="uk-UA" sz="1000" dirty="0">
              <a:latin typeface="Times New Roman"/>
              <a:ea typeface="Times New Roman"/>
            </a:endParaRPr>
          </a:p>
          <a:p>
            <a:pPr>
              <a:lnSpc>
                <a:spcPct val="120000"/>
              </a:lnSpc>
              <a:spcAft>
                <a:spcPts val="0"/>
              </a:spcAft>
            </a:pPr>
            <a:r>
              <a:rPr lang="uk-UA" sz="2400" i="1" dirty="0" smtClean="0">
                <a:latin typeface="Times New Roman"/>
                <a:ea typeface="Times New Roman"/>
              </a:rPr>
              <a:t>Нормативне значення</a:t>
            </a:r>
            <a:r>
              <a:rPr lang="uk-UA" sz="2400" dirty="0" smtClean="0">
                <a:latin typeface="Times New Roman"/>
                <a:ea typeface="Times New Roman"/>
              </a:rPr>
              <a:t>: </a:t>
            </a:r>
            <a:r>
              <a:rPr lang="uk-UA" sz="2400" b="1" dirty="0" smtClean="0">
                <a:latin typeface="Times New Roman"/>
                <a:ea typeface="Times New Roman"/>
              </a:rPr>
              <a:t>0,5-0,7</a:t>
            </a:r>
          </a:p>
          <a:p>
            <a:pPr>
              <a:lnSpc>
                <a:spcPct val="120000"/>
              </a:lnSpc>
              <a:spcAft>
                <a:spcPts val="0"/>
              </a:spcAft>
            </a:pPr>
            <a:endParaRPr lang="uk-UA" sz="1000" dirty="0">
              <a:latin typeface="Times New Roman"/>
              <a:ea typeface="Times New Roman"/>
            </a:endParaRPr>
          </a:p>
          <a:p>
            <a:pPr algn="just">
              <a:lnSpc>
                <a:spcPct val="120000"/>
              </a:lnSpc>
            </a:pPr>
            <a:r>
              <a:rPr lang="uk-UA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Економічна інтерпретація: </a:t>
            </a:r>
            <a:r>
              <a:rPr lang="uk-UA" sz="2400" dirty="0">
                <a:latin typeface="Times New Roman"/>
                <a:ea typeface="Times New Roman"/>
              </a:rPr>
              <a:t>характеризує залежність підприємства від зовнішніх джерел фінансування</a:t>
            </a:r>
          </a:p>
        </p:txBody>
      </p:sp>
    </p:spTree>
    <p:extLst>
      <p:ext uri="{BB962C8B-B14F-4D97-AF65-F5344CB8AC3E}">
        <p14:creationId xmlns:p14="http://schemas.microsoft.com/office/powerpoint/2010/main" val="2651676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83568" y="1430540"/>
            <a:ext cx="7776864" cy="42288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</a:pPr>
            <a:r>
              <a:rPr lang="uk-UA" sz="2800" b="1" i="1" dirty="0">
                <a:latin typeface="Times New Roman"/>
                <a:ea typeface="Times New Roman"/>
              </a:rPr>
              <a:t>4</a:t>
            </a:r>
            <a:r>
              <a:rPr lang="uk-UA" sz="2800" b="1" i="1" dirty="0" smtClean="0">
                <a:latin typeface="Times New Roman"/>
                <a:ea typeface="Times New Roman"/>
              </a:rPr>
              <a:t>. Коефіцієнт фінансової стійкості (</a:t>
            </a:r>
            <a:r>
              <a:rPr lang="uk-UA" sz="2800" b="1" i="1" dirty="0" err="1" smtClean="0">
                <a:latin typeface="Times New Roman"/>
                <a:ea typeface="Times New Roman"/>
              </a:rPr>
              <a:t>Кфс</a:t>
            </a:r>
            <a:r>
              <a:rPr lang="uk-UA" sz="2800" b="1" i="1" dirty="0" smtClean="0">
                <a:latin typeface="Times New Roman"/>
                <a:ea typeface="Times New Roman"/>
              </a:rPr>
              <a:t>)</a:t>
            </a:r>
          </a:p>
          <a:p>
            <a:pPr marL="342900" indent="-342900">
              <a:lnSpc>
                <a:spcPct val="120000"/>
              </a:lnSpc>
              <a:spcAft>
                <a:spcPts val="0"/>
              </a:spcAft>
              <a:buAutoNum type="arabicPeriod"/>
            </a:pPr>
            <a:endParaRPr lang="uk-UA" sz="2800" dirty="0">
              <a:latin typeface="Times New Roman"/>
              <a:ea typeface="Times New Roman"/>
            </a:endParaRPr>
          </a:p>
          <a:p>
            <a:pPr algn="ctr">
              <a:lnSpc>
                <a:spcPct val="120000"/>
              </a:lnSpc>
              <a:spcAft>
                <a:spcPts val="0"/>
              </a:spcAft>
            </a:pPr>
            <a:r>
              <a:rPr lang="uk-UA" sz="2800" b="1" dirty="0" err="1" smtClean="0">
                <a:latin typeface="Times New Roman"/>
                <a:ea typeface="Times New Roman"/>
              </a:rPr>
              <a:t>Кфс</a:t>
            </a:r>
            <a:r>
              <a:rPr lang="uk-UA" sz="2800" b="1" dirty="0" smtClean="0">
                <a:latin typeface="Times New Roman"/>
                <a:ea typeface="Times New Roman"/>
              </a:rPr>
              <a:t> = ВК / ЗК</a:t>
            </a:r>
          </a:p>
          <a:p>
            <a:pPr algn="just">
              <a:lnSpc>
                <a:spcPct val="120000"/>
              </a:lnSpc>
              <a:spcAft>
                <a:spcPts val="0"/>
              </a:spcAft>
            </a:pPr>
            <a:endParaRPr lang="uk-UA" sz="2400" i="1" dirty="0" smtClean="0">
              <a:latin typeface="Times New Roman"/>
              <a:ea typeface="Times New Roman"/>
            </a:endParaRPr>
          </a:p>
          <a:p>
            <a:pPr algn="just">
              <a:lnSpc>
                <a:spcPct val="120000"/>
              </a:lnSpc>
              <a:spcAft>
                <a:spcPts val="0"/>
              </a:spcAft>
            </a:pPr>
            <a:r>
              <a:rPr lang="uk-UA" sz="2400" i="1" dirty="0" smtClean="0">
                <a:latin typeface="Times New Roman"/>
                <a:ea typeface="Times New Roman"/>
              </a:rPr>
              <a:t>Умовні позначення</a:t>
            </a:r>
            <a:r>
              <a:rPr lang="uk-UA" sz="2400" dirty="0" smtClean="0">
                <a:latin typeface="Times New Roman"/>
                <a:ea typeface="Times New Roman"/>
              </a:rPr>
              <a:t>: ЗК – сума залученого капіталу</a:t>
            </a:r>
            <a:endParaRPr lang="uk-UA" sz="1000" dirty="0">
              <a:latin typeface="Times New Roman"/>
              <a:ea typeface="Times New Roman"/>
            </a:endParaRPr>
          </a:p>
          <a:p>
            <a:pPr>
              <a:lnSpc>
                <a:spcPct val="120000"/>
              </a:lnSpc>
              <a:spcAft>
                <a:spcPts val="0"/>
              </a:spcAft>
            </a:pPr>
            <a:endParaRPr lang="uk-UA" sz="1000" dirty="0" smtClean="0">
              <a:latin typeface="Times New Roman"/>
              <a:ea typeface="Times New Roman"/>
            </a:endParaRPr>
          </a:p>
          <a:p>
            <a:pPr>
              <a:lnSpc>
                <a:spcPct val="120000"/>
              </a:lnSpc>
              <a:spcAft>
                <a:spcPts val="0"/>
              </a:spcAft>
            </a:pPr>
            <a:r>
              <a:rPr lang="uk-UA" sz="2400" i="1" dirty="0" smtClean="0">
                <a:latin typeface="Times New Roman"/>
                <a:ea typeface="Times New Roman"/>
              </a:rPr>
              <a:t>Нормативне </a:t>
            </a:r>
            <a:r>
              <a:rPr lang="uk-UA" sz="2400" i="1" dirty="0">
                <a:latin typeface="Times New Roman"/>
                <a:ea typeface="Times New Roman"/>
              </a:rPr>
              <a:t>значення</a:t>
            </a:r>
            <a:r>
              <a:rPr lang="uk-UA" sz="2400" dirty="0">
                <a:latin typeface="Times New Roman"/>
                <a:ea typeface="Times New Roman"/>
              </a:rPr>
              <a:t>: </a:t>
            </a:r>
            <a:r>
              <a:rPr lang="en-US" sz="2400" b="1" dirty="0">
                <a:latin typeface="Times New Roman"/>
                <a:ea typeface="Times New Roman"/>
              </a:rPr>
              <a:t>&gt;</a:t>
            </a:r>
            <a:r>
              <a:rPr lang="uk-UA" sz="2400" b="1" dirty="0">
                <a:latin typeface="Times New Roman"/>
                <a:ea typeface="Times New Roman"/>
              </a:rPr>
              <a:t> 1</a:t>
            </a:r>
          </a:p>
          <a:p>
            <a:pPr algn="just">
              <a:lnSpc>
                <a:spcPct val="120000"/>
              </a:lnSpc>
            </a:pPr>
            <a:endParaRPr lang="uk-UA" sz="1000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Times New Roman"/>
            </a:endParaRPr>
          </a:p>
          <a:p>
            <a:pPr algn="just">
              <a:lnSpc>
                <a:spcPct val="120000"/>
              </a:lnSpc>
            </a:pPr>
            <a:r>
              <a:rPr lang="uk-UA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Економічна інтерпретація: </a:t>
            </a:r>
            <a:r>
              <a:rPr lang="uk-UA" sz="2400" dirty="0">
                <a:latin typeface="Times New Roman"/>
                <a:ea typeface="Times New Roman"/>
              </a:rPr>
              <a:t>характеризує частку власного капіталу у залученому</a:t>
            </a:r>
          </a:p>
        </p:txBody>
      </p:sp>
    </p:spTree>
    <p:extLst>
      <p:ext uri="{BB962C8B-B14F-4D97-AF65-F5344CB8AC3E}">
        <p14:creationId xmlns:p14="http://schemas.microsoft.com/office/powerpoint/2010/main" val="1529618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1249596"/>
            <a:ext cx="712879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b="1" i="1" dirty="0"/>
              <a:t>5</a:t>
            </a:r>
            <a:r>
              <a:rPr lang="uk-UA" sz="2400" b="1" i="1" dirty="0" smtClean="0"/>
              <a:t>. </a:t>
            </a:r>
            <a:r>
              <a:rPr lang="en-US" sz="2800" b="1" i="1" dirty="0" err="1" smtClean="0"/>
              <a:t>Коефіцієнт</a:t>
            </a:r>
            <a:r>
              <a:rPr lang="en-US" sz="2400" b="1" i="1" dirty="0" smtClean="0"/>
              <a:t> </a:t>
            </a:r>
            <a:r>
              <a:rPr lang="uk-UA" sz="2400" b="1" i="1" dirty="0" smtClean="0"/>
              <a:t> </a:t>
            </a:r>
            <a:r>
              <a:rPr lang="en-US" sz="2800" b="1" i="1" dirty="0" err="1"/>
              <a:t>оборотності</a:t>
            </a:r>
            <a:r>
              <a:rPr lang="en-US" sz="2800" b="1" i="1" dirty="0"/>
              <a:t> </a:t>
            </a:r>
            <a:r>
              <a:rPr lang="uk-UA" sz="2800" b="1" i="1" dirty="0"/>
              <a:t>  </a:t>
            </a:r>
            <a:r>
              <a:rPr lang="en-US" sz="2800" b="1" i="1" dirty="0" err="1"/>
              <a:t>активів</a:t>
            </a:r>
            <a:r>
              <a:rPr lang="en-US" sz="2800" b="1" i="1" dirty="0"/>
              <a:t> </a:t>
            </a:r>
            <a:r>
              <a:rPr lang="uk-UA" sz="2800" b="1" i="1" dirty="0"/>
              <a:t>  </a:t>
            </a:r>
            <a:r>
              <a:rPr lang="en-US" sz="2800" b="1" i="1" dirty="0"/>
              <a:t>(</a:t>
            </a:r>
            <a:r>
              <a:rPr lang="en-US" sz="2800" b="1" i="1" dirty="0" smtClean="0"/>
              <a:t>К</a:t>
            </a:r>
            <a:r>
              <a:rPr lang="uk-UA" sz="1400" b="1" i="1" dirty="0" smtClean="0"/>
              <a:t>А</a:t>
            </a:r>
            <a:r>
              <a:rPr lang="en-US" sz="2800" b="1" i="1" dirty="0" smtClean="0"/>
              <a:t>)</a:t>
            </a:r>
            <a:endParaRPr lang="uk-UA" sz="2800" b="1" i="1" dirty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/>
          </p:nvPr>
        </p:nvGraphicFramePr>
        <p:xfrm>
          <a:off x="2728913" y="2076450"/>
          <a:ext cx="4117975" cy="1195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193" name="Уравнение" r:id="rId3" imgW="685800" imgH="393480" progId="Equation.3">
                  <p:embed/>
                </p:oleObj>
              </mc:Choice>
              <mc:Fallback>
                <p:oleObj name="Уравнение" r:id="rId3" imgW="68580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28913" y="2076450"/>
                        <a:ext cx="4117975" cy="11953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899592" y="3557334"/>
            <a:ext cx="756084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000" i="1" dirty="0" smtClean="0">
                <a:latin typeface="Times New Roman" pitchFamily="18" charset="0"/>
                <a:cs typeface="Times New Roman" pitchFamily="18" charset="0"/>
              </a:rPr>
              <a:t>де ЧД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– чистий дохід, грн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.; </a:t>
            </a:r>
            <a:r>
              <a:rPr lang="uk-UA" sz="2000" i="1" dirty="0" smtClean="0">
                <a:latin typeface="Times New Roman" pitchFamily="18" charset="0"/>
                <a:cs typeface="Times New Roman" pitchFamily="18" charset="0"/>
              </a:rPr>
              <a:t>СВБ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– середня вартість активів, грн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uk-UA" sz="1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Пизитивна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тенденція: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зростання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uk-UA" sz="2400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uk-UA" sz="1000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Показує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скільки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разів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за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період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обертається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капітал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вкладений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активи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підприємства</a:t>
            </a:r>
            <a:endParaRPr lang="uk-UA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9288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99592" y="1249596"/>
            <a:ext cx="712879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b="1" i="1" dirty="0" smtClean="0"/>
              <a:t>6. Період погашення дебіторської заборгованості</a:t>
            </a:r>
            <a:r>
              <a:rPr lang="en-US" sz="2800" b="1" i="1" dirty="0" smtClean="0"/>
              <a:t> (</a:t>
            </a:r>
            <a:r>
              <a:rPr lang="uk-UA" sz="2800" b="1" i="1" dirty="0" smtClean="0"/>
              <a:t>Т</a:t>
            </a:r>
            <a:r>
              <a:rPr lang="uk-UA" sz="1500" b="1" i="1" dirty="0" smtClean="0"/>
              <a:t>ДЗ</a:t>
            </a:r>
            <a:r>
              <a:rPr lang="en-US" sz="2800" b="1" i="1" dirty="0" smtClean="0"/>
              <a:t>)</a:t>
            </a:r>
            <a:endParaRPr lang="uk-UA" sz="2800" b="1" i="1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/>
          </p:nvPr>
        </p:nvGraphicFramePr>
        <p:xfrm>
          <a:off x="2857488" y="2143116"/>
          <a:ext cx="3232154" cy="1349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17" name="Формула" r:id="rId3" imgW="838080" imgH="444240" progId="Equation.3">
                  <p:embed/>
                </p:oleObj>
              </mc:Choice>
              <mc:Fallback>
                <p:oleObj name="Формула" r:id="rId3" imgW="838080" imgH="444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57488" y="2143116"/>
                        <a:ext cx="3232154" cy="1349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899592" y="3557334"/>
            <a:ext cx="756084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000" i="1" dirty="0" smtClean="0">
                <a:latin typeface="Times New Roman" pitchFamily="18" charset="0"/>
                <a:cs typeface="Times New Roman" pitchFamily="18" charset="0"/>
              </a:rPr>
              <a:t>де Д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кількість днів;  </a:t>
            </a:r>
            <a:r>
              <a:rPr lang="uk-UA" sz="2000" i="1" dirty="0" err="1" smtClean="0">
                <a:latin typeface="Times New Roman" pitchFamily="18" charset="0"/>
                <a:cs typeface="Times New Roman" pitchFamily="18" charset="0"/>
              </a:rPr>
              <a:t>Коб</a:t>
            </a:r>
            <a:r>
              <a:rPr lang="uk-UA" sz="1000" i="1" dirty="0" err="1" smtClean="0">
                <a:latin typeface="Times New Roman" pitchFamily="18" charset="0"/>
                <a:cs typeface="Times New Roman" pitchFamily="18" charset="0"/>
              </a:rPr>
              <a:t>ДЗ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 – коефіцієнт оборотності дебіторської заборгованості</a:t>
            </a:r>
          </a:p>
          <a:p>
            <a:pPr algn="just"/>
            <a:endParaRPr lang="uk-UA" sz="1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Пизитивна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тенденція: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зменшення</a:t>
            </a:r>
            <a:endParaRPr lang="uk-UA" sz="2400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uk-UA" sz="1000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Показує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за скільки днів на підприємство повертається дебіторська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заборгованіст</a:t>
            </a:r>
            <a:endParaRPr lang="uk-UA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774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1085835"/>
            <a:ext cx="748883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b="1" i="1" dirty="0"/>
              <a:t>7</a:t>
            </a:r>
            <a:r>
              <a:rPr lang="uk-UA" sz="2800" b="1" i="1" dirty="0" smtClean="0"/>
              <a:t>. </a:t>
            </a:r>
            <a:r>
              <a:rPr lang="en-US" sz="2800" b="1" i="1" dirty="0" err="1" smtClean="0"/>
              <a:t>Коефіцієнт</a:t>
            </a:r>
            <a:r>
              <a:rPr lang="en-US" sz="2800" b="1" i="1" dirty="0" smtClean="0"/>
              <a:t> </a:t>
            </a:r>
            <a:r>
              <a:rPr lang="en-US" sz="2800" b="1" i="1" dirty="0" err="1"/>
              <a:t>оборотності</a:t>
            </a:r>
            <a:r>
              <a:rPr lang="en-US" sz="2800" b="1" i="1" dirty="0"/>
              <a:t> </a:t>
            </a:r>
            <a:r>
              <a:rPr lang="en-US" sz="2800" b="1" i="1" dirty="0" err="1" smtClean="0"/>
              <a:t>дебіторської</a:t>
            </a:r>
            <a:r>
              <a:rPr lang="en-US" sz="2800" b="1" i="1" dirty="0" smtClean="0"/>
              <a:t> </a:t>
            </a:r>
            <a:r>
              <a:rPr lang="en-US" sz="2800" b="1" i="1" dirty="0" err="1" smtClean="0"/>
              <a:t>заборгованості</a:t>
            </a:r>
            <a:r>
              <a:rPr lang="en-US" sz="2800" b="1" i="1" dirty="0" smtClean="0"/>
              <a:t> </a:t>
            </a:r>
            <a:r>
              <a:rPr lang="en-US" sz="2800" b="1" i="1" dirty="0"/>
              <a:t>(</a:t>
            </a:r>
            <a:r>
              <a:rPr lang="en-US" sz="2800" b="1" dirty="0" err="1" smtClean="0"/>
              <a:t>К</a:t>
            </a:r>
            <a:r>
              <a:rPr lang="en-US" sz="2800" b="1" baseline="-25000" dirty="0" err="1" smtClean="0"/>
              <a:t>ДЗ</a:t>
            </a:r>
            <a:r>
              <a:rPr lang="en-US" sz="2800" b="1" i="1" dirty="0"/>
              <a:t>)</a:t>
            </a:r>
            <a:endParaRPr lang="uk-UA" sz="2800" dirty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/>
          </p:nvPr>
        </p:nvGraphicFramePr>
        <p:xfrm>
          <a:off x="2746375" y="2032000"/>
          <a:ext cx="4157663" cy="1355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41" name="Уравнение" r:id="rId3" imgW="774360" imgH="419040" progId="Equation.3">
                  <p:embed/>
                </p:oleObj>
              </mc:Choice>
              <mc:Fallback>
                <p:oleObj name="Уравнение" r:id="rId3" imgW="77436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6375" y="2032000"/>
                        <a:ext cx="4157663" cy="1355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827584" y="3558495"/>
            <a:ext cx="7600559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де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СДЗ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середньорічна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сума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дебіторської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заборгованості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грн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uk-UA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Позитивна тенденція: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зростання</a:t>
            </a:r>
            <a:endParaRPr lang="uk-UA" sz="2400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Показує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кількість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оборотів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дебіторської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заборгованості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за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період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endParaRPr lang="uk-UA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3225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/>
          <p:cNvGraphicFramePr>
            <a:graphicFrameLocks noChangeAspect="1"/>
          </p:cNvGraphicFramePr>
          <p:nvPr>
            <p:extLst/>
          </p:nvPr>
        </p:nvGraphicFramePr>
        <p:xfrm>
          <a:off x="755650" y="765175"/>
          <a:ext cx="7704138" cy="5256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65" name="Picture" r:id="rId3" imgW="4114800" imgH="3143250" progId="Word.Picture.8">
                  <p:embed/>
                </p:oleObj>
              </mc:Choice>
              <mc:Fallback>
                <p:oleObj name="Picture" r:id="rId3" imgW="4114800" imgH="3143250" progId="Word.Picture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650" y="765175"/>
                        <a:ext cx="7704138" cy="52562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26028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31640" y="1383159"/>
            <a:ext cx="715356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800" b="1" i="1" dirty="0" smtClean="0"/>
              <a:t>8. Тривалість операційного циклу (ОЦ)</a:t>
            </a:r>
            <a:endParaRPr lang="uk-UA" sz="2800" b="1" i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755576" y="2521347"/>
            <a:ext cx="7607978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4000" b="1" dirty="0" smtClean="0">
                <a:latin typeface="Times New Roman" pitchFamily="18" charset="0"/>
                <a:cs typeface="Times New Roman" pitchFamily="18" charset="0"/>
              </a:rPr>
              <a:t>ОЦ = </a:t>
            </a:r>
            <a:r>
              <a:rPr lang="uk-UA" sz="4000" b="1" dirty="0" err="1" smtClean="0">
                <a:latin typeface="Times New Roman" pitchFamily="18" charset="0"/>
                <a:cs typeface="Times New Roman" pitchFamily="18" charset="0"/>
              </a:rPr>
              <a:t>Тз</a:t>
            </a:r>
            <a:r>
              <a:rPr lang="uk-UA" sz="4000" b="1" dirty="0" smtClean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uk-UA" sz="4000" b="1" dirty="0" err="1" smtClean="0">
                <a:latin typeface="Times New Roman" pitchFamily="18" charset="0"/>
                <a:cs typeface="Times New Roman" pitchFamily="18" charset="0"/>
              </a:rPr>
              <a:t>Тдз</a:t>
            </a:r>
            <a:endParaRPr lang="uk-UA" sz="40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де 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Тз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– період обороту запасів, днів; 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Тдз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– період обороту дебіторської заборгованості, днів.</a:t>
            </a:r>
          </a:p>
          <a:p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Позитивна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тенденція: </a:t>
            </a:r>
            <a:r>
              <a:rPr lang="uk-UA" sz="2400" i="1" dirty="0">
                <a:latin typeface="Times New Roman" pitchFamily="18" charset="0"/>
                <a:cs typeface="Times New Roman" pitchFamily="18" charset="0"/>
              </a:rPr>
              <a:t>зменшення</a:t>
            </a:r>
          </a:p>
          <a:p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Показує період від моменту придбання запасів до погашення  дебіторської заборгованості</a:t>
            </a:r>
            <a:endParaRPr lang="uk-UA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7158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47664" y="1268760"/>
            <a:ext cx="628877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800" b="1" i="1" dirty="0" smtClean="0">
                <a:latin typeface="Times New Roman" pitchFamily="18" charset="0"/>
                <a:cs typeface="Times New Roman" pitchFamily="18" charset="0"/>
              </a:rPr>
              <a:t>9. Тривалість фінансового циклу (ФЦ)</a:t>
            </a:r>
            <a:endParaRPr lang="uk-UA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55576" y="2132856"/>
            <a:ext cx="7607978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4000" b="1" dirty="0">
                <a:latin typeface="Times New Roman" pitchFamily="18" charset="0"/>
                <a:cs typeface="Times New Roman" pitchFamily="18" charset="0"/>
              </a:rPr>
              <a:t>Ф</a:t>
            </a:r>
            <a:r>
              <a:rPr lang="uk-UA" sz="4000" b="1" dirty="0" smtClean="0">
                <a:latin typeface="Times New Roman" pitchFamily="18" charset="0"/>
                <a:cs typeface="Times New Roman" pitchFamily="18" charset="0"/>
              </a:rPr>
              <a:t>Ц = ОЦ - </a:t>
            </a:r>
            <a:r>
              <a:rPr lang="uk-UA" sz="4000" b="1" dirty="0" err="1" smtClean="0">
                <a:latin typeface="Times New Roman" pitchFamily="18" charset="0"/>
                <a:cs typeface="Times New Roman" pitchFamily="18" charset="0"/>
              </a:rPr>
              <a:t>Ткз</a:t>
            </a:r>
            <a:endParaRPr lang="uk-UA" sz="40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де 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Ткз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– період обороту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кредиторської заборгованості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, днів.</a:t>
            </a:r>
          </a:p>
          <a:p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Позитивна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тенденція: </a:t>
            </a:r>
            <a:r>
              <a:rPr lang="uk-UA" sz="2400" i="1" dirty="0">
                <a:latin typeface="Times New Roman" pitchFamily="18" charset="0"/>
                <a:cs typeface="Times New Roman" pitchFamily="18" charset="0"/>
              </a:rPr>
              <a:t>зменшення</a:t>
            </a:r>
          </a:p>
          <a:p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Показує період від моменту погашення кредиторської заборгованості до погашення  дебіторської заборгованості</a:t>
            </a:r>
            <a:endParaRPr lang="uk-UA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0903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259632" y="1628800"/>
            <a:ext cx="644093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800" b="1" i="1" dirty="0" smtClean="0">
                <a:latin typeface="Times New Roman" pitchFamily="18" charset="0"/>
                <a:cs typeface="Times New Roman" pitchFamily="18" charset="0"/>
              </a:rPr>
              <a:t>10. Рентабельність підприємства (</a:t>
            </a:r>
            <a:r>
              <a:rPr lang="uk-UA" sz="2800" b="1" i="1" dirty="0" err="1" smtClean="0">
                <a:latin typeface="Times New Roman" pitchFamily="18" charset="0"/>
                <a:cs typeface="Times New Roman" pitchFamily="18" charset="0"/>
              </a:rPr>
              <a:t>Рп</a:t>
            </a:r>
            <a:r>
              <a:rPr lang="uk-UA" sz="2800" b="1" i="1" dirty="0" smtClean="0">
                <a:latin typeface="Times New Roman" pitchFamily="18" charset="0"/>
                <a:cs typeface="Times New Roman" pitchFamily="18" charset="0"/>
              </a:rPr>
              <a:t>) </a:t>
            </a:r>
            <a:endParaRPr lang="uk-UA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/>
          </p:nvPr>
        </p:nvGraphicFramePr>
        <p:xfrm>
          <a:off x="3330761" y="2420888"/>
          <a:ext cx="3329471" cy="1008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289" name="Формула" r:id="rId3" imgW="825500" imgH="330200" progId="Equation.3">
                  <p:embed/>
                </p:oleObj>
              </mc:Choice>
              <mc:Fallback>
                <p:oleObj name="Формула" r:id="rId3" imgW="825500" imgH="330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30761" y="2420888"/>
                        <a:ext cx="3329471" cy="10081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971600" y="3573016"/>
            <a:ext cx="7416824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000" i="1" dirty="0">
                <a:latin typeface="Times New Roman" pitchFamily="18" charset="0"/>
                <a:cs typeface="Times New Roman" pitchFamily="18" charset="0"/>
              </a:rPr>
              <a:t>ЧП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 – чистий прибуток підприємства; </a:t>
            </a:r>
            <a:r>
              <a:rPr lang="uk-UA" sz="2000" i="1" dirty="0" smtClean="0">
                <a:latin typeface="Times New Roman" pitchFamily="18" charset="0"/>
                <a:cs typeface="Times New Roman" pitchFamily="18" charset="0"/>
              </a:rPr>
              <a:t>СА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середньорічна 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вартість активів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підприємства</a:t>
            </a:r>
          </a:p>
          <a:p>
            <a:pPr algn="just"/>
            <a:endParaRPr lang="uk-UA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Позитивна тенденція: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зростання</a:t>
            </a:r>
            <a:endParaRPr lang="uk-UA" sz="2400" i="1" dirty="0">
              <a:latin typeface="Times New Roman" pitchFamily="18" charset="0"/>
              <a:cs typeface="Times New Roman" pitchFamily="18" charset="0"/>
            </a:endParaRPr>
          </a:p>
          <a:p>
            <a:endParaRPr lang="uk-UA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Показує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величину чистого прибутку, яка припадає на 1 грн. активів</a:t>
            </a:r>
          </a:p>
        </p:txBody>
      </p:sp>
    </p:spTree>
    <p:extLst>
      <p:ext uri="{BB962C8B-B14F-4D97-AF65-F5344CB8AC3E}">
        <p14:creationId xmlns:p14="http://schemas.microsoft.com/office/powerpoint/2010/main" val="860913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1340768"/>
            <a:ext cx="7704856" cy="48344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uk-UA" sz="24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Основними документами для аналізу грошових потоків є баланс підприємства і звіт про рух грошових коштів, за допомогою яких можна контролювати поточну платоспроможність підприємства, приймати оперативні рішення по управлінню грошовими коштами і пояснювати розходження між фінансовим результатом і зміною потоку грошових коштів. Звіт про рух грошових коштів – це фінансовий документ, що представляє в систематизованій формі на заданий інтервал часу фактичні (очікувані) значення надходжень і вибуття грошових коштів як по підприємству загалом, так і по виділених центрах відповідальності.</a:t>
            </a:r>
            <a:endParaRPr lang="uk-UA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3649123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2911" y="1556792"/>
            <a:ext cx="774551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b="1" i="1" dirty="0" smtClean="0">
                <a:latin typeface="Times New Roman" pitchFamily="18" charset="0"/>
                <a:cs typeface="Times New Roman" pitchFamily="18" charset="0"/>
              </a:rPr>
              <a:t>11. Рентабельність основної діяльності (</a:t>
            </a:r>
            <a:r>
              <a:rPr lang="uk-UA" sz="2800" b="1" i="1" dirty="0" err="1" smtClean="0">
                <a:latin typeface="Times New Roman" pitchFamily="18" charset="0"/>
                <a:cs typeface="Times New Roman" pitchFamily="18" charset="0"/>
              </a:rPr>
              <a:t>Род</a:t>
            </a:r>
            <a:r>
              <a:rPr lang="uk-UA" sz="2800" b="1" i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uk-UA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/>
          </p:nvPr>
        </p:nvGraphicFramePr>
        <p:xfrm>
          <a:off x="2627784" y="2276872"/>
          <a:ext cx="3888432" cy="11521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13" name="Формула" r:id="rId3" imgW="939392" imgH="380835" progId="Equation.3">
                  <p:embed/>
                </p:oleObj>
              </mc:Choice>
              <mc:Fallback>
                <p:oleObj name="Формула" r:id="rId3" imgW="939392" imgH="380835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7784" y="2276872"/>
                        <a:ext cx="3888432" cy="115212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755576" y="3645024"/>
            <a:ext cx="7704856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i="1" dirty="0" err="1">
                <a:latin typeface="Times New Roman" pitchFamily="18" charset="0"/>
                <a:cs typeface="Times New Roman" pitchFamily="18" charset="0"/>
              </a:rPr>
              <a:t>ФР</a:t>
            </a:r>
            <a:r>
              <a:rPr lang="uk-UA" i="1" baseline="-25000" dirty="0" err="1">
                <a:latin typeface="Times New Roman" pitchFamily="18" charset="0"/>
                <a:cs typeface="Times New Roman" pitchFamily="18" charset="0"/>
              </a:rPr>
              <a:t>од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– фінансовий результат від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основної діяльності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uk-UA" i="1" baseline="-25000" dirty="0" smtClean="0">
                <a:latin typeface="Times New Roman" pitchFamily="18" charset="0"/>
                <a:cs typeface="Times New Roman" pitchFamily="18" charset="0"/>
              </a:rPr>
              <a:t>од</a:t>
            </a:r>
            <a:r>
              <a:rPr lang="uk-UA" i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витрати основної діяльності</a:t>
            </a:r>
          </a:p>
          <a:p>
            <a:pPr algn="just"/>
            <a:endParaRPr lang="uk-UA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Позитивна тенденція: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зростання</a:t>
            </a:r>
            <a:endParaRPr lang="uk-UA" sz="2400" i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Показує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скільки отримано прибутку від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основної діяльності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з 1 грн.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витрат основної діяльності</a:t>
            </a:r>
            <a:endParaRPr lang="uk-UA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0563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4348" y="1383159"/>
            <a:ext cx="792961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b="1" i="1" dirty="0" smtClean="0">
                <a:latin typeface="Times New Roman" pitchFamily="18" charset="0"/>
                <a:cs typeface="Times New Roman" pitchFamily="18" charset="0"/>
              </a:rPr>
              <a:t>12. </a:t>
            </a:r>
            <a:r>
              <a:rPr lang="uk-UA" sz="2800" b="1" i="1" dirty="0">
                <a:latin typeface="Times New Roman" pitchFamily="18" charset="0"/>
                <a:cs typeface="Times New Roman" pitchFamily="18" charset="0"/>
              </a:rPr>
              <a:t>Рентабельність власного </a:t>
            </a:r>
            <a:r>
              <a:rPr lang="uk-UA" sz="2800" b="1" i="1" dirty="0" smtClean="0">
                <a:latin typeface="Times New Roman" pitchFamily="18" charset="0"/>
                <a:cs typeface="Times New Roman" pitchFamily="18" charset="0"/>
              </a:rPr>
              <a:t>капіталу (</a:t>
            </a:r>
            <a:r>
              <a:rPr lang="uk-UA" sz="2800" b="1" i="1" dirty="0" err="1" smtClean="0">
                <a:latin typeface="Times New Roman" pitchFamily="18" charset="0"/>
                <a:cs typeface="Times New Roman" pitchFamily="18" charset="0"/>
              </a:rPr>
              <a:t>Рвк</a:t>
            </a:r>
            <a:r>
              <a:rPr lang="uk-UA" sz="2800" b="1" i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uk-UA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/>
          </p:nvPr>
        </p:nvGraphicFramePr>
        <p:xfrm>
          <a:off x="2195737" y="2132856"/>
          <a:ext cx="4248472" cy="11521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37" name="Формула" r:id="rId3" imgW="1015559" imgH="355446" progId="Equation.3">
                  <p:embed/>
                </p:oleObj>
              </mc:Choice>
              <mc:Fallback>
                <p:oleObj name="Формула" r:id="rId3" imgW="1015559" imgH="35544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5737" y="2132856"/>
                        <a:ext cx="4248472" cy="115212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755576" y="3501008"/>
            <a:ext cx="770485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000" dirty="0" err="1">
                <a:latin typeface="Times New Roman" pitchFamily="18" charset="0"/>
                <a:cs typeface="Times New Roman" pitchFamily="18" charset="0"/>
              </a:rPr>
              <a:t>Пд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о оп – прибуток до оподаткування;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СВК 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– середньорічна вартості власного капіталу</a:t>
            </a:r>
          </a:p>
          <a:p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Позитивна тенденція: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зростання</a:t>
            </a:r>
            <a:endParaRPr lang="uk-UA" sz="2400" i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Показує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величину прибутку, яка припадає на 1 грн. власного капіталу</a:t>
            </a:r>
          </a:p>
        </p:txBody>
      </p:sp>
    </p:spTree>
    <p:extLst>
      <p:ext uri="{BB962C8B-B14F-4D97-AF65-F5344CB8AC3E}">
        <p14:creationId xmlns:p14="http://schemas.microsoft.com/office/powerpoint/2010/main" val="2314557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85852" y="1714488"/>
            <a:ext cx="745409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800" b="1" i="1" dirty="0" smtClean="0">
                <a:latin typeface="Times New Roman" pitchFamily="18" charset="0"/>
                <a:cs typeface="Times New Roman" pitchFamily="18" charset="0"/>
              </a:rPr>
              <a:t>13. Рентабельність </a:t>
            </a:r>
            <a:r>
              <a:rPr lang="uk-UA" sz="2800" b="1" i="1" dirty="0">
                <a:latin typeface="Times New Roman" pitchFamily="18" charset="0"/>
                <a:cs typeface="Times New Roman" pitchFamily="18" charset="0"/>
              </a:rPr>
              <a:t>залученого </a:t>
            </a:r>
            <a:r>
              <a:rPr lang="uk-UA" sz="2800" b="1" i="1" dirty="0" smtClean="0">
                <a:latin typeface="Times New Roman" pitchFamily="18" charset="0"/>
                <a:cs typeface="Times New Roman" pitchFamily="18" charset="0"/>
              </a:rPr>
              <a:t>капіталу (</a:t>
            </a:r>
            <a:r>
              <a:rPr lang="uk-UA" sz="2800" b="1" i="1" dirty="0" err="1" smtClean="0">
                <a:latin typeface="Times New Roman" pitchFamily="18" charset="0"/>
                <a:cs typeface="Times New Roman" pitchFamily="18" charset="0"/>
              </a:rPr>
              <a:t>Рзк</a:t>
            </a:r>
            <a:r>
              <a:rPr lang="uk-UA" sz="2800" b="1" i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uk-UA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/>
          </p:nvPr>
        </p:nvGraphicFramePr>
        <p:xfrm>
          <a:off x="2555777" y="2204864"/>
          <a:ext cx="4032447" cy="13681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61" name="Формула" r:id="rId3" imgW="990170" imgH="355446" progId="Equation.3">
                  <p:embed/>
                </p:oleObj>
              </mc:Choice>
              <mc:Fallback>
                <p:oleObj name="Формула" r:id="rId3" imgW="990170" imgH="35544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5777" y="2204864"/>
                        <a:ext cx="4032447" cy="136815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827584" y="3861048"/>
            <a:ext cx="7488832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СЗК – середньорічна вартість залученого капіталу</a:t>
            </a:r>
          </a:p>
          <a:p>
            <a:pPr algn="just"/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Позитивна тенденція: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зростання</a:t>
            </a:r>
            <a:endParaRPr lang="uk-UA" sz="2400" i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Показує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величину прибутку, яка припадає на 1 грн. залученого капіталу</a:t>
            </a:r>
          </a:p>
        </p:txBody>
      </p:sp>
    </p:spTree>
    <p:extLst>
      <p:ext uri="{BB962C8B-B14F-4D97-AF65-F5344CB8AC3E}">
        <p14:creationId xmlns:p14="http://schemas.microsoft.com/office/powerpoint/2010/main" val="1696610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1600" y="1556792"/>
            <a:ext cx="7344816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800" b="1" i="1" dirty="0">
                <a:latin typeface="Times New Roman" pitchFamily="18" charset="0"/>
                <a:cs typeface="Times New Roman" pitchFamily="18" charset="0"/>
              </a:rPr>
              <a:t>Етап 4. </a:t>
            </a:r>
            <a:r>
              <a:rPr lang="uk-UA" sz="2800" b="1" i="1" dirty="0" smtClean="0">
                <a:latin typeface="Times New Roman" pitchFamily="18" charset="0"/>
                <a:cs typeface="Times New Roman" pitchFamily="18" charset="0"/>
              </a:rPr>
              <a:t>Формування висновків</a:t>
            </a:r>
            <a:endParaRPr lang="uk-UA" sz="2800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/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Надання рекомендацій за результатами проведених досліджень </a:t>
            </a:r>
          </a:p>
          <a:p>
            <a:pPr algn="just"/>
            <a:endParaRPr lang="uk-UA" sz="28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Оцінюється доцільність </a:t>
            </a:r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чи необхідність більш глибокого й детального фінансового аналізу діяльності підприємства</a:t>
            </a:r>
          </a:p>
        </p:txBody>
      </p:sp>
    </p:spTree>
    <p:extLst>
      <p:ext uri="{BB962C8B-B14F-4D97-AF65-F5344CB8AC3E}">
        <p14:creationId xmlns:p14="http://schemas.microsoft.com/office/powerpoint/2010/main" val="3213461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1628800"/>
            <a:ext cx="7704856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3200" b="1" dirty="0" smtClean="0">
                <a:latin typeface="Times New Roman" pitchFamily="18" charset="0"/>
                <a:cs typeface="Times New Roman" pitchFamily="18" charset="0"/>
              </a:rPr>
              <a:t>Етап 2. Поглиблений </a:t>
            </a:r>
            <a:r>
              <a:rPr lang="uk-UA" sz="3200" b="1" dirty="0">
                <a:latin typeface="Times New Roman" pitchFamily="18" charset="0"/>
                <a:cs typeface="Times New Roman" pitchFamily="18" charset="0"/>
              </a:rPr>
              <a:t>фінансовий </a:t>
            </a:r>
            <a:r>
              <a:rPr lang="uk-UA" sz="3200" b="1" dirty="0" smtClean="0">
                <a:latin typeface="Times New Roman" pitchFamily="18" charset="0"/>
                <a:cs typeface="Times New Roman" pitchFamily="18" charset="0"/>
              </a:rPr>
              <a:t>аналіз</a:t>
            </a:r>
          </a:p>
          <a:p>
            <a:endParaRPr lang="uk-UA" sz="28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Завдання поглибленого аналізу – детальніша характеристика економічного потенціалу  суб’єкта господарювання, результатів його діяльності у звітному періоді, а також можливостей розвитку підприємства на перспективу. </a:t>
            </a:r>
          </a:p>
        </p:txBody>
      </p:sp>
    </p:spTree>
    <p:extLst>
      <p:ext uri="{BB962C8B-B14F-4D97-AF65-F5344CB8AC3E}">
        <p14:creationId xmlns:p14="http://schemas.microsoft.com/office/powerpoint/2010/main" val="1322325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334099"/>
            <a:ext cx="8352928" cy="62632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800" b="1" dirty="0">
                <a:latin typeface="Times New Roman" pitchFamily="18" charset="0"/>
                <a:cs typeface="Times New Roman" pitchFamily="18" charset="0"/>
              </a:rPr>
              <a:t>Програма здійснення</a:t>
            </a:r>
            <a:r>
              <a:rPr lang="uk-UA" sz="2800" b="1" i="1" dirty="0">
                <a:latin typeface="Times New Roman" pitchFamily="18" charset="0"/>
                <a:cs typeface="Times New Roman" pitchFamily="18" charset="0"/>
              </a:rPr>
              <a:t> поглибленого фінансового </a:t>
            </a:r>
            <a:r>
              <a:rPr lang="uk-UA" sz="2800" b="1" i="1" dirty="0" smtClean="0">
                <a:latin typeface="Times New Roman" pitchFamily="18" charset="0"/>
                <a:cs typeface="Times New Roman" pitchFamily="18" charset="0"/>
              </a:rPr>
              <a:t>аналізу</a:t>
            </a:r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uk-UA" sz="2800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300" b="1" i="1" dirty="0" smtClean="0">
                <a:latin typeface="Times New Roman" pitchFamily="18" charset="0"/>
                <a:cs typeface="Times New Roman" pitchFamily="18" charset="0"/>
              </a:rPr>
              <a:t>Етап 1.</a:t>
            </a:r>
            <a:r>
              <a:rPr lang="uk-UA" sz="2300" b="1" i="1" dirty="0">
                <a:latin typeface="Times New Roman" pitchFamily="18" charset="0"/>
                <a:cs typeface="Times New Roman" pitchFamily="18" charset="0"/>
              </a:rPr>
              <a:t> Аналіз економічного потенціалу підприємства</a:t>
            </a:r>
            <a:endParaRPr lang="uk-UA" sz="2300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3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uk-UA" sz="2300" dirty="0" smtClean="0">
                <a:latin typeface="Times New Roman" pitchFamily="18" charset="0"/>
                <a:cs typeface="Times New Roman" pitchFamily="18" charset="0"/>
              </a:rPr>
              <a:t>.1</a:t>
            </a:r>
            <a:r>
              <a:rPr lang="uk-UA" sz="2300" dirty="0">
                <a:latin typeface="Times New Roman" pitchFamily="18" charset="0"/>
                <a:cs typeface="Times New Roman" pitchFamily="18" charset="0"/>
              </a:rPr>
              <a:t>. Оцінка майнового потенціалу підприємства</a:t>
            </a:r>
          </a:p>
          <a:p>
            <a:pPr algn="just"/>
            <a:r>
              <a:rPr lang="uk-UA" sz="23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uk-UA" sz="2300" dirty="0" smtClean="0">
                <a:latin typeface="Times New Roman" pitchFamily="18" charset="0"/>
                <a:cs typeface="Times New Roman" pitchFamily="18" charset="0"/>
              </a:rPr>
              <a:t>.2</a:t>
            </a:r>
            <a:r>
              <a:rPr lang="uk-UA" sz="2300" dirty="0">
                <a:latin typeface="Times New Roman" pitchFamily="18" charset="0"/>
                <a:cs typeface="Times New Roman" pitchFamily="18" charset="0"/>
              </a:rPr>
              <a:t>. Оцінка фінансового потенціалу</a:t>
            </a:r>
          </a:p>
          <a:p>
            <a:pPr algn="just"/>
            <a:r>
              <a:rPr lang="uk-UA" sz="23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uk-UA" sz="2300" dirty="0" smtClean="0">
                <a:latin typeface="Times New Roman" pitchFamily="18" charset="0"/>
                <a:cs typeface="Times New Roman" pitchFamily="18" charset="0"/>
              </a:rPr>
              <a:t>.2.1</a:t>
            </a:r>
            <a:r>
              <a:rPr lang="uk-UA" sz="2300" dirty="0">
                <a:latin typeface="Times New Roman" pitchFamily="18" charset="0"/>
                <a:cs typeface="Times New Roman" pitchFamily="18" charset="0"/>
              </a:rPr>
              <a:t>. Аналіз ліквідності та платоспроможності підприємства</a:t>
            </a:r>
          </a:p>
          <a:p>
            <a:pPr algn="just"/>
            <a:r>
              <a:rPr lang="uk-UA" sz="23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uk-UA" sz="2300" dirty="0" smtClean="0">
                <a:latin typeface="Times New Roman" pitchFamily="18" charset="0"/>
                <a:cs typeface="Times New Roman" pitchFamily="18" charset="0"/>
              </a:rPr>
              <a:t>.2.1</a:t>
            </a:r>
            <a:r>
              <a:rPr lang="uk-UA" sz="2300" dirty="0">
                <a:latin typeface="Times New Roman" pitchFamily="18" charset="0"/>
                <a:cs typeface="Times New Roman" pitchFamily="18" charset="0"/>
              </a:rPr>
              <a:t>. Аналіз фінансової стійкості підприємства</a:t>
            </a:r>
          </a:p>
          <a:p>
            <a:pPr algn="just"/>
            <a:r>
              <a:rPr lang="uk-UA" sz="2300" b="1" i="1" dirty="0">
                <a:latin typeface="Times New Roman" pitchFamily="18" charset="0"/>
                <a:cs typeface="Times New Roman" pitchFamily="18" charset="0"/>
              </a:rPr>
              <a:t>Етап 2. Аналіз розвитку та результативності діяльності підприємства</a:t>
            </a:r>
          </a:p>
          <a:p>
            <a:pPr algn="just"/>
            <a:r>
              <a:rPr lang="uk-UA" sz="2300" dirty="0" smtClean="0">
                <a:latin typeface="Times New Roman" pitchFamily="18" charset="0"/>
                <a:cs typeface="Times New Roman" pitchFamily="18" charset="0"/>
              </a:rPr>
              <a:t>2.1</a:t>
            </a:r>
            <a:r>
              <a:rPr lang="uk-UA" sz="2300" dirty="0">
                <a:latin typeface="Times New Roman" pitchFamily="18" charset="0"/>
                <a:cs typeface="Times New Roman" pitchFamily="18" charset="0"/>
              </a:rPr>
              <a:t>. Аналіз руху грошових коштів</a:t>
            </a:r>
          </a:p>
          <a:p>
            <a:pPr algn="just"/>
            <a:r>
              <a:rPr lang="uk-UA" sz="23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uk-UA" sz="2300" dirty="0" smtClean="0">
                <a:latin typeface="Times New Roman" pitchFamily="18" charset="0"/>
                <a:cs typeface="Times New Roman" pitchFamily="18" charset="0"/>
              </a:rPr>
              <a:t>.2</a:t>
            </a:r>
            <a:r>
              <a:rPr lang="uk-UA" sz="2300" dirty="0">
                <a:latin typeface="Times New Roman" pitchFamily="18" charset="0"/>
                <a:cs typeface="Times New Roman" pitchFamily="18" charset="0"/>
              </a:rPr>
              <a:t>. Аналіз ділової активності підприємства</a:t>
            </a:r>
          </a:p>
          <a:p>
            <a:pPr algn="just"/>
            <a:r>
              <a:rPr lang="uk-UA" sz="23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uk-UA" sz="2300" dirty="0" smtClean="0">
                <a:latin typeface="Times New Roman" pitchFamily="18" charset="0"/>
                <a:cs typeface="Times New Roman" pitchFamily="18" charset="0"/>
              </a:rPr>
              <a:t>.3</a:t>
            </a:r>
            <a:r>
              <a:rPr lang="uk-UA" sz="2300" dirty="0">
                <a:latin typeface="Times New Roman" pitchFamily="18" charset="0"/>
                <a:cs typeface="Times New Roman" pitchFamily="18" charset="0"/>
              </a:rPr>
              <a:t>. Аналіз фінансових результатів діяльності</a:t>
            </a:r>
          </a:p>
          <a:p>
            <a:pPr algn="just"/>
            <a:r>
              <a:rPr lang="uk-UA" sz="2300" b="1" i="1" dirty="0" smtClean="0">
                <a:latin typeface="Times New Roman" pitchFamily="18" charset="0"/>
                <a:cs typeface="Times New Roman" pitchFamily="18" charset="0"/>
              </a:rPr>
              <a:t>Етап </a:t>
            </a:r>
            <a:r>
              <a:rPr lang="uk-UA" sz="2300" b="1" i="1" dirty="0">
                <a:latin typeface="Times New Roman" pitchFamily="18" charset="0"/>
                <a:cs typeface="Times New Roman" pitchFamily="18" charset="0"/>
              </a:rPr>
              <a:t>3. Аналіз імовірності неплатоспроможності та банкрутства підприємства</a:t>
            </a:r>
          </a:p>
          <a:p>
            <a:pPr algn="just"/>
            <a:r>
              <a:rPr lang="uk-UA" sz="23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uk-UA" sz="2300" dirty="0" smtClean="0">
                <a:latin typeface="Times New Roman" pitchFamily="18" charset="0"/>
                <a:cs typeface="Times New Roman" pitchFamily="18" charset="0"/>
              </a:rPr>
              <a:t>.1</a:t>
            </a:r>
            <a:r>
              <a:rPr lang="uk-UA" sz="2300" dirty="0">
                <a:latin typeface="Times New Roman" pitchFamily="18" charset="0"/>
                <a:cs typeface="Times New Roman" pitchFamily="18" charset="0"/>
              </a:rPr>
              <a:t>. Аналітична оцінка імовірності банкрутства</a:t>
            </a:r>
          </a:p>
          <a:p>
            <a:pPr algn="just"/>
            <a:r>
              <a:rPr lang="uk-UA" sz="23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uk-UA" sz="2300" dirty="0" smtClean="0">
                <a:latin typeface="Times New Roman" pitchFamily="18" charset="0"/>
                <a:cs typeface="Times New Roman" pitchFamily="18" charset="0"/>
              </a:rPr>
              <a:t>.2</a:t>
            </a:r>
            <a:r>
              <a:rPr lang="uk-UA" sz="2300" dirty="0">
                <a:latin typeface="Times New Roman" pitchFamily="18" charset="0"/>
                <a:cs typeface="Times New Roman" pitchFamily="18" charset="0"/>
              </a:rPr>
              <a:t>. Оцінка можливостей відновлення платоспроможності </a:t>
            </a:r>
            <a:r>
              <a:rPr lang="uk-UA" sz="2300" dirty="0" smtClean="0">
                <a:latin typeface="Times New Roman" pitchFamily="18" charset="0"/>
                <a:cs typeface="Times New Roman" pitchFamily="18" charset="0"/>
              </a:rPr>
              <a:t>підприємства</a:t>
            </a:r>
            <a:endParaRPr lang="uk-UA" sz="23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622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764704"/>
            <a:ext cx="8136904" cy="56905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uk-UA" sz="24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Основна задача аналізу грошових потоків полягає у виділенні причин нестачі (надлишку) грошових коштів, визначення джерел їх надходжень і напрямів використання. Аналіз руху грошових коштів дозволяє визначати загальну потребу компанії в коштах і її самодостатність в значенні генерування грошової готівки. Характер бізнесу і рівень менеджменту також повинні прийматися до уваги. Всі елементи аналізу, взяті разом, забезпечують інформацію про платоспроможність підприємства. Огляд загального положення компанії з готівкою необхідний, але не достатній для аналітичних цілей. Не менш важливо піддати аналізу грошовий потік підприємства окремо по кожній сфері діяльності: поточній (виробничій), інвестиційній, фінансовій</a:t>
            </a:r>
            <a:r>
              <a:rPr lang="uk-UA" sz="28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39741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1600" y="908720"/>
            <a:ext cx="7416824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uk-UA" sz="2800" dirty="0"/>
          </a:p>
          <a:p>
            <a:pPr algn="ctr"/>
            <a:r>
              <a:rPr lang="en-US" sz="2800" dirty="0" err="1" smtClean="0"/>
              <a:t>Під</a:t>
            </a:r>
            <a:r>
              <a:rPr lang="en-US" sz="2800" dirty="0" smtClean="0"/>
              <a:t> </a:t>
            </a:r>
            <a:r>
              <a:rPr lang="en-US" sz="2800" b="1" i="1" dirty="0" err="1"/>
              <a:t>грошовими</a:t>
            </a:r>
            <a:r>
              <a:rPr lang="en-US" sz="2800" b="1" i="1" dirty="0"/>
              <a:t> </a:t>
            </a:r>
            <a:r>
              <a:rPr lang="en-US" sz="2800" b="1" i="1" dirty="0" err="1"/>
              <a:t>потоками</a:t>
            </a:r>
            <a:r>
              <a:rPr lang="en-US" sz="2800" b="1" dirty="0"/>
              <a:t> </a:t>
            </a:r>
            <a:r>
              <a:rPr lang="en-US" sz="2800" dirty="0" err="1"/>
              <a:t>розуміють</a:t>
            </a:r>
            <a:r>
              <a:rPr lang="en-US" sz="2800" dirty="0"/>
              <a:t> </a:t>
            </a:r>
            <a:r>
              <a:rPr lang="en-US" sz="2800" dirty="0" err="1"/>
              <a:t>всі</a:t>
            </a:r>
            <a:r>
              <a:rPr lang="en-US" sz="2800" dirty="0"/>
              <a:t> </a:t>
            </a:r>
            <a:r>
              <a:rPr lang="en-US" sz="2800" dirty="0" err="1"/>
              <a:t>надходження</a:t>
            </a:r>
            <a:r>
              <a:rPr lang="en-US" sz="2800" dirty="0"/>
              <a:t> </a:t>
            </a:r>
            <a:r>
              <a:rPr lang="en-US" sz="2800" dirty="0" err="1"/>
              <a:t>та</a:t>
            </a:r>
            <a:r>
              <a:rPr lang="en-US" sz="2800" dirty="0"/>
              <a:t> </a:t>
            </a:r>
            <a:r>
              <a:rPr lang="en-US" sz="2800" dirty="0" err="1"/>
              <a:t>виплати</a:t>
            </a:r>
            <a:r>
              <a:rPr lang="en-US" sz="2800" dirty="0"/>
              <a:t> </a:t>
            </a:r>
            <a:r>
              <a:rPr lang="en-US" sz="2800" dirty="0" err="1"/>
              <a:t>грошових</a:t>
            </a:r>
            <a:r>
              <a:rPr lang="en-US" sz="2800" dirty="0"/>
              <a:t> </a:t>
            </a:r>
            <a:r>
              <a:rPr lang="en-US" sz="2800" dirty="0" err="1"/>
              <a:t>коштів</a:t>
            </a:r>
            <a:r>
              <a:rPr lang="en-US" sz="2800" dirty="0" smtClean="0"/>
              <a:t>.</a:t>
            </a:r>
            <a:endParaRPr lang="uk-UA" sz="2800" dirty="0" smtClean="0"/>
          </a:p>
          <a:p>
            <a:pPr algn="ctr"/>
            <a:r>
              <a:rPr lang="en-US" sz="2800" dirty="0" smtClean="0"/>
              <a:t> </a:t>
            </a:r>
            <a:endParaRPr lang="uk-UA" sz="2800" dirty="0" smtClean="0"/>
          </a:p>
          <a:p>
            <a:pPr algn="ctr"/>
            <a:r>
              <a:rPr lang="uk-UA" sz="2800" dirty="0"/>
              <a:t>Надходження грошових коштів називається </a:t>
            </a:r>
            <a:r>
              <a:rPr lang="uk-UA" sz="2800" b="1" i="1" dirty="0"/>
              <a:t>позитивним грошовим потоком</a:t>
            </a:r>
            <a:r>
              <a:rPr lang="uk-UA" sz="2800" dirty="0"/>
              <a:t>, </a:t>
            </a:r>
            <a:endParaRPr lang="uk-UA" sz="2800" dirty="0" smtClean="0"/>
          </a:p>
          <a:p>
            <a:pPr algn="ctr"/>
            <a:r>
              <a:rPr lang="uk-UA" sz="2800" dirty="0"/>
              <a:t>в</a:t>
            </a:r>
            <a:r>
              <a:rPr lang="uk-UA" sz="2800" dirty="0" smtClean="0"/>
              <a:t>ибуття </a:t>
            </a:r>
            <a:r>
              <a:rPr lang="uk-UA" sz="2800" dirty="0"/>
              <a:t>– </a:t>
            </a:r>
            <a:r>
              <a:rPr lang="uk-UA" sz="2800" i="1" dirty="0"/>
              <a:t>негативним</a:t>
            </a:r>
            <a:r>
              <a:rPr lang="uk-UA" sz="2800" dirty="0"/>
              <a:t>. </a:t>
            </a:r>
            <a:endParaRPr lang="uk-UA" sz="2800" dirty="0" smtClean="0"/>
          </a:p>
          <a:p>
            <a:pPr algn="ctr"/>
            <a:endParaRPr lang="uk-UA" sz="2800" dirty="0" smtClean="0"/>
          </a:p>
          <a:p>
            <a:pPr algn="ctr"/>
            <a:r>
              <a:rPr lang="uk-UA" sz="2800" dirty="0" smtClean="0"/>
              <a:t>Різниця </a:t>
            </a:r>
            <a:r>
              <a:rPr lang="uk-UA" sz="2800" dirty="0"/>
              <a:t>між позитивним і негативним грошовими потоками </a:t>
            </a:r>
            <a:r>
              <a:rPr lang="uk-UA" sz="2800" dirty="0" smtClean="0"/>
              <a:t>є </a:t>
            </a:r>
            <a:r>
              <a:rPr lang="uk-UA" sz="2800" b="1" i="1" dirty="0" smtClean="0"/>
              <a:t>чистим </a:t>
            </a:r>
            <a:r>
              <a:rPr lang="uk-UA" sz="2800" b="1" i="1" dirty="0"/>
              <a:t>грошовим потоком</a:t>
            </a:r>
            <a:r>
              <a:rPr lang="uk-UA" sz="2800" b="1" dirty="0"/>
              <a:t>.</a:t>
            </a:r>
            <a:r>
              <a:rPr lang="uk-UA" sz="2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40356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620688"/>
            <a:ext cx="7704856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800" b="1" i="1" dirty="0" smtClean="0"/>
              <a:t>Етапи аналізу </a:t>
            </a:r>
            <a:r>
              <a:rPr lang="uk-UA" sz="2800" b="1" i="1" dirty="0"/>
              <a:t>руху грошових </a:t>
            </a:r>
            <a:r>
              <a:rPr lang="uk-UA" sz="2800" b="1" i="1" dirty="0" smtClean="0"/>
              <a:t>потоків:</a:t>
            </a:r>
          </a:p>
          <a:p>
            <a:endParaRPr lang="uk-UA" sz="2800" i="1" dirty="0" smtClean="0"/>
          </a:p>
          <a:p>
            <a:r>
              <a:rPr lang="uk-UA" sz="2800" b="1" i="1" dirty="0" smtClean="0"/>
              <a:t>Етап 1. Аналіз </a:t>
            </a:r>
            <a:r>
              <a:rPr lang="uk-UA" sz="2800" b="1" i="1" dirty="0"/>
              <a:t>позитивного грошового потоку</a:t>
            </a:r>
            <a:endParaRPr lang="uk-UA" sz="2800" b="1" dirty="0"/>
          </a:p>
          <a:p>
            <a:endParaRPr lang="uk-UA" sz="2800" dirty="0" smtClean="0"/>
          </a:p>
          <a:p>
            <a:pPr algn="just"/>
            <a:r>
              <a:rPr lang="uk-UA" sz="2800" dirty="0" smtClean="0"/>
              <a:t>1.1. Аналіз структури </a:t>
            </a:r>
            <a:r>
              <a:rPr lang="uk-UA" sz="2800" dirty="0"/>
              <a:t>джерел надходження грошових коштів</a:t>
            </a:r>
          </a:p>
          <a:p>
            <a:pPr algn="just"/>
            <a:endParaRPr lang="uk-UA" sz="2800" dirty="0" smtClean="0"/>
          </a:p>
          <a:p>
            <a:pPr algn="just"/>
            <a:r>
              <a:rPr lang="uk-UA" sz="2800" dirty="0" smtClean="0"/>
              <a:t>1.2. Аналіз динаміки </a:t>
            </a:r>
            <a:r>
              <a:rPr lang="uk-UA" sz="2800" dirty="0"/>
              <a:t>джерел надходження грошових коштів</a:t>
            </a:r>
          </a:p>
          <a:p>
            <a:pPr algn="just"/>
            <a:endParaRPr lang="uk-UA" sz="2800" dirty="0" smtClean="0"/>
          </a:p>
          <a:p>
            <a:pPr algn="just"/>
            <a:r>
              <a:rPr lang="uk-UA" sz="2800" dirty="0" smtClean="0"/>
              <a:t>1.3. Зіставлення темпів </a:t>
            </a:r>
            <a:r>
              <a:rPr lang="uk-UA" sz="2800" dirty="0"/>
              <a:t>приросту позитивного </a:t>
            </a:r>
            <a:r>
              <a:rPr lang="uk-UA" sz="2800" dirty="0" smtClean="0"/>
              <a:t> грошового потоку з </a:t>
            </a:r>
            <a:r>
              <a:rPr lang="uk-UA" sz="2800" dirty="0"/>
              <a:t>темпами приросту обсягів виробництва та реалізації </a:t>
            </a:r>
            <a:r>
              <a:rPr lang="uk-UA" sz="2800" dirty="0" smtClean="0"/>
              <a:t>продукції</a:t>
            </a:r>
            <a:endParaRPr lang="uk-UA" sz="2800" dirty="0"/>
          </a:p>
        </p:txBody>
      </p:sp>
    </p:spTree>
    <p:extLst>
      <p:ext uri="{BB962C8B-B14F-4D97-AF65-F5344CB8AC3E}">
        <p14:creationId xmlns:p14="http://schemas.microsoft.com/office/powerpoint/2010/main" val="2395566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ік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Поті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і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Остин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ppt/theme/themeOverride2.xml><?xml version="1.0" encoding="utf-8"?>
<a:themeOverride xmlns:a="http://schemas.openxmlformats.org/drawingml/2006/main">
  <a:clrScheme name="Остин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1447</TotalTime>
  <Words>2049</Words>
  <Application>Microsoft Office PowerPoint</Application>
  <PresentationFormat>Екран (4:3)</PresentationFormat>
  <Paragraphs>486</Paragraphs>
  <Slides>65</Slides>
  <Notes>0</Notes>
  <HiddenSlides>0</HiddenSlides>
  <MMClips>0</MMClips>
  <ScaleCrop>false</ScaleCrop>
  <HeadingPairs>
    <vt:vector size="8" baseType="variant">
      <vt:variant>
        <vt:lpstr>Використані шрифти</vt:lpstr>
      </vt:variant>
      <vt:variant>
        <vt:i4>6</vt:i4>
      </vt:variant>
      <vt:variant>
        <vt:lpstr>Тема</vt:lpstr>
      </vt:variant>
      <vt:variant>
        <vt:i4>1</vt:i4>
      </vt:variant>
      <vt:variant>
        <vt:lpstr>Вбудовані сервери OLE</vt:lpstr>
      </vt:variant>
      <vt:variant>
        <vt:i4>3</vt:i4>
      </vt:variant>
      <vt:variant>
        <vt:lpstr>Заголовки слайдів</vt:lpstr>
      </vt:variant>
      <vt:variant>
        <vt:i4>65</vt:i4>
      </vt:variant>
    </vt:vector>
  </HeadingPairs>
  <TitlesOfParts>
    <vt:vector size="75" baseType="lpstr">
      <vt:lpstr>Arial</vt:lpstr>
      <vt:lpstr>Bookman Old Style</vt:lpstr>
      <vt:lpstr>Calibri</vt:lpstr>
      <vt:lpstr>Constantia</vt:lpstr>
      <vt:lpstr>Times New Roman</vt:lpstr>
      <vt:lpstr>Wingdings 2</vt:lpstr>
      <vt:lpstr>Потік</vt:lpstr>
      <vt:lpstr>Формула</vt:lpstr>
      <vt:lpstr>Picture</vt:lpstr>
      <vt:lpstr>Уравнение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Ирина</dc:creator>
  <cp:lastModifiedBy>+</cp:lastModifiedBy>
  <cp:revision>169</cp:revision>
  <cp:lastPrinted>2012-10-12T12:18:17Z</cp:lastPrinted>
  <dcterms:created xsi:type="dcterms:W3CDTF">2012-10-11T13:38:17Z</dcterms:created>
  <dcterms:modified xsi:type="dcterms:W3CDTF">2024-03-30T11:51:30Z</dcterms:modified>
</cp:coreProperties>
</file>