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95" r:id="rId5"/>
    <p:sldId id="296" r:id="rId6"/>
    <p:sldId id="297" r:id="rId7"/>
    <p:sldId id="261" r:id="rId8"/>
    <p:sldId id="273" r:id="rId9"/>
    <p:sldId id="274" r:id="rId10"/>
    <p:sldId id="298" r:id="rId11"/>
    <p:sldId id="299" r:id="rId12"/>
    <p:sldId id="300" r:id="rId13"/>
    <p:sldId id="275" r:id="rId14"/>
    <p:sldId id="276" r:id="rId15"/>
    <p:sldId id="301" r:id="rId16"/>
    <p:sldId id="277" r:id="rId17"/>
    <p:sldId id="278" r:id="rId18"/>
    <p:sldId id="288" r:id="rId19"/>
    <p:sldId id="302" r:id="rId20"/>
    <p:sldId id="303" r:id="rId21"/>
    <p:sldId id="304" r:id="rId22"/>
    <p:sldId id="305" r:id="rId23"/>
    <p:sldId id="306" r:id="rId24"/>
    <p:sldId id="307" r:id="rId25"/>
    <p:sldId id="308" r:id="rId26"/>
    <p:sldId id="309" r:id="rId27"/>
    <p:sldId id="310" r:id="rId28"/>
    <p:sldId id="311" r:id="rId29"/>
    <p:sldId id="312" r:id="rId30"/>
    <p:sldId id="313" r:id="rId31"/>
    <p:sldId id="314" r:id="rId32"/>
    <p:sldId id="315" r:id="rId33"/>
    <p:sldId id="316" r:id="rId34"/>
    <p:sldId id="317" r:id="rId35"/>
    <p:sldId id="318" r:id="rId36"/>
    <p:sldId id="319" r:id="rId37"/>
    <p:sldId id="320" r:id="rId38"/>
    <p:sldId id="321" r:id="rId39"/>
    <p:sldId id="322" r:id="rId40"/>
    <p:sldId id="323" r:id="rId41"/>
    <p:sldId id="324" r:id="rId42"/>
    <p:sldId id="325" r:id="rId43"/>
    <p:sldId id="326" r:id="rId44"/>
    <p:sldId id="327" r:id="rId45"/>
    <p:sldId id="328" r:id="rId46"/>
    <p:sldId id="329" r:id="rId47"/>
    <p:sldId id="330" r:id="rId48"/>
    <p:sldId id="331" r:id="rId49"/>
    <p:sldId id="332" r:id="rId50"/>
    <p:sldId id="333" r:id="rId51"/>
    <p:sldId id="294" r:id="rId5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667" autoAdjust="0"/>
    <p:restoredTop sz="94660"/>
  </p:normalViewPr>
  <p:slideViewPr>
    <p:cSldViewPr snapToGrid="0">
      <p:cViewPr varScale="1">
        <p:scale>
          <a:sx n="73" d="100"/>
          <a:sy n="73" d="100"/>
        </p:scale>
        <p:origin x="-312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D8B10-77D3-4ADB-8308-D30D6EBFAF55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B4082-DE77-4DED-8E37-EC99EAC3B1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21145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D8B10-77D3-4ADB-8308-D30D6EBFAF55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B4082-DE77-4DED-8E37-EC99EAC3B1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84286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D8B10-77D3-4ADB-8308-D30D6EBFAF55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B4082-DE77-4DED-8E37-EC99EAC3B1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77733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D8B10-77D3-4ADB-8308-D30D6EBFAF55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B4082-DE77-4DED-8E37-EC99EAC3B1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95604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D8B10-77D3-4ADB-8308-D30D6EBFAF55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B4082-DE77-4DED-8E37-EC99EAC3B1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1968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D8B10-77D3-4ADB-8308-D30D6EBFAF55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B4082-DE77-4DED-8E37-EC99EAC3B1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54875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D8B10-77D3-4ADB-8308-D30D6EBFAF55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B4082-DE77-4DED-8E37-EC99EAC3B1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154311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D8B10-77D3-4ADB-8308-D30D6EBFAF55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B4082-DE77-4DED-8E37-EC99EAC3B1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803045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D8B10-77D3-4ADB-8308-D30D6EBFAF55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B4082-DE77-4DED-8E37-EC99EAC3B1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443951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D8B10-77D3-4ADB-8308-D30D6EBFAF55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B4082-DE77-4DED-8E37-EC99EAC3B1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77019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D8B10-77D3-4ADB-8308-D30D6EBFAF55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B4082-DE77-4DED-8E37-EC99EAC3B1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28504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8D8B10-77D3-4ADB-8308-D30D6EBFAF55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8B4082-DE77-4DED-8E37-EC99EAC3B1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96290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766455"/>
            <a:ext cx="9144000" cy="1142999"/>
          </a:xfrm>
        </p:spPr>
        <p:txBody>
          <a:bodyPr/>
          <a:lstStyle/>
          <a:p>
            <a:pPr algn="r"/>
            <a:r>
              <a:rPr lang="uk-UA" b="1" dirty="0">
                <a:solidFill>
                  <a:schemeClr val="bg1"/>
                </a:solidFill>
              </a:rPr>
              <a:t>Лекція 6.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36962"/>
            <a:ext cx="9144000" cy="1620837"/>
          </a:xfrm>
        </p:spPr>
        <p:txBody>
          <a:bodyPr>
            <a:noAutofit/>
          </a:bodyPr>
          <a:lstStyle/>
          <a:p>
            <a:r>
              <a:rPr lang="uk-UA" sz="4400" b="1" dirty="0">
                <a:solidFill>
                  <a:schemeClr val="bg1"/>
                </a:solidFill>
              </a:rPr>
              <a:t>ТЕХНОЛОГІЯ ВИГОТОВЛЕННЯ ЦИЛІНДРИЧНИХ ЗУБЧАСТИХ КОЛІС</a:t>
            </a:r>
            <a:endParaRPr lang="ru-RU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725528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19432"/>
            <a:ext cx="10515600" cy="5557531"/>
          </a:xfrm>
        </p:spPr>
        <p:txBody>
          <a:bodyPr>
            <a:normAutofit/>
          </a:bodyPr>
          <a:lstStyle/>
          <a:p>
            <a:pPr marL="0" indent="365125" algn="just">
              <a:buNone/>
            </a:pPr>
            <a:r>
              <a:rPr lang="uk-UA" b="1" dirty="0">
                <a:solidFill>
                  <a:schemeClr val="bg1"/>
                </a:solidFill>
              </a:rPr>
              <a:t>Ступінь точності повинна відповідати коловій швидкості в зачепленні: чим вона вища, тим вище повинна бути точність передачі. Залежно від ступеня точності і розмірів на окремі елементи зачеплення і передачі встановлені допуски.</a:t>
            </a:r>
            <a:endParaRPr lang="ru-RU" dirty="0">
              <a:solidFill>
                <a:schemeClr val="bg1"/>
              </a:solidFill>
            </a:endParaRPr>
          </a:p>
          <a:p>
            <a:pPr marL="0" indent="365125" algn="just">
              <a:buNone/>
            </a:pPr>
            <a:r>
              <a:rPr lang="uk-UA" b="1" dirty="0">
                <a:solidFill>
                  <a:schemeClr val="bg1"/>
                </a:solidFill>
              </a:rPr>
              <a:t>Бічний зазор між зубами  </a:t>
            </a:r>
            <a:r>
              <a:rPr lang="en-US" b="1" dirty="0">
                <a:solidFill>
                  <a:schemeClr val="bg1"/>
                </a:solidFill>
              </a:rPr>
              <a:t>J </a:t>
            </a:r>
            <a:r>
              <a:rPr lang="uk-UA" b="1" dirty="0">
                <a:solidFill>
                  <a:schemeClr val="bg1"/>
                </a:solidFill>
              </a:rPr>
              <a:t>(рисунок, де </a:t>
            </a:r>
            <a:r>
              <a:rPr lang="en-US" b="1" dirty="0">
                <a:solidFill>
                  <a:schemeClr val="bg1"/>
                </a:solidFill>
              </a:rPr>
              <a:t>JT</a:t>
            </a:r>
            <a:r>
              <a:rPr lang="uk-UA" b="1" dirty="0">
                <a:solidFill>
                  <a:schemeClr val="bg1"/>
                </a:solidFill>
              </a:rPr>
              <a:t>- допуск;  ј</a:t>
            </a:r>
            <a:r>
              <a:rPr lang="en-US" b="1" dirty="0">
                <a:solidFill>
                  <a:schemeClr val="bg1"/>
                </a:solidFill>
              </a:rPr>
              <a:t>min </a:t>
            </a:r>
            <a:r>
              <a:rPr lang="uk-UA" b="1" dirty="0">
                <a:solidFill>
                  <a:schemeClr val="bg1"/>
                </a:solidFill>
              </a:rPr>
              <a:t>та  ј</a:t>
            </a:r>
            <a:r>
              <a:rPr lang="en-US" b="1" dirty="0">
                <a:solidFill>
                  <a:schemeClr val="bg1"/>
                </a:solidFill>
              </a:rPr>
              <a:t>max </a:t>
            </a:r>
            <a:r>
              <a:rPr lang="uk-UA" b="1" dirty="0">
                <a:solidFill>
                  <a:schemeClr val="bg1"/>
                </a:solidFill>
              </a:rPr>
              <a:t>- мінімальний і максимальний бічні зазори) передбачає вільне обертання коліс і усунути заклинювання. Він визначається видом сполучення коліс від </a:t>
            </a:r>
            <a:r>
              <a:rPr lang="uk-UA" b="1" i="1" dirty="0">
                <a:solidFill>
                  <a:schemeClr val="bg1"/>
                </a:solidFill>
              </a:rPr>
              <a:t>А</a:t>
            </a:r>
            <a:r>
              <a:rPr lang="uk-UA" b="1" dirty="0">
                <a:solidFill>
                  <a:schemeClr val="bg1"/>
                </a:solidFill>
              </a:rPr>
              <a:t>до </a:t>
            </a:r>
            <a:r>
              <a:rPr lang="uk-UA" b="1" i="1" dirty="0">
                <a:solidFill>
                  <a:schemeClr val="bg1"/>
                </a:solidFill>
              </a:rPr>
              <a:t>Н.</a:t>
            </a:r>
            <a:r>
              <a:rPr lang="uk-UA" b="1" dirty="0">
                <a:solidFill>
                  <a:schemeClr val="bg1"/>
                </a:solidFill>
              </a:rPr>
              <a:t> Найбільший зазор в </a:t>
            </a:r>
            <a:r>
              <a:rPr lang="uk-UA" b="1" i="1" dirty="0">
                <a:solidFill>
                  <a:schemeClr val="bg1"/>
                </a:solidFill>
              </a:rPr>
              <a:t>А,</a:t>
            </a:r>
            <a:r>
              <a:rPr lang="uk-UA" b="1" dirty="0">
                <a:solidFill>
                  <a:schemeClr val="bg1"/>
                </a:solidFill>
              </a:rPr>
              <a:t> а найменший - в </a:t>
            </a:r>
            <a:r>
              <a:rPr lang="uk-UA" b="1" i="1" dirty="0">
                <a:solidFill>
                  <a:schemeClr val="bg1"/>
                </a:solidFill>
              </a:rPr>
              <a:t>Н.</a:t>
            </a:r>
            <a:r>
              <a:rPr lang="uk-UA" b="1" dirty="0">
                <a:solidFill>
                  <a:schemeClr val="bg1"/>
                </a:solidFill>
              </a:rPr>
              <a:t> Для передач з модулем </a:t>
            </a:r>
            <a:r>
              <a:rPr lang="uk-UA" b="1" i="1" dirty="0">
                <a:solidFill>
                  <a:schemeClr val="bg1"/>
                </a:solidFill>
              </a:rPr>
              <a:t>т&gt;</a:t>
            </a:r>
            <a:r>
              <a:rPr lang="uk-UA" b="1" dirty="0">
                <a:solidFill>
                  <a:schemeClr val="bg1"/>
                </a:solidFill>
              </a:rPr>
              <a:t> 1 встановлені види сполучень </a:t>
            </a:r>
            <a:r>
              <a:rPr lang="uk-UA" b="1" i="1" dirty="0">
                <a:solidFill>
                  <a:schemeClr val="bg1"/>
                </a:solidFill>
              </a:rPr>
              <a:t>А, В, С, D, E, Н.</a:t>
            </a:r>
            <a:r>
              <a:rPr lang="uk-UA" b="1" dirty="0">
                <a:solidFill>
                  <a:schemeClr val="bg1"/>
                </a:solidFill>
              </a:rPr>
              <a:t> Зазвичай використовується сполучення </a:t>
            </a:r>
            <a:r>
              <a:rPr lang="uk-UA" b="1" i="1" dirty="0">
                <a:solidFill>
                  <a:schemeClr val="bg1"/>
                </a:solidFill>
              </a:rPr>
              <a:t>В,</a:t>
            </a:r>
            <a:r>
              <a:rPr lang="uk-UA" b="1" dirty="0">
                <a:solidFill>
                  <a:schemeClr val="bg1"/>
                </a:solidFill>
              </a:rPr>
              <a:t> а у реверсивних передач </a:t>
            </a:r>
            <a:r>
              <a:rPr lang="uk-UA" b="1" i="1" dirty="0">
                <a:solidFill>
                  <a:schemeClr val="bg1"/>
                </a:solidFill>
              </a:rPr>
              <a:t>С.</a:t>
            </a:r>
            <a:r>
              <a:rPr lang="uk-UA" b="1" dirty="0">
                <a:solidFill>
                  <a:schemeClr val="bg1"/>
                </a:solidFill>
              </a:rPr>
              <a:t>  Для </a:t>
            </a:r>
            <a:r>
              <a:rPr lang="uk-UA" b="1" dirty="0" err="1">
                <a:solidFill>
                  <a:schemeClr val="bg1"/>
                </a:solidFill>
              </a:rPr>
              <a:t>дрібномодульних</a:t>
            </a:r>
            <a:r>
              <a:rPr lang="uk-UA" b="1" dirty="0">
                <a:solidFill>
                  <a:schemeClr val="bg1"/>
                </a:solidFill>
              </a:rPr>
              <a:t> передач </a:t>
            </a:r>
            <a:r>
              <a:rPr lang="uk-UA" b="1" i="1" dirty="0">
                <a:solidFill>
                  <a:schemeClr val="bg1"/>
                </a:solidFill>
              </a:rPr>
              <a:t>(т</a:t>
            </a:r>
            <a:r>
              <a:rPr lang="uk-UA" b="1" dirty="0">
                <a:solidFill>
                  <a:schemeClr val="bg1"/>
                </a:solidFill>
              </a:rPr>
              <a:t> &lt;1) види сполучень </a:t>
            </a:r>
            <a:r>
              <a:rPr lang="uk-UA" b="1" i="1" dirty="0">
                <a:solidFill>
                  <a:schemeClr val="bg1"/>
                </a:solidFill>
              </a:rPr>
              <a:t>D, E, F, G, H.</a:t>
            </a:r>
            <a:r>
              <a:rPr lang="uk-UA" b="1" dirty="0">
                <a:solidFill>
                  <a:schemeClr val="bg1"/>
                </a:solidFill>
              </a:rPr>
              <a:t> Найчастіше використовують </a:t>
            </a:r>
            <a:r>
              <a:rPr lang="uk-UA" b="1" i="1" dirty="0">
                <a:solidFill>
                  <a:schemeClr val="bg1"/>
                </a:solidFill>
              </a:rPr>
              <a:t>Е,</a:t>
            </a:r>
            <a:r>
              <a:rPr lang="uk-UA" b="1" dirty="0">
                <a:solidFill>
                  <a:schemeClr val="bg1"/>
                </a:solidFill>
              </a:rPr>
              <a:t> а в реверсивних передачах </a:t>
            </a:r>
            <a:r>
              <a:rPr lang="uk-UA" b="1" i="1" dirty="0">
                <a:solidFill>
                  <a:schemeClr val="bg1"/>
                </a:solidFill>
              </a:rPr>
              <a:t>F.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627996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0E99B80-02EA-4C7E-9D44-F26C5E560965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55980" y="757374"/>
            <a:ext cx="5022215" cy="340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F57A9079-EC6B-4A22-ABA8-398809572239}"/>
              </a:ext>
            </a:extLst>
          </p:cNvPr>
          <p:cNvSpPr/>
          <p:nvPr/>
        </p:nvSpPr>
        <p:spPr>
          <a:xfrm>
            <a:off x="513805" y="757374"/>
            <a:ext cx="6096000" cy="5283241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360363" algn="just">
              <a:lnSpc>
                <a:spcPct val="115000"/>
              </a:lnSpc>
              <a:spcAft>
                <a:spcPts val="1000"/>
              </a:spcAft>
            </a:pPr>
            <a:r>
              <a:rPr lang="uk-UA" sz="2000" b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Ступінь точності зубчастої передачі описується окремими показниками, наприклад при </a:t>
            </a:r>
            <a:r>
              <a:rPr lang="uk-UA" sz="2000" b="1" i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</a:t>
            </a:r>
            <a:r>
              <a:rPr lang="uk-UA" sz="2000" b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≥ 1,0 мм 7-6-7-В (7 - норма кінематичної точності, 6 - норма плавності ходу, 7 - норма контакту), а при однаковій точності за всіма показниками (7-7-7-В) записують</a:t>
            </a:r>
            <a:r>
              <a:rPr lang="ru-RU" sz="2000" b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br>
              <a:rPr lang="ru-RU" sz="2000" b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2000" b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2000" b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7-В.</a:t>
            </a:r>
            <a:r>
              <a:rPr lang="uk-UA" sz="2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0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60363" algn="just">
              <a:lnSpc>
                <a:spcPct val="115000"/>
              </a:lnSpc>
              <a:spcAft>
                <a:spcPts val="1000"/>
              </a:spcAft>
            </a:pPr>
            <a:r>
              <a:rPr lang="uk-UA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Шорсткість </a:t>
            </a:r>
            <a:r>
              <a:rPr lang="uk-UA" sz="20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евольвентних</a:t>
            </a:r>
            <a:r>
              <a:rPr lang="uk-UA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поверхонь зубів має бути в межах </a:t>
            </a:r>
            <a:r>
              <a:rPr lang="uk-UA" sz="20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</a:t>
            </a:r>
            <a:r>
              <a:rPr lang="uk-UA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0,32…2,5 </a:t>
            </a:r>
            <a:r>
              <a:rPr lang="uk-UA" sz="20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мкм</a:t>
            </a:r>
            <a:r>
              <a:rPr lang="uk-UA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в залежності від умов роботи зубчастої передачі. </a:t>
            </a:r>
            <a:endParaRPr lang="ru-RU" sz="20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60363" algn="just">
              <a:lnSpc>
                <a:spcPct val="115000"/>
              </a:lnSpc>
              <a:spcAft>
                <a:spcPts val="1000"/>
              </a:spcAft>
            </a:pPr>
            <a:r>
              <a:rPr lang="uk-UA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Точність отворів циліндричних зубчастих коліс (гладких, з шпонковим пазом або зі шліцами) встановлюється в залежності від їх службового призначення і, в основному, знаходиться в межах </a:t>
            </a:r>
            <a:br>
              <a:rPr lang="uk-UA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 – 9 квалітетів точності.</a:t>
            </a:r>
            <a:endParaRPr lang="ru-RU" sz="20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578671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A3FA5AB0-D95F-4E5A-A5EF-8F3D4E456DCC}"/>
              </a:ext>
            </a:extLst>
          </p:cNvPr>
          <p:cNvPicPr/>
          <p:nvPr/>
        </p:nvPicPr>
        <p:blipFill rotWithShape="1">
          <a:blip r:embed="rId2" cstate="print"/>
          <a:srcRect b="21861"/>
          <a:stretch/>
        </p:blipFill>
        <p:spPr bwMode="auto">
          <a:xfrm>
            <a:off x="471055" y="193228"/>
            <a:ext cx="5153102" cy="6471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970A007-B1EC-4DE5-AA10-81AB41AAA448}"/>
              </a:ext>
            </a:extLst>
          </p:cNvPr>
          <p:cNvPicPr/>
          <p:nvPr/>
        </p:nvPicPr>
        <p:blipFill rotWithShape="1">
          <a:blip r:embed="rId2" cstate="print"/>
          <a:srcRect t="78139"/>
          <a:stretch/>
        </p:blipFill>
        <p:spPr bwMode="auto">
          <a:xfrm>
            <a:off x="5791990" y="3158837"/>
            <a:ext cx="6120765" cy="2093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5397508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98204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>
                <a:solidFill>
                  <a:schemeClr val="bg1"/>
                </a:solidFill>
              </a:rPr>
              <a:t>6.2.3.Матеріали та способи виготовлення заготовок циліндричних зубчастих коліс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7017" y="1825624"/>
            <a:ext cx="10726783" cy="4651375"/>
          </a:xfrm>
        </p:spPr>
        <p:txBody>
          <a:bodyPr>
            <a:noAutofit/>
          </a:bodyPr>
          <a:lstStyle/>
          <a:p>
            <a:pPr marL="0" indent="365125" algn="just">
              <a:buNone/>
            </a:pPr>
            <a:r>
              <a:rPr lang="uk-UA" sz="2200" b="1" dirty="0">
                <a:solidFill>
                  <a:schemeClr val="bg1"/>
                </a:solidFill>
              </a:rPr>
              <a:t> Чавун застосовують для виготовлення мало навантажених або </a:t>
            </a:r>
            <a:r>
              <a:rPr lang="uk-UA" sz="2200" b="1" dirty="0" err="1">
                <a:solidFill>
                  <a:schemeClr val="bg1"/>
                </a:solidFill>
              </a:rPr>
              <a:t>рідко</a:t>
            </a:r>
            <a:r>
              <a:rPr lang="uk-UA" sz="2200" b="1" dirty="0">
                <a:solidFill>
                  <a:schemeClr val="bg1"/>
                </a:solidFill>
              </a:rPr>
              <a:t> працюючих передач, в яких габарити і маса не мають визначального значення.</a:t>
            </a:r>
            <a:endParaRPr lang="ru-RU" sz="2200" dirty="0">
              <a:solidFill>
                <a:schemeClr val="bg1"/>
              </a:solidFill>
            </a:endParaRPr>
          </a:p>
          <a:p>
            <a:pPr marL="0" indent="365125" algn="just">
              <a:buNone/>
            </a:pPr>
            <a:r>
              <a:rPr lang="uk-UA" sz="2200" b="1" dirty="0">
                <a:solidFill>
                  <a:schemeClr val="bg1"/>
                </a:solidFill>
              </a:rPr>
              <a:t> Зубчасті колеса передач і редукторів в більшості випадків виготовляють з сталей, підданих термічному або хіміко-термічного зміцнення. Для передач, до розмірів яких не пред'являють спеціальних вимог, слід застосовувати дешеві марки сталей типу 40, 45, 40Х. Для уніфікації марок сталей у виробництві і для спрощення виготовлення запасних частин марки сталей рекомендується вибирати з наступного сортаменту: в більшості використовують наступні марки сталей – ст.35, 45 (термообробка - нормалізація), 40Х, 35ХМ, 40ХН (термообробка - поліпшення), 35ХМ, 40ХН, 50 (термообробка - загартування СВЧ),  35ХМ, 40ХН (плазмове гартування), 45, 40Х, 35ХМ, 40ХН (об’ємне гартування), 18ХГТ, 12ХНЗА (термообробка - цементація).  Крім названих в машинобудуванні використовують і пластмаси.</a:t>
            </a:r>
            <a:endParaRPr lang="ru-RU" sz="2200" dirty="0">
              <a:solidFill>
                <a:schemeClr val="bg1"/>
              </a:solidFill>
            </a:endParaRPr>
          </a:p>
          <a:p>
            <a:pPr marL="0" indent="365125" algn="just">
              <a:buNone/>
            </a:pPr>
            <a:r>
              <a:rPr lang="uk-UA" sz="2200" b="1" dirty="0">
                <a:solidFill>
                  <a:schemeClr val="bg1"/>
                </a:solidFill>
              </a:rPr>
              <a:t>В приладобудуванні зубчасті колеса виготовлюють також із латуні, алюмінієвих сплавів тощо. </a:t>
            </a:r>
            <a:endParaRPr lang="ru-RU" sz="2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905724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00891"/>
            <a:ext cx="10515600" cy="5576071"/>
          </a:xfrm>
        </p:spPr>
        <p:txBody>
          <a:bodyPr>
            <a:normAutofit/>
          </a:bodyPr>
          <a:lstStyle/>
          <a:p>
            <a:pPr marL="0" indent="365125" algn="just">
              <a:buNone/>
            </a:pPr>
            <a:r>
              <a:rPr lang="uk-UA" b="1" dirty="0"/>
              <a:t> </a:t>
            </a:r>
            <a:r>
              <a:rPr lang="uk-UA" b="1" dirty="0">
                <a:solidFill>
                  <a:schemeClr val="bg1"/>
                </a:solidFill>
              </a:rPr>
              <a:t>Загальна сучасна тенденція в машинобудуванні – зниження матеріаломісткості конструкцій, збільшення потужності, швидкодії і довговічності зубчастих передач. </a:t>
            </a:r>
            <a:endParaRPr lang="ru-RU" dirty="0">
              <a:solidFill>
                <a:schemeClr val="bg1"/>
              </a:solidFill>
            </a:endParaRPr>
          </a:p>
          <a:p>
            <a:pPr marL="0" indent="365125" algn="just">
              <a:buNone/>
            </a:pPr>
            <a:r>
              <a:rPr lang="uk-UA" b="1" dirty="0">
                <a:solidFill>
                  <a:schemeClr val="bg1"/>
                </a:solidFill>
              </a:rPr>
              <a:t> Тому основні матеріали для виготовлення циліндричних зубчастих коліс – термооброблюванні вуглецеві і леговані сталі, які забезпечують високу об’ємну міцність зубів, а також високу твердість та зносостійкість активних поверхонь. </a:t>
            </a:r>
            <a:endParaRPr lang="ru-RU" dirty="0">
              <a:solidFill>
                <a:schemeClr val="bg1"/>
              </a:solidFill>
            </a:endParaRPr>
          </a:p>
          <a:p>
            <a:pPr marL="0" indent="365125" algn="just">
              <a:buNone/>
            </a:pPr>
            <a:r>
              <a:rPr lang="uk-UA" b="1" dirty="0">
                <a:solidFill>
                  <a:schemeClr val="bg1"/>
                </a:solidFill>
              </a:rPr>
              <a:t>Заготовки циліндричних зубчастих коліс виготовлюють з прокату, штамповкою, відливанням та зварюванням. </a:t>
            </a:r>
            <a:endParaRPr lang="ru-RU" dirty="0">
              <a:solidFill>
                <a:schemeClr val="bg1"/>
              </a:solidFill>
            </a:endParaRPr>
          </a:p>
          <a:p>
            <a:pPr marL="0" indent="365125" algn="just">
              <a:buNone/>
            </a:pPr>
            <a:r>
              <a:rPr lang="uk-UA" b="1" dirty="0">
                <a:solidFill>
                  <a:schemeClr val="bg1"/>
                </a:solidFill>
              </a:rPr>
              <a:t>До методу копіювання відносять виготовлення заготовок зубчастих коліс литтям (інструментом в даному випадку є </a:t>
            </a:r>
            <a:r>
              <a:rPr lang="uk-UA" b="1" dirty="0" err="1">
                <a:solidFill>
                  <a:schemeClr val="bg1"/>
                </a:solidFill>
              </a:rPr>
              <a:t>литтєва</a:t>
            </a:r>
            <a:r>
              <a:rPr lang="uk-UA" b="1" dirty="0">
                <a:solidFill>
                  <a:schemeClr val="bg1"/>
                </a:solidFill>
              </a:rPr>
              <a:t> форма, що копіює колесо). Колеса малих розмірів часто виготовляють штамповкою (штамп копіює колесо).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650334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0FF29C3-9C81-46BF-BC0F-A21A2DC126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22514"/>
            <a:ext cx="10515600" cy="5904412"/>
          </a:xfrm>
        </p:spPr>
        <p:txBody>
          <a:bodyPr>
            <a:normAutofit fontScale="92500" lnSpcReduction="20000"/>
          </a:bodyPr>
          <a:lstStyle/>
          <a:p>
            <a:pPr marL="0" indent="365125" algn="just">
              <a:buNone/>
            </a:pPr>
            <a:r>
              <a:rPr lang="uk-UA" b="1" dirty="0">
                <a:solidFill>
                  <a:schemeClr val="bg1"/>
                </a:solidFill>
              </a:rPr>
              <a:t>Виготовлення заготовок крупних зубчастих коліс рекомендується методом гарячої штамповки на молотах і пресах без </a:t>
            </a:r>
            <a:r>
              <a:rPr lang="uk-UA" b="1" dirty="0" err="1">
                <a:solidFill>
                  <a:schemeClr val="bg1"/>
                </a:solidFill>
              </a:rPr>
              <a:t>штамповочних</a:t>
            </a:r>
            <a:r>
              <a:rPr lang="uk-UA" b="1" dirty="0">
                <a:solidFill>
                  <a:schemeClr val="bg1"/>
                </a:solidFill>
              </a:rPr>
              <a:t> нахилів.  В масовому виробництві зубчастих коліс до 175 мм заготовка штампується на горизонтально-</a:t>
            </a:r>
            <a:r>
              <a:rPr lang="uk-UA" b="1" dirty="0" err="1">
                <a:solidFill>
                  <a:schemeClr val="bg1"/>
                </a:solidFill>
              </a:rPr>
              <a:t>ковочних</a:t>
            </a:r>
            <a:r>
              <a:rPr lang="uk-UA" b="1" dirty="0">
                <a:solidFill>
                  <a:schemeClr val="bg1"/>
                </a:solidFill>
              </a:rPr>
              <a:t> машинах в рознімних штампах. Особливо вигідна штамповка на горизонтально-</a:t>
            </a:r>
            <a:r>
              <a:rPr lang="uk-UA" b="1" dirty="0" err="1">
                <a:solidFill>
                  <a:schemeClr val="bg1"/>
                </a:solidFill>
              </a:rPr>
              <a:t>ковочних</a:t>
            </a:r>
            <a:r>
              <a:rPr lang="uk-UA" b="1" dirty="0">
                <a:solidFill>
                  <a:schemeClr val="bg1"/>
                </a:solidFill>
              </a:rPr>
              <a:t> машинах в тих випадках, коли зубчасте колесо має складний просторовий контур. При цьому зубчастий вінець не формується.</a:t>
            </a:r>
            <a:endParaRPr lang="ru-RU" dirty="0">
              <a:solidFill>
                <a:schemeClr val="bg1"/>
              </a:solidFill>
            </a:endParaRPr>
          </a:p>
          <a:p>
            <a:pPr marL="0" indent="365125" algn="just">
              <a:buNone/>
            </a:pPr>
            <a:r>
              <a:rPr lang="uk-UA" b="1" dirty="0">
                <a:solidFill>
                  <a:schemeClr val="bg1"/>
                </a:solidFill>
              </a:rPr>
              <a:t>Як висновок, для виготовлення заготовок циліндричних зубчастих коліс використовують прокат, литво, поковки і штамповки. </a:t>
            </a:r>
            <a:endParaRPr lang="ru-RU" dirty="0">
              <a:solidFill>
                <a:schemeClr val="bg1"/>
              </a:solidFill>
            </a:endParaRPr>
          </a:p>
          <a:p>
            <a:pPr marL="0" indent="365125" algn="just">
              <a:buNone/>
            </a:pPr>
            <a:r>
              <a:rPr lang="uk-UA" b="1" dirty="0">
                <a:solidFill>
                  <a:schemeClr val="bg1"/>
                </a:solidFill>
              </a:rPr>
              <a:t>Зубчасті колеса діаметром до 60 мм в умовах одиничного і дрібносерійного виробництв виготовляють з прокату, котрий ріжуть дисковою пилою на заготовки необхідної довжини. </a:t>
            </a:r>
          </a:p>
          <a:p>
            <a:pPr marL="0" indent="365125" algn="just">
              <a:buNone/>
            </a:pPr>
            <a:r>
              <a:rPr lang="uk-UA" b="1" dirty="0">
                <a:solidFill>
                  <a:schemeClr val="bg1"/>
                </a:solidFill>
              </a:rPr>
              <a:t>Зубчасті колеса діаметром більше 750 мм виготовляють з литих заготовок.</a:t>
            </a:r>
            <a:endParaRPr lang="ru-RU" dirty="0">
              <a:solidFill>
                <a:schemeClr val="bg1"/>
              </a:solidFill>
            </a:endParaRPr>
          </a:p>
          <a:p>
            <a:pPr marL="0" indent="365125" algn="just">
              <a:buNone/>
            </a:pPr>
            <a:r>
              <a:rPr lang="uk-UA" b="1" dirty="0">
                <a:solidFill>
                  <a:schemeClr val="bg1"/>
                </a:solidFill>
              </a:rPr>
              <a:t>При поточному виробництві зубчастих коліс діаметром 80 - 300 мм в якості заготовок біль вигідно використовувати штамповки, які отримані в закритих штампах. Заготовки діаметром 60 - 80 мм краще штампувати у відкритих штампах.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903565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b="1" dirty="0">
                <a:solidFill>
                  <a:schemeClr val="bg1"/>
                </a:solidFill>
              </a:rPr>
              <a:t>6.2.4. Основні способи базування заготовок циліндричних зубчастих коліс 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365125" algn="just">
              <a:buNone/>
            </a:pPr>
            <a:r>
              <a:rPr lang="uk-UA" b="1" dirty="0">
                <a:solidFill>
                  <a:schemeClr val="bg1"/>
                </a:solidFill>
              </a:rPr>
              <a:t>Основними технологічними базами циліндричних зубчастих коліс з отвором є поверхня отвору і базовий торець. Тому обробка зубів циліндричних зубчастих коліс повинна </a:t>
            </a:r>
            <a:r>
              <a:rPr lang="uk-UA" b="1" dirty="0" err="1">
                <a:solidFill>
                  <a:schemeClr val="bg1"/>
                </a:solidFill>
              </a:rPr>
              <a:t>здійснюватись</a:t>
            </a:r>
            <a:r>
              <a:rPr lang="uk-UA" b="1" dirty="0">
                <a:solidFill>
                  <a:schemeClr val="bg1"/>
                </a:solidFill>
              </a:rPr>
              <a:t> при базуванні по отвору. </a:t>
            </a:r>
            <a:endParaRPr lang="ru-RU" dirty="0">
              <a:solidFill>
                <a:schemeClr val="bg1"/>
              </a:solidFill>
            </a:endParaRPr>
          </a:p>
          <a:p>
            <a:pPr marL="0" indent="365125" algn="just">
              <a:buNone/>
            </a:pPr>
            <a:r>
              <a:rPr lang="uk-UA" b="1" dirty="0">
                <a:solidFill>
                  <a:schemeClr val="bg1"/>
                </a:solidFill>
              </a:rPr>
              <a:t> За способом базування циліндричні зубчасті колеса поділяються на дві групи: </a:t>
            </a:r>
            <a:endParaRPr lang="ru-RU" dirty="0">
              <a:solidFill>
                <a:schemeClr val="bg1"/>
              </a:solidFill>
            </a:endParaRPr>
          </a:p>
          <a:p>
            <a:pPr marL="0" indent="365125" algn="just">
              <a:buNone/>
            </a:pPr>
            <a:r>
              <a:rPr lang="uk-UA" b="1" dirty="0">
                <a:solidFill>
                  <a:schemeClr val="bg1"/>
                </a:solidFill>
              </a:rPr>
              <a:t> 1. Зубчасті колеса, у яких ℓ/d &gt; 1 (довгий отвір). </a:t>
            </a:r>
            <a:endParaRPr lang="ru-RU" dirty="0">
              <a:solidFill>
                <a:schemeClr val="bg1"/>
              </a:solidFill>
            </a:endParaRPr>
          </a:p>
          <a:p>
            <a:pPr marL="0" indent="365125" algn="just">
              <a:buNone/>
            </a:pPr>
            <a:r>
              <a:rPr lang="uk-UA" b="1" dirty="0">
                <a:solidFill>
                  <a:schemeClr val="bg1"/>
                </a:solidFill>
              </a:rPr>
              <a:t> 2. Зубчасті колеса, у яких ℓ/d &lt; 1 (короткий отвір). </a:t>
            </a:r>
            <a:endParaRPr lang="ru-RU" dirty="0">
              <a:solidFill>
                <a:schemeClr val="bg1"/>
              </a:solidFill>
            </a:endParaRPr>
          </a:p>
          <a:p>
            <a:pPr marL="0" indent="365125" algn="just">
              <a:buNone/>
            </a:pPr>
            <a:r>
              <a:rPr lang="uk-UA" b="1" dirty="0">
                <a:solidFill>
                  <a:schemeClr val="bg1"/>
                </a:solidFill>
              </a:rPr>
              <a:t> Перша група коліс потребує обробки на довгій оправці (4 ступені вільності) іноді з упором в торець (1 ступінь вільності). </a:t>
            </a:r>
            <a:endParaRPr lang="ru-RU" dirty="0">
              <a:solidFill>
                <a:schemeClr val="bg1"/>
              </a:solidFill>
            </a:endParaRPr>
          </a:p>
          <a:p>
            <a:pPr marL="0" indent="365125" algn="just">
              <a:buNone/>
            </a:pPr>
            <a:r>
              <a:rPr lang="uk-UA" b="1" dirty="0">
                <a:solidFill>
                  <a:schemeClr val="bg1"/>
                </a:solidFill>
              </a:rPr>
              <a:t> Друга група коліс потребує обробки при базуванні на торець (три ступені вільності) і на короткий палець (2 ступені вільності). 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970813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30037"/>
            <a:ext cx="10515600" cy="3948546"/>
          </a:xfrm>
        </p:spPr>
        <p:txBody>
          <a:bodyPr>
            <a:normAutofit/>
          </a:bodyPr>
          <a:lstStyle/>
          <a:p>
            <a:pPr marL="0" indent="444500" algn="just">
              <a:buNone/>
            </a:pPr>
            <a:r>
              <a:rPr lang="uk-UA" b="1" dirty="0">
                <a:solidFill>
                  <a:schemeClr val="bg1"/>
                </a:solidFill>
              </a:rPr>
              <a:t>Для зубчастих коліс обох груп першою механічною операцією є обробка отвору. При цьому за базу приймають необроблені торець та зовнішню циліндричну поверхню вінця.</a:t>
            </a:r>
          </a:p>
          <a:p>
            <a:pPr marL="0" indent="444500" algn="just">
              <a:buNone/>
            </a:pPr>
            <a:r>
              <a:rPr lang="uk-UA" b="1" dirty="0">
                <a:solidFill>
                  <a:schemeClr val="bg1"/>
                </a:solidFill>
              </a:rPr>
              <a:t>Обробка отвору зубчастого колеса після термічної обробки здійснюється при базуванні по бокових поверхнях зубів в спеціальному патроні з трьома шариками чи роликами, які торкаються зубів на діаметрі ділильного кола.         </a:t>
            </a:r>
            <a:endParaRPr lang="ru-RU" dirty="0">
              <a:solidFill>
                <a:schemeClr val="bg1"/>
              </a:solidFill>
            </a:endParaRPr>
          </a:p>
          <a:p>
            <a:pPr marL="0" indent="444500" algn="just">
              <a:buNone/>
            </a:pPr>
            <a:r>
              <a:rPr lang="uk-UA" b="1" dirty="0">
                <a:solidFill>
                  <a:schemeClr val="bg1"/>
                </a:solidFill>
              </a:rPr>
              <a:t>В цьому випадку при наступному шліфуванні зубів на бокових поверхнях досягається рівномірний припуск.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27096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4000" b="1" dirty="0">
                <a:solidFill>
                  <a:schemeClr val="bg1"/>
                </a:solidFill>
              </a:rPr>
              <a:t>6.2.5.Маршрутні технології виготовлення циліндричних зубчастих коліс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6314" y="1739900"/>
            <a:ext cx="4956959" cy="47529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2200" b="1" dirty="0">
                <a:solidFill>
                  <a:schemeClr val="bg1"/>
                </a:solidFill>
              </a:rPr>
              <a:t>Технологічний маршрут виготовлення циліндричних зубчастих коліс при </a:t>
            </a:r>
            <a:br>
              <a:rPr lang="uk-UA" sz="2200" b="1" dirty="0">
                <a:solidFill>
                  <a:schemeClr val="bg1"/>
                </a:solidFill>
              </a:rPr>
            </a:br>
            <a:r>
              <a:rPr lang="uk-UA" sz="2200" b="1" dirty="0">
                <a:solidFill>
                  <a:schemeClr val="bg1"/>
                </a:solidFill>
              </a:rPr>
              <a:t>ℓ/d &lt; 1: </a:t>
            </a:r>
            <a:endParaRPr lang="ru-RU" sz="22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uk-UA" sz="2200" b="1" dirty="0">
                <a:solidFill>
                  <a:schemeClr val="bg1"/>
                </a:solidFill>
              </a:rPr>
              <a:t>1. Зенкерування отворів, проточування та обточування (чорнове) з одного боку. </a:t>
            </a:r>
            <a:endParaRPr lang="ru-RU" sz="22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uk-UA" sz="2200" b="1" dirty="0">
                <a:solidFill>
                  <a:schemeClr val="bg1"/>
                </a:solidFill>
              </a:rPr>
              <a:t>2. Розточування отвору та обробка торцевих і зовнішніх поверхонь колеса з другого боку. </a:t>
            </a:r>
            <a:endParaRPr lang="ru-RU" sz="22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uk-UA" sz="2200" b="1" dirty="0">
                <a:solidFill>
                  <a:schemeClr val="bg1"/>
                </a:solidFill>
              </a:rPr>
              <a:t>3. Протягування отвору і шліців комбінованою протяжкою. </a:t>
            </a:r>
            <a:endParaRPr lang="ru-RU" sz="22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uk-UA" sz="2200" b="1" dirty="0">
                <a:solidFill>
                  <a:schemeClr val="bg1"/>
                </a:solidFill>
              </a:rPr>
              <a:t>4. Чистова токарна обробка базового торця та зовнішньої поверхні з одного боку.  </a:t>
            </a:r>
            <a:endParaRPr lang="ru-RU" sz="2200" dirty="0">
              <a:solidFill>
                <a:schemeClr val="bg1"/>
              </a:solidFill>
            </a:endParaRP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xmlns="" id="{01100739-1BEB-44D5-BDD4-D30898BEB938}"/>
              </a:ext>
            </a:extLst>
          </p:cNvPr>
          <p:cNvSpPr txBox="1">
            <a:spLocks/>
          </p:cNvSpPr>
          <p:nvPr/>
        </p:nvSpPr>
        <p:spPr>
          <a:xfrm>
            <a:off x="6276111" y="1850737"/>
            <a:ext cx="5366458" cy="475297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2200" b="1" dirty="0">
                <a:solidFill>
                  <a:schemeClr val="bg1"/>
                </a:solidFill>
              </a:rPr>
              <a:t>5. Чистова токарна обробка торця та зовнішньої поверхні з другого боку. </a:t>
            </a:r>
            <a:endParaRPr lang="ru-RU" sz="22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uk-UA" sz="2200" b="1" dirty="0">
                <a:solidFill>
                  <a:schemeClr val="bg1"/>
                </a:solidFill>
              </a:rPr>
              <a:t>6. Контроль. </a:t>
            </a:r>
            <a:endParaRPr lang="ru-RU" sz="2200" dirty="0">
              <a:solidFill>
                <a:schemeClr val="bg1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uk-UA" sz="2200" b="1" dirty="0">
                <a:solidFill>
                  <a:schemeClr val="bg1"/>
                </a:solidFill>
              </a:rPr>
              <a:t>7. Зубофрезерування (чорнове і чистове). </a:t>
            </a:r>
            <a:endParaRPr lang="ru-RU" sz="2200" dirty="0">
              <a:solidFill>
                <a:schemeClr val="bg1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uk-UA" sz="2200" b="1" dirty="0">
                <a:solidFill>
                  <a:schemeClr val="bg1"/>
                </a:solidFill>
              </a:rPr>
              <a:t>8. Заокруглення зубів з одного боку. </a:t>
            </a:r>
            <a:endParaRPr lang="ru-RU" sz="2200" dirty="0">
              <a:solidFill>
                <a:schemeClr val="bg1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uk-UA" sz="2200" b="1" dirty="0">
                <a:solidFill>
                  <a:schemeClr val="bg1"/>
                </a:solidFill>
              </a:rPr>
              <a:t>9. Шевінгування зубів. </a:t>
            </a:r>
            <a:endParaRPr lang="ru-RU" sz="2200" dirty="0">
              <a:solidFill>
                <a:schemeClr val="bg1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uk-UA" sz="2200" b="1" dirty="0">
                <a:solidFill>
                  <a:schemeClr val="bg1"/>
                </a:solidFill>
              </a:rPr>
              <a:t>10. Миття та контроль. </a:t>
            </a:r>
            <a:endParaRPr lang="ru-RU" sz="2200" dirty="0">
              <a:solidFill>
                <a:schemeClr val="bg1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uk-UA" sz="2200" b="1" dirty="0">
                <a:solidFill>
                  <a:schemeClr val="bg1"/>
                </a:solidFill>
              </a:rPr>
              <a:t>11. Термічна обробка. </a:t>
            </a:r>
            <a:endParaRPr lang="ru-RU" sz="2200" dirty="0">
              <a:solidFill>
                <a:schemeClr val="bg1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uk-UA" sz="2200" b="1" dirty="0">
                <a:solidFill>
                  <a:schemeClr val="bg1"/>
                </a:solidFill>
              </a:rPr>
              <a:t>12. Калібрування отворів прошиванням. </a:t>
            </a:r>
            <a:endParaRPr lang="ru-RU" sz="2200" dirty="0">
              <a:solidFill>
                <a:schemeClr val="bg1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uk-UA" sz="2200" b="1" dirty="0">
                <a:solidFill>
                  <a:schemeClr val="bg1"/>
                </a:solidFill>
              </a:rPr>
              <a:t>13. Шліфування зубів (якщо зуби не </a:t>
            </a:r>
            <a:r>
              <a:rPr lang="uk-UA" sz="2200" b="1" dirty="0" err="1">
                <a:solidFill>
                  <a:schemeClr val="bg1"/>
                </a:solidFill>
              </a:rPr>
              <a:t>шевінгуються</a:t>
            </a:r>
            <a:r>
              <a:rPr lang="uk-UA" sz="2200" b="1" dirty="0">
                <a:solidFill>
                  <a:schemeClr val="bg1"/>
                </a:solidFill>
              </a:rPr>
              <a:t>). </a:t>
            </a:r>
            <a:endParaRPr lang="ru-RU" sz="2200" dirty="0">
              <a:solidFill>
                <a:schemeClr val="bg1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uk-UA" sz="2200" b="1" dirty="0">
                <a:solidFill>
                  <a:schemeClr val="bg1"/>
                </a:solidFill>
              </a:rPr>
              <a:t>14. Миття та контроль.</a:t>
            </a:r>
            <a:endParaRPr lang="ru-RU" sz="2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300512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61893"/>
          </a:xfrm>
        </p:spPr>
        <p:txBody>
          <a:bodyPr>
            <a:normAutofit fontScale="90000"/>
          </a:bodyPr>
          <a:lstStyle/>
          <a:p>
            <a:pPr algn="ctr"/>
            <a:r>
              <a:rPr lang="uk-UA" sz="4000" b="1" dirty="0">
                <a:solidFill>
                  <a:schemeClr val="bg1"/>
                </a:solidFill>
              </a:rPr>
              <a:t>6.2.5.Маршрутні технології виготовлення циліндричних зубчастих коліс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6314" y="1559791"/>
            <a:ext cx="5234050" cy="493308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1900" b="1" dirty="0">
                <a:solidFill>
                  <a:schemeClr val="bg1"/>
                </a:solidFill>
              </a:rPr>
              <a:t>Технологічний маршрут виготовлення циліндричних зубчастих коліс при ℓ/d &gt; 1:</a:t>
            </a:r>
            <a:endParaRPr lang="ru-RU" sz="19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uk-UA" sz="1900" b="1" dirty="0">
                <a:solidFill>
                  <a:schemeClr val="bg1"/>
                </a:solidFill>
              </a:rPr>
              <a:t>1. Свердління та зенкерування центрального отвору, якщо отвір не </a:t>
            </a:r>
            <a:r>
              <a:rPr lang="uk-UA" sz="1900" b="1" dirty="0" err="1">
                <a:solidFill>
                  <a:schemeClr val="bg1"/>
                </a:solidFill>
              </a:rPr>
              <a:t>прошито</a:t>
            </a:r>
            <a:r>
              <a:rPr lang="uk-UA" sz="1900" b="1" dirty="0">
                <a:solidFill>
                  <a:schemeClr val="bg1"/>
                </a:solidFill>
              </a:rPr>
              <a:t> в заготовці. В ряді випадків – додаткове </a:t>
            </a:r>
            <a:r>
              <a:rPr lang="uk-UA" sz="1900" b="1" dirty="0" err="1">
                <a:solidFill>
                  <a:schemeClr val="bg1"/>
                </a:solidFill>
              </a:rPr>
              <a:t>цекування</a:t>
            </a:r>
            <a:r>
              <a:rPr lang="uk-UA" sz="1900" b="1" dirty="0">
                <a:solidFill>
                  <a:schemeClr val="bg1"/>
                </a:solidFill>
              </a:rPr>
              <a:t> торцевої поверхні для створення точної опорної бази при протягуванні. </a:t>
            </a:r>
            <a:endParaRPr lang="ru-RU" sz="19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uk-UA" sz="1900" b="1" dirty="0">
                <a:solidFill>
                  <a:schemeClr val="bg1"/>
                </a:solidFill>
              </a:rPr>
              <a:t>2. Протягування отворів гладкою, шпонковою, шліцьовою або комбінованою протяжкою. </a:t>
            </a:r>
            <a:endParaRPr lang="ru-RU" sz="19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uk-UA" sz="1900" b="1" dirty="0">
                <a:solidFill>
                  <a:schemeClr val="bg1"/>
                </a:solidFill>
              </a:rPr>
              <a:t>3. Протягування шпонкової канавки чи шліців. </a:t>
            </a:r>
            <a:endParaRPr lang="ru-RU" sz="19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uk-UA" sz="1900" b="1" dirty="0">
                <a:solidFill>
                  <a:schemeClr val="bg1"/>
                </a:solidFill>
              </a:rPr>
              <a:t>4. Чорнове обточування зовнішніх і торцевих поверхонь на оправці.</a:t>
            </a:r>
          </a:p>
          <a:p>
            <a:pPr marL="0" indent="0">
              <a:buNone/>
            </a:pPr>
            <a:r>
              <a:rPr lang="uk-UA" sz="1900" b="1" dirty="0">
                <a:solidFill>
                  <a:schemeClr val="bg1"/>
                </a:solidFill>
              </a:rPr>
              <a:t>5. Чистове обточування зовнішніх і торцевих поверхонь на оправці та зняття фасок. </a:t>
            </a:r>
            <a:endParaRPr lang="ru-RU" sz="19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uk-UA" sz="2000" b="1" dirty="0">
                <a:solidFill>
                  <a:schemeClr val="bg1"/>
                </a:solidFill>
              </a:rPr>
              <a:t>6. Контроль розмірів і биття торців на оправці. </a:t>
            </a:r>
            <a:endParaRPr lang="ru-RU" sz="20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xmlns="" id="{01100739-1BEB-44D5-BDD4-D30898BEB938}"/>
              </a:ext>
            </a:extLst>
          </p:cNvPr>
          <p:cNvSpPr txBox="1">
            <a:spLocks/>
          </p:cNvSpPr>
          <p:nvPr/>
        </p:nvSpPr>
        <p:spPr>
          <a:xfrm>
            <a:off x="6276110" y="1559791"/>
            <a:ext cx="5469575" cy="50439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uk-UA" sz="1800" b="1" dirty="0">
                <a:solidFill>
                  <a:schemeClr val="bg1"/>
                </a:solidFill>
              </a:rPr>
              <a:t>7. Чорнове і чистове </a:t>
            </a:r>
            <a:r>
              <a:rPr lang="uk-UA" sz="1800" b="1" dirty="0" err="1">
                <a:solidFill>
                  <a:schemeClr val="bg1"/>
                </a:solidFill>
              </a:rPr>
              <a:t>зубофрезерування</a:t>
            </a:r>
            <a:r>
              <a:rPr lang="uk-UA" sz="1800" b="1" dirty="0">
                <a:solidFill>
                  <a:schemeClr val="bg1"/>
                </a:solidFill>
              </a:rPr>
              <a:t> чи зубодовбання одного вінця. </a:t>
            </a:r>
            <a:endParaRPr lang="ru-RU" sz="1800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uk-UA" sz="1800" b="1" dirty="0">
                <a:solidFill>
                  <a:schemeClr val="bg1"/>
                </a:solidFill>
              </a:rPr>
              <a:t>8. Чорнове і чистове </a:t>
            </a:r>
            <a:r>
              <a:rPr lang="uk-UA" sz="1800" b="1" dirty="0" err="1">
                <a:solidFill>
                  <a:schemeClr val="bg1"/>
                </a:solidFill>
              </a:rPr>
              <a:t>зубофрезерування</a:t>
            </a:r>
            <a:r>
              <a:rPr lang="uk-UA" sz="1800" b="1" dirty="0">
                <a:solidFill>
                  <a:schemeClr val="bg1"/>
                </a:solidFill>
              </a:rPr>
              <a:t> чи зубодовбання для решти вінців. </a:t>
            </a:r>
            <a:endParaRPr lang="ru-RU" sz="1800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uk-UA" sz="1800" b="1" dirty="0">
                <a:solidFill>
                  <a:schemeClr val="bg1"/>
                </a:solidFill>
              </a:rPr>
              <a:t>9. </a:t>
            </a:r>
            <a:r>
              <a:rPr lang="uk-UA" sz="1800" b="1" dirty="0" err="1">
                <a:solidFill>
                  <a:schemeClr val="bg1"/>
                </a:solidFill>
              </a:rPr>
              <a:t>Зубозаокруглення</a:t>
            </a:r>
            <a:r>
              <a:rPr lang="uk-UA" sz="1800" b="1" dirty="0">
                <a:solidFill>
                  <a:schemeClr val="bg1"/>
                </a:solidFill>
              </a:rPr>
              <a:t> з одного боку. </a:t>
            </a:r>
            <a:endParaRPr lang="ru-RU" sz="1800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uk-UA" sz="1800" b="1" dirty="0">
                <a:solidFill>
                  <a:schemeClr val="bg1"/>
                </a:solidFill>
              </a:rPr>
              <a:t>10. Шевінгування зубів. </a:t>
            </a:r>
            <a:endParaRPr lang="ru-RU" sz="1800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uk-UA" sz="1800" b="1" dirty="0">
                <a:solidFill>
                  <a:schemeClr val="bg1"/>
                </a:solidFill>
              </a:rPr>
              <a:t>11. Миття та контроль. </a:t>
            </a:r>
            <a:endParaRPr lang="ru-RU" sz="1800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uk-UA" sz="1800" b="1" dirty="0">
                <a:solidFill>
                  <a:schemeClr val="bg1"/>
                </a:solidFill>
              </a:rPr>
              <a:t>12. Термічна обробка. </a:t>
            </a:r>
            <a:endParaRPr lang="ru-RU" sz="1800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uk-UA" sz="1800" b="1" dirty="0">
                <a:solidFill>
                  <a:schemeClr val="bg1"/>
                </a:solidFill>
              </a:rPr>
              <a:t>13. Калібрування отвору прошивкою чи шліфуванням отвору і торця. </a:t>
            </a:r>
            <a:endParaRPr lang="ru-RU" sz="1800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uk-UA" sz="1800" b="1" dirty="0">
                <a:solidFill>
                  <a:schemeClr val="bg1"/>
                </a:solidFill>
              </a:rPr>
              <a:t>14. Шліфування другого торця. </a:t>
            </a:r>
            <a:endParaRPr lang="ru-RU" sz="1800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uk-UA" sz="1800" b="1" dirty="0">
                <a:solidFill>
                  <a:schemeClr val="bg1"/>
                </a:solidFill>
              </a:rPr>
              <a:t>15. Притирання зубів (за наявності в маршруті операції шевінгування) чи шліфування зубів (за відсутності операції шевінгування).</a:t>
            </a:r>
            <a:endParaRPr lang="ru-RU" sz="1800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uk-UA" sz="1800" b="1" dirty="0">
                <a:solidFill>
                  <a:schemeClr val="bg1"/>
                </a:solidFill>
              </a:rPr>
              <a:t>16. Контроль.</a:t>
            </a:r>
            <a:endParaRPr lang="ru-RU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924461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77875"/>
          </a:xfrm>
        </p:spPr>
        <p:txBody>
          <a:bodyPr/>
          <a:lstStyle/>
          <a:p>
            <a:pPr algn="ctr"/>
            <a:r>
              <a:rPr lang="uk-UA" b="1" dirty="0">
                <a:solidFill>
                  <a:schemeClr val="bg1"/>
                </a:solidFill>
              </a:rPr>
              <a:t>Зміст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143000"/>
            <a:ext cx="10515600" cy="5349875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uk-UA" b="1" dirty="0">
                <a:solidFill>
                  <a:schemeClr val="bg1"/>
                </a:solidFill>
              </a:rPr>
              <a:t>6.2.1. Службове призначення циліндричних зубчастих коліс та їх конструктивні різновиди</a:t>
            </a:r>
            <a:endParaRPr lang="ru-RU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uk-UA" b="1" dirty="0">
                <a:solidFill>
                  <a:schemeClr val="bg1"/>
                </a:solidFill>
              </a:rPr>
              <a:t>6.2.2. Технічні вимоги до циліндричних зубчастих коліс</a:t>
            </a:r>
            <a:endParaRPr lang="ru-RU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uk-UA" b="1" dirty="0">
                <a:solidFill>
                  <a:schemeClr val="bg1"/>
                </a:solidFill>
              </a:rPr>
              <a:t>6.2.3. Матеріали та способи виготовлення заготовок циліндричних зубчастих коліс</a:t>
            </a:r>
            <a:endParaRPr lang="ru-RU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uk-UA" b="1" dirty="0">
                <a:solidFill>
                  <a:schemeClr val="bg1"/>
                </a:solidFill>
              </a:rPr>
              <a:t>6.2.4. Основні способи базування заготовок циліндричних зубчастих коліс </a:t>
            </a:r>
            <a:endParaRPr lang="ru-RU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uk-UA" b="1" dirty="0">
                <a:solidFill>
                  <a:schemeClr val="bg1"/>
                </a:solidFill>
              </a:rPr>
              <a:t>6.2.5. Маршрутні технології виготовлення циліндричних зубчастих коліс </a:t>
            </a:r>
            <a:endParaRPr lang="ru-RU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uk-UA" b="1" dirty="0">
                <a:solidFill>
                  <a:schemeClr val="bg1"/>
                </a:solidFill>
              </a:rPr>
              <a:t>6.2.6. Основні технологічні операції при обробці заготовок циліндричних зубчастих коліс </a:t>
            </a:r>
            <a:endParaRPr lang="ru-RU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uk-UA" b="1" dirty="0">
                <a:solidFill>
                  <a:schemeClr val="bg1"/>
                </a:solidFill>
              </a:rPr>
              <a:t>6.2.7. Верстати для обробки заготовок  зубчастих коліс</a:t>
            </a:r>
            <a:endParaRPr lang="ru-RU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uk-UA" b="1" dirty="0">
                <a:solidFill>
                  <a:schemeClr val="bg1"/>
                </a:solidFill>
              </a:rPr>
              <a:t>6.2.8. Інструментальне забезпечення обробки заготовок циліндричних зубчастих коліс</a:t>
            </a:r>
            <a:endParaRPr lang="ru-RU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uk-UA" b="1" dirty="0">
                <a:solidFill>
                  <a:schemeClr val="bg1"/>
                </a:solidFill>
              </a:rPr>
              <a:t>6.2.9. Технічне нормування процесу виготовлення циліндричних зубчастих коліс </a:t>
            </a:r>
            <a:endParaRPr lang="ru-RU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uk-UA" b="1" dirty="0">
                <a:solidFill>
                  <a:schemeClr val="bg1"/>
                </a:solidFill>
              </a:rPr>
              <a:t>6.2.10. Контроль параметрів точності розмірів і якості поверхонь циліндричних зубчастих коліс </a:t>
            </a:r>
            <a:endParaRPr lang="ru-RU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uk-UA" b="1" dirty="0">
                <a:solidFill>
                  <a:schemeClr val="bg1"/>
                </a:solidFill>
              </a:rPr>
              <a:t>Висновки і пропозиції.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45367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88909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>
                <a:solidFill>
                  <a:schemeClr val="bg1"/>
                </a:solidFill>
              </a:rPr>
              <a:t>6.2.6. Основні технологічні операції при обробці заготовок циліндричних зубчастих коліс 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6314" y="1254034"/>
            <a:ext cx="10907486" cy="5238841"/>
          </a:xfrm>
        </p:spPr>
        <p:txBody>
          <a:bodyPr>
            <a:noAutofit/>
          </a:bodyPr>
          <a:lstStyle/>
          <a:p>
            <a:pPr marL="77788" indent="0" algn="ctr">
              <a:buNone/>
            </a:pPr>
            <a:r>
              <a:rPr lang="uk-UA" sz="2400" b="1" u="sng" dirty="0">
                <a:solidFill>
                  <a:schemeClr val="bg1"/>
                </a:solidFill>
              </a:rPr>
              <a:t> Токарна обробка </a:t>
            </a:r>
            <a:endParaRPr lang="ru-RU" sz="2400" u="sng" dirty="0">
              <a:solidFill>
                <a:schemeClr val="bg1"/>
              </a:solidFill>
            </a:endParaRPr>
          </a:p>
          <a:p>
            <a:pPr marL="77788" indent="0" algn="just">
              <a:buNone/>
            </a:pPr>
            <a:r>
              <a:rPr lang="uk-UA" sz="1900" b="1" dirty="0">
                <a:solidFill>
                  <a:schemeClr val="bg1"/>
                </a:solidFill>
              </a:rPr>
              <a:t>          В одиничному виробництві вся токарна обробка здійснюється на одному (токарному) верстаті за методом пробних проходів робітником, як правило, високої кваліфікації. </a:t>
            </a:r>
            <a:endParaRPr lang="ru-RU" sz="1900" dirty="0">
              <a:solidFill>
                <a:schemeClr val="bg1"/>
              </a:solidFill>
            </a:endParaRPr>
          </a:p>
          <a:p>
            <a:pPr marL="77788" indent="0" algn="just">
              <a:buNone/>
            </a:pPr>
            <a:r>
              <a:rPr lang="uk-UA" sz="1900" b="1" dirty="0">
                <a:solidFill>
                  <a:schemeClr val="bg1"/>
                </a:solidFill>
              </a:rPr>
              <a:t>        Спочатку заготовка закріплюється за зовнішній діаметр в трикулачковому патроні. При цьому обробляється отвір і вільні торцеві та зовнішні циліндричні поверхні. </a:t>
            </a:r>
            <a:endParaRPr lang="ru-RU" sz="1900" dirty="0">
              <a:solidFill>
                <a:schemeClr val="bg1"/>
              </a:solidFill>
            </a:endParaRPr>
          </a:p>
          <a:p>
            <a:pPr marL="77788" indent="0" algn="just">
              <a:buNone/>
            </a:pPr>
            <a:r>
              <a:rPr lang="uk-UA" sz="1900" b="1" dirty="0">
                <a:solidFill>
                  <a:schemeClr val="bg1"/>
                </a:solidFill>
              </a:rPr>
              <a:t>        Потім, після розкріплення заготовки, обробляються зовнішні циліндричні та торцеві з одного боку. Кількість проходів залежить від стану заготовки, величини припусків і кваліфікації робітника. </a:t>
            </a:r>
            <a:endParaRPr lang="ru-RU" sz="1900" dirty="0">
              <a:solidFill>
                <a:schemeClr val="bg1"/>
              </a:solidFill>
            </a:endParaRPr>
          </a:p>
          <a:p>
            <a:pPr marL="77788" indent="0" algn="just">
              <a:buNone/>
            </a:pPr>
            <a:r>
              <a:rPr lang="uk-UA" sz="1900" b="1" dirty="0">
                <a:solidFill>
                  <a:schemeClr val="bg1"/>
                </a:solidFill>
              </a:rPr>
              <a:t>        В дрібносерійному і серійному виробництвах зубчасті колеса обробляються на револьверному і токарних верстатах, у </a:t>
            </a:r>
            <a:r>
              <a:rPr lang="uk-UA" sz="1900" b="1" dirty="0" err="1">
                <a:solidFill>
                  <a:schemeClr val="bg1"/>
                </a:solidFill>
              </a:rPr>
              <a:t>великосерійному</a:t>
            </a:r>
            <a:r>
              <a:rPr lang="uk-UA" sz="1900" b="1" dirty="0">
                <a:solidFill>
                  <a:schemeClr val="bg1"/>
                </a:solidFill>
              </a:rPr>
              <a:t> і масовому виробництвах – на горизонтальних і вертикальних токарних напівавтоматах і переналагоджуваних автоматичних лініях. </a:t>
            </a:r>
            <a:endParaRPr lang="ru-RU" sz="1900" dirty="0">
              <a:solidFill>
                <a:schemeClr val="bg1"/>
              </a:solidFill>
            </a:endParaRPr>
          </a:p>
          <a:p>
            <a:pPr marL="77788" indent="0" algn="just">
              <a:buNone/>
            </a:pPr>
            <a:r>
              <a:rPr lang="uk-UA" sz="1900" b="1" dirty="0">
                <a:solidFill>
                  <a:schemeClr val="bg1"/>
                </a:solidFill>
              </a:rPr>
              <a:t>       При використанні револьверного верстата вся обробка заготовки з одного боку виконується повністю з одночасною остаточною обробкою отвору. </a:t>
            </a:r>
            <a:endParaRPr lang="ru-RU" sz="1900" dirty="0">
              <a:solidFill>
                <a:schemeClr val="bg1"/>
              </a:solidFill>
            </a:endParaRPr>
          </a:p>
          <a:p>
            <a:pPr marL="77788" indent="0" algn="just">
              <a:buNone/>
            </a:pPr>
            <a:r>
              <a:rPr lang="uk-UA" sz="1900" b="1" dirty="0">
                <a:solidFill>
                  <a:schemeClr val="bg1"/>
                </a:solidFill>
              </a:rPr>
              <a:t>        При складній конфігурації обробка заготовки з другого боку може бути також виконана на револьверному верстаті. Деталь затискається за вже обробленою поверхнею в трикулачковому </a:t>
            </a:r>
            <a:r>
              <a:rPr lang="uk-UA" sz="1900" b="1" dirty="0" err="1">
                <a:solidFill>
                  <a:schemeClr val="bg1"/>
                </a:solidFill>
              </a:rPr>
              <a:t>самоцентруючому</a:t>
            </a:r>
            <a:r>
              <a:rPr lang="uk-UA" sz="1900" b="1" dirty="0">
                <a:solidFill>
                  <a:schemeClr val="bg1"/>
                </a:solidFill>
              </a:rPr>
              <a:t> патроні. Якщо заготовка простої форми, то її другий бік можна обробити на токарному верстаті.</a:t>
            </a:r>
            <a:endParaRPr lang="ru-RU" sz="1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412701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B282D68-FA93-447A-8189-AAABB1EE3B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431609"/>
            <a:ext cx="10515600" cy="89956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2400" b="1" dirty="0">
                <a:solidFill>
                  <a:schemeClr val="bg1"/>
                </a:solidFill>
              </a:rPr>
              <a:t>Рисунок. Технологічне налагодження обробки заготовки циліндричного зубчастого колеса на одношпиндельному </a:t>
            </a:r>
            <a:r>
              <a:rPr lang="uk-UA" sz="2400" b="1" dirty="0" err="1">
                <a:solidFill>
                  <a:schemeClr val="bg1"/>
                </a:solidFill>
              </a:rPr>
              <a:t>багаторізцевому</a:t>
            </a:r>
            <a:r>
              <a:rPr lang="uk-UA" sz="2400" b="1" dirty="0">
                <a:solidFill>
                  <a:schemeClr val="bg1"/>
                </a:solidFill>
              </a:rPr>
              <a:t> напівавтоматі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B032DE5B-35AA-4F68-B9C0-E2B7FE9100B5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88666" y="526823"/>
            <a:ext cx="7414668" cy="4750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2063136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5A6AD73-1E74-4863-B855-B8DC8A2546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00891"/>
            <a:ext cx="10515600" cy="5576072"/>
          </a:xfrm>
        </p:spPr>
        <p:txBody>
          <a:bodyPr>
            <a:normAutofit/>
          </a:bodyPr>
          <a:lstStyle/>
          <a:p>
            <a:pPr marL="0" indent="365125" algn="just">
              <a:buNone/>
            </a:pPr>
            <a:r>
              <a:rPr lang="uk-UA" b="1" dirty="0">
                <a:solidFill>
                  <a:schemeClr val="bg1"/>
                </a:solidFill>
              </a:rPr>
              <a:t>Режими різання розраховуються або встановлюються табличним способом в залежності від матеріалів заготовки та ріжучої частини інструмента.</a:t>
            </a:r>
            <a:endParaRPr lang="ru-RU" dirty="0">
              <a:solidFill>
                <a:schemeClr val="bg1"/>
              </a:solidFill>
            </a:endParaRPr>
          </a:p>
          <a:p>
            <a:pPr marL="0" indent="365125" algn="just">
              <a:buNone/>
            </a:pPr>
            <a:r>
              <a:rPr lang="uk-UA" b="1" dirty="0">
                <a:solidFill>
                  <a:schemeClr val="bg1"/>
                </a:solidFill>
              </a:rPr>
              <a:t> При значному розмірі виробничої програми для обробки зубчастих коліс застосовують багатошпиндельні напівавтомати. Обробка заготовки колеса може </a:t>
            </a:r>
            <a:r>
              <a:rPr lang="uk-UA" b="1" dirty="0" err="1">
                <a:solidFill>
                  <a:schemeClr val="bg1"/>
                </a:solidFill>
              </a:rPr>
              <a:t>здійснюватись</a:t>
            </a:r>
            <a:r>
              <a:rPr lang="uk-UA" b="1" dirty="0">
                <a:solidFill>
                  <a:schemeClr val="bg1"/>
                </a:solidFill>
              </a:rPr>
              <a:t> за одно цикловою та </a:t>
            </a:r>
            <a:r>
              <a:rPr lang="uk-UA" b="1" dirty="0" err="1">
                <a:solidFill>
                  <a:schemeClr val="bg1"/>
                </a:solidFill>
              </a:rPr>
              <a:t>двоцикловою</a:t>
            </a:r>
            <a:r>
              <a:rPr lang="uk-UA" b="1" dirty="0">
                <a:solidFill>
                  <a:schemeClr val="bg1"/>
                </a:solidFill>
              </a:rPr>
              <a:t> схемами настроювання </a:t>
            </a:r>
            <a:r>
              <a:rPr lang="uk-UA" b="1" dirty="0" err="1">
                <a:solidFill>
                  <a:schemeClr val="bg1"/>
                </a:solidFill>
              </a:rPr>
              <a:t>восьмишпиндельного</a:t>
            </a:r>
            <a:r>
              <a:rPr lang="uk-UA" b="1" dirty="0">
                <a:solidFill>
                  <a:schemeClr val="bg1"/>
                </a:solidFill>
              </a:rPr>
              <a:t> верстата.</a:t>
            </a:r>
            <a:endParaRPr lang="ru-RU" dirty="0">
              <a:solidFill>
                <a:schemeClr val="bg1"/>
              </a:solidFill>
            </a:endParaRPr>
          </a:p>
          <a:p>
            <a:pPr marL="0" indent="365125" algn="just">
              <a:buNone/>
            </a:pPr>
            <a:r>
              <a:rPr lang="uk-UA" b="1" dirty="0">
                <a:solidFill>
                  <a:schemeClr val="bg1"/>
                </a:solidFill>
              </a:rPr>
              <a:t>Технологічне налагодження багатошпиндельних напівавтоматів забезпечує повну зовнішню обробку заготовки зубчастого колеса на цих верстатах, а так же часто передбачає і остаточну обробку базового отвору.</a:t>
            </a:r>
            <a:endParaRPr lang="ru-RU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549108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8F9F687-A97D-4CB0-8FE6-A5C6ED1562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74766"/>
            <a:ext cx="10515600" cy="5602197"/>
          </a:xfrm>
        </p:spPr>
        <p:txBody>
          <a:bodyPr>
            <a:normAutofit fontScale="92500" lnSpcReduction="20000"/>
          </a:bodyPr>
          <a:lstStyle/>
          <a:p>
            <a:pPr marL="0" indent="365125" algn="ctr">
              <a:buNone/>
            </a:pPr>
            <a:r>
              <a:rPr lang="uk-UA" b="1" u="sng" dirty="0"/>
              <a:t> </a:t>
            </a:r>
            <a:r>
              <a:rPr lang="uk-UA" b="1" u="sng" dirty="0">
                <a:solidFill>
                  <a:schemeClr val="bg1"/>
                </a:solidFill>
              </a:rPr>
              <a:t>Протягування та прошивання</a:t>
            </a:r>
            <a:endParaRPr lang="ru-RU" u="sng" dirty="0">
              <a:solidFill>
                <a:schemeClr val="bg1"/>
              </a:solidFill>
            </a:endParaRPr>
          </a:p>
          <a:p>
            <a:pPr marL="0" indent="365125" algn="just">
              <a:buNone/>
            </a:pPr>
            <a:endParaRPr lang="ru-RU" u="sng" dirty="0">
              <a:solidFill>
                <a:schemeClr val="bg1"/>
              </a:solidFill>
            </a:endParaRPr>
          </a:p>
          <a:p>
            <a:pPr marL="0" indent="365125" algn="just">
              <a:buNone/>
            </a:pPr>
            <a:r>
              <a:rPr lang="uk-UA" b="1" dirty="0">
                <a:solidFill>
                  <a:schemeClr val="bg1"/>
                </a:solidFill>
              </a:rPr>
              <a:t>Протягування циліндричних отворів в заготовках циліндричних зубчастих коліс виконується після свердлування, розсвердлювання або розточування отворів в штучних заготовках з прокату  та після розточування отворів в заготовках, отриманих штампуванням або литтям на </a:t>
            </a:r>
            <a:r>
              <a:rPr lang="uk-UA" b="1" dirty="0" err="1">
                <a:solidFill>
                  <a:schemeClr val="bg1"/>
                </a:solidFill>
              </a:rPr>
              <a:t>протягувальних</a:t>
            </a:r>
            <a:r>
              <a:rPr lang="uk-UA" b="1" dirty="0">
                <a:solidFill>
                  <a:schemeClr val="bg1"/>
                </a:solidFill>
              </a:rPr>
              <a:t> верстатах з використанням жорсткої або шарової опори.  Досягається точність отвору 7 - 9 квалітетів.</a:t>
            </a:r>
            <a:endParaRPr lang="ru-RU" dirty="0">
              <a:solidFill>
                <a:schemeClr val="bg1"/>
              </a:solidFill>
            </a:endParaRPr>
          </a:p>
          <a:p>
            <a:pPr marL="0" indent="365125" algn="just">
              <a:buNone/>
            </a:pPr>
            <a:r>
              <a:rPr lang="uk-UA" b="1" dirty="0">
                <a:solidFill>
                  <a:schemeClr val="bg1"/>
                </a:solidFill>
              </a:rPr>
              <a:t>Протягування шпонкових пазів і шліців виконується відповідними протяжками до гартування заготовок під шліфування. </a:t>
            </a:r>
            <a:endParaRPr lang="ru-RU" dirty="0">
              <a:solidFill>
                <a:schemeClr val="bg1"/>
              </a:solidFill>
            </a:endParaRPr>
          </a:p>
          <a:p>
            <a:pPr marL="0" indent="365125" algn="just">
              <a:buNone/>
            </a:pPr>
            <a:r>
              <a:rPr lang="uk-UA" b="1" dirty="0">
                <a:solidFill>
                  <a:schemeClr val="bg1"/>
                </a:solidFill>
              </a:rPr>
              <a:t>Для протягування використовують протяжні верстати 7-ї групи, зокрема горизонтально-протяжний напівавтомат моделі 7523 та інші. Верстати, які застосовуються для протягування, поділяються на: 1) механічні та гідравлічні; 2) горизонтальні та вертикальні; 3) одно- та багатошпиндельні. </a:t>
            </a:r>
            <a:r>
              <a:rPr lang="uk-UA" b="1" dirty="0" err="1">
                <a:solidFill>
                  <a:schemeClr val="bg1"/>
                </a:solidFill>
              </a:rPr>
              <a:t>Дво-</a:t>
            </a:r>
            <a:r>
              <a:rPr lang="uk-UA" b="1" dirty="0">
                <a:solidFill>
                  <a:schemeClr val="bg1"/>
                </a:solidFill>
              </a:rPr>
              <a:t> та трипозиційні протяжні верстати дозволяють протягувати одночасно 2–3 деталі.</a:t>
            </a:r>
            <a:endParaRPr lang="ru-RU" dirty="0">
              <a:solidFill>
                <a:schemeClr val="bg1"/>
              </a:solidFill>
            </a:endParaRPr>
          </a:p>
          <a:p>
            <a:pPr marL="0" indent="365125" algn="just">
              <a:buNone/>
            </a:pPr>
            <a:r>
              <a:rPr lang="uk-UA" b="1" dirty="0">
                <a:solidFill>
                  <a:schemeClr val="bg1"/>
                </a:solidFill>
              </a:rPr>
              <a:t> 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961125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B4ED2CF-D060-414D-AECF-FDB8604FB8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512526"/>
            <a:ext cx="10515600" cy="664436"/>
          </a:xfrm>
        </p:spPr>
        <p:txBody>
          <a:bodyPr/>
          <a:lstStyle/>
          <a:p>
            <a:pPr marL="0" indent="0" algn="ctr">
              <a:buNone/>
            </a:pPr>
            <a:r>
              <a:rPr lang="uk-UA" b="1" dirty="0">
                <a:solidFill>
                  <a:schemeClr val="bg1"/>
                </a:solidFill>
              </a:rPr>
              <a:t>Рисунок. Протягування шпонкового паза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3A50A91D-478D-42FE-9EC8-3381B9877A77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44900" y="565422"/>
            <a:ext cx="4902200" cy="4695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1804628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14171C4-1DFA-4B81-9A60-E243EF7506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18010"/>
            <a:ext cx="10515600" cy="5982789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uk-UA" b="1" dirty="0">
                <a:solidFill>
                  <a:schemeClr val="bg1"/>
                </a:solidFill>
              </a:rPr>
              <a:t>Розрізняють профільне, генераторне і прогресивно-групове протягування. </a:t>
            </a:r>
            <a:endParaRPr lang="ru-RU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uk-UA" b="1" dirty="0">
                <a:solidFill>
                  <a:schemeClr val="bg1"/>
                </a:solidFill>
              </a:rPr>
              <a:t>        При </a:t>
            </a:r>
            <a:r>
              <a:rPr lang="uk-UA" b="1" i="1" dirty="0">
                <a:solidFill>
                  <a:schemeClr val="bg1"/>
                </a:solidFill>
              </a:rPr>
              <a:t>профільному протягуванні</a:t>
            </a:r>
            <a:r>
              <a:rPr lang="uk-UA" b="1" dirty="0">
                <a:solidFill>
                  <a:schemeClr val="bg1"/>
                </a:solidFill>
              </a:rPr>
              <a:t> всі ріжучі зуби протяжки знімають припуск, але не беруть участі в остаточному формуванні поверхні. Остаточну форму, розміри і якість поверхні додає ріжуча кромка останнього зуба протяжки. </a:t>
            </a:r>
            <a:endParaRPr lang="ru-RU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uk-UA" b="1" dirty="0">
                <a:solidFill>
                  <a:schemeClr val="bg1"/>
                </a:solidFill>
              </a:rPr>
              <a:t>        При </a:t>
            </a:r>
            <a:r>
              <a:rPr lang="uk-UA" b="1" i="1" dirty="0">
                <a:solidFill>
                  <a:schemeClr val="bg1"/>
                </a:solidFill>
              </a:rPr>
              <a:t>генераторному протягуванні</a:t>
            </a:r>
            <a:r>
              <a:rPr lang="uk-UA" b="1" dirty="0">
                <a:solidFill>
                  <a:schemeClr val="bg1"/>
                </a:solidFill>
              </a:rPr>
              <a:t> кожен ріжучий зуб протяжки, зрізуючи припуск, одночасно бере участь у побудові заданої поверхні. </a:t>
            </a:r>
            <a:endParaRPr lang="ru-RU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uk-UA" b="1" dirty="0">
                <a:solidFill>
                  <a:schemeClr val="bg1"/>
                </a:solidFill>
              </a:rPr>
              <a:t>         При </a:t>
            </a:r>
            <a:r>
              <a:rPr lang="uk-UA" b="1" i="1" dirty="0">
                <a:solidFill>
                  <a:schemeClr val="bg1"/>
                </a:solidFill>
              </a:rPr>
              <a:t>прогресивно - груповому протягуванні</a:t>
            </a:r>
            <a:r>
              <a:rPr lang="uk-UA" b="1" dirty="0">
                <a:solidFill>
                  <a:schemeClr val="bg1"/>
                </a:solidFill>
              </a:rPr>
              <a:t> всі зуби, розподілені по групах (2-3 зуба), знімають шар металу не відразу по всій ширині, а частинами (рис. 11.63, </a:t>
            </a:r>
            <a:r>
              <a:rPr lang="uk-UA" b="1" i="1" dirty="0">
                <a:solidFill>
                  <a:schemeClr val="bg1"/>
                </a:solidFill>
              </a:rPr>
              <a:t>в,</a:t>
            </a:r>
            <a:r>
              <a:rPr lang="uk-UA" b="1" dirty="0">
                <a:solidFill>
                  <a:schemeClr val="bg1"/>
                </a:solidFill>
              </a:rPr>
              <a:t> 11.64). Цей вид протягування застосовують при знятті відносно великих припусків</a:t>
            </a:r>
            <a:r>
              <a:rPr lang="uk-UA" dirty="0">
                <a:solidFill>
                  <a:schemeClr val="bg1"/>
                </a:solidFill>
              </a:rPr>
              <a:t>.</a:t>
            </a:r>
            <a:endParaRPr lang="ru-RU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uk-UA" b="1" dirty="0">
                <a:solidFill>
                  <a:schemeClr val="bg1"/>
                </a:solidFill>
              </a:rPr>
              <a:t>        Для виконання калібрувальних операцій, а також для обробки глухих отворів застосовуються прошивки.     </a:t>
            </a:r>
            <a:endParaRPr lang="ru-RU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uk-UA" b="1" dirty="0">
                <a:solidFill>
                  <a:schemeClr val="bg1"/>
                </a:solidFill>
              </a:rPr>
              <a:t>        Прошивки проштовхуються через отвір і працюють на поздовжній вигин на відміну від протяжок, які працюють на розтяг. </a:t>
            </a:r>
            <a:endParaRPr lang="ru-RU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uk-UA" b="1" dirty="0">
                <a:solidFill>
                  <a:schemeClr val="bg1"/>
                </a:solidFill>
              </a:rPr>
              <a:t>        Довжина прошивок складає 150–300 мм, що значно коротше протяжок. </a:t>
            </a:r>
            <a:endParaRPr lang="ru-RU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uk-UA" b="1" dirty="0">
                <a:solidFill>
                  <a:schemeClr val="bg1"/>
                </a:solidFill>
              </a:rPr>
              <a:t>        </a:t>
            </a:r>
            <a:r>
              <a:rPr lang="uk-UA" b="1" dirty="0" err="1">
                <a:solidFill>
                  <a:schemeClr val="bg1"/>
                </a:solidFill>
              </a:rPr>
              <a:t>Штовхаючі</a:t>
            </a:r>
            <a:r>
              <a:rPr lang="uk-UA" b="1" dirty="0">
                <a:solidFill>
                  <a:schemeClr val="bg1"/>
                </a:solidFill>
              </a:rPr>
              <a:t> верстати для прошивання застосовуються для виконання калібрувальних операцій.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339769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E7C067C-86FD-447F-9A12-AEE0F1790D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680364"/>
            <a:ext cx="10515600" cy="496598"/>
          </a:xfrm>
        </p:spPr>
        <p:txBody>
          <a:bodyPr/>
          <a:lstStyle/>
          <a:p>
            <a:pPr marL="0" indent="0" algn="ctr">
              <a:buNone/>
            </a:pPr>
            <a:r>
              <a:rPr lang="uk-UA" b="1" dirty="0">
                <a:solidFill>
                  <a:schemeClr val="bg1"/>
                </a:solidFill>
              </a:rPr>
              <a:t>Рисунок. Прошивання отвору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4E976C32-28B7-4D79-AB60-A2AB79254008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79964" y="346364"/>
            <a:ext cx="6879551" cy="5258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1203516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E5D4F90-AC1B-4CA7-9713-6505D16C3D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37884"/>
            <a:ext cx="10515600" cy="1425388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uk-UA" b="1" dirty="0" err="1">
                <a:solidFill>
                  <a:schemeClr val="bg1"/>
                </a:solidFill>
              </a:rPr>
              <a:t>Зубонарізання</a:t>
            </a:r>
            <a:endParaRPr lang="ru-RU" dirty="0">
              <a:solidFill>
                <a:schemeClr val="bg1"/>
              </a:solidFill>
            </a:endParaRPr>
          </a:p>
          <a:p>
            <a:pPr marL="0" indent="349250" algn="just">
              <a:buNone/>
            </a:pPr>
            <a:r>
              <a:rPr lang="uk-UA" sz="2400" b="1" dirty="0">
                <a:solidFill>
                  <a:schemeClr val="bg1"/>
                </a:solidFill>
              </a:rPr>
              <a:t>Найпростіший спосіб нарізання зубчастих коліс – на горизонтальних і універсальних фрезерних верстатах за допомогою ділильної головки модульними дисковими фрезами. </a:t>
            </a:r>
            <a:endParaRPr lang="ru-RU" sz="24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2CB9FD9-D4BF-4CCA-A861-B8D6F1F023FD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35617" y="1963272"/>
            <a:ext cx="6120765" cy="4087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AE39D33C-E2E1-4073-87BD-EBFE1CC57025}"/>
              </a:ext>
            </a:extLst>
          </p:cNvPr>
          <p:cNvSpPr/>
          <p:nvPr/>
        </p:nvSpPr>
        <p:spPr>
          <a:xfrm>
            <a:off x="2728458" y="6124036"/>
            <a:ext cx="6143413" cy="3921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uk-UA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Рисунок. Зубофрезерування дисковою модульною фрезою</a:t>
            </a:r>
            <a:endParaRPr lang="ru-RU" sz="1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969553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14F5C73-1CBA-4893-8ACA-FC20C11B1A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37882"/>
            <a:ext cx="10515600" cy="5916706"/>
          </a:xfrm>
        </p:spPr>
        <p:txBody>
          <a:bodyPr>
            <a:normAutofit fontScale="85000" lnSpcReduction="10000"/>
          </a:bodyPr>
          <a:lstStyle/>
          <a:p>
            <a:pPr marL="0" indent="349250" algn="just">
              <a:buNone/>
            </a:pP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uk-UA" b="1" dirty="0">
                <a:solidFill>
                  <a:schemeClr val="bg1"/>
                </a:solidFill>
              </a:rPr>
              <a:t>Цей метод, який називається методом копіювання, полягає в послідовному фрезеруванні западин між зубами фасонною модульною фрезою. </a:t>
            </a:r>
            <a:endParaRPr lang="ru-RU" dirty="0">
              <a:solidFill>
                <a:schemeClr val="bg1"/>
              </a:solidFill>
            </a:endParaRPr>
          </a:p>
          <a:p>
            <a:pPr marL="0" indent="349250" algn="just">
              <a:buNone/>
            </a:pPr>
            <a:r>
              <a:rPr lang="uk-UA" b="1" dirty="0">
                <a:solidFill>
                  <a:schemeClr val="bg1"/>
                </a:solidFill>
              </a:rPr>
              <a:t>Такі фрези виготовляють набором з 8 чи 15 штук для кожного модуля. Зазвичай застосовують набір фрез з 8 штук, обробка якими дозволяє одержувати зубчасті колеса дев’ятого ступеня точності за державним стандартом, але для виготовлення більш точних зубчастих коліс потрібен набір з 15 чи навіть 26 штук. Така кількість фрез в кожному наборі необхідна тому, що для різного числа зубів коліс розміри западин між зубами різні. Кожна фреза набору призначена для певного інтервалу числа зубів.</a:t>
            </a:r>
            <a:endParaRPr lang="ru-RU" dirty="0">
              <a:solidFill>
                <a:schemeClr val="bg1"/>
              </a:solidFill>
            </a:endParaRPr>
          </a:p>
          <a:p>
            <a:pPr marL="0" indent="349250" algn="just">
              <a:buNone/>
            </a:pPr>
            <a:r>
              <a:rPr lang="uk-UA" b="1" dirty="0">
                <a:solidFill>
                  <a:schemeClr val="bg1"/>
                </a:solidFill>
              </a:rPr>
              <a:t> Зубчасті колеса зазвичай нарізають по одному або по декілька штук на оправці, що збільшує продуктивність за рахунок часу, що витрачається на врізання і вихід фрези, а також за рахунок допоміжного часу. </a:t>
            </a:r>
            <a:endParaRPr lang="ru-RU" dirty="0">
              <a:solidFill>
                <a:schemeClr val="bg1"/>
              </a:solidFill>
            </a:endParaRPr>
          </a:p>
          <a:p>
            <a:pPr marL="0" indent="349250" algn="just">
              <a:buNone/>
            </a:pPr>
            <a:r>
              <a:rPr lang="uk-UA" b="1" dirty="0">
                <a:solidFill>
                  <a:schemeClr val="bg1"/>
                </a:solidFill>
              </a:rPr>
              <a:t>Якщо на шпиндельній оправці розташувати дві або три фрези, кожна з яких буде прорізати западини зубів у одній групі заготовок, то продуктивність буде ще більшою. </a:t>
            </a:r>
            <a:endParaRPr lang="ru-RU" dirty="0">
              <a:solidFill>
                <a:schemeClr val="bg1"/>
              </a:solidFill>
            </a:endParaRPr>
          </a:p>
          <a:p>
            <a:pPr marL="0" indent="349250" algn="just">
              <a:buNone/>
            </a:pPr>
            <a:r>
              <a:rPr lang="uk-UA" b="1" dirty="0">
                <a:solidFill>
                  <a:schemeClr val="bg1"/>
                </a:solidFill>
              </a:rPr>
              <a:t>В ряді випадків при великих модулях зубчастого колеса використовують прорізну фрезу і дискову модульну.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516617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8A1B20D-2C41-493D-B5FD-1D13D7694B9A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05" y="779929"/>
            <a:ext cx="5242448" cy="37248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7ABA0840-0AA0-4859-A37C-006169B7A03C}"/>
              </a:ext>
            </a:extLst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3954" y="779929"/>
            <a:ext cx="5938688" cy="37248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0496A6C6-69A0-47C1-87ED-1C7F16D595E4}"/>
              </a:ext>
            </a:extLst>
          </p:cNvPr>
          <p:cNvSpPr/>
          <p:nvPr/>
        </p:nvSpPr>
        <p:spPr>
          <a:xfrm>
            <a:off x="2504024" y="5384451"/>
            <a:ext cx="7183954" cy="4921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Рисунок. Використання прорізної і модульної фрези</a:t>
            </a:r>
            <a:endParaRPr lang="ru-RU" sz="2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181197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b="1" dirty="0">
                <a:solidFill>
                  <a:schemeClr val="bg1"/>
                </a:solidFill>
              </a:rPr>
              <a:t>6.2.1.Службове призначення циліндричних зубчастих коліс та їх конструктивні різновиди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377439"/>
            <a:ext cx="10515600" cy="3799523"/>
          </a:xfrm>
        </p:spPr>
        <p:txBody>
          <a:bodyPr>
            <a:normAutofit/>
          </a:bodyPr>
          <a:lstStyle/>
          <a:p>
            <a:pPr marL="0" indent="444500" algn="just">
              <a:buNone/>
            </a:pPr>
            <a:r>
              <a:rPr lang="uk-UA" b="1" dirty="0">
                <a:solidFill>
                  <a:schemeClr val="bg1"/>
                </a:solidFill>
              </a:rPr>
              <a:t>Зубчастою передачею називається механізм для передачі або перетворення руху від ведучого </a:t>
            </a:r>
            <a:r>
              <a:rPr lang="uk-UA" b="1" dirty="0" smtClean="0">
                <a:solidFill>
                  <a:schemeClr val="bg1"/>
                </a:solidFill>
              </a:rPr>
              <a:t>валу </a:t>
            </a:r>
            <a:r>
              <a:rPr lang="uk-UA" b="1" dirty="0">
                <a:solidFill>
                  <a:schemeClr val="bg1"/>
                </a:solidFill>
              </a:rPr>
              <a:t>до веденого за допомогою зубчастого зачеплення.</a:t>
            </a:r>
            <a:r>
              <a:rPr lang="uk-UA" dirty="0">
                <a:solidFill>
                  <a:schemeClr val="bg1"/>
                </a:solidFill>
              </a:rPr>
              <a:t>  </a:t>
            </a:r>
            <a:endParaRPr lang="ru-RU" dirty="0">
              <a:solidFill>
                <a:schemeClr val="bg1"/>
              </a:solidFill>
            </a:endParaRPr>
          </a:p>
          <a:p>
            <a:pPr marL="0" indent="444500" algn="just">
              <a:buNone/>
            </a:pPr>
            <a:r>
              <a:rPr lang="uk-UA" b="1" dirty="0">
                <a:solidFill>
                  <a:schemeClr val="bg1"/>
                </a:solidFill>
              </a:rPr>
              <a:t>Зубчасті передачі - найбільш поширений вид передач, що застосовується в машинобудуванні. Відомі зубчасті передачі, що передають потужність до 50 000 кВт і навіть більшу.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8234823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CA96306-2FCA-4434-BED8-0B82B37C1A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37882"/>
            <a:ext cx="10515600" cy="5639081"/>
          </a:xfrm>
        </p:spPr>
        <p:txBody>
          <a:bodyPr>
            <a:normAutofit fontScale="92500" lnSpcReduction="10000"/>
          </a:bodyPr>
          <a:lstStyle/>
          <a:p>
            <a:pPr marL="0" indent="349250" algn="just">
              <a:buNone/>
            </a:pPr>
            <a:r>
              <a:rPr lang="uk-UA" b="1" dirty="0">
                <a:solidFill>
                  <a:schemeClr val="bg1"/>
                </a:solidFill>
              </a:rPr>
              <a:t>Застосування для цих цілей напівавтоматичних верстатів, у яких всі допоміжні рухи (підхід заготовки до фрези, відхід їх у початкове положення, поворот заготовки на один зуб і зупинка верстата) здійснюються автоматично, також підвищує продуктивність. </a:t>
            </a:r>
            <a:endParaRPr lang="ru-RU" dirty="0">
              <a:solidFill>
                <a:schemeClr val="bg1"/>
              </a:solidFill>
            </a:endParaRPr>
          </a:p>
          <a:p>
            <a:pPr marL="0" indent="349250" algn="just">
              <a:buNone/>
            </a:pPr>
            <a:r>
              <a:rPr lang="uk-UA" b="1" dirty="0">
                <a:solidFill>
                  <a:schemeClr val="bg1"/>
                </a:solidFill>
              </a:rPr>
              <a:t>Значне збільшення продуктивності досягається застосуванням твердосплавних модульних дискових фрез.</a:t>
            </a:r>
            <a:endParaRPr lang="ru-RU" dirty="0">
              <a:solidFill>
                <a:schemeClr val="bg1"/>
              </a:solidFill>
            </a:endParaRPr>
          </a:p>
          <a:p>
            <a:pPr marL="0" indent="349250" algn="just">
              <a:buNone/>
            </a:pPr>
            <a:r>
              <a:rPr lang="uk-UA" b="1" dirty="0">
                <a:solidFill>
                  <a:schemeClr val="bg1"/>
                </a:solidFill>
              </a:rPr>
              <a:t>За методом копіювання нарізають також середньо- і </a:t>
            </a:r>
            <a:r>
              <a:rPr lang="uk-UA" b="1" dirty="0" err="1">
                <a:solidFill>
                  <a:schemeClr val="bg1"/>
                </a:solidFill>
              </a:rPr>
              <a:t>крупномодульні</a:t>
            </a:r>
            <a:r>
              <a:rPr lang="uk-UA" b="1" dirty="0">
                <a:solidFill>
                  <a:schemeClr val="bg1"/>
                </a:solidFill>
              </a:rPr>
              <a:t> зубчасті колеса (включаючи і шевронні колеса) за допомогою пальцевих модульних чи кутових фрез.</a:t>
            </a:r>
            <a:endParaRPr lang="ru-RU" dirty="0">
              <a:solidFill>
                <a:schemeClr val="bg1"/>
              </a:solidFill>
            </a:endParaRPr>
          </a:p>
          <a:p>
            <a:pPr marL="0" indent="349250" algn="just">
              <a:buNone/>
            </a:pPr>
            <a:r>
              <a:rPr lang="uk-UA" b="1" dirty="0">
                <a:solidFill>
                  <a:schemeClr val="bg1"/>
                </a:solidFill>
              </a:rPr>
              <a:t>Нарізання зубів циліндричних зубчастих коліс дисковими модульними фрезами, а також пальцевими модульними фрезами застосовується переважно в одиничному і дрібносерійному виробництві за відсутності спеціальних зуборізних верстатів, оскільки такий спосіб нарізання дає порівняно малу продуктивність і точність 9–11 - го ступеня.</a:t>
            </a:r>
            <a:endParaRPr lang="ru-RU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392215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699E4C0-BB39-4D2A-8544-5E066B3A35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18565"/>
            <a:ext cx="10515600" cy="5558398"/>
          </a:xfrm>
        </p:spPr>
        <p:txBody>
          <a:bodyPr>
            <a:noAutofit/>
          </a:bodyPr>
          <a:lstStyle/>
          <a:p>
            <a:pPr marL="0" indent="349250" algn="just">
              <a:buNone/>
            </a:pPr>
            <a:r>
              <a:rPr lang="uk-UA" sz="2400" b="1" dirty="0">
                <a:solidFill>
                  <a:schemeClr val="bg1"/>
                </a:solidFill>
              </a:rPr>
              <a:t>Метод обробки зубів обкаткою полягає в тому, що в процесі обробки відтворюється зчеплення зубчастої пари, в якій однією деталлю є різальний інструмент, а другою – зубчасте колесо, що нарізується. </a:t>
            </a:r>
            <a:endParaRPr lang="ru-RU" sz="2400" dirty="0">
              <a:solidFill>
                <a:schemeClr val="bg1"/>
              </a:solidFill>
            </a:endParaRPr>
          </a:p>
          <a:p>
            <a:pPr marL="0" indent="349250" algn="just">
              <a:buNone/>
            </a:pPr>
            <a:r>
              <a:rPr lang="uk-UA" sz="2400" b="1" dirty="0">
                <a:solidFill>
                  <a:schemeClr val="bg1"/>
                </a:solidFill>
              </a:rPr>
              <a:t> Нарізання зубів циліндричних коліс з прямим, косим і криволінійним (гвинтовим) зубом виконується за допомогою: </a:t>
            </a:r>
            <a:endParaRPr lang="ru-RU" sz="2400" dirty="0">
              <a:solidFill>
                <a:schemeClr val="bg1"/>
              </a:solidFill>
            </a:endParaRPr>
          </a:p>
          <a:p>
            <a:pPr marL="0" indent="349250" algn="just">
              <a:buNone/>
            </a:pPr>
            <a:r>
              <a:rPr lang="uk-UA" sz="2400" b="1" dirty="0">
                <a:solidFill>
                  <a:schemeClr val="bg1"/>
                </a:solidFill>
              </a:rPr>
              <a:t>– черв’ячних фрез (</a:t>
            </a:r>
            <a:r>
              <a:rPr lang="uk-UA" sz="2400" b="1" dirty="0" err="1">
                <a:solidFill>
                  <a:schemeClr val="bg1"/>
                </a:solidFill>
              </a:rPr>
              <a:t>зубофрезерування</a:t>
            </a:r>
            <a:r>
              <a:rPr lang="uk-UA" sz="2400" b="1" dirty="0">
                <a:solidFill>
                  <a:schemeClr val="bg1"/>
                </a:solidFill>
              </a:rPr>
              <a:t>); </a:t>
            </a:r>
            <a:endParaRPr lang="ru-RU" sz="2400" dirty="0">
              <a:solidFill>
                <a:schemeClr val="bg1"/>
              </a:solidFill>
            </a:endParaRPr>
          </a:p>
          <a:p>
            <a:pPr marL="0" indent="349250" algn="just">
              <a:buNone/>
            </a:pPr>
            <a:r>
              <a:rPr lang="uk-UA" sz="2400" b="1" dirty="0">
                <a:solidFill>
                  <a:schemeClr val="bg1"/>
                </a:solidFill>
              </a:rPr>
              <a:t>– </a:t>
            </a:r>
            <a:r>
              <a:rPr lang="uk-UA" sz="2400" b="1" dirty="0" err="1">
                <a:solidFill>
                  <a:schemeClr val="bg1"/>
                </a:solidFill>
              </a:rPr>
              <a:t>довбачів</a:t>
            </a:r>
            <a:r>
              <a:rPr lang="uk-UA" sz="2400" b="1" dirty="0">
                <a:solidFill>
                  <a:schemeClr val="bg1"/>
                </a:solidFill>
              </a:rPr>
              <a:t> у виді дискових шестерень (зубодовбання); </a:t>
            </a:r>
            <a:endParaRPr lang="ru-RU" sz="2400" dirty="0">
              <a:solidFill>
                <a:schemeClr val="bg1"/>
              </a:solidFill>
            </a:endParaRPr>
          </a:p>
          <a:p>
            <a:pPr marL="0" indent="349250" algn="just">
              <a:buNone/>
            </a:pPr>
            <a:r>
              <a:rPr lang="uk-UA" sz="2400" b="1" dirty="0">
                <a:solidFill>
                  <a:schemeClr val="bg1"/>
                </a:solidFill>
              </a:rPr>
              <a:t>– </a:t>
            </a:r>
            <a:r>
              <a:rPr lang="uk-UA" sz="2400" b="1" dirty="0" err="1">
                <a:solidFill>
                  <a:schemeClr val="bg1"/>
                </a:solidFill>
              </a:rPr>
              <a:t>довбачів</a:t>
            </a:r>
            <a:r>
              <a:rPr lang="uk-UA" sz="2400" b="1" dirty="0">
                <a:solidFill>
                  <a:schemeClr val="bg1"/>
                </a:solidFill>
              </a:rPr>
              <a:t> у виді гребінок – рейок (зубодовбання). </a:t>
            </a:r>
            <a:endParaRPr lang="ru-RU" sz="2400" dirty="0">
              <a:solidFill>
                <a:schemeClr val="bg1"/>
              </a:solidFill>
            </a:endParaRPr>
          </a:p>
          <a:p>
            <a:pPr marL="0" indent="349250" algn="just">
              <a:buNone/>
            </a:pPr>
            <a:r>
              <a:rPr lang="uk-UA" sz="2400" b="1" dirty="0">
                <a:solidFill>
                  <a:schemeClr val="bg1"/>
                </a:solidFill>
              </a:rPr>
              <a:t>Вимоги точності та плавності зчеплення зубчастих коліс, а також спроби підвищити продуктивність зубонарізування призвели до створення спеціальних зуборізних верстатів. Найбільш поширеними є верстати, що формують профіль зуба шляхом фрезерування або довбання різальними кромками інструмента в безперервному процесі обкатки.   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4019270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E4F69BF-130D-4103-B9FE-7C5FF26B6E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25565"/>
            <a:ext cx="10515600" cy="3406869"/>
          </a:xfrm>
        </p:spPr>
        <p:txBody>
          <a:bodyPr>
            <a:normAutofit fontScale="92500" lnSpcReduction="20000"/>
          </a:bodyPr>
          <a:lstStyle/>
          <a:p>
            <a:pPr marL="0" indent="349250" algn="just">
              <a:buNone/>
            </a:pPr>
            <a:r>
              <a:rPr lang="uk-UA" b="1" dirty="0">
                <a:solidFill>
                  <a:schemeClr val="bg1"/>
                </a:solidFill>
              </a:rPr>
              <a:t> При обробці довбанням одержується більш правильний профіль, ніж при фрезеруванні, оскільки в цьому випадку неточності інструменту значно менше відбиваються на профілі зуба, але зате удари, що виникають при обробці шкідливо впливають на верстат і інструмент. </a:t>
            </a:r>
            <a:endParaRPr lang="ru-RU" dirty="0">
              <a:solidFill>
                <a:schemeClr val="bg1"/>
              </a:solidFill>
            </a:endParaRPr>
          </a:p>
          <a:p>
            <a:pPr marL="0" indent="349250" algn="just">
              <a:buNone/>
            </a:pPr>
            <a:r>
              <a:rPr lang="uk-UA" b="1" dirty="0">
                <a:solidFill>
                  <a:schemeClr val="bg1"/>
                </a:solidFill>
              </a:rPr>
              <a:t>Внаслідок цього метод зубодовбання застосовується головним чином для чистового нарізання зубів. </a:t>
            </a:r>
            <a:endParaRPr lang="ru-RU" dirty="0">
              <a:solidFill>
                <a:schemeClr val="bg1"/>
              </a:solidFill>
            </a:endParaRPr>
          </a:p>
          <a:p>
            <a:pPr marL="0" indent="349250" algn="just">
              <a:buNone/>
            </a:pPr>
            <a:r>
              <a:rPr lang="uk-UA" b="1" dirty="0">
                <a:solidFill>
                  <a:schemeClr val="bg1"/>
                </a:solidFill>
              </a:rPr>
              <a:t>Метод фрезерування дво- чи тризахідною черв’ячною фрезою, як найбільш продуктивний, застосовується головним чином для чорнового нарізання. Фрезерування </a:t>
            </a:r>
            <a:r>
              <a:rPr lang="uk-UA" b="1" dirty="0" err="1">
                <a:solidFill>
                  <a:schemeClr val="bg1"/>
                </a:solidFill>
              </a:rPr>
              <a:t>однозахідними</a:t>
            </a:r>
            <a:r>
              <a:rPr lang="uk-UA" b="1" dirty="0">
                <a:solidFill>
                  <a:schemeClr val="bg1"/>
                </a:solidFill>
              </a:rPr>
              <a:t> фрезами застосовується для чистового нарізання.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5726764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EF84921-DA3A-49EB-B597-02766607AA86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7922" y="430679"/>
            <a:ext cx="5579464" cy="2998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A64DECD-98A1-422B-9036-57C4AED7060F}"/>
              </a:ext>
            </a:extLst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24284" y="3089238"/>
            <a:ext cx="5821513" cy="3324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97046346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B5C00CB7-FB3E-4A5B-AE3C-74C11DDF1B77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2888" y="1056048"/>
            <a:ext cx="6120765" cy="4582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071F7EAC-525E-4ABF-9A41-69151F8D31F6}"/>
              </a:ext>
            </a:extLst>
          </p:cNvPr>
          <p:cNvSpPr/>
          <p:nvPr/>
        </p:nvSpPr>
        <p:spPr>
          <a:xfrm>
            <a:off x="3048000" y="5638843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uk-UA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Рисунки. Зубофрезерування черв’ячною фрезою за методом обкатування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160374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FF16D7B-8D42-4AA3-B9AF-C24C2F47F843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4443" y="451876"/>
            <a:ext cx="6128385" cy="353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33EC3D72-2661-47E2-AF73-5AFE3E090429}"/>
              </a:ext>
            </a:extLst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07865" y="3985651"/>
            <a:ext cx="6225540" cy="2261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19F1BED0-5CF3-42D3-87B7-55F29966F92A}"/>
              </a:ext>
            </a:extLst>
          </p:cNvPr>
          <p:cNvSpPr/>
          <p:nvPr/>
        </p:nvSpPr>
        <p:spPr>
          <a:xfrm>
            <a:off x="7395881" y="2022684"/>
            <a:ext cx="4472661" cy="9168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Рисунки. </a:t>
            </a:r>
            <a:r>
              <a:rPr lang="uk-UA" sz="24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Зубодовбання</a:t>
            </a:r>
            <a:r>
              <a:rPr lang="uk-UA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круглим </a:t>
            </a:r>
            <a:r>
              <a:rPr lang="uk-UA" sz="24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довбачем</a:t>
            </a:r>
            <a:r>
              <a:rPr lang="uk-UA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і гребінкою</a:t>
            </a:r>
            <a:endParaRPr lang="ru-RU" sz="2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545344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71E728D-F4EA-45B6-A4A2-092C9FDCF2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10988"/>
            <a:ext cx="10515600" cy="5728447"/>
          </a:xfrm>
        </p:spPr>
        <p:txBody>
          <a:bodyPr>
            <a:normAutofit fontScale="85000" lnSpcReduction="20000"/>
          </a:bodyPr>
          <a:lstStyle/>
          <a:p>
            <a:pPr marL="0" indent="349250" algn="just">
              <a:buNone/>
            </a:pPr>
            <a:r>
              <a:rPr lang="uk-UA" b="1" dirty="0">
                <a:solidFill>
                  <a:schemeClr val="bg1"/>
                </a:solidFill>
              </a:rPr>
              <a:t>Швидкість різання при зубодовбання визначається довжиною хода інструмента з врізанням і перебігом та кількістю його подвійних ходів за хвилину.</a:t>
            </a:r>
            <a:endParaRPr lang="ru-RU" dirty="0">
              <a:solidFill>
                <a:schemeClr val="bg1"/>
              </a:solidFill>
            </a:endParaRPr>
          </a:p>
          <a:p>
            <a:pPr marL="0" indent="349250" algn="just">
              <a:buNone/>
            </a:pPr>
            <a:r>
              <a:rPr lang="uk-UA" b="1" dirty="0">
                <a:solidFill>
                  <a:schemeClr val="bg1"/>
                </a:solidFill>
              </a:rPr>
              <a:t> Зубчасті колеса 7–8-го ступеня точності одержують довбанням </a:t>
            </a:r>
            <a:r>
              <a:rPr lang="uk-UA" b="1" dirty="0" err="1">
                <a:solidFill>
                  <a:schemeClr val="bg1"/>
                </a:solidFill>
              </a:rPr>
              <a:t>зубодовбальними</a:t>
            </a:r>
            <a:r>
              <a:rPr lang="uk-UA" b="1" dirty="0">
                <a:solidFill>
                  <a:schemeClr val="bg1"/>
                </a:solidFill>
              </a:rPr>
              <a:t> </a:t>
            </a:r>
            <a:r>
              <a:rPr lang="uk-UA" b="1" dirty="0" err="1">
                <a:solidFill>
                  <a:schemeClr val="bg1"/>
                </a:solidFill>
              </a:rPr>
              <a:t>довбачами</a:t>
            </a:r>
            <a:r>
              <a:rPr lang="uk-UA" b="1" dirty="0">
                <a:solidFill>
                  <a:schemeClr val="bg1"/>
                </a:solidFill>
              </a:rPr>
              <a:t> на спеціальних </a:t>
            </a:r>
            <a:r>
              <a:rPr lang="uk-UA" b="1" dirty="0" err="1">
                <a:solidFill>
                  <a:schemeClr val="bg1"/>
                </a:solidFill>
              </a:rPr>
              <a:t>зубодовбальних</a:t>
            </a:r>
            <a:r>
              <a:rPr lang="uk-UA" b="1" dirty="0">
                <a:solidFill>
                  <a:schemeClr val="bg1"/>
                </a:solidFill>
              </a:rPr>
              <a:t> верстатах. </a:t>
            </a:r>
            <a:endParaRPr lang="ru-RU" dirty="0">
              <a:solidFill>
                <a:schemeClr val="bg1"/>
              </a:solidFill>
            </a:endParaRPr>
          </a:p>
          <a:p>
            <a:pPr marL="0" indent="349250" algn="just">
              <a:buNone/>
            </a:pPr>
            <a:r>
              <a:rPr lang="uk-UA" b="1" dirty="0">
                <a:solidFill>
                  <a:schemeClr val="bg1"/>
                </a:solidFill>
              </a:rPr>
              <a:t> </a:t>
            </a:r>
            <a:r>
              <a:rPr lang="uk-UA" b="1" dirty="0" err="1">
                <a:solidFill>
                  <a:schemeClr val="bg1"/>
                </a:solidFill>
              </a:rPr>
              <a:t>Довбач</a:t>
            </a:r>
            <a:r>
              <a:rPr lang="uk-UA" b="1" dirty="0">
                <a:solidFill>
                  <a:schemeClr val="bg1"/>
                </a:solidFill>
              </a:rPr>
              <a:t> є різальним інструментом, має форму шестерні і того ж модуля, що і нарізуване зубчасте колесо. </a:t>
            </a:r>
            <a:endParaRPr lang="ru-RU" dirty="0">
              <a:solidFill>
                <a:schemeClr val="bg1"/>
              </a:solidFill>
            </a:endParaRPr>
          </a:p>
          <a:p>
            <a:pPr marL="0" indent="349250" algn="just">
              <a:buNone/>
            </a:pPr>
            <a:r>
              <a:rPr lang="uk-UA" b="1" dirty="0">
                <a:solidFill>
                  <a:schemeClr val="bg1"/>
                </a:solidFill>
              </a:rPr>
              <a:t> </a:t>
            </a:r>
            <a:r>
              <a:rPr lang="uk-UA" b="1" dirty="0" err="1">
                <a:solidFill>
                  <a:schemeClr val="bg1"/>
                </a:solidFill>
              </a:rPr>
              <a:t>Довбачі</a:t>
            </a:r>
            <a:r>
              <a:rPr lang="uk-UA" b="1" dirty="0">
                <a:solidFill>
                  <a:schemeClr val="bg1"/>
                </a:solidFill>
              </a:rPr>
              <a:t> виготовляють для зовнішнього і внутрішнього довбання. Останній випадок відноситься до зубчастих коліс з внутрішнім зчепленням. </a:t>
            </a:r>
            <a:endParaRPr lang="ru-RU" dirty="0">
              <a:solidFill>
                <a:schemeClr val="bg1"/>
              </a:solidFill>
            </a:endParaRPr>
          </a:p>
          <a:p>
            <a:pPr marL="0" indent="349250" algn="just">
              <a:buNone/>
            </a:pPr>
            <a:r>
              <a:rPr lang="uk-UA" b="1" dirty="0">
                <a:solidFill>
                  <a:schemeClr val="bg1"/>
                </a:solidFill>
              </a:rPr>
              <a:t> Для нарізання зубчастих коліс з гвинтовим зубом застосовується </a:t>
            </a:r>
            <a:r>
              <a:rPr lang="uk-UA" b="1" dirty="0" err="1">
                <a:solidFill>
                  <a:schemeClr val="bg1"/>
                </a:solidFill>
              </a:rPr>
              <a:t>довбач</a:t>
            </a:r>
            <a:r>
              <a:rPr lang="uk-UA" b="1" dirty="0">
                <a:solidFill>
                  <a:schemeClr val="bg1"/>
                </a:solidFill>
              </a:rPr>
              <a:t> також з гвинтовим зубом і з тим же кутом підйому гвинтової лінії, що і зубчастого колеса, яке нарізується. </a:t>
            </a:r>
            <a:endParaRPr lang="ru-RU" dirty="0">
              <a:solidFill>
                <a:schemeClr val="bg1"/>
              </a:solidFill>
            </a:endParaRPr>
          </a:p>
          <a:p>
            <a:pPr marL="0" indent="349250" algn="just">
              <a:buNone/>
            </a:pPr>
            <a:r>
              <a:rPr lang="uk-UA" b="1" dirty="0">
                <a:solidFill>
                  <a:schemeClr val="bg1"/>
                </a:solidFill>
              </a:rPr>
              <a:t> </a:t>
            </a:r>
            <a:r>
              <a:rPr lang="uk-UA" b="1" dirty="0" err="1">
                <a:solidFill>
                  <a:schemeClr val="bg1"/>
                </a:solidFill>
              </a:rPr>
              <a:t>Довбач</a:t>
            </a:r>
            <a:r>
              <a:rPr lang="uk-UA" b="1" dirty="0">
                <a:solidFill>
                  <a:schemeClr val="bg1"/>
                </a:solidFill>
              </a:rPr>
              <a:t> одержує додаткове обертання по гвинтовій лінії від спеціального копіра, що розміщується у верхній частині шпинделя </a:t>
            </a:r>
            <a:r>
              <a:rPr lang="uk-UA" b="1" dirty="0" err="1">
                <a:solidFill>
                  <a:schemeClr val="bg1"/>
                </a:solidFill>
              </a:rPr>
              <a:t>довбача</a:t>
            </a:r>
            <a:r>
              <a:rPr lang="uk-UA" b="1" dirty="0">
                <a:solidFill>
                  <a:schemeClr val="bg1"/>
                </a:solidFill>
              </a:rPr>
              <a:t>. </a:t>
            </a:r>
          </a:p>
          <a:p>
            <a:pPr marL="0" indent="349250" algn="just">
              <a:buNone/>
            </a:pPr>
            <a:r>
              <a:rPr lang="uk-UA" b="1" dirty="0">
                <a:solidFill>
                  <a:schemeClr val="bg1"/>
                </a:solidFill>
              </a:rPr>
              <a:t>Обробка за один хід застосовується для зубчастих коліс з модулем 1–2 мм, за два ходи – з модулем 2,25–4 мм і за три – при модулях, що перевищують 4 мм, а також при підвищених вимогах щодо точності та шорсткості обробки.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9320472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AAB0CFB-0E52-4D2B-9450-39D7D3F857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10988"/>
            <a:ext cx="10515600" cy="5665975"/>
          </a:xfrm>
        </p:spPr>
        <p:txBody>
          <a:bodyPr>
            <a:normAutofit/>
          </a:bodyPr>
          <a:lstStyle/>
          <a:p>
            <a:pPr marL="0" indent="349250" algn="just">
              <a:buNone/>
            </a:pPr>
            <a:r>
              <a:rPr lang="uk-UA" b="1" dirty="0">
                <a:solidFill>
                  <a:schemeClr val="bg1"/>
                </a:solidFill>
              </a:rPr>
              <a:t> Зазвичай зубчасті колеса навіть середніх модулів попередньо обробляються на зубофрезерних верстатах, а чистова обробка виконується на </a:t>
            </a:r>
            <a:r>
              <a:rPr lang="uk-UA" b="1" dirty="0" err="1">
                <a:solidFill>
                  <a:schemeClr val="bg1"/>
                </a:solidFill>
              </a:rPr>
              <a:t>зубодовбальних</a:t>
            </a:r>
            <a:r>
              <a:rPr lang="uk-UA" b="1" dirty="0">
                <a:solidFill>
                  <a:schemeClr val="bg1"/>
                </a:solidFill>
              </a:rPr>
              <a:t> верстатах за один прохід (і </a:t>
            </a:r>
            <a:r>
              <a:rPr lang="uk-UA" b="1" dirty="0" err="1">
                <a:solidFill>
                  <a:schemeClr val="bg1"/>
                </a:solidFill>
              </a:rPr>
              <a:t>рідко</a:t>
            </a:r>
            <a:r>
              <a:rPr lang="uk-UA" b="1" dirty="0">
                <a:solidFill>
                  <a:schemeClr val="bg1"/>
                </a:solidFill>
              </a:rPr>
              <a:t> – за два). </a:t>
            </a:r>
            <a:endParaRPr lang="ru-RU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uk-UA" b="1" dirty="0">
                <a:solidFill>
                  <a:schemeClr val="bg1"/>
                </a:solidFill>
              </a:rPr>
              <a:t>         Попереднє нарізання зубів на зубофрезерних верстатах часто буває більш продуктивним, ніж на </a:t>
            </a:r>
            <a:r>
              <a:rPr lang="uk-UA" b="1" dirty="0" err="1">
                <a:solidFill>
                  <a:schemeClr val="bg1"/>
                </a:solidFill>
              </a:rPr>
              <a:t>зубодовбальних</a:t>
            </a:r>
            <a:r>
              <a:rPr lang="uk-UA" b="1" dirty="0">
                <a:solidFill>
                  <a:schemeClr val="bg1"/>
                </a:solidFill>
              </a:rPr>
              <a:t> верстатах. </a:t>
            </a:r>
            <a:endParaRPr lang="ru-RU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uk-UA" b="1" dirty="0">
                <a:solidFill>
                  <a:schemeClr val="bg1"/>
                </a:solidFill>
              </a:rPr>
              <a:t>         При обробці зубів з модулем 5 мм і більше, коли знімається значна кількість металу, зубофрезерні верстати більш продуктивні, ніж </a:t>
            </a:r>
            <a:r>
              <a:rPr lang="uk-UA" b="1" dirty="0" err="1">
                <a:solidFill>
                  <a:schemeClr val="bg1"/>
                </a:solidFill>
              </a:rPr>
              <a:t>зубодовбальні</a:t>
            </a:r>
            <a:r>
              <a:rPr lang="uk-UA" b="1" dirty="0">
                <a:solidFill>
                  <a:schemeClr val="bg1"/>
                </a:solidFill>
              </a:rPr>
              <a:t>. </a:t>
            </a:r>
            <a:endParaRPr lang="ru-RU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uk-UA" b="1" dirty="0">
                <a:solidFill>
                  <a:schemeClr val="bg1"/>
                </a:solidFill>
              </a:rPr>
              <a:t>        При нарізанні зубів з модулем до 2,5 мм, коли металу знімається порівняно мало, більш продуктивними і точними є </a:t>
            </a:r>
            <a:r>
              <a:rPr lang="uk-UA" b="1" dirty="0" err="1">
                <a:solidFill>
                  <a:schemeClr val="bg1"/>
                </a:solidFill>
              </a:rPr>
              <a:t>зубодовбальні</a:t>
            </a:r>
            <a:r>
              <a:rPr lang="uk-UA" b="1" dirty="0">
                <a:solidFill>
                  <a:schemeClr val="bg1"/>
                </a:solidFill>
              </a:rPr>
              <a:t> верстати. 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6173198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AAB0CFB-0E52-4D2B-9450-39D7D3F857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10988"/>
            <a:ext cx="10515600" cy="5665975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uk-UA" b="1">
                <a:solidFill>
                  <a:schemeClr val="bg1"/>
                </a:solidFill>
              </a:rPr>
              <a:t>        </a:t>
            </a:r>
            <a:r>
              <a:rPr lang="uk-UA" b="1" dirty="0">
                <a:solidFill>
                  <a:schemeClr val="bg1"/>
                </a:solidFill>
              </a:rPr>
              <a:t>При обробці зубів середніх модулів (від 2,5 до 5 мм) зубофрезерні та </a:t>
            </a:r>
            <a:r>
              <a:rPr lang="uk-UA" b="1" dirty="0" err="1">
                <a:solidFill>
                  <a:schemeClr val="bg1"/>
                </a:solidFill>
              </a:rPr>
              <a:t>зубодовбальні</a:t>
            </a:r>
            <a:r>
              <a:rPr lang="uk-UA" b="1" dirty="0">
                <a:solidFill>
                  <a:schemeClr val="bg1"/>
                </a:solidFill>
              </a:rPr>
              <a:t> верстати за продуктивністю можуть бути рівноцінними, але доцільніше застосовувати зубофрезерні. </a:t>
            </a:r>
            <a:endParaRPr lang="ru-RU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uk-UA" b="1" dirty="0">
                <a:solidFill>
                  <a:schemeClr val="bg1"/>
                </a:solidFill>
              </a:rPr>
              <a:t>        Циліндричні зубчасті колеса з прямим, косим і гвинтовим зубами можна нарізати на зубостругальних верстатах із застосуванням </a:t>
            </a:r>
            <a:r>
              <a:rPr lang="uk-UA" b="1" dirty="0" err="1">
                <a:solidFill>
                  <a:schemeClr val="bg1"/>
                </a:solidFill>
              </a:rPr>
              <a:t>довбачів</a:t>
            </a:r>
            <a:r>
              <a:rPr lang="uk-UA" b="1" dirty="0">
                <a:solidFill>
                  <a:schemeClr val="bg1"/>
                </a:solidFill>
              </a:rPr>
              <a:t> у вигляді гребінок (рейок), які виготовляти і застосовувати простіше, ніж </a:t>
            </a:r>
            <a:r>
              <a:rPr lang="uk-UA" b="1" dirty="0" err="1">
                <a:solidFill>
                  <a:schemeClr val="bg1"/>
                </a:solidFill>
              </a:rPr>
              <a:t>довбачі</a:t>
            </a:r>
            <a:r>
              <a:rPr lang="uk-UA" b="1" dirty="0">
                <a:solidFill>
                  <a:schemeClr val="bg1"/>
                </a:solidFill>
              </a:rPr>
              <a:t>. </a:t>
            </a:r>
            <a:endParaRPr lang="ru-RU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uk-UA" b="1" dirty="0">
                <a:solidFill>
                  <a:schemeClr val="bg1"/>
                </a:solidFill>
              </a:rPr>
              <a:t>         Зубостругальні верстати для нарізання зубчатих коліс гребінками працюють за методом обкатки. При нарізанні зубчастих коліс з косим зубом супорт з гребінкою повертається на кут нахилу зуба. </a:t>
            </a:r>
            <a:endParaRPr lang="ru-RU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uk-UA" b="1" dirty="0">
                <a:solidFill>
                  <a:schemeClr val="bg1"/>
                </a:solidFill>
              </a:rPr>
              <a:t>        У зубчастих коліс, призначених для коробок передач та інших зубчастих коліс, що переключаються на ходу, для полегшення переключення виконується заокруглення торця зубів на спеціальних </a:t>
            </a:r>
            <a:r>
              <a:rPr lang="uk-UA" b="1" dirty="0" err="1">
                <a:solidFill>
                  <a:schemeClr val="bg1"/>
                </a:solidFill>
              </a:rPr>
              <a:t>зубозаокруглюючих</a:t>
            </a:r>
            <a:r>
              <a:rPr lang="uk-UA" b="1" dirty="0">
                <a:solidFill>
                  <a:schemeClr val="bg1"/>
                </a:solidFill>
              </a:rPr>
              <a:t> верстатах за допомогою пальцевих фрез методом копіювання.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4029243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239785B-E652-4A99-A0E5-CAA226590B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72353"/>
            <a:ext cx="10515600" cy="5504610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uk-UA" sz="3600" b="1" u="sng" dirty="0">
                <a:solidFill>
                  <a:schemeClr val="bg1"/>
                </a:solidFill>
              </a:rPr>
              <a:t>Накатування зубів </a:t>
            </a:r>
            <a:endParaRPr lang="ru-RU" sz="3600" b="1" u="sng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uk-UA" sz="3600" b="1" u="sng" dirty="0">
                <a:solidFill>
                  <a:schemeClr val="bg1"/>
                </a:solidFill>
              </a:rPr>
              <a:t> </a:t>
            </a:r>
            <a:endParaRPr lang="ru-RU" sz="3600" b="1" u="sng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uk-UA" b="1" dirty="0">
                <a:solidFill>
                  <a:schemeClr val="bg1"/>
                </a:solidFill>
              </a:rPr>
              <a:t>      Новим методом обробки є накатування зубів циліндричних і конічних зубчастих коліс. Накатування у 15–20 разів продуктивніше зубонарізування і, крім того, відходи металу складають всього 3–4 % від ваги заготовки. Зуби модулем до 1,0 мм накатуються в холодному стані, а більше 1,0  мм – гарячим чи комбінованим (так званим гаряче-холодним) способом.</a:t>
            </a:r>
            <a:endParaRPr lang="ru-RU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uk-UA" b="1" dirty="0">
                <a:solidFill>
                  <a:schemeClr val="bg1"/>
                </a:solidFill>
              </a:rPr>
              <a:t> </a:t>
            </a:r>
            <a:endParaRPr lang="ru-RU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uk-UA" b="1" dirty="0">
                <a:solidFill>
                  <a:schemeClr val="bg1"/>
                </a:solidFill>
              </a:rPr>
              <a:t>Чистова і фінішна обробка зубів</a:t>
            </a:r>
            <a:endParaRPr lang="ru-RU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uk-UA" b="1" dirty="0">
                <a:solidFill>
                  <a:schemeClr val="bg1"/>
                </a:solidFill>
              </a:rPr>
              <a:t>     Остаточна чистова фінішна обробка зубів виконується такими способами: обкатуванням, шевінгуванням, шліфуванням, притиранням і припрацюванням. </a:t>
            </a:r>
            <a:endParaRPr lang="ru-RU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uk-UA" b="1" dirty="0">
                <a:solidFill>
                  <a:schemeClr val="bg1"/>
                </a:solidFill>
              </a:rPr>
              <a:t>  ОБКАТУВАННЯМ називається процес одержання чистої поверхні зубів незагартованого зубчастого колеса шляхом обертання його між трьома обертаючими загартованими шліфованими зубчастими колесами (еталонами), точність яких досягає ±5 </a:t>
            </a:r>
            <a:r>
              <a:rPr lang="uk-UA" b="1" dirty="0" err="1">
                <a:solidFill>
                  <a:schemeClr val="bg1"/>
                </a:solidFill>
              </a:rPr>
              <a:t>мкм</a:t>
            </a:r>
            <a:r>
              <a:rPr lang="uk-UA" b="1" dirty="0">
                <a:solidFill>
                  <a:schemeClr val="bg1"/>
                </a:solidFill>
              </a:rPr>
              <a:t>. При цьому відбувається деяке виправлення невеликих похибок у формі зуба.</a:t>
            </a:r>
            <a:endParaRPr lang="ru-RU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900091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C37713B-B2E3-437D-B2F5-C891FEAE00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57646"/>
            <a:ext cx="10515600" cy="5419317"/>
          </a:xfrm>
        </p:spPr>
        <p:txBody>
          <a:bodyPr>
            <a:normAutofit lnSpcReduction="10000"/>
          </a:bodyPr>
          <a:lstStyle/>
          <a:p>
            <a:pPr marL="0" indent="365125" algn="just">
              <a:buNone/>
            </a:pPr>
            <a:r>
              <a:rPr lang="uk-UA" b="1" dirty="0">
                <a:solidFill>
                  <a:schemeClr val="bg1"/>
                </a:solidFill>
              </a:rPr>
              <a:t>У залежності від геометричної форми робочих тіл, виду зачеплення та профілю зубів зубчасті передачі поділяються:</a:t>
            </a:r>
            <a:endParaRPr lang="ru-RU" dirty="0">
              <a:solidFill>
                <a:schemeClr val="bg1"/>
              </a:solidFill>
            </a:endParaRPr>
          </a:p>
          <a:p>
            <a:pPr marL="0" indent="365125" algn="just">
              <a:buNone/>
            </a:pPr>
            <a:r>
              <a:rPr lang="uk-UA" b="1" dirty="0">
                <a:solidFill>
                  <a:schemeClr val="bg1"/>
                </a:solidFill>
              </a:rPr>
              <a:t>       А) В залежності від розміщення валів зубчасті передачі поділяються на: циліндричні - при паралельних валах; конічні - при валах, осі яких перетинаються; гвинтові і черв’ячні - при валах, які схрещуються та рейкові передачі.</a:t>
            </a:r>
            <a:endParaRPr lang="ru-RU" dirty="0">
              <a:solidFill>
                <a:schemeClr val="bg1"/>
              </a:solidFill>
            </a:endParaRPr>
          </a:p>
          <a:p>
            <a:pPr marL="0" indent="365125" algn="just">
              <a:buNone/>
            </a:pPr>
            <a:r>
              <a:rPr lang="uk-UA" b="1" dirty="0">
                <a:solidFill>
                  <a:schemeClr val="bg1"/>
                </a:solidFill>
              </a:rPr>
              <a:t>       Б) В залежності від положення осі зуба відносно осі валу, зубчасті передачі поділяться на: прямозубі; </a:t>
            </a:r>
            <a:r>
              <a:rPr lang="uk-UA" b="1" dirty="0" err="1">
                <a:solidFill>
                  <a:schemeClr val="bg1"/>
                </a:solidFill>
              </a:rPr>
              <a:t>косозубі</a:t>
            </a:r>
            <a:r>
              <a:rPr lang="uk-UA" b="1" dirty="0">
                <a:solidFill>
                  <a:schemeClr val="bg1"/>
                </a:solidFill>
              </a:rPr>
              <a:t>; шевронні і кругові.</a:t>
            </a:r>
            <a:endParaRPr lang="ru-RU" dirty="0">
              <a:solidFill>
                <a:schemeClr val="bg1"/>
              </a:solidFill>
            </a:endParaRPr>
          </a:p>
          <a:p>
            <a:pPr marL="0" indent="365125" algn="just">
              <a:buNone/>
            </a:pPr>
            <a:r>
              <a:rPr lang="uk-UA" dirty="0">
                <a:solidFill>
                  <a:schemeClr val="bg1"/>
                </a:solidFill>
              </a:rPr>
              <a:t>       </a:t>
            </a:r>
            <a:r>
              <a:rPr lang="uk-UA" b="1" dirty="0">
                <a:solidFill>
                  <a:schemeClr val="bg1"/>
                </a:solidFill>
              </a:rPr>
              <a:t>В) В залежності від профілю зубів, зубчасті передачі поділяться на: зубчасті передачі з </a:t>
            </a:r>
            <a:r>
              <a:rPr lang="uk-UA" b="1" dirty="0" err="1">
                <a:solidFill>
                  <a:schemeClr val="bg1"/>
                </a:solidFill>
              </a:rPr>
              <a:t>евольвентним</a:t>
            </a:r>
            <a:r>
              <a:rPr lang="uk-UA" b="1" dirty="0">
                <a:solidFill>
                  <a:schemeClr val="bg1"/>
                </a:solidFill>
              </a:rPr>
              <a:t> профілем зубів; зубчасті передачі з циклоїдальним профілем зубів і зубчасті передачі з профілем зубів, виконаним по дугах кіл (зачеплення Новікова).</a:t>
            </a:r>
            <a:endParaRPr lang="ru-RU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295956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5AC64DA-8F20-437C-A387-F2B1681FD9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647765"/>
            <a:ext cx="10515600" cy="529198"/>
          </a:xfrm>
        </p:spPr>
        <p:txBody>
          <a:bodyPr/>
          <a:lstStyle/>
          <a:p>
            <a:pPr marL="0" indent="0" algn="ctr">
              <a:buNone/>
            </a:pPr>
            <a:r>
              <a:rPr lang="uk-UA" b="1" dirty="0">
                <a:solidFill>
                  <a:schemeClr val="bg1"/>
                </a:solidFill>
              </a:rPr>
              <a:t>Рисунок. Обкатування зубчастого колеса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A689C5BB-1D47-4856-B84C-BBFB25AD654B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66109" y="681037"/>
            <a:ext cx="7348731" cy="4791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6706871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2661A12-CC7E-429A-82FE-F5489E2C66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34707"/>
            <a:ext cx="10515600" cy="2894293"/>
          </a:xfrm>
        </p:spPr>
        <p:txBody>
          <a:bodyPr/>
          <a:lstStyle/>
          <a:p>
            <a:pPr marL="0" indent="349250" algn="just">
              <a:buNone/>
            </a:pPr>
            <a:r>
              <a:rPr lang="uk-UA" b="1" dirty="0"/>
              <a:t> </a:t>
            </a:r>
            <a:r>
              <a:rPr lang="uk-UA" b="1" dirty="0">
                <a:solidFill>
                  <a:schemeClr val="bg1"/>
                </a:solidFill>
              </a:rPr>
              <a:t>ШЕВІНГУВАННЯМ називається процес чистової фінішної обробки незагартованого зубчастого колеса, який полягає у знятті (</a:t>
            </a:r>
            <a:r>
              <a:rPr lang="uk-UA" b="1" dirty="0" err="1">
                <a:solidFill>
                  <a:schemeClr val="bg1"/>
                </a:solidFill>
              </a:rPr>
              <a:t>зіскоблюванні</a:t>
            </a:r>
            <a:r>
              <a:rPr lang="uk-UA" b="1" dirty="0">
                <a:solidFill>
                  <a:schemeClr val="bg1"/>
                </a:solidFill>
              </a:rPr>
              <a:t>) дуже дрібних волосоподібних стружок, завдяки чому значно виправляються ексцентриситет початкового кола, похибки у кроці, в профілі евольвенти і в куті підйому гвинтової лінії. Шевінгування (або інакше шевінг-процес) виконується двома способами. 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C0053045-2348-4178-B78D-85BA8384B21D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19145" y="3271483"/>
            <a:ext cx="5553710" cy="3051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7757816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1934A12-60C8-4FCB-9E5A-81BF444C58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91671"/>
            <a:ext cx="10515600" cy="5585292"/>
          </a:xfrm>
        </p:spPr>
        <p:txBody>
          <a:bodyPr>
            <a:normAutofit fontScale="92500" lnSpcReduction="10000"/>
          </a:bodyPr>
          <a:lstStyle/>
          <a:p>
            <a:pPr marL="0" indent="349250" algn="just">
              <a:buNone/>
            </a:pPr>
            <a:r>
              <a:rPr lang="uk-UA" b="1" dirty="0">
                <a:solidFill>
                  <a:schemeClr val="bg1"/>
                </a:solidFill>
              </a:rPr>
              <a:t>За першим способом шевінгування виконується за допомогою спеціального інструменту, який називається шевером. Шевер представляє собою зубчасте колесо з прорізаними на бокових сторонах кожного зуба канавками глибиною 0,8 мм. Ці канавки створюють різальні кромки, які зіскоблюють волосоподібну стружку.</a:t>
            </a:r>
            <a:endParaRPr lang="ru-RU" dirty="0">
              <a:solidFill>
                <a:schemeClr val="bg1"/>
              </a:solidFill>
            </a:endParaRPr>
          </a:p>
          <a:p>
            <a:pPr marL="0" indent="349250" algn="just">
              <a:buNone/>
            </a:pPr>
            <a:r>
              <a:rPr lang="uk-UA" b="1" dirty="0">
                <a:solidFill>
                  <a:schemeClr val="bg1"/>
                </a:solidFill>
              </a:rPr>
              <a:t>Оправка з оброблюваним зубчастим колесом закріплюється в центрах на столі верстата. Шевер розташовується над зубчастим колесом під кутом 15°, утворюючи з колесом ніби гвинтову пару з осями, що перетинаються. </a:t>
            </a:r>
            <a:endParaRPr lang="ru-RU" dirty="0">
              <a:solidFill>
                <a:schemeClr val="bg1"/>
              </a:solidFill>
            </a:endParaRPr>
          </a:p>
          <a:p>
            <a:pPr marL="0" indent="349250" algn="just">
              <a:buNone/>
            </a:pPr>
            <a:r>
              <a:rPr lang="uk-UA" b="1" dirty="0">
                <a:solidFill>
                  <a:schemeClr val="bg1"/>
                </a:solidFill>
              </a:rPr>
              <a:t>Приведений в обертання шевер обертає оброблюване зубчасте колесо, якому надається осьове зворотно-поступальне переміщення, що називається поздовжньою подачею (</a:t>
            </a:r>
            <a:r>
              <a:rPr lang="uk-UA" b="1" dirty="0" err="1">
                <a:solidFill>
                  <a:schemeClr val="bg1"/>
                </a:solidFill>
              </a:rPr>
              <a:t>Sn</a:t>
            </a:r>
            <a:r>
              <a:rPr lang="uk-UA" b="1" dirty="0">
                <a:solidFill>
                  <a:schemeClr val="bg1"/>
                </a:solidFill>
              </a:rPr>
              <a:t> = 0,15–0,3 мм на один оберт зубчастого колеса). При цьому він рівномірно зіскоблює стружку по всій ширині зуба. Крім обертання і осьового руху оброблюваного зубчастого колеса, для рівномірного зняття стружки по всьому профілю зуба стіл верстата має </a:t>
            </a:r>
            <a:r>
              <a:rPr lang="uk-UA" b="1" dirty="0" err="1">
                <a:solidFill>
                  <a:schemeClr val="bg1"/>
                </a:solidFill>
              </a:rPr>
              <a:t>Sв</a:t>
            </a:r>
            <a:r>
              <a:rPr lang="uk-UA" b="1" dirty="0">
                <a:solidFill>
                  <a:schemeClr val="bg1"/>
                </a:solidFill>
              </a:rPr>
              <a:t> = 0,025–0,04 мм на один хід стола. </a:t>
            </a:r>
            <a:endParaRPr lang="ru-RU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2567151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EDD3C03-BF7F-4F04-9BF9-078DB15433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64776"/>
            <a:ext cx="10515600" cy="5612187"/>
          </a:xfrm>
        </p:spPr>
        <p:txBody>
          <a:bodyPr>
            <a:normAutofit fontScale="85000" lnSpcReduction="20000"/>
          </a:bodyPr>
          <a:lstStyle/>
          <a:p>
            <a:pPr marL="0" indent="349250" algn="just">
              <a:buNone/>
            </a:pPr>
            <a:r>
              <a:rPr lang="uk-UA" b="1" dirty="0">
                <a:solidFill>
                  <a:schemeClr val="bg1"/>
                </a:solidFill>
              </a:rPr>
              <a:t>Після закінчення кожного ходу стола шевер одержує обертання у зворотну сторону і обробляє другий бік зуба. Для попередньої обробки число ходів – 4–6, для остаточної – 2–4. Припуск на шевінгування приймається 0,04–0,3 мм на бік зуба. Шевінгування підвищує точність попередньої обробки зубів приблизно на 1–2 ступеня точності. </a:t>
            </a:r>
            <a:endParaRPr lang="ru-RU" dirty="0">
              <a:solidFill>
                <a:schemeClr val="bg1"/>
              </a:solidFill>
            </a:endParaRPr>
          </a:p>
          <a:p>
            <a:pPr marL="0" indent="349250" algn="just">
              <a:buNone/>
            </a:pPr>
            <a:r>
              <a:rPr lang="uk-UA" b="1" dirty="0">
                <a:solidFill>
                  <a:schemeClr val="bg1"/>
                </a:solidFill>
              </a:rPr>
              <a:t>За другим способом шевінгування виконується за допомогою спеціального інструменту іншого виду – шевер-рейки (рисунок), який містить в собі окремі зуби з канавками, що створюють різальні кромки на боці кожного зуба. </a:t>
            </a:r>
            <a:endParaRPr lang="ru-RU" dirty="0">
              <a:solidFill>
                <a:schemeClr val="bg1"/>
              </a:solidFill>
            </a:endParaRPr>
          </a:p>
          <a:p>
            <a:pPr marL="0" indent="349250" algn="just">
              <a:buNone/>
            </a:pPr>
            <a:r>
              <a:rPr lang="uk-UA" b="1" dirty="0">
                <a:solidFill>
                  <a:schemeClr val="bg1"/>
                </a:solidFill>
              </a:rPr>
              <a:t>В процесі обробки стіл верстата із закріпленою на ньому шевером-рейкою має зворотно-поступальний рух. Як і звичайний (дисковий) шевер, шевер-рейка виготовляється з похилими зубами. Для обробки зубчастих коліс з прямим зубом; для випадку обробки зубчастих коліс з косим зубом (з кутом нахилу приблизно 15°) шевер-рейка має прямі зуби, розташовані перпендикулярно до осі. </a:t>
            </a:r>
            <a:endParaRPr lang="ru-RU" dirty="0">
              <a:solidFill>
                <a:schemeClr val="bg1"/>
              </a:solidFill>
            </a:endParaRPr>
          </a:p>
          <a:p>
            <a:pPr marL="0" indent="349250" algn="just">
              <a:buNone/>
            </a:pPr>
            <a:r>
              <a:rPr lang="uk-UA" b="1" dirty="0">
                <a:solidFill>
                  <a:schemeClr val="bg1"/>
                </a:solidFill>
              </a:rPr>
              <a:t>В тому й іншому випадку утворюється зубчасте зчеплення з оброблюваним зубчастим колесом. Обробка одного зубчастого колеса виконується приблизно за 15–20 подвійних ходів стола.</a:t>
            </a:r>
            <a:endParaRPr lang="ru-RU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82686385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69DF3F9-1495-4E3F-AD86-6295F8773F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64776"/>
            <a:ext cx="10515600" cy="5612187"/>
          </a:xfrm>
        </p:spPr>
        <p:txBody>
          <a:bodyPr>
            <a:normAutofit fontScale="92500" lnSpcReduction="20000"/>
          </a:bodyPr>
          <a:lstStyle/>
          <a:p>
            <a:pPr marL="0" indent="349250" algn="just">
              <a:buNone/>
            </a:pPr>
            <a:r>
              <a:rPr lang="uk-UA" b="1" dirty="0">
                <a:solidFill>
                  <a:schemeClr val="bg1"/>
                </a:solidFill>
              </a:rPr>
              <a:t>Шевінгування зазвичай виконують з </a:t>
            </a:r>
            <a:r>
              <a:rPr lang="uk-UA" b="1" dirty="0" err="1">
                <a:solidFill>
                  <a:schemeClr val="bg1"/>
                </a:solidFill>
              </a:rPr>
              <a:t>мастильно</a:t>
            </a:r>
            <a:r>
              <a:rPr lang="uk-UA" b="1" dirty="0">
                <a:solidFill>
                  <a:schemeClr val="bg1"/>
                </a:solidFill>
              </a:rPr>
              <a:t>-охолоджувальною рідиною (МОР), </a:t>
            </a:r>
            <a:r>
              <a:rPr lang="uk-UA" b="1" dirty="0" err="1">
                <a:solidFill>
                  <a:schemeClr val="bg1"/>
                </a:solidFill>
              </a:rPr>
              <a:t>сульфофрезолом</a:t>
            </a:r>
            <a:r>
              <a:rPr lang="uk-UA" b="1" dirty="0">
                <a:solidFill>
                  <a:schemeClr val="bg1"/>
                </a:solidFill>
              </a:rPr>
              <a:t> або веретенною оливою. </a:t>
            </a:r>
            <a:endParaRPr lang="ru-RU" dirty="0">
              <a:solidFill>
                <a:schemeClr val="bg1"/>
              </a:solidFill>
            </a:endParaRPr>
          </a:p>
          <a:p>
            <a:pPr marL="0" indent="349250" algn="just">
              <a:buNone/>
            </a:pPr>
            <a:r>
              <a:rPr lang="uk-UA" b="1" dirty="0">
                <a:solidFill>
                  <a:schemeClr val="bg1"/>
                </a:solidFill>
              </a:rPr>
              <a:t>З причини високої собівартості інструмента, поганої </a:t>
            </a:r>
            <a:r>
              <a:rPr lang="uk-UA" b="1" dirty="0" err="1">
                <a:solidFill>
                  <a:schemeClr val="bg1"/>
                </a:solidFill>
              </a:rPr>
              <a:t>вимиваємості</a:t>
            </a:r>
            <a:r>
              <a:rPr lang="uk-UA" b="1" dirty="0">
                <a:solidFill>
                  <a:schemeClr val="bg1"/>
                </a:solidFill>
              </a:rPr>
              <a:t> стружки із зубів шевером-рейки, неможливості обробки бочкоподібних зубів шевінгування шевер-рейкою не має широкого застосування. </a:t>
            </a:r>
            <a:endParaRPr lang="ru-RU" dirty="0">
              <a:solidFill>
                <a:schemeClr val="bg1"/>
              </a:solidFill>
            </a:endParaRPr>
          </a:p>
          <a:p>
            <a:pPr marL="0" indent="349250" algn="just">
              <a:buNone/>
            </a:pPr>
            <a:r>
              <a:rPr lang="uk-UA" b="1" dirty="0">
                <a:solidFill>
                  <a:schemeClr val="bg1"/>
                </a:solidFill>
              </a:rPr>
              <a:t>Шевінгування зубів виконується до термічної обробки коліс, що загартовуються. Більшість зубчастих коліс після шевінгування поступає в термічну обробку, яка трохи знижує досягнуту точність та шорсткість поверхні. </a:t>
            </a:r>
            <a:endParaRPr lang="ru-RU" dirty="0">
              <a:solidFill>
                <a:schemeClr val="bg1"/>
              </a:solidFill>
            </a:endParaRPr>
          </a:p>
          <a:p>
            <a:pPr marL="0" indent="349250" algn="just">
              <a:buNone/>
            </a:pPr>
            <a:r>
              <a:rPr lang="uk-UA" b="1" dirty="0">
                <a:solidFill>
                  <a:schemeClr val="bg1"/>
                </a:solidFill>
              </a:rPr>
              <a:t>А все ж таки при виготовленні точних зубчастих коліс шевінгування застосовують до термічної обробки для того, щоб максимально виключити похибки механічної обробки. Одним з основних переваг шевінгування є можливість обмежитись тільки нарізанням зубів на зубофрезерних верстатах (з наступним шевінгуванням), не вдаючись до чистового нарізання на </a:t>
            </a:r>
            <a:r>
              <a:rPr lang="uk-UA" b="1" dirty="0" err="1">
                <a:solidFill>
                  <a:schemeClr val="bg1"/>
                </a:solidFill>
              </a:rPr>
              <a:t>зубодовбальних</a:t>
            </a:r>
            <a:r>
              <a:rPr lang="uk-UA" b="1" dirty="0">
                <a:solidFill>
                  <a:schemeClr val="bg1"/>
                </a:solidFill>
              </a:rPr>
              <a:t> верстатах.</a:t>
            </a:r>
            <a:endParaRPr lang="ru-RU" dirty="0">
              <a:solidFill>
                <a:schemeClr val="bg1"/>
              </a:solidFill>
            </a:endParaRPr>
          </a:p>
          <a:p>
            <a:pPr marL="0" indent="349250" algn="just">
              <a:buNone/>
            </a:pPr>
            <a:r>
              <a:rPr lang="uk-UA" b="1" dirty="0">
                <a:solidFill>
                  <a:schemeClr val="bg1"/>
                </a:solidFill>
              </a:rPr>
              <a:t> </a:t>
            </a:r>
            <a:endParaRPr lang="ru-RU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67500164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FB1214F-3617-4DFF-91C6-9F28F665FE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57200"/>
            <a:ext cx="10515600" cy="5719763"/>
          </a:xfrm>
        </p:spPr>
        <p:txBody>
          <a:bodyPr>
            <a:normAutofit fontScale="70000" lnSpcReduction="20000"/>
          </a:bodyPr>
          <a:lstStyle/>
          <a:p>
            <a:pPr marL="0" indent="349250" algn="ctr">
              <a:buNone/>
            </a:pPr>
            <a:r>
              <a:rPr lang="uk-UA" b="1" u="sng" dirty="0">
                <a:solidFill>
                  <a:schemeClr val="bg1"/>
                </a:solidFill>
              </a:rPr>
              <a:t>ШЛІФУВАННЯ</a:t>
            </a:r>
            <a:endParaRPr lang="ru-RU" b="1" u="sng" dirty="0">
              <a:solidFill>
                <a:schemeClr val="bg1"/>
              </a:solidFill>
            </a:endParaRPr>
          </a:p>
          <a:p>
            <a:pPr marL="0" indent="349250" algn="just">
              <a:buNone/>
            </a:pPr>
            <a:r>
              <a:rPr lang="uk-UA" b="1" dirty="0">
                <a:solidFill>
                  <a:schemeClr val="bg1"/>
                </a:solidFill>
              </a:rPr>
              <a:t> </a:t>
            </a:r>
            <a:endParaRPr lang="ru-RU" dirty="0">
              <a:solidFill>
                <a:schemeClr val="bg1"/>
              </a:solidFill>
            </a:endParaRPr>
          </a:p>
          <a:p>
            <a:pPr marL="0" indent="349250" algn="just">
              <a:buNone/>
            </a:pPr>
            <a:r>
              <a:rPr lang="uk-UA" b="1" dirty="0">
                <a:solidFill>
                  <a:schemeClr val="bg1"/>
                </a:solidFill>
              </a:rPr>
              <a:t>Шліфування зубів збільшує точність зубчастих коліс, що не загартовуються, та особливо тих, які загартовуються і, як правило, деформуються під час термічної обробки. Шліфування зубів з </a:t>
            </a:r>
            <a:r>
              <a:rPr lang="uk-UA" b="1" dirty="0" err="1">
                <a:solidFill>
                  <a:schemeClr val="bg1"/>
                </a:solidFill>
              </a:rPr>
              <a:t>евольвентним</a:t>
            </a:r>
            <a:r>
              <a:rPr lang="uk-UA" b="1" dirty="0">
                <a:solidFill>
                  <a:schemeClr val="bg1"/>
                </a:solidFill>
              </a:rPr>
              <a:t> профілем виконується: </a:t>
            </a:r>
            <a:endParaRPr lang="ru-RU" dirty="0">
              <a:solidFill>
                <a:schemeClr val="bg1"/>
              </a:solidFill>
            </a:endParaRPr>
          </a:p>
          <a:p>
            <a:pPr marL="0" indent="349250" algn="just">
              <a:buNone/>
            </a:pPr>
            <a:r>
              <a:rPr lang="uk-UA" b="1" dirty="0">
                <a:solidFill>
                  <a:schemeClr val="bg1"/>
                </a:solidFill>
              </a:rPr>
              <a:t>• методом копіювання за допомогою фасонного круга з </a:t>
            </a:r>
            <a:r>
              <a:rPr lang="uk-UA" b="1" dirty="0" err="1">
                <a:solidFill>
                  <a:schemeClr val="bg1"/>
                </a:solidFill>
              </a:rPr>
              <a:t>евольвентним</a:t>
            </a:r>
            <a:r>
              <a:rPr lang="uk-UA" b="1" dirty="0">
                <a:solidFill>
                  <a:schemeClr val="bg1"/>
                </a:solidFill>
              </a:rPr>
              <a:t> профілем; </a:t>
            </a:r>
            <a:endParaRPr lang="ru-RU" dirty="0">
              <a:solidFill>
                <a:schemeClr val="bg1"/>
              </a:solidFill>
            </a:endParaRPr>
          </a:p>
          <a:p>
            <a:pPr marL="0" indent="349250" algn="just">
              <a:buNone/>
            </a:pPr>
            <a:r>
              <a:rPr lang="uk-UA" b="1" dirty="0">
                <a:solidFill>
                  <a:schemeClr val="bg1"/>
                </a:solidFill>
              </a:rPr>
              <a:t>• методом обкатування.</a:t>
            </a:r>
            <a:endParaRPr lang="ru-RU" dirty="0">
              <a:solidFill>
                <a:schemeClr val="bg1"/>
              </a:solidFill>
            </a:endParaRPr>
          </a:p>
          <a:p>
            <a:pPr marL="0" indent="349250" algn="just">
              <a:buNone/>
            </a:pPr>
            <a:r>
              <a:rPr lang="uk-UA" b="1" dirty="0">
                <a:solidFill>
                  <a:schemeClr val="bg1"/>
                </a:solidFill>
              </a:rPr>
              <a:t>Верстати, що працюють за методом копіювання, виконують шліфування кругом, профіль якого відповідає западині зубів, аналогічно дисковій модульній фрезі. Круг </a:t>
            </a:r>
            <a:r>
              <a:rPr lang="uk-UA" b="1" dirty="0" err="1">
                <a:solidFill>
                  <a:schemeClr val="bg1"/>
                </a:solidFill>
              </a:rPr>
              <a:t>профілюється</a:t>
            </a:r>
            <a:r>
              <a:rPr lang="uk-UA" b="1" dirty="0">
                <a:solidFill>
                  <a:schemeClr val="bg1"/>
                </a:solidFill>
              </a:rPr>
              <a:t> особливим копіювальним механізмом за допомогою трьох алмазних олівців. Круг шліфує два боки двох сусідніх зубів. </a:t>
            </a:r>
            <a:endParaRPr lang="ru-RU" dirty="0">
              <a:solidFill>
                <a:schemeClr val="bg1"/>
              </a:solidFill>
            </a:endParaRPr>
          </a:p>
          <a:p>
            <a:pPr marL="0" indent="349250" algn="just">
              <a:buNone/>
            </a:pPr>
            <a:r>
              <a:rPr lang="uk-UA" b="1" dirty="0">
                <a:solidFill>
                  <a:schemeClr val="bg1"/>
                </a:solidFill>
              </a:rPr>
              <a:t>При шліфуванні зубів за методом копіювання у випадку зубчастих коліс з великим числом зубів має місце значне зношування шліфувального круга. Якщо зуби шліфуються послідовно, то між першим і останнім зубами буде одержуватись найбільша похибка. </a:t>
            </a:r>
            <a:endParaRPr lang="ru-RU" dirty="0">
              <a:solidFill>
                <a:schemeClr val="bg1"/>
              </a:solidFill>
            </a:endParaRPr>
          </a:p>
          <a:p>
            <a:pPr marL="0" indent="349250" algn="just">
              <a:buNone/>
            </a:pPr>
            <a:r>
              <a:rPr lang="uk-UA" b="1" dirty="0">
                <a:solidFill>
                  <a:schemeClr val="bg1"/>
                </a:solidFill>
              </a:rPr>
              <a:t>Для запобігання цього рекомендується повертати зубчасте колесо не на один зуб, а на декілька. Тоді вплив зношування шліфувального круга не буде давати великої похибки між сусідніми зубами. Досяжна цим методом точність – 0,010–0,015 мм. Верстати, що працюють за методом копіювання, одержали досить значне поширення завдяки значно більшій продуктивності у порівнянні з верстатами, що працюють за методом обкатування. Однак ці верстати дають меншу точність.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9716258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405A2F3-C04D-4EB0-9DCC-2ADE212F3A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30308"/>
            <a:ext cx="10515600" cy="2554940"/>
          </a:xfrm>
        </p:spPr>
        <p:txBody>
          <a:bodyPr>
            <a:normAutofit fontScale="92500" lnSpcReduction="20000"/>
          </a:bodyPr>
          <a:lstStyle/>
          <a:p>
            <a:pPr marL="0" indent="349250" algn="just">
              <a:buNone/>
            </a:pPr>
            <a:r>
              <a:rPr lang="uk-UA" b="1" dirty="0">
                <a:solidFill>
                  <a:schemeClr val="bg1"/>
                </a:solidFill>
              </a:rPr>
              <a:t>Другий метод шліфування зубів – метод обкатування – менш продуктивний, але дає більшу точність (до 0,0025 мм). Шліфування виконується одним або двома кругами. </a:t>
            </a:r>
            <a:endParaRPr lang="ru-RU" dirty="0">
              <a:solidFill>
                <a:schemeClr val="bg1"/>
              </a:solidFill>
            </a:endParaRPr>
          </a:p>
          <a:p>
            <a:pPr marL="0" indent="349250" algn="just">
              <a:buNone/>
            </a:pPr>
            <a:r>
              <a:rPr lang="uk-UA" b="1" dirty="0">
                <a:solidFill>
                  <a:schemeClr val="bg1"/>
                </a:solidFill>
              </a:rPr>
              <a:t>Поширений спосіб шліфування зубів методом обкатування здійснюється на зубошліфувальних верстатах з двома тарілчастими кругами, розташованими один по відношенню до другого під кутом 30 і 40° або утворюючими ніби профіль розрахункового зуба, по якому і відбувається обкатування зубчастого колеса (рисунок). </a:t>
            </a:r>
            <a:endParaRPr lang="ru-RU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A1CCCCC8-7914-4C11-AFFE-E925D4E5002A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07976" y="2985248"/>
            <a:ext cx="5848406" cy="3442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93905978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E69A9A2-A080-485A-B58B-F6F20A9876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45459"/>
            <a:ext cx="10515600" cy="5531504"/>
          </a:xfrm>
        </p:spPr>
        <p:txBody>
          <a:bodyPr>
            <a:normAutofit fontScale="92500"/>
          </a:bodyPr>
          <a:lstStyle/>
          <a:p>
            <a:pPr marL="0" indent="349250" algn="just">
              <a:buNone/>
            </a:pPr>
            <a:r>
              <a:rPr lang="uk-UA" b="1" dirty="0">
                <a:solidFill>
                  <a:schemeClr val="bg1"/>
                </a:solidFill>
              </a:rPr>
              <a:t> В процесі роботи зубчасте колесо, що шліфується, переміщається в напрямку, перпендикулярному до своєї осі, одночасно обертаючись навколо цієї осі. Крім цього, зубчасте колесо, що шліфується, має зворотно-поступальний рух вздовж своєї осі, що забезпечує шліфування профілю зуба по всій його довжині. </a:t>
            </a:r>
            <a:endParaRPr lang="ru-RU" dirty="0">
              <a:solidFill>
                <a:schemeClr val="bg1"/>
              </a:solidFill>
            </a:endParaRPr>
          </a:p>
          <a:p>
            <a:pPr marL="0" indent="349250" algn="just">
              <a:buNone/>
            </a:pPr>
            <a:r>
              <a:rPr lang="uk-UA" b="1" dirty="0">
                <a:solidFill>
                  <a:schemeClr val="bg1"/>
                </a:solidFill>
              </a:rPr>
              <a:t>Для шліфування одне чи декілька зубчастих коліс у наборі закріплюють в оправці, яка закріплюється в центрах бабок, розташованих на столі верстата. Стіл переміщається зворотно-поступально на величину, що дорівнює сумарній ширині зубчастих коліс, збільшену на вхід і вихід шліфувального круга. </a:t>
            </a:r>
            <a:endParaRPr lang="ru-RU" dirty="0">
              <a:solidFill>
                <a:schemeClr val="bg1"/>
              </a:solidFill>
            </a:endParaRPr>
          </a:p>
          <a:p>
            <a:pPr marL="0" indent="349250" algn="just">
              <a:buNone/>
            </a:pPr>
            <a:r>
              <a:rPr lang="uk-UA" b="1" dirty="0">
                <a:solidFill>
                  <a:schemeClr val="bg1"/>
                </a:solidFill>
              </a:rPr>
              <a:t>Автоматичний поворот зубчастого колеса на один зуб відбувається після одно-, двократного проходження зубчастого колеса під шліфувальним кругом. Припуск на шліфування складає 0,1–0,2 мм на товщину зуба і знімається за два чи більше проходів.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0210180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C05B5A9-AAA3-4AC3-8503-4B0AF49BE4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447543"/>
            <a:ext cx="10515600" cy="628222"/>
          </a:xfrm>
        </p:spPr>
        <p:txBody>
          <a:bodyPr>
            <a:normAutofit fontScale="85000" lnSpcReduction="20000"/>
          </a:bodyPr>
          <a:lstStyle/>
          <a:p>
            <a:pPr marL="0" indent="349250">
              <a:buNone/>
            </a:pPr>
            <a:r>
              <a:rPr lang="uk-UA" b="1" dirty="0">
                <a:solidFill>
                  <a:schemeClr val="bg1"/>
                </a:solidFill>
              </a:rPr>
              <a:t>Тарілчасті круги шліфують зуби вузькою смужкою у 2–3 мм, тому тиск і нагрівання незначні, що підвищує точність шліфування.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620E8D6-FEF9-439C-AB02-D244B3743310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79800" y="1094488"/>
            <a:ext cx="5232400" cy="3385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78498D2C-5F0F-4101-9E8D-7D7262045F66}"/>
              </a:ext>
            </a:extLst>
          </p:cNvPr>
          <p:cNvSpPr/>
          <p:nvPr/>
        </p:nvSpPr>
        <p:spPr>
          <a:xfrm>
            <a:off x="812799" y="4625620"/>
            <a:ext cx="1051559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9250" algn="just"/>
            <a:r>
              <a:rPr lang="uk-UA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Для запобігання похибок, пов’язаних зі зношуванням шліфувальних кругів, верстати мають спеціальні пристрої для автоматичного їх регулювання. Верстати для </a:t>
            </a:r>
            <a:r>
              <a:rPr lang="uk-UA" sz="20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зубошліфування</a:t>
            </a:r>
            <a:r>
              <a:rPr lang="uk-UA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що працюють методом обкатування двома тарілчастими кругами, мають пристосування, яке компенсує зношування кругів в процесі шліфування і в процесі правки алмазом.</a:t>
            </a:r>
            <a:endParaRPr lang="ru-RU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1973137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501232A-3955-44B3-8866-BEC3EC8440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18565"/>
            <a:ext cx="10515600" cy="5558398"/>
          </a:xfrm>
        </p:spPr>
        <p:txBody>
          <a:bodyPr>
            <a:normAutofit lnSpcReduction="10000"/>
          </a:bodyPr>
          <a:lstStyle/>
          <a:p>
            <a:pPr marL="0" indent="349250" algn="just">
              <a:buNone/>
            </a:pPr>
            <a:r>
              <a:rPr lang="uk-UA" b="1" dirty="0">
                <a:solidFill>
                  <a:schemeClr val="bg1"/>
                </a:solidFill>
              </a:rPr>
              <a:t>Для остаточної фінішної обробки поверхонь прямих, косих і криволінійних зубів циліндричних зубчастих коліс починають застосовувати хонінгування. </a:t>
            </a:r>
            <a:endParaRPr lang="ru-RU" dirty="0">
              <a:solidFill>
                <a:schemeClr val="bg1"/>
              </a:solidFill>
            </a:endParaRPr>
          </a:p>
          <a:p>
            <a:pPr marL="0" indent="349250" algn="just">
              <a:buNone/>
            </a:pPr>
            <a:r>
              <a:rPr lang="uk-UA" b="1" dirty="0">
                <a:solidFill>
                  <a:schemeClr val="bg1"/>
                </a:solidFill>
              </a:rPr>
              <a:t>Хон виготовляють у вигляді гелікоїдального зубчастого колеса з пластмаси, яка просочена дрібнозернистим абразивом. Зубчасте колесо, що хонінгується у зчепленні з хоном (без зазору), здійснює реверсивне обертання (позмінно в обидві сторони) і зворотно-поступальний рух вздовж своєї осі. </a:t>
            </a:r>
            <a:endParaRPr lang="ru-RU" dirty="0">
              <a:solidFill>
                <a:schemeClr val="bg1"/>
              </a:solidFill>
            </a:endParaRPr>
          </a:p>
          <a:p>
            <a:pPr marL="0" indent="349250" algn="just">
              <a:buNone/>
            </a:pPr>
            <a:r>
              <a:rPr lang="uk-UA" b="1" dirty="0">
                <a:solidFill>
                  <a:schemeClr val="bg1"/>
                </a:solidFill>
              </a:rPr>
              <a:t>Хонінгування всіх зубів зубчастих коліс з модулем 2–3 мм, з кількістю зубів 30–40 виконується за 30–40 с при рясному охолодженні гасом. Припуск під хонінгування складає 0,02–0,05 мм на бік зуба. Верстати для хонінгування зубів зубчастих коліс у багатьох аналогічні верстатам для шевінгування без пристосування для радіальної подачі.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659132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26B2A06-75E2-4294-BCF5-A539106601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93214"/>
            <a:ext cx="10515600" cy="1603375"/>
          </a:xfrm>
        </p:spPr>
        <p:txBody>
          <a:bodyPr>
            <a:normAutofit/>
          </a:bodyPr>
          <a:lstStyle/>
          <a:p>
            <a:pPr marL="0" indent="365125" algn="just">
              <a:buNone/>
            </a:pPr>
            <a:r>
              <a:rPr lang="uk-UA" sz="2000" b="1" dirty="0">
                <a:solidFill>
                  <a:schemeClr val="bg1"/>
                </a:solidFill>
              </a:rPr>
              <a:t>Найбільш використовуваними є циліндричні зубчасті передачі з </a:t>
            </a:r>
            <a:r>
              <a:rPr lang="uk-UA" sz="2000" b="1" dirty="0" err="1">
                <a:solidFill>
                  <a:schemeClr val="bg1"/>
                </a:solidFill>
              </a:rPr>
              <a:t>евольвентним</a:t>
            </a:r>
            <a:r>
              <a:rPr lang="uk-UA" sz="2000" b="1" dirty="0">
                <a:solidFill>
                  <a:schemeClr val="bg1"/>
                </a:solidFill>
              </a:rPr>
              <a:t> профілем зубів. Колеса зубчастих передач установлюють на валах. Для передачі обертального моменту від зубчастих коліс до валу, або навпаки, використовують різного виду з’єднання – шпонкові, шліцьові, штифтові тощо. Шпонкові та шліцьові </a:t>
            </a:r>
            <a:r>
              <a:rPr lang="uk-UA" sz="2000" b="1" dirty="0" err="1">
                <a:solidFill>
                  <a:schemeClr val="bg1"/>
                </a:solidFill>
              </a:rPr>
              <a:t>прямобічні</a:t>
            </a:r>
            <a:r>
              <a:rPr lang="uk-UA" sz="2000" b="1" dirty="0">
                <a:solidFill>
                  <a:schemeClr val="bg1"/>
                </a:solidFill>
              </a:rPr>
              <a:t> і </a:t>
            </a:r>
            <a:r>
              <a:rPr lang="uk-UA" sz="2000" b="1" dirty="0" err="1">
                <a:solidFill>
                  <a:schemeClr val="bg1"/>
                </a:solidFill>
              </a:rPr>
              <a:t>евольвентні</a:t>
            </a:r>
            <a:r>
              <a:rPr lang="uk-UA" sz="2000" b="1" dirty="0">
                <a:solidFill>
                  <a:schemeClr val="bg1"/>
                </a:solidFill>
              </a:rPr>
              <a:t> з’єднання стандартизовані.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93E5801-D19C-44CF-9B59-4BCFADE92337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37805" y="2096589"/>
            <a:ext cx="8712245" cy="3999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79F8BBAA-B70A-4CFE-81EC-EAA8B6F068D8}"/>
              </a:ext>
            </a:extLst>
          </p:cNvPr>
          <p:cNvSpPr/>
          <p:nvPr/>
        </p:nvSpPr>
        <p:spPr>
          <a:xfrm>
            <a:off x="3212230" y="6180120"/>
            <a:ext cx="576754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Рисунок. Різновиди циліндричних зубчастих коліс</a:t>
            </a:r>
            <a:endParaRPr lang="ru-RU" sz="20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3041495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6BEEB74-0556-4909-8142-3121354D27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45459"/>
            <a:ext cx="10515600" cy="5531504"/>
          </a:xfrm>
        </p:spPr>
        <p:txBody>
          <a:bodyPr/>
          <a:lstStyle/>
          <a:p>
            <a:pPr marL="0" indent="349250" algn="just">
              <a:buNone/>
            </a:pPr>
            <a:r>
              <a:rPr lang="uk-UA" b="1" dirty="0">
                <a:solidFill>
                  <a:schemeClr val="bg1"/>
                </a:solidFill>
              </a:rPr>
              <a:t>На самостійне вивчення виносяться підрозділи:</a:t>
            </a:r>
            <a:endParaRPr lang="ru-RU" dirty="0">
              <a:solidFill>
                <a:schemeClr val="bg1"/>
              </a:solidFill>
            </a:endParaRPr>
          </a:p>
          <a:p>
            <a:pPr marL="0" indent="349250" algn="just">
              <a:buNone/>
            </a:pPr>
            <a:endParaRPr lang="uk-UA" b="1" dirty="0">
              <a:solidFill>
                <a:schemeClr val="bg1"/>
              </a:solidFill>
            </a:endParaRPr>
          </a:p>
          <a:p>
            <a:pPr marL="0" indent="349250" algn="just">
              <a:buNone/>
            </a:pPr>
            <a:r>
              <a:rPr lang="uk-UA" b="1" dirty="0">
                <a:solidFill>
                  <a:schemeClr val="bg1"/>
                </a:solidFill>
              </a:rPr>
              <a:t>6.2.7.Верстати для обробки заготовок  зубчастих коліс</a:t>
            </a:r>
            <a:endParaRPr lang="ru-RU" dirty="0">
              <a:solidFill>
                <a:schemeClr val="bg1"/>
              </a:solidFill>
            </a:endParaRPr>
          </a:p>
          <a:p>
            <a:pPr marL="0" indent="349250" algn="just">
              <a:buNone/>
            </a:pPr>
            <a:r>
              <a:rPr lang="uk-UA" b="1" dirty="0">
                <a:solidFill>
                  <a:schemeClr val="bg1"/>
                </a:solidFill>
              </a:rPr>
              <a:t>6.2.8.Інструментальне забезпечення обробки заготовок циліндричних зубчастих коліс</a:t>
            </a:r>
            <a:endParaRPr lang="ru-RU" dirty="0">
              <a:solidFill>
                <a:schemeClr val="bg1"/>
              </a:solidFill>
            </a:endParaRPr>
          </a:p>
          <a:p>
            <a:pPr marL="0" indent="349250" algn="just">
              <a:buNone/>
            </a:pPr>
            <a:r>
              <a:rPr lang="uk-UA" b="1" dirty="0">
                <a:solidFill>
                  <a:schemeClr val="bg1"/>
                </a:solidFill>
              </a:rPr>
              <a:t>6.2.9.Технічне нормування процесу виготовлення циліндричних зубчастих коліс </a:t>
            </a:r>
            <a:endParaRPr lang="ru-RU" dirty="0">
              <a:solidFill>
                <a:schemeClr val="bg1"/>
              </a:solidFill>
            </a:endParaRPr>
          </a:p>
          <a:p>
            <a:pPr marL="0" indent="349250" algn="just">
              <a:buNone/>
            </a:pPr>
            <a:r>
              <a:rPr lang="uk-UA" b="1" dirty="0">
                <a:solidFill>
                  <a:schemeClr val="bg1"/>
                </a:solidFill>
              </a:rPr>
              <a:t>6.2.10.Контроль параметрів точності розмірів і якості поверхонь циліндричних зубчастих коліс </a:t>
            </a:r>
            <a:endParaRPr lang="ru-RU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6873451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85249"/>
          </a:xfrm>
        </p:spPr>
        <p:txBody>
          <a:bodyPr/>
          <a:lstStyle/>
          <a:p>
            <a:pPr algn="ctr"/>
            <a:r>
              <a:rPr lang="uk-UA" b="1" dirty="0">
                <a:solidFill>
                  <a:schemeClr val="bg1"/>
                </a:solidFill>
              </a:rPr>
              <a:t>Запитання для самоконтролю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45342"/>
            <a:ext cx="10515600" cy="473162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b="1" dirty="0">
                <a:solidFill>
                  <a:schemeClr val="bg1"/>
                </a:solidFill>
              </a:rPr>
              <a:t>1. Сформулюйте службове призначення зубчастих коліс та основні вимоги що до них ставляться. </a:t>
            </a:r>
            <a:endParaRPr lang="ru-RU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uk-UA" b="1" dirty="0">
                <a:solidFill>
                  <a:schemeClr val="bg1"/>
                </a:solidFill>
              </a:rPr>
              <a:t>2. Які матеріали та види заготовок застосовуються для виготовлення зубчастих коліс? </a:t>
            </a:r>
            <a:endParaRPr lang="ru-RU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uk-UA" b="1" dirty="0">
                <a:solidFill>
                  <a:schemeClr val="bg1"/>
                </a:solidFill>
              </a:rPr>
              <a:t>3. Накресліть основні теоретичні схеми базування що застосовуються при виготовленні зубчастих коліс. </a:t>
            </a:r>
            <a:endParaRPr lang="ru-RU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uk-UA" b="1" dirty="0">
                <a:solidFill>
                  <a:schemeClr val="bg1"/>
                </a:solidFill>
              </a:rPr>
              <a:t>4. Складіть типовий технологічний маршрут виготовлення циліндричних зубчастих коліс при l/d1.</a:t>
            </a:r>
            <a:r>
              <a:rPr lang="uk-UA" dirty="0">
                <a:solidFill>
                  <a:schemeClr val="bg1"/>
                </a:solidFill>
              </a:rPr>
              <a:t> </a:t>
            </a:r>
            <a:endParaRPr lang="ru-RU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uk-UA" b="1" dirty="0">
                <a:solidFill>
                  <a:schemeClr val="bg1"/>
                </a:solidFill>
              </a:rPr>
              <a:t>5. Складіть типовий технологічний маршрут виготовлення циліндричних зубчастих коліс при l/d&gt;1.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045482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26B2A06-75E2-4294-BCF5-A539106601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93215"/>
            <a:ext cx="10515600" cy="78694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sz="2000" b="1" dirty="0">
                <a:solidFill>
                  <a:schemeClr val="bg1"/>
                </a:solidFill>
              </a:rPr>
              <a:t>Нижче наведені приклади використання </a:t>
            </a:r>
            <a:r>
              <a:rPr lang="uk-UA" sz="2000" b="1" dirty="0" err="1">
                <a:solidFill>
                  <a:schemeClr val="bg1"/>
                </a:solidFill>
              </a:rPr>
              <a:t>евольвентних</a:t>
            </a:r>
            <a:r>
              <a:rPr lang="uk-UA" sz="2000" b="1" dirty="0">
                <a:solidFill>
                  <a:schemeClr val="bg1"/>
                </a:solidFill>
              </a:rPr>
              <a:t> циліндричних зубчастих коліс в редукторах і коробках передач автомобілів тощо.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4A762ABB-2569-42AB-9A3F-03E0A6581305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6509" y="1304833"/>
            <a:ext cx="5549491" cy="3579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357E8250-8588-4A2F-A0FA-EA158F847951}"/>
              </a:ext>
            </a:extLst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88759" y="3022145"/>
            <a:ext cx="6120765" cy="3342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1052501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A8920F1-DE8F-477F-8EE1-753CB7CD3CB0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764" y="414020"/>
            <a:ext cx="5759405" cy="378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86BF150F-41AB-4740-AB34-74BA7EAE347F}"/>
              </a:ext>
            </a:extLst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8561" y="2660647"/>
            <a:ext cx="5751966" cy="3783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9922944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3143" y="365125"/>
            <a:ext cx="11051177" cy="803275"/>
          </a:xfrm>
        </p:spPr>
        <p:txBody>
          <a:bodyPr>
            <a:noAutofit/>
          </a:bodyPr>
          <a:lstStyle/>
          <a:p>
            <a:r>
              <a:rPr lang="uk-UA" sz="3800" b="1" dirty="0">
                <a:solidFill>
                  <a:schemeClr val="bg1"/>
                </a:solidFill>
              </a:rPr>
              <a:t>6.2.2.Технічні вимоги до циліндричних зубчастих коліс</a:t>
            </a:r>
            <a:endParaRPr lang="ru-RU" sz="3800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15291"/>
            <a:ext cx="10515600" cy="4661672"/>
          </a:xfrm>
        </p:spPr>
        <p:txBody>
          <a:bodyPr>
            <a:normAutofit fontScale="92500" lnSpcReduction="10000"/>
          </a:bodyPr>
          <a:lstStyle/>
          <a:p>
            <a:pPr marL="0" indent="365125" algn="just">
              <a:buNone/>
            </a:pPr>
            <a:r>
              <a:rPr lang="uk-UA" b="1" dirty="0">
                <a:solidFill>
                  <a:schemeClr val="bg1"/>
                </a:solidFill>
              </a:rPr>
              <a:t>Точність зубчастої передачі. У стандарті передбачені ступеня точності зубчастих передач 1-12 (від більш точної до найменш точною). </a:t>
            </a:r>
            <a:endParaRPr lang="ru-RU" dirty="0">
              <a:solidFill>
                <a:schemeClr val="bg1"/>
              </a:solidFill>
            </a:endParaRPr>
          </a:p>
          <a:p>
            <a:pPr marL="0" indent="365125" algn="just">
              <a:buNone/>
            </a:pPr>
            <a:r>
              <a:rPr lang="uk-UA" b="1" dirty="0">
                <a:solidFill>
                  <a:schemeClr val="bg1"/>
                </a:solidFill>
              </a:rPr>
              <a:t>          Найбільшого поширення мають такі точності: </a:t>
            </a:r>
            <a:endParaRPr lang="ru-RU" dirty="0">
              <a:solidFill>
                <a:schemeClr val="bg1"/>
              </a:solidFill>
            </a:endParaRPr>
          </a:p>
          <a:p>
            <a:pPr marL="0" indent="365125" algn="just">
              <a:buNone/>
            </a:pPr>
            <a:r>
              <a:rPr lang="uk-UA" b="1" dirty="0">
                <a:solidFill>
                  <a:schemeClr val="bg1"/>
                </a:solidFill>
              </a:rPr>
              <a:t>6 - підвищена точність (до </a:t>
            </a:r>
            <a:r>
              <a:rPr lang="uk-UA" b="1" i="1" dirty="0">
                <a:solidFill>
                  <a:schemeClr val="bg1"/>
                </a:solidFill>
              </a:rPr>
              <a:t>v</a:t>
            </a:r>
            <a:r>
              <a:rPr lang="uk-UA" b="1" dirty="0">
                <a:solidFill>
                  <a:schemeClr val="bg1"/>
                </a:solidFill>
              </a:rPr>
              <a:t> = 20 м / с); </a:t>
            </a:r>
            <a:endParaRPr lang="ru-RU" dirty="0">
              <a:solidFill>
                <a:schemeClr val="bg1"/>
              </a:solidFill>
            </a:endParaRPr>
          </a:p>
          <a:p>
            <a:pPr marL="0" indent="365125" algn="just">
              <a:buNone/>
            </a:pPr>
            <a:r>
              <a:rPr lang="uk-UA" b="1" dirty="0">
                <a:solidFill>
                  <a:schemeClr val="bg1"/>
                </a:solidFill>
              </a:rPr>
              <a:t>7 - нормальна точність (до </a:t>
            </a:r>
            <a:r>
              <a:rPr lang="uk-UA" b="1" i="1" dirty="0">
                <a:solidFill>
                  <a:schemeClr val="bg1"/>
                </a:solidFill>
              </a:rPr>
              <a:t>v =</a:t>
            </a:r>
            <a:r>
              <a:rPr lang="uk-UA" b="1" dirty="0">
                <a:solidFill>
                  <a:schemeClr val="bg1"/>
                </a:solidFill>
              </a:rPr>
              <a:t> 12 м / с); </a:t>
            </a:r>
            <a:endParaRPr lang="ru-RU" dirty="0">
              <a:solidFill>
                <a:schemeClr val="bg1"/>
              </a:solidFill>
            </a:endParaRPr>
          </a:p>
          <a:p>
            <a:pPr marL="0" indent="365125" algn="just">
              <a:buNone/>
            </a:pPr>
            <a:r>
              <a:rPr lang="uk-UA" b="1" dirty="0">
                <a:solidFill>
                  <a:schemeClr val="bg1"/>
                </a:solidFill>
              </a:rPr>
              <a:t>8 - знижена точність (до </a:t>
            </a:r>
            <a:r>
              <a:rPr lang="uk-UA" b="1" i="1" dirty="0">
                <a:solidFill>
                  <a:schemeClr val="bg1"/>
                </a:solidFill>
              </a:rPr>
              <a:t>v</a:t>
            </a:r>
            <a:r>
              <a:rPr lang="uk-UA" b="1" dirty="0">
                <a:solidFill>
                  <a:schemeClr val="bg1"/>
                </a:solidFill>
              </a:rPr>
              <a:t> = 6 м / с); </a:t>
            </a:r>
            <a:endParaRPr lang="ru-RU" dirty="0">
              <a:solidFill>
                <a:schemeClr val="bg1"/>
              </a:solidFill>
            </a:endParaRPr>
          </a:p>
          <a:p>
            <a:pPr marL="0" indent="365125" algn="just">
              <a:buNone/>
            </a:pPr>
            <a:r>
              <a:rPr lang="uk-UA" b="1" dirty="0">
                <a:solidFill>
                  <a:schemeClr val="bg1"/>
                </a:solidFill>
              </a:rPr>
              <a:t>9 - груба точність (до </a:t>
            </a:r>
            <a:r>
              <a:rPr lang="uk-UA" b="1" i="1" dirty="0">
                <a:solidFill>
                  <a:schemeClr val="bg1"/>
                </a:solidFill>
              </a:rPr>
              <a:t>v</a:t>
            </a:r>
            <a:r>
              <a:rPr lang="uk-UA" b="1" dirty="0">
                <a:solidFill>
                  <a:schemeClr val="bg1"/>
                </a:solidFill>
              </a:rPr>
              <a:t> = 3 м / с). </a:t>
            </a:r>
            <a:endParaRPr lang="ru-RU" dirty="0">
              <a:solidFill>
                <a:schemeClr val="bg1"/>
              </a:solidFill>
            </a:endParaRPr>
          </a:p>
          <a:p>
            <a:pPr marL="0" indent="365125" algn="just">
              <a:buNone/>
            </a:pPr>
            <a:r>
              <a:rPr lang="uk-UA" b="1" dirty="0">
                <a:solidFill>
                  <a:schemeClr val="bg1"/>
                </a:solidFill>
              </a:rPr>
              <a:t>           Значення допустимих швидкостей </a:t>
            </a:r>
            <a:r>
              <a:rPr lang="en-US" b="1" i="1" dirty="0">
                <a:solidFill>
                  <a:schemeClr val="bg1"/>
                </a:solidFill>
              </a:rPr>
              <a:t>V</a:t>
            </a:r>
            <a:r>
              <a:rPr lang="uk-UA" b="1" dirty="0">
                <a:solidFill>
                  <a:schemeClr val="bg1"/>
                </a:solidFill>
              </a:rPr>
              <a:t> наведені для прямозубих передач, а для </a:t>
            </a:r>
            <a:r>
              <a:rPr lang="uk-UA" b="1" dirty="0" err="1">
                <a:solidFill>
                  <a:schemeClr val="bg1"/>
                </a:solidFill>
              </a:rPr>
              <a:t>косозубих</a:t>
            </a:r>
            <a:r>
              <a:rPr lang="uk-UA" b="1" dirty="0">
                <a:solidFill>
                  <a:schemeClr val="bg1"/>
                </a:solidFill>
              </a:rPr>
              <a:t> їх необхідно збільшити приблизно в 1,5 рази. Ступінь точності призначається з урахуванням умов роботи передачі і висунутих до неї вимог.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014209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19432"/>
            <a:ext cx="10515600" cy="5557531"/>
          </a:xfrm>
        </p:spPr>
        <p:txBody>
          <a:bodyPr>
            <a:normAutofit fontScale="92500"/>
          </a:bodyPr>
          <a:lstStyle/>
          <a:p>
            <a:pPr marL="0" indent="365125" algn="just">
              <a:buNone/>
            </a:pPr>
            <a:r>
              <a:rPr lang="uk-UA" dirty="0"/>
              <a:t> </a:t>
            </a:r>
            <a:r>
              <a:rPr lang="uk-UA" b="1" dirty="0">
                <a:solidFill>
                  <a:schemeClr val="bg1"/>
                </a:solidFill>
              </a:rPr>
              <a:t>Ступінь точності характеризується наступними основними показниками:</a:t>
            </a:r>
            <a:endParaRPr lang="ru-RU" dirty="0">
              <a:solidFill>
                <a:schemeClr val="bg1"/>
              </a:solidFill>
            </a:endParaRPr>
          </a:p>
          <a:p>
            <a:pPr marL="0" indent="365125" algn="just">
              <a:buNone/>
            </a:pPr>
            <a:r>
              <a:rPr lang="uk-UA" b="1" dirty="0">
                <a:solidFill>
                  <a:schemeClr val="bg1"/>
                </a:solidFill>
              </a:rPr>
              <a:t>• нормою кінематичної точності колеса, </a:t>
            </a:r>
            <a:r>
              <a:rPr lang="ru-RU" b="1" dirty="0">
                <a:solidFill>
                  <a:schemeClr val="bg1"/>
                </a:solidFill>
              </a:rPr>
              <a:t>яка </a:t>
            </a:r>
            <a:r>
              <a:rPr lang="uk-UA" b="1" dirty="0">
                <a:solidFill>
                  <a:schemeClr val="bg1"/>
                </a:solidFill>
              </a:rPr>
              <a:t>встановлює величину повної похибки кута повороту зубчастих коліс за один оборот. Вона є важливим показником для високоточних ділильних механізмів;</a:t>
            </a:r>
            <a:endParaRPr lang="ru-RU" dirty="0">
              <a:solidFill>
                <a:schemeClr val="bg1"/>
              </a:solidFill>
            </a:endParaRPr>
          </a:p>
          <a:p>
            <a:pPr marL="0" indent="365125" algn="just">
              <a:buNone/>
            </a:pPr>
            <a:r>
              <a:rPr lang="uk-UA" b="1" dirty="0">
                <a:solidFill>
                  <a:schemeClr val="bg1"/>
                </a:solidFill>
              </a:rPr>
              <a:t>• нормою плавності роботи колеса, що визначає величину складових повної похибки кута повороту зубчастого колеса, яка багато разів повторюються за один оборот передачі. Вона пов'язана з неточністю виготовлення профілю по кроку і викликає додаткові динамічні навантаження в зачепленні; </a:t>
            </a:r>
            <a:endParaRPr lang="ru-RU" dirty="0">
              <a:solidFill>
                <a:schemeClr val="bg1"/>
              </a:solidFill>
            </a:endParaRPr>
          </a:p>
          <a:p>
            <a:pPr marL="0" indent="365125" algn="just">
              <a:buNone/>
            </a:pPr>
            <a:r>
              <a:rPr lang="uk-UA" b="1" dirty="0">
                <a:solidFill>
                  <a:schemeClr val="bg1"/>
                </a:solidFill>
              </a:rPr>
              <a:t>• нормою контакту, що характеризує повноту прилягання бічних поверхонь сполучених зубів. Вона оцінюється слідом (в %) на робочої поверхні зуба після контакту з обертовим колесом, зуби якого змазані фарбою.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7640674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</TotalTime>
  <Words>3773</Words>
  <Application>Microsoft Office PowerPoint</Application>
  <PresentationFormat>Произвольный</PresentationFormat>
  <Paragraphs>216</Paragraphs>
  <Slides>51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51</vt:i4>
      </vt:variant>
    </vt:vector>
  </HeadingPairs>
  <TitlesOfParts>
    <vt:vector size="52" baseType="lpstr">
      <vt:lpstr>Тема Office</vt:lpstr>
      <vt:lpstr>Лекція 6.</vt:lpstr>
      <vt:lpstr>Зміст</vt:lpstr>
      <vt:lpstr>6.2.1.Службове призначення циліндричних зубчастих коліс та їх конструктивні різновиди</vt:lpstr>
      <vt:lpstr>Слайд 4</vt:lpstr>
      <vt:lpstr>Слайд 5</vt:lpstr>
      <vt:lpstr>Слайд 6</vt:lpstr>
      <vt:lpstr>Слайд 7</vt:lpstr>
      <vt:lpstr>6.2.2.Технічні вимоги до циліндричних зубчастих коліс</vt:lpstr>
      <vt:lpstr>Слайд 9</vt:lpstr>
      <vt:lpstr>Слайд 10</vt:lpstr>
      <vt:lpstr>Слайд 11</vt:lpstr>
      <vt:lpstr>Слайд 12</vt:lpstr>
      <vt:lpstr>6.2.3.Матеріали та способи виготовлення заготовок циліндричних зубчастих коліс</vt:lpstr>
      <vt:lpstr>Слайд 14</vt:lpstr>
      <vt:lpstr>Слайд 15</vt:lpstr>
      <vt:lpstr>6.2.4. Основні способи базування заготовок циліндричних зубчастих коліс </vt:lpstr>
      <vt:lpstr>Слайд 17</vt:lpstr>
      <vt:lpstr>6.2.5.Маршрутні технології виготовлення циліндричних зубчастих коліс</vt:lpstr>
      <vt:lpstr>6.2.5.Маршрутні технології виготовлення циліндричних зубчастих коліс</vt:lpstr>
      <vt:lpstr>6.2.6. Основні технологічні операції при обробці заготовок циліндричних зубчастих коліс 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Запитання для самоконтролю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5.</dc:title>
  <dc:creator>Lora</dc:creator>
  <cp:lastModifiedBy>home</cp:lastModifiedBy>
  <cp:revision>38</cp:revision>
  <dcterms:created xsi:type="dcterms:W3CDTF">2020-10-08T16:47:47Z</dcterms:created>
  <dcterms:modified xsi:type="dcterms:W3CDTF">2020-11-02T14:24:39Z</dcterms:modified>
</cp:coreProperties>
</file>