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0"/>
  </p:notesMasterIdLst>
  <p:sldIdLst>
    <p:sldId id="256" r:id="rId2"/>
    <p:sldId id="259" r:id="rId3"/>
    <p:sldId id="260" r:id="rId4"/>
    <p:sldId id="347" r:id="rId5"/>
    <p:sldId id="348" r:id="rId6"/>
    <p:sldId id="349" r:id="rId7"/>
    <p:sldId id="350" r:id="rId8"/>
    <p:sldId id="290" r:id="rId9"/>
    <p:sldId id="291" r:id="rId10"/>
    <p:sldId id="292" r:id="rId11"/>
    <p:sldId id="355" r:id="rId12"/>
    <p:sldId id="356" r:id="rId13"/>
    <p:sldId id="351" r:id="rId14"/>
    <p:sldId id="354" r:id="rId15"/>
    <p:sldId id="352" r:id="rId16"/>
    <p:sldId id="353" r:id="rId17"/>
    <p:sldId id="358" r:id="rId18"/>
    <p:sldId id="360" r:id="rId19"/>
    <p:sldId id="361" r:id="rId20"/>
    <p:sldId id="362" r:id="rId21"/>
    <p:sldId id="363" r:id="rId22"/>
    <p:sldId id="364" r:id="rId23"/>
    <p:sldId id="357" r:id="rId24"/>
    <p:sldId id="359" r:id="rId25"/>
    <p:sldId id="366" r:id="rId26"/>
    <p:sldId id="367" r:id="rId27"/>
    <p:sldId id="36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39B1"/>
    <a:srgbClr val="646EF9"/>
    <a:srgbClr val="FA6C00"/>
    <a:srgbClr val="C6009E"/>
    <a:srgbClr val="F0553B"/>
    <a:srgbClr val="06CC97"/>
    <a:srgbClr val="636EFB"/>
    <a:srgbClr val="AB62FB"/>
    <a:srgbClr val="F8950C"/>
    <a:srgbClr val="D3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15"/>
    <p:restoredTop sz="96327"/>
  </p:normalViewPr>
  <p:slideViewPr>
    <p:cSldViewPr snapToGrid="0">
      <p:cViewPr varScale="1">
        <p:scale>
          <a:sx n="128" d="100"/>
          <a:sy n="128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46CE6-874B-614D-B928-75429DDD8BB9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B3819-9F80-5649-9912-BCBA2AD11D2C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4023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9863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5963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355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6433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7730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2430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6241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5218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580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9485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7877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A680-30E4-BD4A-9281-67EE4D301620}" type="datetimeFigureOut">
              <a:rPr lang="en-UA" smtClean="0"/>
              <a:t>10.04.2024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9534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jpeg"/><Relationship Id="rId7" Type="http://schemas.openxmlformats.org/officeDocument/2006/relationships/image" Target="../media/image95.png"/><Relationship Id="rId12" Type="http://schemas.openxmlformats.org/officeDocument/2006/relationships/image" Target="../media/image4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3.jpeg"/><Relationship Id="rId3" Type="http://schemas.openxmlformats.org/officeDocument/2006/relationships/image" Target="../media/image31.jpeg"/><Relationship Id="rId7" Type="http://schemas.openxmlformats.org/officeDocument/2006/relationships/image" Target="../media/image102.png"/><Relationship Id="rId12" Type="http://schemas.openxmlformats.org/officeDocument/2006/relationships/image" Target="../media/image4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2.jpeg"/><Relationship Id="rId9" Type="http://schemas.openxmlformats.org/officeDocument/2006/relationships/image" Target="../media/image38.png"/><Relationship Id="rId1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105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3.jpe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07.png"/><Relationship Id="rId7" Type="http://schemas.openxmlformats.org/officeDocument/2006/relationships/image" Target="../media/image34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67C7B8A-B8BA-90EA-1C89-F6803EC0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6" y="-20783"/>
            <a:ext cx="5053409" cy="6914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832725-BAA8-EF7A-029B-BFEF1B75F7DE}"/>
              </a:ext>
            </a:extLst>
          </p:cNvPr>
          <p:cNvSpPr txBox="1"/>
          <p:nvPr/>
        </p:nvSpPr>
        <p:spPr>
          <a:xfrm>
            <a:off x="1211751" y="2713146"/>
            <a:ext cx="4847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Вступ у нейронні мережі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D3DC5E-F9EA-CF65-47C4-96684159E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190" y="194254"/>
            <a:ext cx="1716741" cy="5187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FFAA8A-F449-944D-3158-ACE06BB1E41F}"/>
              </a:ext>
            </a:extLst>
          </p:cNvPr>
          <p:cNvSpPr txBox="1"/>
          <p:nvPr/>
        </p:nvSpPr>
        <p:spPr>
          <a:xfrm>
            <a:off x="1421151" y="5862779"/>
            <a:ext cx="554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Годлевський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Юрій Олександрович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521C67-CB6C-62AF-510A-543C06AC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7" y="5418378"/>
            <a:ext cx="1341344" cy="13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4648364" y="500687"/>
            <a:ext cx="28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ImageNet dataset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5169-BFA1-0E63-975D-B3A466242D2D}"/>
              </a:ext>
            </a:extLst>
          </p:cNvPr>
          <p:cNvSpPr txBox="1"/>
          <p:nvPr/>
        </p:nvSpPr>
        <p:spPr>
          <a:xfrm>
            <a:off x="8394783" y="1231641"/>
            <a:ext cx="3678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Розмір картинки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різний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1.3млн. тренувальних картинок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(1.3т.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50т.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валідаційних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картинок 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(50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100т. тестових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(100 на клас)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71AC9-867D-CBC8-AD29-B20DBFCF943A}"/>
              </a:ext>
            </a:extLst>
          </p:cNvPr>
          <p:cNvSpPr txBox="1"/>
          <p:nvPr/>
        </p:nvSpPr>
        <p:spPr>
          <a:xfrm>
            <a:off x="524933" y="1256523"/>
            <a:ext cx="2556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класів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EA7A8-36D2-0180-2C2E-B5B0319E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00" y="1160679"/>
            <a:ext cx="5593116" cy="56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depicting the convolution - ReLU and pooling layers in a CNN">
            <a:extLst>
              <a:ext uri="{FF2B5EF4-FFF2-40B4-BE49-F238E27FC236}">
                <a16:creationId xmlns:a16="http://schemas.microsoft.com/office/drawing/2014/main" id="{60332966-2C84-3D6C-9234-C24AE11F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0"/>
            <a:ext cx="11536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17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642A9-F1BC-FA29-EC0D-1A72DFEA0EE3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3. Understanding the Cost Function in Linear Regression for Machine  Learning Beginners | by Yennhi95zz | Medium">
            <a:extLst>
              <a:ext uri="{FF2B5EF4-FFF2-40B4-BE49-F238E27FC236}">
                <a16:creationId xmlns:a16="http://schemas.microsoft.com/office/drawing/2014/main" id="{27C061E5-3374-E932-6E7E-6AFD8CA7E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1285240"/>
            <a:ext cx="12192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91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A91D19F0-E5C6-4DB4-7D00-F11D66ACCE14}"/>
              </a:ext>
            </a:extLst>
          </p:cNvPr>
          <p:cNvSpPr txBox="1"/>
          <p:nvPr/>
        </p:nvSpPr>
        <p:spPr>
          <a:xfrm>
            <a:off x="2006441" y="147712"/>
            <a:ext cx="84821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Додаткові налаштування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pu Зображення — огляд 573,062 Стокові фото, векторні зображення й відео |  Adobe Stock">
            <a:extLst>
              <a:ext uri="{FF2B5EF4-FFF2-40B4-BE49-F238E27FC236}">
                <a16:creationId xmlns:a16="http://schemas.microsoft.com/office/drawing/2014/main" id="{3353E4E2-B974-755E-8A67-AD2F496D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7" y="2146089"/>
            <a:ext cx="2866920" cy="19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E249E-2942-1193-AE1B-3D09EC449E0E}"/>
              </a:ext>
            </a:extLst>
          </p:cNvPr>
          <p:cNvSpPr txBox="1"/>
          <p:nvPr/>
        </p:nvSpPr>
        <p:spPr>
          <a:xfrm>
            <a:off x="1540949" y="177675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CPU</a:t>
            </a:r>
          </a:p>
        </p:txBody>
      </p:sp>
      <p:pic>
        <p:nvPicPr>
          <p:cNvPr id="1028" name="Picture 4" descr="What's a GPU? Everything You Need to Know - The Plug - HelloTech">
            <a:extLst>
              <a:ext uri="{FF2B5EF4-FFF2-40B4-BE49-F238E27FC236}">
                <a16:creationId xmlns:a16="http://schemas.microsoft.com/office/drawing/2014/main" id="{C0CCB6B7-9E9C-B194-C970-ACF841AD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3" y="4873272"/>
            <a:ext cx="3185467" cy="19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069CDB-D210-D5EF-3522-F4AB4DA35464}"/>
              </a:ext>
            </a:extLst>
          </p:cNvPr>
          <p:cNvSpPr txBox="1"/>
          <p:nvPr/>
        </p:nvSpPr>
        <p:spPr>
          <a:xfrm>
            <a:off x="1547007" y="4057369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GPU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E2683-9656-D824-83DB-F1F702955079}"/>
              </a:ext>
            </a:extLst>
          </p:cNvPr>
          <p:cNvSpPr txBox="1"/>
          <p:nvPr/>
        </p:nvSpPr>
        <p:spPr>
          <a:xfrm>
            <a:off x="5727712" y="1776757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TPU</a:t>
            </a:r>
          </a:p>
        </p:txBody>
      </p:sp>
      <p:pic>
        <p:nvPicPr>
          <p:cNvPr id="1032" name="Picture 8" descr="Google's AI chips now can work together for faster learning - CNET">
            <a:extLst>
              <a:ext uri="{FF2B5EF4-FFF2-40B4-BE49-F238E27FC236}">
                <a16:creationId xmlns:a16="http://schemas.microsoft.com/office/drawing/2014/main" id="{6461B956-6C36-ECC5-CA9B-A236BD02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23" y="2146089"/>
            <a:ext cx="2315154" cy="17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вантові комп'ютери - Історія розвитку обчислювальної техніки">
            <a:extLst>
              <a:ext uri="{FF2B5EF4-FFF2-40B4-BE49-F238E27FC236}">
                <a16:creationId xmlns:a16="http://schemas.microsoft.com/office/drawing/2014/main" id="{2429943D-460B-AF8C-B110-CB92672C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338" y="2801017"/>
            <a:ext cx="2873725" cy="21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15AC8-DA6D-D1FB-7FC9-754EF21F0576}"/>
              </a:ext>
            </a:extLst>
          </p:cNvPr>
          <p:cNvSpPr txBox="1"/>
          <p:nvPr/>
        </p:nvSpPr>
        <p:spPr>
          <a:xfrm>
            <a:off x="9714073" y="235823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QPU</a:t>
            </a:r>
          </a:p>
        </p:txBody>
      </p:sp>
      <p:pic>
        <p:nvPicPr>
          <p:cNvPr id="1036" name="Picture 12" descr="Nvidia Touts DPU Efficiency in Datacenter Use">
            <a:extLst>
              <a:ext uri="{FF2B5EF4-FFF2-40B4-BE49-F238E27FC236}">
                <a16:creationId xmlns:a16="http://schemas.microsoft.com/office/drawing/2014/main" id="{D0AE4F04-4394-734A-BB6C-D809BC4E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49" y="4558783"/>
            <a:ext cx="3283300" cy="21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C7D49-BFB0-A622-FE87-82F5ADDEB872}"/>
              </a:ext>
            </a:extLst>
          </p:cNvPr>
          <p:cNvSpPr txBox="1"/>
          <p:nvPr/>
        </p:nvSpPr>
        <p:spPr>
          <a:xfrm>
            <a:off x="5727711" y="406115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DPU</a:t>
            </a:r>
          </a:p>
        </p:txBody>
      </p:sp>
    </p:spTree>
    <p:extLst>
      <p:ext uri="{BB962C8B-B14F-4D97-AF65-F5344CB8AC3E}">
        <p14:creationId xmlns:p14="http://schemas.microsoft.com/office/powerpoint/2010/main" val="80696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A91D19F0-E5C6-4DB4-7D00-F11D66ACCE14}"/>
              </a:ext>
            </a:extLst>
          </p:cNvPr>
          <p:cNvSpPr txBox="1"/>
          <p:nvPr/>
        </p:nvSpPr>
        <p:spPr>
          <a:xfrm>
            <a:off x="2006441" y="147712"/>
            <a:ext cx="84821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Додаткові налаштування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A59AAD-1963-B04A-81D2-8E21D1473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44" y="1625600"/>
            <a:ext cx="5154389" cy="421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921D5-34A6-222D-D8AE-15D3F928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83" y="2079321"/>
            <a:ext cx="4914673" cy="376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D549FA-608C-2B3D-9CB6-02242DA9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9" y="1682890"/>
            <a:ext cx="5270338" cy="4003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B7723-6183-92F8-0764-42E980DA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62" y="1484674"/>
            <a:ext cx="5605909" cy="4399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1943B-2639-D22A-AB94-F9E6C6DE79BC}"/>
              </a:ext>
            </a:extLst>
          </p:cNvPr>
          <p:cNvSpPr txBox="1"/>
          <p:nvPr/>
        </p:nvSpPr>
        <p:spPr>
          <a:xfrm>
            <a:off x="2006441" y="147712"/>
            <a:ext cx="84821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Додаткові налаштування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44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DF78E-4588-F374-A814-1B31AB4B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71" y="2181292"/>
            <a:ext cx="5219185" cy="590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2A333D-0905-25A8-8675-8E8000EFC4FE}"/>
              </a:ext>
            </a:extLst>
          </p:cNvPr>
          <p:cNvSpPr txBox="1"/>
          <p:nvPr/>
        </p:nvSpPr>
        <p:spPr>
          <a:xfrm>
            <a:off x="2006441" y="147712"/>
            <a:ext cx="84821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Додаткові налаштування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86232-4D37-BC2F-EC74-4DD05ED6A68D}"/>
              </a:ext>
            </a:extLst>
          </p:cNvPr>
          <p:cNvSpPr txBox="1"/>
          <p:nvPr/>
        </p:nvSpPr>
        <p:spPr>
          <a:xfrm>
            <a:off x="995600" y="1850663"/>
            <a:ext cx="2790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Переглянути пристрої </a:t>
            </a:r>
            <a:r>
              <a:rPr lang="en-UA" dirty="0"/>
              <a:t>GPU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0E84A-010A-5ECD-E9F3-945E148C7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73" y="3440826"/>
            <a:ext cx="5299180" cy="416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73271-EF81-0CAD-2E97-91EBA8A749DF}"/>
              </a:ext>
            </a:extLst>
          </p:cNvPr>
          <p:cNvSpPr txBox="1"/>
          <p:nvPr/>
        </p:nvSpPr>
        <p:spPr>
          <a:xfrm>
            <a:off x="995600" y="3052049"/>
            <a:ext cx="2790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Переглянути пристрої </a:t>
            </a:r>
            <a:r>
              <a:rPr lang="en-UA" dirty="0"/>
              <a:t>CPU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F3622F-8A2C-7FB5-17FE-7927A01DB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00" y="4618406"/>
            <a:ext cx="5778500" cy="102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FDBB1F-D09E-4EA0-C0C3-467560CC7163}"/>
              </a:ext>
            </a:extLst>
          </p:cNvPr>
          <p:cNvSpPr txBox="1"/>
          <p:nvPr/>
        </p:nvSpPr>
        <p:spPr>
          <a:xfrm>
            <a:off x="984673" y="4134616"/>
            <a:ext cx="5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Обмежити виділення всієї </a:t>
            </a:r>
            <a:r>
              <a:rPr lang="uk-UA" dirty="0" err="1"/>
              <a:t>памʼяті</a:t>
            </a:r>
            <a:r>
              <a:rPr lang="uk-UA" dirty="0"/>
              <a:t> з самого початку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6983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741B2-99C8-2E19-66F0-6439694E9436}"/>
              </a:ext>
            </a:extLst>
          </p:cNvPr>
          <p:cNvSpPr txBox="1"/>
          <p:nvPr/>
        </p:nvSpPr>
        <p:spPr>
          <a:xfrm>
            <a:off x="914399" y="3428999"/>
            <a:ext cx="319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Loss – </a:t>
            </a:r>
            <a:r>
              <a:rPr lang="uk-UA" dirty="0"/>
              <a:t>значення функція втрат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F310AB-D3D2-6924-0857-609EF742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186" y="1586193"/>
            <a:ext cx="6085221" cy="405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8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B9C5B-2363-106B-6BC4-99269C1C2864}"/>
              </a:ext>
            </a:extLst>
          </p:cNvPr>
          <p:cNvSpPr txBox="1"/>
          <p:nvPr/>
        </p:nvSpPr>
        <p:spPr>
          <a:xfrm>
            <a:off x="161725" y="1138022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Accuracy</a:t>
            </a:r>
            <a:r>
              <a:rPr lang="uk-UA" dirty="0"/>
              <a:t> – точність, яка розраховується базуючись на правильних відповідях моделі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/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blipFill>
                <a:blip r:embed="rId2"/>
                <a:stretch>
                  <a:fillRect l="-1794" b="-7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60C9B9A9-D28D-60F6-85F7-D87A9AB0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9" y="3251157"/>
            <a:ext cx="1671016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C4581C66-23FA-D931-7E77-7045AB2B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69" y="3281583"/>
            <a:ext cx="1282976" cy="171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Dog Meme: Adorable Little Animals in Funny Pictures">
            <a:extLst>
              <a:ext uri="{FF2B5EF4-FFF2-40B4-BE49-F238E27FC236}">
                <a16:creationId xmlns:a16="http://schemas.microsoft.com/office/drawing/2014/main" id="{12F0AF9C-0D9F-CCF0-6E1B-A203A048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13" y="3047725"/>
            <a:ext cx="1804916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Shiba Inu dog behind the doge meme turns 16 - CNET">
            <a:extLst>
              <a:ext uri="{FF2B5EF4-FFF2-40B4-BE49-F238E27FC236}">
                <a16:creationId xmlns:a16="http://schemas.microsoft.com/office/drawing/2014/main" id="{CC652139-235E-C8AA-A395-7B953A94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91" y="2955161"/>
            <a:ext cx="1804917" cy="180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FF46343F-A122-65ED-E14B-F096A0B4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9" y="3251157"/>
            <a:ext cx="1648125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g Memes Funny Pictures With Dogs And Puppy, 40% OFF">
            <a:extLst>
              <a:ext uri="{FF2B5EF4-FFF2-40B4-BE49-F238E27FC236}">
                <a16:creationId xmlns:a16="http://schemas.microsoft.com/office/drawing/2014/main" id="{ACEEE768-80AA-56C5-6823-B4A00EC4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34" y="2883626"/>
            <a:ext cx="1976322" cy="197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09E1EDDB-AF0D-3D1A-622B-FC07F3B0874A}"/>
              </a:ext>
            </a:extLst>
          </p:cNvPr>
          <p:cNvSpPr/>
          <p:nvPr/>
        </p:nvSpPr>
        <p:spPr>
          <a:xfrm>
            <a:off x="114408" y="2176534"/>
            <a:ext cx="5550896" cy="3220278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065F5-7F10-5617-39B8-42F24B5A2950}"/>
              </a:ext>
            </a:extLst>
          </p:cNvPr>
          <p:cNvSpPr txBox="1"/>
          <p:nvPr/>
        </p:nvSpPr>
        <p:spPr>
          <a:xfrm>
            <a:off x="2569159" y="2429934"/>
            <a:ext cx="6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endParaRPr lang="en-UA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33B170-F0A7-3F2D-9E63-1ED7262B509D}"/>
              </a:ext>
            </a:extLst>
          </p:cNvPr>
          <p:cNvSpPr/>
          <p:nvPr/>
        </p:nvSpPr>
        <p:spPr>
          <a:xfrm>
            <a:off x="5888918" y="2176534"/>
            <a:ext cx="6256853" cy="3220278"/>
          </a:xfrm>
          <a:prstGeom prst="frame">
            <a:avLst>
              <a:gd name="adj1" fmla="val 509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8689-234D-9DBC-1C9B-7D9994217CD4}"/>
              </a:ext>
            </a:extLst>
          </p:cNvPr>
          <p:cNvSpPr txBox="1"/>
          <p:nvPr/>
        </p:nvSpPr>
        <p:spPr>
          <a:xfrm>
            <a:off x="8738071" y="2430287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Собаки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/>
              <p:nvPr/>
            </p:nvSpPr>
            <p:spPr>
              <a:xfrm>
                <a:off x="1794510" y="5772150"/>
                <a:ext cx="1738040" cy="48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 = 1</a:t>
                </a:r>
                <a:endParaRPr lang="en-U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510" y="5772150"/>
                <a:ext cx="1738040" cy="484043"/>
              </a:xfrm>
              <a:prstGeom prst="rect">
                <a:avLst/>
              </a:prstGeom>
              <a:blipFill>
                <a:blip r:embed="rId9"/>
                <a:stretch>
                  <a:fillRect l="-2920" b="-7692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817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B9C5B-2363-106B-6BC4-99269C1C2864}"/>
              </a:ext>
            </a:extLst>
          </p:cNvPr>
          <p:cNvSpPr txBox="1"/>
          <p:nvPr/>
        </p:nvSpPr>
        <p:spPr>
          <a:xfrm>
            <a:off x="161725" y="1138022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Accuracy</a:t>
            </a:r>
            <a:r>
              <a:rPr lang="uk-UA" dirty="0"/>
              <a:t> – точність, яка розраховується базуючись на правильних відповідях моделі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/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blipFill>
                <a:blip r:embed="rId2"/>
                <a:stretch>
                  <a:fillRect l="-1794" b="-7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60C9B9A9-D28D-60F6-85F7-D87A9AB0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9" y="3251157"/>
            <a:ext cx="1671016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C4581C66-23FA-D931-7E77-7045AB2B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69" y="3281583"/>
            <a:ext cx="1282976" cy="171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Dog Meme: Adorable Little Animals in Funny Pictures">
            <a:extLst>
              <a:ext uri="{FF2B5EF4-FFF2-40B4-BE49-F238E27FC236}">
                <a16:creationId xmlns:a16="http://schemas.microsoft.com/office/drawing/2014/main" id="{12F0AF9C-0D9F-CCF0-6E1B-A203A048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13" y="3047725"/>
            <a:ext cx="1804916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Shiba Inu dog behind the doge meme turns 16 - CNET">
            <a:extLst>
              <a:ext uri="{FF2B5EF4-FFF2-40B4-BE49-F238E27FC236}">
                <a16:creationId xmlns:a16="http://schemas.microsoft.com/office/drawing/2014/main" id="{CC652139-235E-C8AA-A395-7B953A94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91" y="2955161"/>
            <a:ext cx="1804917" cy="180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FF46343F-A122-65ED-E14B-F096A0B4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9" y="3251157"/>
            <a:ext cx="1648125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g Memes Funny Pictures With Dogs And Puppy, 40% OFF">
            <a:extLst>
              <a:ext uri="{FF2B5EF4-FFF2-40B4-BE49-F238E27FC236}">
                <a16:creationId xmlns:a16="http://schemas.microsoft.com/office/drawing/2014/main" id="{ACEEE768-80AA-56C5-6823-B4A00EC4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17" y="3015896"/>
            <a:ext cx="1976322" cy="197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09E1EDDB-AF0D-3D1A-622B-FC07F3B0874A}"/>
              </a:ext>
            </a:extLst>
          </p:cNvPr>
          <p:cNvSpPr/>
          <p:nvPr/>
        </p:nvSpPr>
        <p:spPr>
          <a:xfrm>
            <a:off x="114408" y="2176534"/>
            <a:ext cx="7877120" cy="3220278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065F5-7F10-5617-39B8-42F24B5A2950}"/>
              </a:ext>
            </a:extLst>
          </p:cNvPr>
          <p:cNvSpPr txBox="1"/>
          <p:nvPr/>
        </p:nvSpPr>
        <p:spPr>
          <a:xfrm>
            <a:off x="2569159" y="2429934"/>
            <a:ext cx="6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endParaRPr lang="en-UA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33B170-F0A7-3F2D-9E63-1ED7262B509D}"/>
              </a:ext>
            </a:extLst>
          </p:cNvPr>
          <p:cNvSpPr/>
          <p:nvPr/>
        </p:nvSpPr>
        <p:spPr>
          <a:xfrm>
            <a:off x="8035290" y="2176534"/>
            <a:ext cx="4110481" cy="3220278"/>
          </a:xfrm>
          <a:prstGeom prst="frame">
            <a:avLst>
              <a:gd name="adj1" fmla="val 509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8689-234D-9DBC-1C9B-7D9994217CD4}"/>
              </a:ext>
            </a:extLst>
          </p:cNvPr>
          <p:cNvSpPr txBox="1"/>
          <p:nvPr/>
        </p:nvSpPr>
        <p:spPr>
          <a:xfrm>
            <a:off x="9622841" y="242746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Собаки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/>
              <p:nvPr/>
            </p:nvSpPr>
            <p:spPr>
              <a:xfrm>
                <a:off x="1794510" y="5772150"/>
                <a:ext cx="2026580" cy="48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0,83</a:t>
                </a:r>
                <a:endParaRPr lang="en-U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510" y="5772150"/>
                <a:ext cx="2026580" cy="489686"/>
              </a:xfrm>
              <a:prstGeom prst="rect">
                <a:avLst/>
              </a:prstGeom>
              <a:blipFill>
                <a:blip r:embed="rId9"/>
                <a:stretch>
                  <a:fillRect l="-2500" r="-1875" b="-10256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36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0" y="2705725"/>
            <a:ext cx="7234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</a:t>
            </a:r>
          </a:p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курсу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BFBFE-7BF2-BB10-1E18-3A33B1BBEB26}"/>
              </a:ext>
            </a:extLst>
          </p:cNvPr>
          <p:cNvGrpSpPr/>
          <p:nvPr/>
        </p:nvGrpSpPr>
        <p:grpSpPr>
          <a:xfrm>
            <a:off x="7234990" y="-28204"/>
            <a:ext cx="4957010" cy="6914408"/>
            <a:chOff x="7234990" y="-28204"/>
            <a:chExt cx="4957010" cy="69144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0CF175-2E38-2808-997C-1ED9D8212D84}"/>
                </a:ext>
              </a:extLst>
            </p:cNvPr>
            <p:cNvSpPr/>
            <p:nvPr/>
          </p:nvSpPr>
          <p:spPr>
            <a:xfrm>
              <a:off x="7234990" y="-28204"/>
              <a:ext cx="4957010" cy="6914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AA9BC2-713E-5278-1199-8E44652004A9}"/>
                </a:ext>
              </a:extLst>
            </p:cNvPr>
            <p:cNvSpPr txBox="1"/>
            <p:nvPr/>
          </p:nvSpPr>
          <p:spPr>
            <a:xfrm>
              <a:off x="7464403" y="305068"/>
              <a:ext cx="4367174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лабораторних робіт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Кожна лабораторна робота має бути представлена та захищена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плагіат бали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лабораторну роботу анулюються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Виконана лабораторна робота має бути надіслана на пошту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темою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Вступ у нейронні мережі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виконані лабораторні роботи, група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НАЗВА_ГРУПИ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В самому листі потрібно вказати своє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прізвище у форматі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“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Студент – ПРІЗВИЩЕ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додати файли та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або посилання на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git (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залежно від умов вказаних в лабораторній роботі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Тільки після отримання лабораторної роботи на пошту, її можна буде захистити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кожну з лабораторних робіт будуть виставлятися бали, максимальна сума яких дорівнює 100 балів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A37CD8-185C-7D5C-9130-8B271D1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13" y="3592152"/>
            <a:ext cx="3127487" cy="31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03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B9C5B-2363-106B-6BC4-99269C1C2864}"/>
              </a:ext>
            </a:extLst>
          </p:cNvPr>
          <p:cNvSpPr txBox="1"/>
          <p:nvPr/>
        </p:nvSpPr>
        <p:spPr>
          <a:xfrm>
            <a:off x="161725" y="1138022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Accuracy</a:t>
            </a:r>
            <a:r>
              <a:rPr lang="uk-UA" dirty="0"/>
              <a:t> – точність, яка розраховується базуючись на правильних відповідях моделі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/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blipFill>
                <a:blip r:embed="rId2"/>
                <a:stretch>
                  <a:fillRect l="-1794" b="-7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60C9B9A9-D28D-60F6-85F7-D87A9AB0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9" y="3251157"/>
            <a:ext cx="1671016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C4581C66-23FA-D931-7E77-7045AB2B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11" y="2931355"/>
            <a:ext cx="1282976" cy="171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Dog Meme: Adorable Little Animals in Funny Pictures">
            <a:extLst>
              <a:ext uri="{FF2B5EF4-FFF2-40B4-BE49-F238E27FC236}">
                <a16:creationId xmlns:a16="http://schemas.microsoft.com/office/drawing/2014/main" id="{12F0AF9C-0D9F-CCF0-6E1B-A203A048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13" y="3047725"/>
            <a:ext cx="1804916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Shiba Inu dog behind the doge meme turns 16 - CNET">
            <a:extLst>
              <a:ext uri="{FF2B5EF4-FFF2-40B4-BE49-F238E27FC236}">
                <a16:creationId xmlns:a16="http://schemas.microsoft.com/office/drawing/2014/main" id="{CC652139-235E-C8AA-A395-7B953A94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91" y="2955161"/>
            <a:ext cx="1804917" cy="180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FF46343F-A122-65ED-E14B-F096A0B4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9" y="3251157"/>
            <a:ext cx="1648125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g Memes Funny Pictures With Dogs And Puppy, 40% OFF">
            <a:extLst>
              <a:ext uri="{FF2B5EF4-FFF2-40B4-BE49-F238E27FC236}">
                <a16:creationId xmlns:a16="http://schemas.microsoft.com/office/drawing/2014/main" id="{ACEEE768-80AA-56C5-6823-B4A00EC4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58" y="3047725"/>
            <a:ext cx="1976322" cy="197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09E1EDDB-AF0D-3D1A-622B-FC07F3B0874A}"/>
              </a:ext>
            </a:extLst>
          </p:cNvPr>
          <p:cNvSpPr/>
          <p:nvPr/>
        </p:nvSpPr>
        <p:spPr>
          <a:xfrm>
            <a:off x="114408" y="2176534"/>
            <a:ext cx="6144973" cy="3220278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065F5-7F10-5617-39B8-42F24B5A2950}"/>
              </a:ext>
            </a:extLst>
          </p:cNvPr>
          <p:cNvSpPr txBox="1"/>
          <p:nvPr/>
        </p:nvSpPr>
        <p:spPr>
          <a:xfrm>
            <a:off x="2569159" y="2429934"/>
            <a:ext cx="6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endParaRPr lang="en-UA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33B170-F0A7-3F2D-9E63-1ED7262B509D}"/>
              </a:ext>
            </a:extLst>
          </p:cNvPr>
          <p:cNvSpPr/>
          <p:nvPr/>
        </p:nvSpPr>
        <p:spPr>
          <a:xfrm>
            <a:off x="6420984" y="2176534"/>
            <a:ext cx="5724787" cy="3220278"/>
          </a:xfrm>
          <a:prstGeom prst="frame">
            <a:avLst>
              <a:gd name="adj1" fmla="val 509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8689-234D-9DBC-1C9B-7D9994217CD4}"/>
              </a:ext>
            </a:extLst>
          </p:cNvPr>
          <p:cNvSpPr txBox="1"/>
          <p:nvPr/>
        </p:nvSpPr>
        <p:spPr>
          <a:xfrm>
            <a:off x="9622841" y="242746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Собаки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/>
              <p:nvPr/>
            </p:nvSpPr>
            <p:spPr>
              <a:xfrm>
                <a:off x="1794510" y="5772150"/>
                <a:ext cx="2026580" cy="484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0,66</a:t>
                </a:r>
                <a:endParaRPr lang="en-U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510" y="5772150"/>
                <a:ext cx="2026580" cy="484620"/>
              </a:xfrm>
              <a:prstGeom prst="rect">
                <a:avLst/>
              </a:prstGeom>
              <a:blipFill>
                <a:blip r:embed="rId9"/>
                <a:stretch>
                  <a:fillRect l="-2500" r="-1875" b="-7692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631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B9C5B-2363-106B-6BC4-99269C1C2864}"/>
              </a:ext>
            </a:extLst>
          </p:cNvPr>
          <p:cNvSpPr txBox="1"/>
          <p:nvPr/>
        </p:nvSpPr>
        <p:spPr>
          <a:xfrm>
            <a:off x="161725" y="1138022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Accuracy</a:t>
            </a:r>
            <a:r>
              <a:rPr lang="uk-UA" dirty="0"/>
              <a:t> – точність, яка розраховується базуючись на правильних відповідях моделі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/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blipFill>
                <a:blip r:embed="rId2"/>
                <a:stretch>
                  <a:fillRect l="-1794" b="-7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60C9B9A9-D28D-60F6-85F7-D87A9AB0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7" y="2453143"/>
            <a:ext cx="1107234" cy="10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C4581C66-23FA-D931-7E77-7045AB2B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87" y="2490498"/>
            <a:ext cx="863998" cy="11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Shiba Inu dog behind the doge meme turns 16 - CNET">
            <a:extLst>
              <a:ext uri="{FF2B5EF4-FFF2-40B4-BE49-F238E27FC236}">
                <a16:creationId xmlns:a16="http://schemas.microsoft.com/office/drawing/2014/main" id="{CC652139-235E-C8AA-A395-7B953A94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91" y="2955161"/>
            <a:ext cx="1804917" cy="180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FF46343F-A122-65ED-E14B-F096A0B4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76" y="2511752"/>
            <a:ext cx="1223967" cy="12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09E1EDDB-AF0D-3D1A-622B-FC07F3B0874A}"/>
              </a:ext>
            </a:extLst>
          </p:cNvPr>
          <p:cNvSpPr/>
          <p:nvPr/>
        </p:nvSpPr>
        <p:spPr>
          <a:xfrm>
            <a:off x="114408" y="2176534"/>
            <a:ext cx="6144973" cy="3220278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065F5-7F10-5617-39B8-42F24B5A2950}"/>
              </a:ext>
            </a:extLst>
          </p:cNvPr>
          <p:cNvSpPr txBox="1"/>
          <p:nvPr/>
        </p:nvSpPr>
        <p:spPr>
          <a:xfrm>
            <a:off x="2569159" y="2429934"/>
            <a:ext cx="6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endParaRPr lang="en-UA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33B170-F0A7-3F2D-9E63-1ED7262B509D}"/>
              </a:ext>
            </a:extLst>
          </p:cNvPr>
          <p:cNvSpPr/>
          <p:nvPr/>
        </p:nvSpPr>
        <p:spPr>
          <a:xfrm>
            <a:off x="6420984" y="2176534"/>
            <a:ext cx="5724787" cy="3220278"/>
          </a:xfrm>
          <a:prstGeom prst="frame">
            <a:avLst>
              <a:gd name="adj1" fmla="val 509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8689-234D-9DBC-1C9B-7D9994217CD4}"/>
              </a:ext>
            </a:extLst>
          </p:cNvPr>
          <p:cNvSpPr txBox="1"/>
          <p:nvPr/>
        </p:nvSpPr>
        <p:spPr>
          <a:xfrm>
            <a:off x="9622841" y="242746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Собаки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/>
              <p:nvPr/>
            </p:nvSpPr>
            <p:spPr>
              <a:xfrm>
                <a:off x="1794510" y="5772150"/>
                <a:ext cx="2124364" cy="48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0,81</a:t>
                </a:r>
                <a:endParaRPr lang="en-U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510" y="5772150"/>
                <a:ext cx="2124364" cy="484043"/>
              </a:xfrm>
              <a:prstGeom prst="rect">
                <a:avLst/>
              </a:prstGeom>
              <a:blipFill>
                <a:blip r:embed="rId7"/>
                <a:stretch>
                  <a:fillRect l="-2381" r="-1786" b="-7692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25E8B457-63BA-65F8-AAD7-ECDF015A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52" y="2730774"/>
            <a:ext cx="1690268" cy="22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24C6BBAF-A482-8EB5-6B77-467577AF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012" y="2957063"/>
            <a:ext cx="1756388" cy="173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LITE CAT MEME dekal 100 Mm Vinylbildekal Rolig Meme - Temu Sweden">
            <a:extLst>
              <a:ext uri="{FF2B5EF4-FFF2-40B4-BE49-F238E27FC236}">
                <a16:creationId xmlns:a16="http://schemas.microsoft.com/office/drawing/2014/main" id="{EDC81312-DA91-27AB-E656-20789D000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956" r="21498" b="24957"/>
          <a:stretch/>
        </p:blipFill>
        <p:spPr bwMode="auto">
          <a:xfrm>
            <a:off x="3118884" y="2432660"/>
            <a:ext cx="1372736" cy="1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mudge The Cat Meme Vinyl Sticker Decal | eBay">
            <a:extLst>
              <a:ext uri="{FF2B5EF4-FFF2-40B4-BE49-F238E27FC236}">
                <a16:creationId xmlns:a16="http://schemas.microsoft.com/office/drawing/2014/main" id="{5E1E54C7-EA69-E95D-D826-8609E3D3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" y="3661410"/>
            <a:ext cx="153924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t stare meme by PirateKidd Sound Effect - Meme Button - Tuna">
            <a:extLst>
              <a:ext uri="{FF2B5EF4-FFF2-40B4-BE49-F238E27FC236}">
                <a16:creationId xmlns:a16="http://schemas.microsoft.com/office/drawing/2014/main" id="{D77F3F0B-2EF1-EC0E-C678-71DEB67B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78" y="3822877"/>
            <a:ext cx="1608614" cy="1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rooling in your sleep @leroy.dacat #meowed #cutecat #cat #catmeme #meme  #silly #sillycat #drolling #goodsleep #sleeping #sleep | Instagram">
            <a:extLst>
              <a:ext uri="{FF2B5EF4-FFF2-40B4-BE49-F238E27FC236}">
                <a16:creationId xmlns:a16="http://schemas.microsoft.com/office/drawing/2014/main" id="{1612FCBD-B2CB-A893-76E4-3ABF8E92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96" y="3860709"/>
            <a:ext cx="1023046" cy="127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48450-708E-3ED9-F868-6A27343F73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0742" y="3731018"/>
            <a:ext cx="1478280" cy="148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4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B9C5B-2363-106B-6BC4-99269C1C2864}"/>
              </a:ext>
            </a:extLst>
          </p:cNvPr>
          <p:cNvSpPr txBox="1"/>
          <p:nvPr/>
        </p:nvSpPr>
        <p:spPr>
          <a:xfrm>
            <a:off x="161725" y="1138022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Accuracy</a:t>
            </a:r>
            <a:r>
              <a:rPr lang="uk-UA" dirty="0"/>
              <a:t> – точність, яка розраховується базуючись на правильних відповідях моделі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/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blipFill>
                <a:blip r:embed="rId2"/>
                <a:stretch>
                  <a:fillRect l="-1794" b="-7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60C9B9A9-D28D-60F6-85F7-D87A9AB0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2" y="3000881"/>
            <a:ext cx="395953" cy="3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C4581C66-23FA-D931-7E77-7045AB2B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78" y="2979449"/>
            <a:ext cx="308971" cy="4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Shiba Inu dog behind the doge meme turns 16 - CNET">
            <a:extLst>
              <a:ext uri="{FF2B5EF4-FFF2-40B4-BE49-F238E27FC236}">
                <a16:creationId xmlns:a16="http://schemas.microsoft.com/office/drawing/2014/main" id="{CC652139-235E-C8AA-A395-7B953A94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65" y="3085042"/>
            <a:ext cx="725816" cy="7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FF46343F-A122-65ED-E14B-F096A0B4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70" y="2955161"/>
            <a:ext cx="437698" cy="4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09E1EDDB-AF0D-3D1A-622B-FC07F3B0874A}"/>
              </a:ext>
            </a:extLst>
          </p:cNvPr>
          <p:cNvSpPr/>
          <p:nvPr/>
        </p:nvSpPr>
        <p:spPr>
          <a:xfrm>
            <a:off x="114408" y="2176534"/>
            <a:ext cx="6144973" cy="3220278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065F5-7F10-5617-39B8-42F24B5A2950}"/>
              </a:ext>
            </a:extLst>
          </p:cNvPr>
          <p:cNvSpPr txBox="1"/>
          <p:nvPr/>
        </p:nvSpPr>
        <p:spPr>
          <a:xfrm>
            <a:off x="2818506" y="2397526"/>
            <a:ext cx="6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endParaRPr lang="en-UA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33B170-F0A7-3F2D-9E63-1ED7262B509D}"/>
              </a:ext>
            </a:extLst>
          </p:cNvPr>
          <p:cNvSpPr/>
          <p:nvPr/>
        </p:nvSpPr>
        <p:spPr>
          <a:xfrm>
            <a:off x="6420984" y="2176534"/>
            <a:ext cx="5724787" cy="3220278"/>
          </a:xfrm>
          <a:prstGeom prst="frame">
            <a:avLst>
              <a:gd name="adj1" fmla="val 509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8689-234D-9DBC-1C9B-7D9994217CD4}"/>
              </a:ext>
            </a:extLst>
          </p:cNvPr>
          <p:cNvSpPr txBox="1"/>
          <p:nvPr/>
        </p:nvSpPr>
        <p:spPr>
          <a:xfrm>
            <a:off x="8929274" y="2405563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Собаки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/>
              <p:nvPr/>
            </p:nvSpPr>
            <p:spPr>
              <a:xfrm>
                <a:off x="1794510" y="5772150"/>
                <a:ext cx="2124364" cy="48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0,87</a:t>
                </a:r>
                <a:endParaRPr lang="en-U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510" y="5772150"/>
                <a:ext cx="2124364" cy="489686"/>
              </a:xfrm>
              <a:prstGeom prst="rect">
                <a:avLst/>
              </a:prstGeom>
              <a:blipFill>
                <a:blip r:embed="rId7"/>
                <a:stretch>
                  <a:fillRect l="-2381" r="-1786" b="-10256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POLITE CAT MEME dekal 100 Mm Vinylbildekal Rolig Meme - Temu Sweden">
            <a:extLst>
              <a:ext uri="{FF2B5EF4-FFF2-40B4-BE49-F238E27FC236}">
                <a16:creationId xmlns:a16="http://schemas.microsoft.com/office/drawing/2014/main" id="{EDC81312-DA91-27AB-E656-20789D000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956" r="21498" b="24957"/>
          <a:stretch/>
        </p:blipFill>
        <p:spPr bwMode="auto">
          <a:xfrm>
            <a:off x="1247873" y="2947390"/>
            <a:ext cx="490898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mudge The Cat Meme Vinyl Sticker Decal | eBay">
            <a:extLst>
              <a:ext uri="{FF2B5EF4-FFF2-40B4-BE49-F238E27FC236}">
                <a16:creationId xmlns:a16="http://schemas.microsoft.com/office/drawing/2014/main" id="{5E1E54C7-EA69-E95D-D826-8609E3D3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2947390"/>
            <a:ext cx="550441" cy="5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t stare meme by PirateKidd Sound Effect - Meme Button - Tuna">
            <a:extLst>
              <a:ext uri="{FF2B5EF4-FFF2-40B4-BE49-F238E27FC236}">
                <a16:creationId xmlns:a16="http://schemas.microsoft.com/office/drawing/2014/main" id="{D77F3F0B-2EF1-EC0E-C678-71DEB67B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78" y="2979449"/>
            <a:ext cx="575249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rooling in your sleep @leroy.dacat #meowed #cutecat #cat #catmeme #meme  #silly #sillycat #drolling #goodsleep #sleeping #sleep | Instagram">
            <a:extLst>
              <a:ext uri="{FF2B5EF4-FFF2-40B4-BE49-F238E27FC236}">
                <a16:creationId xmlns:a16="http://schemas.microsoft.com/office/drawing/2014/main" id="{1612FCBD-B2CB-A893-76E4-3ABF8E92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93" y="2979449"/>
            <a:ext cx="365847" cy="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48450-708E-3ED9-F868-6A27343F73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2267" y="2904623"/>
            <a:ext cx="528642" cy="531680"/>
          </a:xfrm>
          <a:prstGeom prst="rect">
            <a:avLst/>
          </a:prstGeom>
        </p:spPr>
      </p:pic>
      <p:pic>
        <p:nvPicPr>
          <p:cNvPr id="13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A164D286-9D83-A730-4FFB-35DF927E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2" y="3505643"/>
            <a:ext cx="395953" cy="3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DA0E01F6-2998-38AC-D43C-1375C9F7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78" y="3484211"/>
            <a:ext cx="308971" cy="4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22FEAFEE-B0A2-A1D1-135D-1568810B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70" y="3459923"/>
            <a:ext cx="437698" cy="4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OLITE CAT MEME dekal 100 Mm Vinylbildekal Rolig Meme - Temu Sweden">
            <a:extLst>
              <a:ext uri="{FF2B5EF4-FFF2-40B4-BE49-F238E27FC236}">
                <a16:creationId xmlns:a16="http://schemas.microsoft.com/office/drawing/2014/main" id="{B09E7906-7EBE-1CCA-F263-2CA111291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956" r="21498" b="24957"/>
          <a:stretch/>
        </p:blipFill>
        <p:spPr bwMode="auto">
          <a:xfrm>
            <a:off x="1247873" y="3452152"/>
            <a:ext cx="490898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mudge The Cat Meme Vinyl Sticker Decal | eBay">
            <a:extLst>
              <a:ext uri="{FF2B5EF4-FFF2-40B4-BE49-F238E27FC236}">
                <a16:creationId xmlns:a16="http://schemas.microsoft.com/office/drawing/2014/main" id="{1A9A06EA-80B7-8F60-A314-5AE2A105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452152"/>
            <a:ext cx="550441" cy="5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at stare meme by PirateKidd Sound Effect - Meme Button - Tuna">
            <a:extLst>
              <a:ext uri="{FF2B5EF4-FFF2-40B4-BE49-F238E27FC236}">
                <a16:creationId xmlns:a16="http://schemas.microsoft.com/office/drawing/2014/main" id="{78D7A8B9-FDB8-3BEB-13C2-C2E8AEE3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78" y="3484211"/>
            <a:ext cx="575249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rooling in your sleep @leroy.dacat #meowed #cutecat #cat #catmeme #meme  #silly #sillycat #drolling #goodsleep #sleeping #sleep | Instagram">
            <a:extLst>
              <a:ext uri="{FF2B5EF4-FFF2-40B4-BE49-F238E27FC236}">
                <a16:creationId xmlns:a16="http://schemas.microsoft.com/office/drawing/2014/main" id="{735DC983-4F28-2689-B24D-9F051612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93" y="3484211"/>
            <a:ext cx="365847" cy="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3EAB73-CBA6-330B-3A93-654561362F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2267" y="3409385"/>
            <a:ext cx="528642" cy="531680"/>
          </a:xfrm>
          <a:prstGeom prst="rect">
            <a:avLst/>
          </a:prstGeom>
        </p:spPr>
      </p:pic>
      <p:pic>
        <p:nvPicPr>
          <p:cNvPr id="22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64C899E7-433F-DC20-9D6A-97927A65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2" y="4058218"/>
            <a:ext cx="395953" cy="3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D5D443A7-1037-75F7-EAF0-3073649C1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78" y="4036786"/>
            <a:ext cx="308971" cy="4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2917B01B-BC3F-D33B-4F61-11B12C72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70" y="4012498"/>
            <a:ext cx="437698" cy="4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OLITE CAT MEME dekal 100 Mm Vinylbildekal Rolig Meme - Temu Sweden">
            <a:extLst>
              <a:ext uri="{FF2B5EF4-FFF2-40B4-BE49-F238E27FC236}">
                <a16:creationId xmlns:a16="http://schemas.microsoft.com/office/drawing/2014/main" id="{E2AA0C59-5092-83A9-F302-0C2B29FCF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956" r="21498" b="24957"/>
          <a:stretch/>
        </p:blipFill>
        <p:spPr bwMode="auto">
          <a:xfrm>
            <a:off x="1247873" y="4004727"/>
            <a:ext cx="490898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mudge The Cat Meme Vinyl Sticker Decal | eBay">
            <a:extLst>
              <a:ext uri="{FF2B5EF4-FFF2-40B4-BE49-F238E27FC236}">
                <a16:creationId xmlns:a16="http://schemas.microsoft.com/office/drawing/2014/main" id="{C4821B0D-3542-C47C-616B-E2553F0D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4004727"/>
            <a:ext cx="550441" cy="5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at stare meme by PirateKidd Sound Effect - Meme Button - Tuna">
            <a:extLst>
              <a:ext uri="{FF2B5EF4-FFF2-40B4-BE49-F238E27FC236}">
                <a16:creationId xmlns:a16="http://schemas.microsoft.com/office/drawing/2014/main" id="{11C97F5D-FD20-A260-3060-2C835FB30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78" y="4036786"/>
            <a:ext cx="575249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Drooling in your sleep @leroy.dacat #meowed #cutecat #cat #catmeme #meme  #silly #sillycat #drolling #goodsleep #sleeping #sleep | Instagram">
            <a:extLst>
              <a:ext uri="{FF2B5EF4-FFF2-40B4-BE49-F238E27FC236}">
                <a16:creationId xmlns:a16="http://schemas.microsoft.com/office/drawing/2014/main" id="{EF0C43D6-EAA4-8E16-C889-F030AE1B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93" y="4036786"/>
            <a:ext cx="365847" cy="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AE1BB-ABA0-730D-EC0F-B5D738897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2267" y="3961960"/>
            <a:ext cx="528642" cy="531680"/>
          </a:xfrm>
          <a:prstGeom prst="rect">
            <a:avLst/>
          </a:prstGeom>
        </p:spPr>
      </p:pic>
      <p:pic>
        <p:nvPicPr>
          <p:cNvPr id="30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9F5511B7-7D5F-2DC7-7A3A-50DD8796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1" y="4633725"/>
            <a:ext cx="395953" cy="3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1B09957D-3DDF-AAAA-BC07-A7797C30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7" y="4612293"/>
            <a:ext cx="308971" cy="4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91AE5EA3-5EAF-FAAC-1FD8-47080393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69" y="4588005"/>
            <a:ext cx="437698" cy="4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POLITE CAT MEME dekal 100 Mm Vinylbildekal Rolig Meme - Temu Sweden">
            <a:extLst>
              <a:ext uri="{FF2B5EF4-FFF2-40B4-BE49-F238E27FC236}">
                <a16:creationId xmlns:a16="http://schemas.microsoft.com/office/drawing/2014/main" id="{CD53A5EC-F01E-AFCC-2BA1-D04DA8BD8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956" r="21498" b="24957"/>
          <a:stretch/>
        </p:blipFill>
        <p:spPr bwMode="auto">
          <a:xfrm>
            <a:off x="1266972" y="4580234"/>
            <a:ext cx="490898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Smudge The Cat Meme Vinyl Sticker Decal | eBay">
            <a:extLst>
              <a:ext uri="{FF2B5EF4-FFF2-40B4-BE49-F238E27FC236}">
                <a16:creationId xmlns:a16="http://schemas.microsoft.com/office/drawing/2014/main" id="{9CC1EFDC-92DB-83D5-9E67-DFA17650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37" y="4580234"/>
            <a:ext cx="550441" cy="5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at stare meme by PirateKidd Sound Effect - Meme Button - Tuna">
            <a:extLst>
              <a:ext uri="{FF2B5EF4-FFF2-40B4-BE49-F238E27FC236}">
                <a16:creationId xmlns:a16="http://schemas.microsoft.com/office/drawing/2014/main" id="{21E79A30-2972-A951-C57E-9D45DB65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77" y="4612293"/>
            <a:ext cx="575249" cy="4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Drooling in your sleep @leroy.dacat #meowed #cutecat #cat #catmeme #meme  #silly #sillycat #drolling #goodsleep #sleeping #sleep | Instagram">
            <a:extLst>
              <a:ext uri="{FF2B5EF4-FFF2-40B4-BE49-F238E27FC236}">
                <a16:creationId xmlns:a16="http://schemas.microsoft.com/office/drawing/2014/main" id="{A5B7C369-4FE2-5953-9637-922FFE72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92" y="4612293"/>
            <a:ext cx="365847" cy="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56DA32-697F-41A7-BB97-4FF7FCDD1F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1366" y="4537467"/>
            <a:ext cx="528642" cy="531680"/>
          </a:xfrm>
          <a:prstGeom prst="rect">
            <a:avLst/>
          </a:prstGeom>
        </p:spPr>
      </p:pic>
      <p:pic>
        <p:nvPicPr>
          <p:cNvPr id="38" name="Picture 10" descr="Cute Dog Meme: Adorable Little Animals in Funny Pictures">
            <a:extLst>
              <a:ext uri="{FF2B5EF4-FFF2-40B4-BE49-F238E27FC236}">
                <a16:creationId xmlns:a16="http://schemas.microsoft.com/office/drawing/2014/main" id="{C81F7A9B-DF1C-52D8-92DA-AC51DF93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68" y="3060027"/>
            <a:ext cx="725817" cy="66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Dog Memes Funny Pictures With Dogs And Puppy, 40% OFF">
            <a:extLst>
              <a:ext uri="{FF2B5EF4-FFF2-40B4-BE49-F238E27FC236}">
                <a16:creationId xmlns:a16="http://schemas.microsoft.com/office/drawing/2014/main" id="{F5C1B856-6697-F85D-8677-F6A7640B5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20" y="3000881"/>
            <a:ext cx="809977" cy="80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4060C9F7-9B9A-2418-8BCB-F43F8331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56" y="3943545"/>
            <a:ext cx="723666" cy="9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9E9F1FC6-3CC3-FBC8-40AC-297E4262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788" y="3979284"/>
            <a:ext cx="952441" cy="9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OLITE CAT MEME dekal 100 Mm Vinylbildekal Rolig Meme - Temu Sweden">
            <a:extLst>
              <a:ext uri="{FF2B5EF4-FFF2-40B4-BE49-F238E27FC236}">
                <a16:creationId xmlns:a16="http://schemas.microsoft.com/office/drawing/2014/main" id="{C3EDFEE8-43C1-CA64-112E-D38C3455E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956" r="21498" b="24957"/>
          <a:stretch/>
        </p:blipFill>
        <p:spPr bwMode="auto">
          <a:xfrm>
            <a:off x="7931244" y="4127600"/>
            <a:ext cx="845721" cy="8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Drooling in your sleep @leroy.dacat #meowed #cutecat #cat #catmeme #meme  #silly #sillycat #drolling #goodsleep #sleeping #sleep | Instagram">
            <a:extLst>
              <a:ext uri="{FF2B5EF4-FFF2-40B4-BE49-F238E27FC236}">
                <a16:creationId xmlns:a16="http://schemas.microsoft.com/office/drawing/2014/main" id="{9A804633-149D-E1C5-A37E-C022E62C3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97" y="4013491"/>
            <a:ext cx="752616" cy="93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0A596-8BB6-E9C5-A9E9-332DEA743D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5638" y="4012498"/>
            <a:ext cx="935451" cy="9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7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7184F-E7D6-C0AA-AB29-69F64E892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23" y="273050"/>
            <a:ext cx="12214823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94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A82C5-0540-6BFF-7272-C85B74563FD1}"/>
                  </a:ext>
                </a:extLst>
              </p:cNvPr>
              <p:cNvSpPr txBox="1"/>
              <p:nvPr/>
            </p:nvSpPr>
            <p:spPr>
              <a:xfrm>
                <a:off x="988206" y="1310779"/>
                <a:ext cx="3337965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Precision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 в класі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 в класі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A82C5-0540-6BFF-7272-C85B74563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06" y="1310779"/>
                <a:ext cx="3337965" cy="491096"/>
              </a:xfrm>
              <a:prstGeom prst="rect">
                <a:avLst/>
              </a:prstGeom>
              <a:blipFill>
                <a:blip r:embed="rId2"/>
                <a:stretch>
                  <a:fillRect l="-1515" b="-12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 descr="The Shiba Inu dog behind the doge meme turns 16 - CNET">
            <a:extLst>
              <a:ext uri="{FF2B5EF4-FFF2-40B4-BE49-F238E27FC236}">
                <a16:creationId xmlns:a16="http://schemas.microsoft.com/office/drawing/2014/main" id="{2356506B-7BBE-1EF1-D07D-B2613C6E2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01" y="2778943"/>
            <a:ext cx="1058045" cy="105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1424D15E-A982-D5EE-2D55-E4D6DE210791}"/>
              </a:ext>
            </a:extLst>
          </p:cNvPr>
          <p:cNvSpPr/>
          <p:nvPr/>
        </p:nvSpPr>
        <p:spPr>
          <a:xfrm>
            <a:off x="2766073" y="2262807"/>
            <a:ext cx="6659854" cy="4028554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4FDEA-5DE1-D55A-01F8-290DC12AC8A2}"/>
              </a:ext>
            </a:extLst>
          </p:cNvPr>
          <p:cNvSpPr txBox="1"/>
          <p:nvPr/>
        </p:nvSpPr>
        <p:spPr>
          <a:xfrm>
            <a:off x="5692611" y="2450736"/>
            <a:ext cx="6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endParaRPr lang="en-UA" dirty="0"/>
          </a:p>
        </p:txBody>
      </p:sp>
      <p:pic>
        <p:nvPicPr>
          <p:cNvPr id="14" name="Picture 10" descr="Cute Dog Meme: Adorable Little Animals in Funny Pictures">
            <a:extLst>
              <a:ext uri="{FF2B5EF4-FFF2-40B4-BE49-F238E27FC236}">
                <a16:creationId xmlns:a16="http://schemas.microsoft.com/office/drawing/2014/main" id="{79B9F7C3-6A69-0CE0-41EF-382C174A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35" y="2894286"/>
            <a:ext cx="1058047" cy="9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og Memes Funny Pictures With Dogs And Puppy, 40% OFF">
            <a:extLst>
              <a:ext uri="{FF2B5EF4-FFF2-40B4-BE49-F238E27FC236}">
                <a16:creationId xmlns:a16="http://schemas.microsoft.com/office/drawing/2014/main" id="{B1C99957-B89B-0114-5693-B7CFCA274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72" y="2905869"/>
            <a:ext cx="1180730" cy="118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F4B3BF20-1E08-0E41-B0E5-5A7E58D9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19" y="4429388"/>
            <a:ext cx="1054911" cy="140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1AD80EE5-7B7F-06D2-1686-3C508A7C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10" y="4390906"/>
            <a:ext cx="1388404" cy="13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OLITE CAT MEME dekal 100 Mm Vinylbildekal Rolig Meme - Temu Sweden">
            <a:extLst>
              <a:ext uri="{FF2B5EF4-FFF2-40B4-BE49-F238E27FC236}">
                <a16:creationId xmlns:a16="http://schemas.microsoft.com/office/drawing/2014/main" id="{2FA85555-E148-0AF1-C928-D837150AD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956" r="21498" b="24957"/>
          <a:stretch/>
        </p:blipFill>
        <p:spPr bwMode="auto">
          <a:xfrm>
            <a:off x="4026848" y="4547531"/>
            <a:ext cx="1232835" cy="11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rooling in your sleep @leroy.dacat #meowed #cutecat #cat #catmeme #meme  #silly #sillycat #drolling #goodsleep #sleeping #sleep | Instagram">
            <a:extLst>
              <a:ext uri="{FF2B5EF4-FFF2-40B4-BE49-F238E27FC236}">
                <a16:creationId xmlns:a16="http://schemas.microsoft.com/office/drawing/2014/main" id="{C2FA2A43-EC84-2C4C-4891-747B6F14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94" y="4393059"/>
            <a:ext cx="1097113" cy="137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F19286-8EA3-53F2-5AB9-FBD4502D5D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4467" y="4459215"/>
            <a:ext cx="1363637" cy="1371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5BDB17-EEAB-3B63-3A10-0BB3E98A1245}"/>
                  </a:ext>
                </a:extLst>
              </p:cNvPr>
              <p:cNvSpPr txBox="1"/>
              <p:nvPr/>
            </p:nvSpPr>
            <p:spPr>
              <a:xfrm>
                <a:off x="7499121" y="1305461"/>
                <a:ext cx="2082814" cy="489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Precision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uk-U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≈0,62</m:t>
                    </m:r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5BDB17-EEAB-3B63-3A10-0BB3E98A1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121" y="1305461"/>
                <a:ext cx="2082814" cy="489814"/>
              </a:xfrm>
              <a:prstGeom prst="rect">
                <a:avLst/>
              </a:prstGeom>
              <a:blipFill>
                <a:blip r:embed="rId11"/>
                <a:stretch>
                  <a:fillRect l="-2424" b="-7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194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A82C5-0540-6BFF-7272-C85B74563FD1}"/>
                  </a:ext>
                </a:extLst>
              </p:cNvPr>
              <p:cNvSpPr txBox="1"/>
              <p:nvPr/>
            </p:nvSpPr>
            <p:spPr>
              <a:xfrm>
                <a:off x="988206" y="1310779"/>
                <a:ext cx="3266087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Recall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 за класом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 за класом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A82C5-0540-6BFF-7272-C85B74563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06" y="1310779"/>
                <a:ext cx="3266087" cy="491096"/>
              </a:xfrm>
              <a:prstGeom prst="rect">
                <a:avLst/>
              </a:prstGeom>
              <a:blipFill>
                <a:blip r:embed="rId2"/>
                <a:stretch>
                  <a:fillRect l="-1544" b="-12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5BDB17-EEAB-3B63-3A10-0BB3E98A1245}"/>
                  </a:ext>
                </a:extLst>
              </p:cNvPr>
              <p:cNvSpPr txBox="1"/>
              <p:nvPr/>
            </p:nvSpPr>
            <p:spPr>
              <a:xfrm>
                <a:off x="7499121" y="1305461"/>
                <a:ext cx="1783309" cy="489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Recall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uk-U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≈0,66</m:t>
                    </m:r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5BDB17-EEAB-3B63-3A10-0BB3E98A1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121" y="1305461"/>
                <a:ext cx="1783309" cy="489814"/>
              </a:xfrm>
              <a:prstGeom prst="rect">
                <a:avLst/>
              </a:prstGeom>
              <a:blipFill>
                <a:blip r:embed="rId3"/>
                <a:stretch>
                  <a:fillRect l="-2817" b="-50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 descr="CAT MEME FACE | Cat memes, Excited cat, Silly cats pictures">
            <a:extLst>
              <a:ext uri="{FF2B5EF4-FFF2-40B4-BE49-F238E27FC236}">
                <a16:creationId xmlns:a16="http://schemas.microsoft.com/office/drawing/2014/main" id="{C5EF78A2-C852-2137-07A7-63A1276E2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9" y="3251157"/>
            <a:ext cx="1671016" cy="164812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y White Cat Looks Like A Meme And Her Cats Make Those, 50% OFF">
            <a:extLst>
              <a:ext uri="{FF2B5EF4-FFF2-40B4-BE49-F238E27FC236}">
                <a16:creationId xmlns:a16="http://schemas.microsoft.com/office/drawing/2014/main" id="{7E4AD727-2708-0CA3-D63C-C6DAE54D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11" y="2931355"/>
            <a:ext cx="1282976" cy="171063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ute Dog Meme: Adorable Little Animals in Funny Pictures">
            <a:extLst>
              <a:ext uri="{FF2B5EF4-FFF2-40B4-BE49-F238E27FC236}">
                <a16:creationId xmlns:a16="http://schemas.microsoft.com/office/drawing/2014/main" id="{4BCFD016-225D-95FD-7EF8-3A49D4DF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13" y="3047725"/>
            <a:ext cx="1804916" cy="1648125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The Shiba Inu dog behind the doge meme turns 16 - CNET">
            <a:extLst>
              <a:ext uri="{FF2B5EF4-FFF2-40B4-BE49-F238E27FC236}">
                <a16:creationId xmlns:a16="http://schemas.microsoft.com/office/drawing/2014/main" id="{E0E3399D-3A08-0BFA-7E21-2B5EBCCD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91" y="2955161"/>
            <a:ext cx="1804917" cy="1804917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F3D9864F-AE55-472C-5E72-375D7762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9" y="3251157"/>
            <a:ext cx="1648125" cy="164812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Dog Memes Funny Pictures With Dogs And Puppy, 40% OFF">
            <a:extLst>
              <a:ext uri="{FF2B5EF4-FFF2-40B4-BE49-F238E27FC236}">
                <a16:creationId xmlns:a16="http://schemas.microsoft.com/office/drawing/2014/main" id="{7D18ABBB-85F3-442C-0E7D-3FFA3F815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58" y="3047725"/>
            <a:ext cx="1976322" cy="1976322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EFB50A1F-CF11-C442-F322-753EAB02FB62}"/>
              </a:ext>
            </a:extLst>
          </p:cNvPr>
          <p:cNvSpPr/>
          <p:nvPr/>
        </p:nvSpPr>
        <p:spPr>
          <a:xfrm>
            <a:off x="114408" y="2176534"/>
            <a:ext cx="6144973" cy="3220278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A74C4A-5F3C-5450-B523-F9E895208726}"/>
              </a:ext>
            </a:extLst>
          </p:cNvPr>
          <p:cNvSpPr txBox="1"/>
          <p:nvPr/>
        </p:nvSpPr>
        <p:spPr>
          <a:xfrm>
            <a:off x="2569159" y="2429934"/>
            <a:ext cx="6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endParaRPr lang="en-UA" dirty="0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B6CD6746-FF36-3EEC-C753-22750C8BCF8E}"/>
              </a:ext>
            </a:extLst>
          </p:cNvPr>
          <p:cNvSpPr/>
          <p:nvPr/>
        </p:nvSpPr>
        <p:spPr>
          <a:xfrm>
            <a:off x="6420984" y="2176534"/>
            <a:ext cx="5724787" cy="3220278"/>
          </a:xfrm>
          <a:prstGeom prst="frame">
            <a:avLst>
              <a:gd name="adj1" fmla="val 509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5D6136-F548-54D5-5026-0DFEDE0D2629}"/>
              </a:ext>
            </a:extLst>
          </p:cNvPr>
          <p:cNvSpPr txBox="1"/>
          <p:nvPr/>
        </p:nvSpPr>
        <p:spPr>
          <a:xfrm>
            <a:off x="8835177" y="243670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Собаки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9669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alculation of Precision, Recall and Accuracy in the confusion matrix. |  Download Scientific Diagram">
            <a:extLst>
              <a:ext uri="{FF2B5EF4-FFF2-40B4-BE49-F238E27FC236}">
                <a16:creationId xmlns:a16="http://schemas.microsoft.com/office/drawing/2014/main" id="{370CE902-D9B8-BC54-E6FE-82C9EA371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965200"/>
            <a:ext cx="107950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37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E7AFF-BB50-E34E-229A-E3E2A7B2C89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B9C5B-2363-106B-6BC4-99269C1C2864}"/>
              </a:ext>
            </a:extLst>
          </p:cNvPr>
          <p:cNvSpPr txBox="1"/>
          <p:nvPr/>
        </p:nvSpPr>
        <p:spPr>
          <a:xfrm>
            <a:off x="161725" y="1138022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Accuracy</a:t>
            </a:r>
            <a:r>
              <a:rPr lang="uk-UA" dirty="0"/>
              <a:t> – точність, яка розраховується базуючись на правильних відповідях моделі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/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Правильні відповіді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Кількість</m:t>
                        </m:r>
                      </m:den>
                    </m:f>
                  </m:oMath>
                </a14:m>
                <a:endParaRPr lang="en-U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EAA8C-5F2C-3C67-9327-27CF88678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956" y="1215640"/>
                <a:ext cx="2813655" cy="491096"/>
              </a:xfrm>
              <a:prstGeom prst="rect">
                <a:avLst/>
              </a:prstGeom>
              <a:blipFill>
                <a:blip r:embed="rId2"/>
                <a:stretch>
                  <a:fillRect l="-1794" b="-75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4" name="Picture 10" descr="Cute Dog Meme: Adorable Little Animals in Funny Pictures">
            <a:extLst>
              <a:ext uri="{FF2B5EF4-FFF2-40B4-BE49-F238E27FC236}">
                <a16:creationId xmlns:a16="http://schemas.microsoft.com/office/drawing/2014/main" id="{12F0AF9C-0D9F-CCF0-6E1B-A203A048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53" y="2990575"/>
            <a:ext cx="1804916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FF46343F-A122-65ED-E14B-F096A0B4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93" y="2990575"/>
            <a:ext cx="1648125" cy="16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09E1EDDB-AF0D-3D1A-622B-FC07F3B0874A}"/>
              </a:ext>
            </a:extLst>
          </p:cNvPr>
          <p:cNvSpPr/>
          <p:nvPr/>
        </p:nvSpPr>
        <p:spPr>
          <a:xfrm>
            <a:off x="114408" y="2176534"/>
            <a:ext cx="5550896" cy="3220278"/>
          </a:xfrm>
          <a:prstGeom prst="frame">
            <a:avLst>
              <a:gd name="adj1" fmla="val 5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065F5-7F10-5617-39B8-42F24B5A2950}"/>
              </a:ext>
            </a:extLst>
          </p:cNvPr>
          <p:cNvSpPr txBox="1"/>
          <p:nvPr/>
        </p:nvSpPr>
        <p:spPr>
          <a:xfrm>
            <a:off x="2569159" y="2429934"/>
            <a:ext cx="217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Коти</a:t>
            </a:r>
            <a:r>
              <a:rPr lang="en-US" dirty="0"/>
              <a:t> – 9</a:t>
            </a:r>
            <a:r>
              <a:rPr lang="uk-UA" dirty="0"/>
              <a:t>5</a:t>
            </a:r>
            <a:r>
              <a:rPr lang="en-US" dirty="0"/>
              <a:t>0 </a:t>
            </a:r>
            <a:r>
              <a:rPr lang="uk-UA" dirty="0"/>
              <a:t>картинок</a:t>
            </a:r>
            <a:endParaRPr lang="en-UA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33B170-F0A7-3F2D-9E63-1ED7262B509D}"/>
              </a:ext>
            </a:extLst>
          </p:cNvPr>
          <p:cNvSpPr/>
          <p:nvPr/>
        </p:nvSpPr>
        <p:spPr>
          <a:xfrm>
            <a:off x="5888918" y="2176534"/>
            <a:ext cx="6256853" cy="3220278"/>
          </a:xfrm>
          <a:prstGeom prst="frame">
            <a:avLst>
              <a:gd name="adj1" fmla="val 509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8689-234D-9DBC-1C9B-7D9994217CD4}"/>
              </a:ext>
            </a:extLst>
          </p:cNvPr>
          <p:cNvSpPr txBox="1"/>
          <p:nvPr/>
        </p:nvSpPr>
        <p:spPr>
          <a:xfrm>
            <a:off x="8738071" y="243028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Собаки </a:t>
            </a:r>
            <a:r>
              <a:rPr lang="en-US" dirty="0"/>
              <a:t>–</a:t>
            </a:r>
            <a:r>
              <a:rPr lang="uk-UA" dirty="0"/>
              <a:t> 50</a:t>
            </a:r>
            <a:endParaRPr lang="en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/>
              <p:nvPr/>
            </p:nvSpPr>
            <p:spPr>
              <a:xfrm>
                <a:off x="1794510" y="5772150"/>
                <a:ext cx="2265428" cy="48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Accuracy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950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:r>
                  <a:rPr lang="uk-UA" dirty="0"/>
                  <a:t>0,95</a:t>
                </a:r>
                <a:endParaRPr lang="en-U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0BA03-8B01-727B-7C87-53CEC17A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510" y="5772150"/>
                <a:ext cx="2265428" cy="489686"/>
              </a:xfrm>
              <a:prstGeom prst="rect">
                <a:avLst/>
              </a:prstGeom>
              <a:blipFill>
                <a:blip r:embed="rId5"/>
                <a:stretch>
                  <a:fillRect l="-2235" r="-1676" b="-10256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355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710A7F-5ADD-8F92-22B1-A25069A0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1841"/>
            <a:ext cx="5190359" cy="5190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0D3F74-5759-A263-0ED6-52CBD1597DA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D4362C-301D-93AF-9C6A-FF4B5BBC469A}"/>
              </a:ext>
            </a:extLst>
          </p:cNvPr>
          <p:cNvSpPr txBox="1"/>
          <p:nvPr/>
        </p:nvSpPr>
        <p:spPr>
          <a:xfrm>
            <a:off x="298577" y="2705725"/>
            <a:ext cx="5498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Питання?</a:t>
            </a:r>
            <a:endParaRPr lang="en-U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1552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330197" y="2230439"/>
            <a:ext cx="5315980" cy="2418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CNN (Convolutional neural network)</a:t>
            </a:r>
            <a:endParaRPr lang="en-US" sz="5400" b="1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E513768-4AE8-63F2-1BAF-6C20F3F0DADE}"/>
              </a:ext>
            </a:extLst>
          </p:cNvPr>
          <p:cNvSpPr/>
          <p:nvPr/>
        </p:nvSpPr>
        <p:spPr>
          <a:xfrm>
            <a:off x="5953298" y="1044529"/>
            <a:ext cx="4982766" cy="49827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Picture 1" descr="A white lines with circles and arrows&#10;&#10;Description automatically generated">
            <a:extLst>
              <a:ext uri="{FF2B5EF4-FFF2-40B4-BE49-F238E27FC236}">
                <a16:creationId xmlns:a16="http://schemas.microsoft.com/office/drawing/2014/main" id="{B015B72B-E99B-61C9-D002-FA99A5480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073" y="1686712"/>
            <a:ext cx="3698400" cy="3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7922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A91D19F0-E5C6-4DB4-7D00-F11D66ACCE14}"/>
              </a:ext>
            </a:extLst>
          </p:cNvPr>
          <p:cNvSpPr txBox="1"/>
          <p:nvPr/>
        </p:nvSpPr>
        <p:spPr>
          <a:xfrm>
            <a:off x="2006441" y="147712"/>
            <a:ext cx="8482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Згорткова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 нейронна мережа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1662E83D-671E-FA82-7AF7-C357EB551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526676"/>
              </p:ext>
            </p:extLst>
          </p:nvPr>
        </p:nvGraphicFramePr>
        <p:xfrm>
          <a:off x="5496316" y="1545575"/>
          <a:ext cx="17257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38">
                  <a:extLst>
                    <a:ext uri="{9D8B030D-6E8A-4147-A177-3AD203B41FA5}">
                      <a16:colId xmlns:a16="http://schemas.microsoft.com/office/drawing/2014/main" val="1231801171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3154496377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1128109528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2346372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907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91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1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74884"/>
                  </a:ext>
                </a:extLst>
              </a:tr>
            </a:tbl>
          </a:graphicData>
        </a:graphic>
      </p:graphicFrame>
      <p:pic>
        <p:nvPicPr>
          <p:cNvPr id="104" name="Picture 103">
            <a:extLst>
              <a:ext uri="{FF2B5EF4-FFF2-40B4-BE49-F238E27FC236}">
                <a16:creationId xmlns:a16="http://schemas.microsoft.com/office/drawing/2014/main" id="{546BF49B-7735-87AD-C4C8-DD521D61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95" y="1281127"/>
            <a:ext cx="1807184" cy="1815436"/>
          </a:xfrm>
          <a:prstGeom prst="rect">
            <a:avLst/>
          </a:prstGeom>
        </p:spPr>
      </p:pic>
      <p:sp>
        <p:nvSpPr>
          <p:cNvPr id="105" name="Right Arrow 104">
            <a:extLst>
              <a:ext uri="{FF2B5EF4-FFF2-40B4-BE49-F238E27FC236}">
                <a16:creationId xmlns:a16="http://schemas.microsoft.com/office/drawing/2014/main" id="{BFA51484-7045-E4B7-6E54-80BBDD7A6378}"/>
              </a:ext>
            </a:extLst>
          </p:cNvPr>
          <p:cNvSpPr/>
          <p:nvPr/>
        </p:nvSpPr>
        <p:spPr>
          <a:xfrm>
            <a:off x="3734476" y="1975452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06" name="Picture 14" descr="ReLU Activation Function">
            <a:extLst>
              <a:ext uri="{FF2B5EF4-FFF2-40B4-BE49-F238E27FC236}">
                <a16:creationId xmlns:a16="http://schemas.microsoft.com/office/drawing/2014/main" id="{5941B9F5-87AB-C5F1-CD96-D0ED08DDB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0" b="4762"/>
          <a:stretch/>
        </p:blipFill>
        <p:spPr bwMode="auto">
          <a:xfrm>
            <a:off x="9119126" y="1659340"/>
            <a:ext cx="1725753" cy="12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ight Arrow 106">
            <a:extLst>
              <a:ext uri="{FF2B5EF4-FFF2-40B4-BE49-F238E27FC236}">
                <a16:creationId xmlns:a16="http://schemas.microsoft.com/office/drawing/2014/main" id="{C01BB534-9A21-8C59-EEF4-F0B4F139FEE0}"/>
              </a:ext>
            </a:extLst>
          </p:cNvPr>
          <p:cNvSpPr/>
          <p:nvPr/>
        </p:nvSpPr>
        <p:spPr>
          <a:xfrm>
            <a:off x="8060521" y="1866459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EEA0FDF6-985E-1F5D-E32A-42ABAE24A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471239"/>
              </p:ext>
            </p:extLst>
          </p:nvPr>
        </p:nvGraphicFramePr>
        <p:xfrm>
          <a:off x="2338059" y="4724426"/>
          <a:ext cx="1725752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38">
                  <a:extLst>
                    <a:ext uri="{9D8B030D-6E8A-4147-A177-3AD203B41FA5}">
                      <a16:colId xmlns:a16="http://schemas.microsoft.com/office/drawing/2014/main" val="1231801171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3154496377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1128109528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2346372855"/>
                    </a:ext>
                  </a:extLst>
                </a:gridCol>
              </a:tblGrid>
              <a:tr h="118627"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907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91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1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74884"/>
                  </a:ext>
                </a:extLst>
              </a:tr>
            </a:tbl>
          </a:graphicData>
        </a:graphic>
      </p:graphicFrame>
      <p:pic>
        <p:nvPicPr>
          <p:cNvPr id="110" name="Picture 109">
            <a:extLst>
              <a:ext uri="{FF2B5EF4-FFF2-40B4-BE49-F238E27FC236}">
                <a16:creationId xmlns:a16="http://schemas.microsoft.com/office/drawing/2014/main" id="{A74416F0-03F3-6DA4-F582-89850014A2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54000"/>
          </a:blip>
          <a:stretch>
            <a:fillRect/>
          </a:stretch>
        </p:blipFill>
        <p:spPr>
          <a:xfrm>
            <a:off x="1031495" y="1295870"/>
            <a:ext cx="911387" cy="9068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FAD9BFC-CB0A-B2DC-2510-8775E177CB4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54000"/>
          </a:blip>
          <a:stretch>
            <a:fillRect/>
          </a:stretch>
        </p:blipFill>
        <p:spPr>
          <a:xfrm>
            <a:off x="1922657" y="2169395"/>
            <a:ext cx="911387" cy="90683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BBDF6D4-BB27-B4E7-953B-8B950B0B98E7}"/>
              </a:ext>
            </a:extLst>
          </p:cNvPr>
          <p:cNvSpPr txBox="1"/>
          <p:nvPr/>
        </p:nvSpPr>
        <p:spPr>
          <a:xfrm>
            <a:off x="5559133" y="1060010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Таблиця ознак</a:t>
            </a:r>
            <a:endParaRPr lang="en-UA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BB9D292-C9FB-168F-1CCB-07308C08FB40}"/>
              </a:ext>
            </a:extLst>
          </p:cNvPr>
          <p:cNvSpPr txBox="1"/>
          <p:nvPr/>
        </p:nvSpPr>
        <p:spPr>
          <a:xfrm>
            <a:off x="8842180" y="1060010"/>
            <a:ext cx="2353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en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4" name="Table 113">
            <a:extLst>
              <a:ext uri="{FF2B5EF4-FFF2-40B4-BE49-F238E27FC236}">
                <a16:creationId xmlns:a16="http://schemas.microsoft.com/office/drawing/2014/main" id="{65B992CD-DFA6-8DFB-6902-A43685880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046815"/>
              </p:ext>
            </p:extLst>
          </p:nvPr>
        </p:nvGraphicFramePr>
        <p:xfrm>
          <a:off x="5875001" y="5033919"/>
          <a:ext cx="8628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38">
                  <a:extLst>
                    <a:ext uri="{9D8B030D-6E8A-4147-A177-3AD203B41FA5}">
                      <a16:colId xmlns:a16="http://schemas.microsoft.com/office/drawing/2014/main" val="406893138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643583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70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253541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3A984D05-AE83-6405-2E57-D3B1362FE182}"/>
              </a:ext>
            </a:extLst>
          </p:cNvPr>
          <p:cNvSpPr txBox="1"/>
          <p:nvPr/>
        </p:nvSpPr>
        <p:spPr>
          <a:xfrm>
            <a:off x="5634075" y="4539760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UA" dirty="0"/>
              <a:t>ax pooling</a:t>
            </a:r>
          </a:p>
        </p:txBody>
      </p:sp>
      <p:pic>
        <p:nvPicPr>
          <p:cNvPr id="120" name="Graphic 119">
            <a:extLst>
              <a:ext uri="{FF2B5EF4-FFF2-40B4-BE49-F238E27FC236}">
                <a16:creationId xmlns:a16="http://schemas.microsoft.com/office/drawing/2014/main" id="{1EF7F270-E8E4-9802-3264-7B44F967C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3047" y="4563186"/>
            <a:ext cx="3116033" cy="155504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9F280F4-E520-51DA-FAF5-02309DDDB0B8}"/>
              </a:ext>
            </a:extLst>
          </p:cNvPr>
          <p:cNvSpPr txBox="1"/>
          <p:nvPr/>
        </p:nvSpPr>
        <p:spPr>
          <a:xfrm>
            <a:off x="2070593" y="4226921"/>
            <a:ext cx="226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Згорток (</a:t>
            </a:r>
            <a:r>
              <a:rPr lang="en-US" dirty="0"/>
              <a:t>Convolution</a:t>
            </a:r>
            <a:r>
              <a:rPr lang="uk-UA" dirty="0"/>
              <a:t>)</a:t>
            </a:r>
            <a:endParaRPr lang="en-UA" dirty="0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DA6FFDF0-02EE-F9B8-C204-30913DD71DC6}"/>
              </a:ext>
            </a:extLst>
          </p:cNvPr>
          <p:cNvSpPr/>
          <p:nvPr/>
        </p:nvSpPr>
        <p:spPr>
          <a:xfrm>
            <a:off x="4536384" y="5145660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0E8BA93D-C42D-2F72-089F-F09594688180}"/>
              </a:ext>
            </a:extLst>
          </p:cNvPr>
          <p:cNvSpPr/>
          <p:nvPr/>
        </p:nvSpPr>
        <p:spPr>
          <a:xfrm>
            <a:off x="7384540" y="5092956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4" name="Bent Arrow 123">
            <a:extLst>
              <a:ext uri="{FF2B5EF4-FFF2-40B4-BE49-F238E27FC236}">
                <a16:creationId xmlns:a16="http://schemas.microsoft.com/office/drawing/2014/main" id="{976FE724-78CC-B457-63BF-4B0022C137EC}"/>
              </a:ext>
            </a:extLst>
          </p:cNvPr>
          <p:cNvSpPr/>
          <p:nvPr/>
        </p:nvSpPr>
        <p:spPr>
          <a:xfrm rot="10800000">
            <a:off x="7159250" y="3117743"/>
            <a:ext cx="4337823" cy="769440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25" name="Bent Arrow 124">
            <a:extLst>
              <a:ext uri="{FF2B5EF4-FFF2-40B4-BE49-F238E27FC236}">
                <a16:creationId xmlns:a16="http://schemas.microsoft.com/office/drawing/2014/main" id="{FABCE645-FDDF-6137-E2AE-719586C520A1}"/>
              </a:ext>
            </a:extLst>
          </p:cNvPr>
          <p:cNvSpPr/>
          <p:nvPr/>
        </p:nvSpPr>
        <p:spPr>
          <a:xfrm rot="5400000" flipV="1">
            <a:off x="2573152" y="2236994"/>
            <a:ext cx="1461299" cy="4187972"/>
          </a:xfrm>
          <a:prstGeom prst="bentArrow">
            <a:avLst>
              <a:gd name="adj1" fmla="val 12405"/>
              <a:gd name="adj2" fmla="val 9948"/>
              <a:gd name="adj3" fmla="val 14083"/>
              <a:gd name="adj4" fmla="val 38788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8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7DA528-E019-8AA4-549F-1A7283CD3462}"/>
              </a:ext>
            </a:extLst>
          </p:cNvPr>
          <p:cNvGraphicFramePr>
            <a:graphicFrameLocks noGrp="1"/>
          </p:cNvGraphicFramePr>
          <p:nvPr/>
        </p:nvGraphicFramePr>
        <p:xfrm>
          <a:off x="236621" y="1187324"/>
          <a:ext cx="17257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38">
                  <a:extLst>
                    <a:ext uri="{9D8B030D-6E8A-4147-A177-3AD203B41FA5}">
                      <a16:colId xmlns:a16="http://schemas.microsoft.com/office/drawing/2014/main" val="1231801171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3154496377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1128109528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2346372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907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91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1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748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1F5E0E6-9F7B-3142-6F5D-BA576506BECB}"/>
              </a:ext>
            </a:extLst>
          </p:cNvPr>
          <p:cNvSpPr txBox="1"/>
          <p:nvPr/>
        </p:nvSpPr>
        <p:spPr>
          <a:xfrm>
            <a:off x="3384015" y="1002658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UA" dirty="0"/>
              <a:t>ax pooling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541DE99-9B00-0887-C95F-5B76E5C916B5}"/>
              </a:ext>
            </a:extLst>
          </p:cNvPr>
          <p:cNvSpPr/>
          <p:nvPr/>
        </p:nvSpPr>
        <p:spPr>
          <a:xfrm>
            <a:off x="2360635" y="1617201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40E0C9B-1941-40E4-E228-41A550B0997F}"/>
              </a:ext>
            </a:extLst>
          </p:cNvPr>
          <p:cNvGraphicFramePr>
            <a:graphicFrameLocks noGrp="1"/>
          </p:cNvGraphicFramePr>
          <p:nvPr/>
        </p:nvGraphicFramePr>
        <p:xfrm>
          <a:off x="3504477" y="1379901"/>
          <a:ext cx="1103802" cy="1098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901">
                  <a:extLst>
                    <a:ext uri="{9D8B030D-6E8A-4147-A177-3AD203B41FA5}">
                      <a16:colId xmlns:a16="http://schemas.microsoft.com/office/drawing/2014/main" val="1249530909"/>
                    </a:ext>
                  </a:extLst>
                </a:gridCol>
                <a:gridCol w="551901">
                  <a:extLst>
                    <a:ext uri="{9D8B030D-6E8A-4147-A177-3AD203B41FA5}">
                      <a16:colId xmlns:a16="http://schemas.microsoft.com/office/drawing/2014/main" val="2471389466"/>
                    </a:ext>
                  </a:extLst>
                </a:gridCol>
              </a:tblGrid>
              <a:tr h="549103">
                <a:tc>
                  <a:txBody>
                    <a:bodyPr/>
                    <a:lstStyle/>
                    <a:p>
                      <a:pPr algn="ctr"/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696051"/>
                  </a:ext>
                </a:extLst>
              </a:tr>
              <a:tr h="549103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37473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45B1C17-FD4E-348F-958F-254387994ED8}"/>
              </a:ext>
            </a:extLst>
          </p:cNvPr>
          <p:cNvGraphicFramePr>
            <a:graphicFrameLocks noGrp="1"/>
          </p:cNvGraphicFramePr>
          <p:nvPr/>
        </p:nvGraphicFramePr>
        <p:xfrm>
          <a:off x="3867295" y="3835848"/>
          <a:ext cx="39826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62">
                  <a:extLst>
                    <a:ext uri="{9D8B030D-6E8A-4147-A177-3AD203B41FA5}">
                      <a16:colId xmlns:a16="http://schemas.microsoft.com/office/drawing/2014/main" val="2378106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7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691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04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258941"/>
                  </a:ext>
                </a:extLst>
              </a:tr>
            </a:tbl>
          </a:graphicData>
        </a:graphic>
      </p:graphicFrame>
      <p:sp>
        <p:nvSpPr>
          <p:cNvPr id="22" name="Right Arrow 21">
            <a:extLst>
              <a:ext uri="{FF2B5EF4-FFF2-40B4-BE49-F238E27FC236}">
                <a16:creationId xmlns:a16="http://schemas.microsoft.com/office/drawing/2014/main" id="{2F34CDC0-3D37-4A01-4590-221F39CF4EB1}"/>
              </a:ext>
            </a:extLst>
          </p:cNvPr>
          <p:cNvSpPr/>
          <p:nvPr/>
        </p:nvSpPr>
        <p:spPr>
          <a:xfrm rot="5400000">
            <a:off x="3623356" y="2746358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3" name="Doughnut 22">
            <a:extLst>
              <a:ext uri="{FF2B5EF4-FFF2-40B4-BE49-F238E27FC236}">
                <a16:creationId xmlns:a16="http://schemas.microsoft.com/office/drawing/2014/main" id="{098A6C8D-BE96-1122-AF8A-ACFAE5C60D34}"/>
              </a:ext>
            </a:extLst>
          </p:cNvPr>
          <p:cNvSpPr/>
          <p:nvPr/>
        </p:nvSpPr>
        <p:spPr>
          <a:xfrm>
            <a:off x="6395039" y="4275371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24" name="Doughnut 23">
            <a:extLst>
              <a:ext uri="{FF2B5EF4-FFF2-40B4-BE49-F238E27FC236}">
                <a16:creationId xmlns:a16="http://schemas.microsoft.com/office/drawing/2014/main" id="{040A77EE-E833-EB15-6DB0-1764E1287DB8}"/>
              </a:ext>
            </a:extLst>
          </p:cNvPr>
          <p:cNvSpPr/>
          <p:nvPr/>
        </p:nvSpPr>
        <p:spPr>
          <a:xfrm>
            <a:off x="7236883" y="3836955"/>
            <a:ext cx="1405404" cy="140540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AC6153-0491-9D77-E447-E09352DE8DE6}"/>
              </a:ext>
            </a:extLst>
          </p:cNvPr>
          <p:cNvCxnSpPr>
            <a:cxnSpLocks/>
            <a:stCxn id="24" idx="2"/>
            <a:endCxn id="23" idx="6"/>
          </p:cNvCxnSpPr>
          <p:nvPr/>
        </p:nvCxnSpPr>
        <p:spPr>
          <a:xfrm flipH="1" flipV="1">
            <a:off x="6911423" y="4533563"/>
            <a:ext cx="325460" cy="60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Doughnut 25">
            <a:extLst>
              <a:ext uri="{FF2B5EF4-FFF2-40B4-BE49-F238E27FC236}">
                <a16:creationId xmlns:a16="http://schemas.microsoft.com/office/drawing/2014/main" id="{A2B1240C-A8C2-ACCA-14B9-E8B4F924A647}"/>
              </a:ext>
            </a:extLst>
          </p:cNvPr>
          <p:cNvSpPr/>
          <p:nvPr/>
        </p:nvSpPr>
        <p:spPr>
          <a:xfrm>
            <a:off x="7681393" y="2868318"/>
            <a:ext cx="516384" cy="516384"/>
          </a:xfrm>
          <a:prstGeom prst="donut">
            <a:avLst>
              <a:gd name="adj" fmla="val 60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E2E745-1479-8AA7-87FA-4D19914FE24D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>
            <a:off x="7939585" y="3384702"/>
            <a:ext cx="0" cy="4522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32F3732-44CC-2D0F-9C5C-B202E0015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865" y="4347439"/>
            <a:ext cx="256731" cy="369332"/>
          </a:xfrm>
          <a:prstGeom prst="rect">
            <a:avLst/>
          </a:prstGeom>
        </p:spPr>
      </p:pic>
      <p:sp>
        <p:nvSpPr>
          <p:cNvPr id="31" name="Doughnut 30">
            <a:extLst>
              <a:ext uri="{FF2B5EF4-FFF2-40B4-BE49-F238E27FC236}">
                <a16:creationId xmlns:a16="http://schemas.microsoft.com/office/drawing/2014/main" id="{8E7CE5F8-C2C6-E197-E236-EA49251BD5C6}"/>
              </a:ext>
            </a:extLst>
          </p:cNvPr>
          <p:cNvSpPr/>
          <p:nvPr/>
        </p:nvSpPr>
        <p:spPr>
          <a:xfrm>
            <a:off x="9344989" y="3664871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81FEE6-319C-0612-9DA5-DF399819ED3B}"/>
              </a:ext>
            </a:extLst>
          </p:cNvPr>
          <p:cNvCxnSpPr>
            <a:cxnSpLocks/>
            <a:stCxn id="31" idx="2"/>
            <a:endCxn id="24" idx="6"/>
          </p:cNvCxnSpPr>
          <p:nvPr/>
        </p:nvCxnSpPr>
        <p:spPr>
          <a:xfrm flipH="1">
            <a:off x="8642287" y="3923063"/>
            <a:ext cx="702702" cy="6165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5CCD3A-3B24-105D-09FA-2DF673FDB6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 flipV="1">
            <a:off x="4254971" y="4018316"/>
            <a:ext cx="2140068" cy="51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9831303-E490-488A-32E9-4CB32D5418CC}"/>
              </a:ext>
            </a:extLst>
          </p:cNvPr>
          <p:cNvCxnSpPr>
            <a:cxnSpLocks/>
            <a:stCxn id="23" idx="2"/>
          </p:cNvCxnSpPr>
          <p:nvPr/>
        </p:nvCxnSpPr>
        <p:spPr>
          <a:xfrm flipH="1" flipV="1">
            <a:off x="4273251" y="4405036"/>
            <a:ext cx="2121788" cy="128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A3CE96-06BB-D600-F3C6-721E171F8D5C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254971" y="4533563"/>
            <a:ext cx="2140068" cy="2552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6555EE2-8972-EC20-7518-CBC65C28CA9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265557" y="4533563"/>
            <a:ext cx="2129482" cy="590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4A63226-B569-1B41-95BE-EC2415792D2F}"/>
              </a:ext>
            </a:extLst>
          </p:cNvPr>
          <p:cNvSpPr txBox="1"/>
          <p:nvPr/>
        </p:nvSpPr>
        <p:spPr>
          <a:xfrm>
            <a:off x="4432055" y="3807789"/>
            <a:ext cx="54694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-0,8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422FF6-BA42-4DD9-839B-3AA64CE06ABE}"/>
              </a:ext>
            </a:extLst>
          </p:cNvPr>
          <p:cNvSpPr txBox="1"/>
          <p:nvPr/>
        </p:nvSpPr>
        <p:spPr>
          <a:xfrm>
            <a:off x="4436685" y="4202414"/>
            <a:ext cx="66396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-0,07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8890E6-FABF-CCF0-7A4C-719A8DB456D4}"/>
              </a:ext>
            </a:extLst>
          </p:cNvPr>
          <p:cNvSpPr txBox="1"/>
          <p:nvPr/>
        </p:nvSpPr>
        <p:spPr>
          <a:xfrm>
            <a:off x="4438270" y="4587304"/>
            <a:ext cx="47641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0,2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8F1A53-FB25-83E6-A5A3-C3606403086F}"/>
              </a:ext>
            </a:extLst>
          </p:cNvPr>
          <p:cNvSpPr txBox="1"/>
          <p:nvPr/>
        </p:nvSpPr>
        <p:spPr>
          <a:xfrm>
            <a:off x="4435969" y="4983898"/>
            <a:ext cx="59343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0,17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EDBE09-52A0-BA69-F288-82C6710A9DE2}"/>
              </a:ext>
            </a:extLst>
          </p:cNvPr>
          <p:cNvSpPr txBox="1"/>
          <p:nvPr/>
        </p:nvSpPr>
        <p:spPr>
          <a:xfrm>
            <a:off x="7662795" y="294175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0,97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73944427-83CA-C438-FB50-E4E22EFE4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8"/>
          <a:stretch/>
        </p:blipFill>
        <p:spPr>
          <a:xfrm>
            <a:off x="7519080" y="4150878"/>
            <a:ext cx="849587" cy="797178"/>
          </a:xfrm>
          <a:prstGeom prst="rect">
            <a:avLst/>
          </a:prstGeom>
        </p:spPr>
      </p:pic>
      <p:sp>
        <p:nvSpPr>
          <p:cNvPr id="73" name="Doughnut 72">
            <a:extLst>
              <a:ext uri="{FF2B5EF4-FFF2-40B4-BE49-F238E27FC236}">
                <a16:creationId xmlns:a16="http://schemas.microsoft.com/office/drawing/2014/main" id="{908A3DB7-B5B1-C998-3FF3-197684C5EE15}"/>
              </a:ext>
            </a:extLst>
          </p:cNvPr>
          <p:cNvSpPr/>
          <p:nvPr/>
        </p:nvSpPr>
        <p:spPr>
          <a:xfrm>
            <a:off x="9344989" y="4910372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F64459-8C06-8AFC-831D-C09638041920}"/>
              </a:ext>
            </a:extLst>
          </p:cNvPr>
          <p:cNvCxnSpPr>
            <a:cxnSpLocks/>
            <a:stCxn id="73" idx="2"/>
            <a:endCxn id="24" idx="6"/>
          </p:cNvCxnSpPr>
          <p:nvPr/>
        </p:nvCxnSpPr>
        <p:spPr>
          <a:xfrm flipH="1" flipV="1">
            <a:off x="8642287" y="4539657"/>
            <a:ext cx="702702" cy="6289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Doughnut 76">
            <a:extLst>
              <a:ext uri="{FF2B5EF4-FFF2-40B4-BE49-F238E27FC236}">
                <a16:creationId xmlns:a16="http://schemas.microsoft.com/office/drawing/2014/main" id="{F019235D-5CE3-BA00-A4F5-0FDD902D4ED5}"/>
              </a:ext>
            </a:extLst>
          </p:cNvPr>
          <p:cNvSpPr/>
          <p:nvPr/>
        </p:nvSpPr>
        <p:spPr>
          <a:xfrm>
            <a:off x="9344989" y="2704938"/>
            <a:ext cx="516384" cy="516384"/>
          </a:xfrm>
          <a:prstGeom prst="donut">
            <a:avLst>
              <a:gd name="adj" fmla="val 60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42580D6-BB1B-40C3-FDD7-2EF014429E25}"/>
              </a:ext>
            </a:extLst>
          </p:cNvPr>
          <p:cNvCxnSpPr>
            <a:cxnSpLocks/>
            <a:stCxn id="77" idx="4"/>
            <a:endCxn id="31" idx="0"/>
          </p:cNvCxnSpPr>
          <p:nvPr/>
        </p:nvCxnSpPr>
        <p:spPr>
          <a:xfrm>
            <a:off x="9603181" y="3221322"/>
            <a:ext cx="0" cy="4435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D206C92-4408-E2B8-48AD-2C55DB4F2C1A}"/>
              </a:ext>
            </a:extLst>
          </p:cNvPr>
          <p:cNvSpPr txBox="1"/>
          <p:nvPr/>
        </p:nvSpPr>
        <p:spPr>
          <a:xfrm>
            <a:off x="9326391" y="2778373"/>
            <a:ext cx="59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/>
              <a:t>1,45</a:t>
            </a:r>
          </a:p>
        </p:txBody>
      </p:sp>
      <p:sp>
        <p:nvSpPr>
          <p:cNvPr id="81" name="Doughnut 80">
            <a:extLst>
              <a:ext uri="{FF2B5EF4-FFF2-40B4-BE49-F238E27FC236}">
                <a16:creationId xmlns:a16="http://schemas.microsoft.com/office/drawing/2014/main" id="{1E8F67A6-10AB-782E-D8FA-9E4F56756061}"/>
              </a:ext>
            </a:extLst>
          </p:cNvPr>
          <p:cNvSpPr/>
          <p:nvPr/>
        </p:nvSpPr>
        <p:spPr>
          <a:xfrm>
            <a:off x="9344089" y="5876640"/>
            <a:ext cx="516384" cy="516384"/>
          </a:xfrm>
          <a:prstGeom prst="donut">
            <a:avLst>
              <a:gd name="adj" fmla="val 60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1888241-C7DF-6A4A-E43D-E00835A54A83}"/>
              </a:ext>
            </a:extLst>
          </p:cNvPr>
          <p:cNvCxnSpPr>
            <a:cxnSpLocks/>
            <a:stCxn id="73" idx="4"/>
            <a:endCxn id="81" idx="0"/>
          </p:cNvCxnSpPr>
          <p:nvPr/>
        </p:nvCxnSpPr>
        <p:spPr>
          <a:xfrm flipH="1">
            <a:off x="9602281" y="5426756"/>
            <a:ext cx="900" cy="449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BF68BE9-2E30-57BE-DAD7-A77A0DA16C09}"/>
              </a:ext>
            </a:extLst>
          </p:cNvPr>
          <p:cNvSpPr txBox="1"/>
          <p:nvPr/>
        </p:nvSpPr>
        <p:spPr>
          <a:xfrm>
            <a:off x="9287600" y="5957192"/>
            <a:ext cx="79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/>
              <a:t>-0,45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D070F2B-108E-6BC3-6727-36251A5FFB93}"/>
              </a:ext>
            </a:extLst>
          </p:cNvPr>
          <p:cNvSpPr txBox="1"/>
          <p:nvPr/>
        </p:nvSpPr>
        <p:spPr>
          <a:xfrm>
            <a:off x="8688565" y="4057802"/>
            <a:ext cx="663964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-1,33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CE1AF91-8730-F7FD-EE36-0FEEE1D049D5}"/>
              </a:ext>
            </a:extLst>
          </p:cNvPr>
          <p:cNvSpPr txBox="1"/>
          <p:nvPr/>
        </p:nvSpPr>
        <p:spPr>
          <a:xfrm>
            <a:off x="8708923" y="4686709"/>
            <a:ext cx="59343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1,33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667D90C-2318-2515-D29A-EDFE28E669E0}"/>
              </a:ext>
            </a:extLst>
          </p:cNvPr>
          <p:cNvSpPr txBox="1"/>
          <p:nvPr/>
        </p:nvSpPr>
        <p:spPr>
          <a:xfrm>
            <a:off x="10181994" y="3596480"/>
            <a:ext cx="45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sz="3200" dirty="0"/>
              <a:t>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7FF5481-560C-E006-3200-27FEB3A30074}"/>
              </a:ext>
            </a:extLst>
          </p:cNvPr>
          <p:cNvSpPr txBox="1"/>
          <p:nvPr/>
        </p:nvSpPr>
        <p:spPr>
          <a:xfrm>
            <a:off x="10211649" y="4854365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sz="3200" dirty="0"/>
              <a:t>X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666D54E-F63D-3AA0-BDEF-4E08DE760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7" y="4010928"/>
            <a:ext cx="2758658" cy="277125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A3828A7-B407-3614-01E6-CB4AC19815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54000"/>
          </a:blip>
          <a:stretch>
            <a:fillRect/>
          </a:stretch>
        </p:blipFill>
        <p:spPr>
          <a:xfrm>
            <a:off x="175620" y="4031542"/>
            <a:ext cx="1391227" cy="13842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C24C6B58-B993-F247-AD22-8BA04F16F30E}"/>
              </a:ext>
            </a:extLst>
          </p:cNvPr>
          <p:cNvSpPr txBox="1"/>
          <p:nvPr/>
        </p:nvSpPr>
        <p:spPr>
          <a:xfrm>
            <a:off x="5162915" y="968658"/>
            <a:ext cx="475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 x </a:t>
            </a:r>
            <a:r>
              <a:rPr lang="en-UA" dirty="0"/>
              <a:t>(</a:t>
            </a:r>
            <a:r>
              <a:rPr lang="en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-0,8</a:t>
            </a:r>
            <a:r>
              <a:rPr lang="en-UA" dirty="0"/>
              <a:t>) + </a:t>
            </a:r>
            <a:r>
              <a:rPr lang="en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 x </a:t>
            </a:r>
            <a:r>
              <a:rPr lang="en-UA" dirty="0"/>
              <a:t>(</a:t>
            </a:r>
            <a:r>
              <a:rPr lang="en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-0,07</a:t>
            </a:r>
            <a:r>
              <a:rPr lang="en-UA" dirty="0"/>
              <a:t>) + </a:t>
            </a:r>
            <a:r>
              <a:rPr lang="en-U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0 x 0,2</a:t>
            </a:r>
            <a:r>
              <a:rPr lang="en-U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A" dirty="0"/>
              <a:t>+ </a:t>
            </a:r>
            <a:r>
              <a:rPr lang="en-U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 x 0,17 </a:t>
            </a:r>
            <a:r>
              <a:rPr lang="en-UA" dirty="0"/>
              <a:t>= </a:t>
            </a:r>
            <a:r>
              <a:rPr lang="en-UA" dirty="0">
                <a:solidFill>
                  <a:srgbClr val="7030A0"/>
                </a:solidFill>
              </a:rPr>
              <a:t>- 0,63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9854659-9759-B676-586E-48205160BB19}"/>
              </a:ext>
            </a:extLst>
          </p:cNvPr>
          <p:cNvSpPr txBox="1"/>
          <p:nvPr/>
        </p:nvSpPr>
        <p:spPr>
          <a:xfrm>
            <a:off x="5162915" y="1378506"/>
            <a:ext cx="20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7030A0"/>
                </a:solidFill>
              </a:rPr>
              <a:t>- 0,63 </a:t>
            </a:r>
            <a:r>
              <a:rPr lang="en-UA" dirty="0"/>
              <a:t>+ </a:t>
            </a:r>
            <a:r>
              <a:rPr lang="en-UA" dirty="0">
                <a:solidFill>
                  <a:srgbClr val="FF0000"/>
                </a:solidFill>
              </a:rPr>
              <a:t>0,97 = 0,34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8C9D966-5793-E851-C183-3B56E3F3E5E3}"/>
              </a:ext>
            </a:extLst>
          </p:cNvPr>
          <p:cNvSpPr txBox="1"/>
          <p:nvPr/>
        </p:nvSpPr>
        <p:spPr>
          <a:xfrm>
            <a:off x="5162916" y="1798698"/>
            <a:ext cx="20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A839B1"/>
                </a:solidFill>
              </a:rPr>
              <a:t>ReLU(</a:t>
            </a:r>
            <a:r>
              <a:rPr lang="en-UA" dirty="0">
                <a:solidFill>
                  <a:srgbClr val="FF0000"/>
                </a:solidFill>
              </a:rPr>
              <a:t>0,34</a:t>
            </a:r>
            <a:r>
              <a:rPr lang="en-UA" dirty="0">
                <a:solidFill>
                  <a:srgbClr val="A839B1"/>
                </a:solidFill>
              </a:rPr>
              <a:t>) = 0,34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91D19F0-E5C6-4DB4-7D00-F11D66ACCE14}"/>
              </a:ext>
            </a:extLst>
          </p:cNvPr>
          <p:cNvSpPr txBox="1"/>
          <p:nvPr/>
        </p:nvSpPr>
        <p:spPr>
          <a:xfrm>
            <a:off x="2006441" y="147712"/>
            <a:ext cx="8482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Згорткова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 нейронна мережа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4DB701D-7B20-0D43-1E6A-9AB4E2A23B0F}"/>
              </a:ext>
            </a:extLst>
          </p:cNvPr>
          <p:cNvSpPr txBox="1"/>
          <p:nvPr/>
        </p:nvSpPr>
        <p:spPr>
          <a:xfrm>
            <a:off x="5162915" y="2195957"/>
            <a:ext cx="2365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A839B1"/>
                </a:solidFill>
              </a:rPr>
              <a:t>0,34 </a:t>
            </a:r>
            <a:r>
              <a:rPr lang="en-UA" dirty="0"/>
              <a:t>x (</a:t>
            </a:r>
            <a:r>
              <a:rPr lang="en-UA" dirty="0">
                <a:solidFill>
                  <a:srgbClr val="00B050"/>
                </a:solidFill>
              </a:rPr>
              <a:t>-1,33</a:t>
            </a:r>
            <a:r>
              <a:rPr lang="en-UA" dirty="0"/>
              <a:t>) + </a:t>
            </a:r>
            <a:r>
              <a:rPr lang="en-UA" dirty="0">
                <a:solidFill>
                  <a:srgbClr val="FF0000"/>
                </a:solidFill>
              </a:rPr>
              <a:t>1,45 </a:t>
            </a:r>
            <a:r>
              <a:rPr lang="en-UA" dirty="0"/>
              <a:t>= 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B7BB39-34A2-099F-955F-F318ECF1A31D}"/>
              </a:ext>
            </a:extLst>
          </p:cNvPr>
          <p:cNvSpPr txBox="1"/>
          <p:nvPr/>
        </p:nvSpPr>
        <p:spPr>
          <a:xfrm>
            <a:off x="5171738" y="2570304"/>
            <a:ext cx="269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A839B1"/>
                </a:solidFill>
              </a:rPr>
              <a:t>0,34 </a:t>
            </a:r>
            <a:r>
              <a:rPr lang="en-UA" dirty="0"/>
              <a:t>x (</a:t>
            </a:r>
            <a:r>
              <a:rPr lang="en-UA" dirty="0">
                <a:solidFill>
                  <a:srgbClr val="00B050"/>
                </a:solidFill>
              </a:rPr>
              <a:t>1,33</a:t>
            </a:r>
            <a:r>
              <a:rPr lang="en-UA" dirty="0"/>
              <a:t>) + (-</a:t>
            </a:r>
            <a:r>
              <a:rPr lang="en-UA" dirty="0">
                <a:solidFill>
                  <a:srgbClr val="FF0000"/>
                </a:solidFill>
              </a:rPr>
              <a:t>0,45</a:t>
            </a:r>
            <a:r>
              <a:rPr lang="en-UA" dirty="0"/>
              <a:t>)</a:t>
            </a:r>
            <a:r>
              <a:rPr lang="en-UA" dirty="0">
                <a:solidFill>
                  <a:srgbClr val="FF0000"/>
                </a:solidFill>
              </a:rPr>
              <a:t> </a:t>
            </a:r>
            <a:r>
              <a:rPr lang="en-UA" dirty="0"/>
              <a:t>= 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FD5EAFE-A306-D29E-2052-724ED27FA63D}"/>
              </a:ext>
            </a:extLst>
          </p:cNvPr>
          <p:cNvSpPr txBox="1"/>
          <p:nvPr/>
        </p:nvSpPr>
        <p:spPr>
          <a:xfrm>
            <a:off x="9476892" y="37419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710A5D8-0CAD-770F-886F-BFBE8271B0F2}"/>
              </a:ext>
            </a:extLst>
          </p:cNvPr>
          <p:cNvSpPr txBox="1"/>
          <p:nvPr/>
        </p:nvSpPr>
        <p:spPr>
          <a:xfrm>
            <a:off x="9467766" y="49985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11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1.11111E-6 L 0.03659 0.00116 L 0.07305 0.00347 C 0.08542 0.0037 0.12318 -0.00857 0.11094 0.00231 C 0.09857 0.01319 0.01159 0.05717 -0.00065 0.06829 C -0.01289 0.07963 0.02474 0.06944 0.03724 0.06944 C 0.04961 0.06944 0.0737 0.06829 0.0737 0.06852 C 0.08594 0.06805 0.12253 0.05764 0.11029 0.06829 C 0.09792 0.07893 0.01224 0.1213 -2.29167E-6 0.13217 C -0.01211 0.14282 0.03724 0.13333 0.03724 0.13356 L 0.0737 0.13333 C 0.08594 0.1331 0.12318 0.12106 0.11094 0.13217 C 0.09857 0.14305 0.01237 0.18819 -2.29167E-6 0.1993 C -0.01237 0.21042 0.03659 0.1993 0.03659 0.19954 L 0.0737 0.19815 L 0.11094 0.19815 " pathEditMode="relative" rAng="0" ptsTypes="AAAAAAAAAAAAAAAA">
                                      <p:cBhvr>
                                        <p:cTn id="6" dur="1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8" grpId="0"/>
      <p:bldP spid="99" grpId="0"/>
      <p:bldP spid="100" grpId="0"/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185D0-49C3-122C-1C1F-F3AF9F43B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79" y="4040659"/>
            <a:ext cx="2678332" cy="267220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7DA528-E019-8AA4-549F-1A7283CD3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85427"/>
              </p:ext>
            </p:extLst>
          </p:nvPr>
        </p:nvGraphicFramePr>
        <p:xfrm>
          <a:off x="235570" y="2352488"/>
          <a:ext cx="17257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38">
                  <a:extLst>
                    <a:ext uri="{9D8B030D-6E8A-4147-A177-3AD203B41FA5}">
                      <a16:colId xmlns:a16="http://schemas.microsoft.com/office/drawing/2014/main" val="1231801171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3154496377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1128109528"/>
                    </a:ext>
                  </a:extLst>
                </a:gridCol>
                <a:gridCol w="431438">
                  <a:extLst>
                    <a:ext uri="{9D8B030D-6E8A-4147-A177-3AD203B41FA5}">
                      <a16:colId xmlns:a16="http://schemas.microsoft.com/office/drawing/2014/main" val="2346372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907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91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1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748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1F5E0E6-9F7B-3142-6F5D-BA576506BECB}"/>
              </a:ext>
            </a:extLst>
          </p:cNvPr>
          <p:cNvSpPr txBox="1"/>
          <p:nvPr/>
        </p:nvSpPr>
        <p:spPr>
          <a:xfrm>
            <a:off x="3384015" y="1002658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UA" dirty="0"/>
              <a:t>ax pooling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541DE99-9B00-0887-C95F-5B76E5C916B5}"/>
              </a:ext>
            </a:extLst>
          </p:cNvPr>
          <p:cNvSpPr/>
          <p:nvPr/>
        </p:nvSpPr>
        <p:spPr>
          <a:xfrm rot="19732069">
            <a:off x="2281913" y="2143821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40E0C9B-1941-40E4-E228-41A550B09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964927"/>
              </p:ext>
            </p:extLst>
          </p:nvPr>
        </p:nvGraphicFramePr>
        <p:xfrm>
          <a:off x="3504477" y="1379901"/>
          <a:ext cx="1103802" cy="1098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901">
                  <a:extLst>
                    <a:ext uri="{9D8B030D-6E8A-4147-A177-3AD203B41FA5}">
                      <a16:colId xmlns:a16="http://schemas.microsoft.com/office/drawing/2014/main" val="1249530909"/>
                    </a:ext>
                  </a:extLst>
                </a:gridCol>
                <a:gridCol w="551901">
                  <a:extLst>
                    <a:ext uri="{9D8B030D-6E8A-4147-A177-3AD203B41FA5}">
                      <a16:colId xmlns:a16="http://schemas.microsoft.com/office/drawing/2014/main" val="2471389466"/>
                    </a:ext>
                  </a:extLst>
                </a:gridCol>
              </a:tblGrid>
              <a:tr h="549103">
                <a:tc>
                  <a:txBody>
                    <a:bodyPr/>
                    <a:lstStyle/>
                    <a:p>
                      <a:pPr algn="ctr"/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696051"/>
                  </a:ext>
                </a:extLst>
              </a:tr>
              <a:tr h="5491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37473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45B1C17-FD4E-348F-958F-254387994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28772"/>
              </p:ext>
            </p:extLst>
          </p:nvPr>
        </p:nvGraphicFramePr>
        <p:xfrm>
          <a:off x="3867295" y="3835848"/>
          <a:ext cx="39826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62">
                  <a:extLst>
                    <a:ext uri="{9D8B030D-6E8A-4147-A177-3AD203B41FA5}">
                      <a16:colId xmlns:a16="http://schemas.microsoft.com/office/drawing/2014/main" val="2378106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A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7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691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04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A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258941"/>
                  </a:ext>
                </a:extLst>
              </a:tr>
            </a:tbl>
          </a:graphicData>
        </a:graphic>
      </p:graphicFrame>
      <p:sp>
        <p:nvSpPr>
          <p:cNvPr id="22" name="Right Arrow 21">
            <a:extLst>
              <a:ext uri="{FF2B5EF4-FFF2-40B4-BE49-F238E27FC236}">
                <a16:creationId xmlns:a16="http://schemas.microsoft.com/office/drawing/2014/main" id="{2F34CDC0-3D37-4A01-4590-221F39CF4EB1}"/>
              </a:ext>
            </a:extLst>
          </p:cNvPr>
          <p:cNvSpPr/>
          <p:nvPr/>
        </p:nvSpPr>
        <p:spPr>
          <a:xfrm rot="5400000">
            <a:off x="3623356" y="2746358"/>
            <a:ext cx="866043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3" name="Doughnut 22">
            <a:extLst>
              <a:ext uri="{FF2B5EF4-FFF2-40B4-BE49-F238E27FC236}">
                <a16:creationId xmlns:a16="http://schemas.microsoft.com/office/drawing/2014/main" id="{098A6C8D-BE96-1122-AF8A-ACFAE5C60D34}"/>
              </a:ext>
            </a:extLst>
          </p:cNvPr>
          <p:cNvSpPr/>
          <p:nvPr/>
        </p:nvSpPr>
        <p:spPr>
          <a:xfrm>
            <a:off x="6395039" y="4275371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24" name="Doughnut 23">
            <a:extLst>
              <a:ext uri="{FF2B5EF4-FFF2-40B4-BE49-F238E27FC236}">
                <a16:creationId xmlns:a16="http://schemas.microsoft.com/office/drawing/2014/main" id="{040A77EE-E833-EB15-6DB0-1764E1287DB8}"/>
              </a:ext>
            </a:extLst>
          </p:cNvPr>
          <p:cNvSpPr/>
          <p:nvPr/>
        </p:nvSpPr>
        <p:spPr>
          <a:xfrm>
            <a:off x="7236883" y="3836955"/>
            <a:ext cx="1405404" cy="140540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AC6153-0491-9D77-E447-E09352DE8DE6}"/>
              </a:ext>
            </a:extLst>
          </p:cNvPr>
          <p:cNvCxnSpPr>
            <a:cxnSpLocks/>
            <a:stCxn id="24" idx="2"/>
            <a:endCxn id="23" idx="6"/>
          </p:cNvCxnSpPr>
          <p:nvPr/>
        </p:nvCxnSpPr>
        <p:spPr>
          <a:xfrm flipH="1" flipV="1">
            <a:off x="6911423" y="4533563"/>
            <a:ext cx="325460" cy="60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Doughnut 25">
            <a:extLst>
              <a:ext uri="{FF2B5EF4-FFF2-40B4-BE49-F238E27FC236}">
                <a16:creationId xmlns:a16="http://schemas.microsoft.com/office/drawing/2014/main" id="{A2B1240C-A8C2-ACCA-14B9-E8B4F924A647}"/>
              </a:ext>
            </a:extLst>
          </p:cNvPr>
          <p:cNvSpPr/>
          <p:nvPr/>
        </p:nvSpPr>
        <p:spPr>
          <a:xfrm>
            <a:off x="7681393" y="2868318"/>
            <a:ext cx="516384" cy="516384"/>
          </a:xfrm>
          <a:prstGeom prst="donut">
            <a:avLst>
              <a:gd name="adj" fmla="val 60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E2E745-1479-8AA7-87FA-4D19914FE24D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>
            <a:off x="7939585" y="3384702"/>
            <a:ext cx="0" cy="4522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32F3732-44CC-2D0F-9C5C-B202E0015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865" y="4347439"/>
            <a:ext cx="256731" cy="369332"/>
          </a:xfrm>
          <a:prstGeom prst="rect">
            <a:avLst/>
          </a:prstGeom>
        </p:spPr>
      </p:pic>
      <p:sp>
        <p:nvSpPr>
          <p:cNvPr id="31" name="Doughnut 30">
            <a:extLst>
              <a:ext uri="{FF2B5EF4-FFF2-40B4-BE49-F238E27FC236}">
                <a16:creationId xmlns:a16="http://schemas.microsoft.com/office/drawing/2014/main" id="{8E7CE5F8-C2C6-E197-E236-EA49251BD5C6}"/>
              </a:ext>
            </a:extLst>
          </p:cNvPr>
          <p:cNvSpPr/>
          <p:nvPr/>
        </p:nvSpPr>
        <p:spPr>
          <a:xfrm>
            <a:off x="9344989" y="3664871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81FEE6-319C-0612-9DA5-DF399819ED3B}"/>
              </a:ext>
            </a:extLst>
          </p:cNvPr>
          <p:cNvCxnSpPr>
            <a:cxnSpLocks/>
            <a:stCxn id="31" idx="2"/>
            <a:endCxn id="24" idx="6"/>
          </p:cNvCxnSpPr>
          <p:nvPr/>
        </p:nvCxnSpPr>
        <p:spPr>
          <a:xfrm flipH="1">
            <a:off x="8642287" y="3923063"/>
            <a:ext cx="702702" cy="6165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5CCD3A-3B24-105D-09FA-2DF673FDB6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 flipV="1">
            <a:off x="4254971" y="4018316"/>
            <a:ext cx="2140068" cy="51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9831303-E490-488A-32E9-4CB32D5418CC}"/>
              </a:ext>
            </a:extLst>
          </p:cNvPr>
          <p:cNvCxnSpPr>
            <a:cxnSpLocks/>
            <a:stCxn id="23" idx="2"/>
          </p:cNvCxnSpPr>
          <p:nvPr/>
        </p:nvCxnSpPr>
        <p:spPr>
          <a:xfrm flipH="1" flipV="1">
            <a:off x="4273251" y="4405036"/>
            <a:ext cx="2121788" cy="128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A3CE96-06BB-D600-F3C6-721E171F8D5C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254971" y="4533563"/>
            <a:ext cx="2140068" cy="2552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6555EE2-8972-EC20-7518-CBC65C28CA9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265557" y="4533563"/>
            <a:ext cx="2129482" cy="590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4A63226-B569-1B41-95BE-EC2415792D2F}"/>
              </a:ext>
            </a:extLst>
          </p:cNvPr>
          <p:cNvSpPr txBox="1"/>
          <p:nvPr/>
        </p:nvSpPr>
        <p:spPr>
          <a:xfrm>
            <a:off x="4432055" y="3807789"/>
            <a:ext cx="54694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-0,8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422FF6-BA42-4DD9-839B-3AA64CE06ABE}"/>
              </a:ext>
            </a:extLst>
          </p:cNvPr>
          <p:cNvSpPr txBox="1"/>
          <p:nvPr/>
        </p:nvSpPr>
        <p:spPr>
          <a:xfrm>
            <a:off x="4436685" y="4202414"/>
            <a:ext cx="66396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-0,07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8890E6-FABF-CCF0-7A4C-719A8DB456D4}"/>
              </a:ext>
            </a:extLst>
          </p:cNvPr>
          <p:cNvSpPr txBox="1"/>
          <p:nvPr/>
        </p:nvSpPr>
        <p:spPr>
          <a:xfrm>
            <a:off x="4438270" y="4587304"/>
            <a:ext cx="47641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0,2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8F1A53-FB25-83E6-A5A3-C3606403086F}"/>
              </a:ext>
            </a:extLst>
          </p:cNvPr>
          <p:cNvSpPr txBox="1"/>
          <p:nvPr/>
        </p:nvSpPr>
        <p:spPr>
          <a:xfrm>
            <a:off x="4435969" y="4983898"/>
            <a:ext cx="59343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0,17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EDBE09-52A0-BA69-F288-82C6710A9DE2}"/>
              </a:ext>
            </a:extLst>
          </p:cNvPr>
          <p:cNvSpPr txBox="1"/>
          <p:nvPr/>
        </p:nvSpPr>
        <p:spPr>
          <a:xfrm>
            <a:off x="7662795" y="294175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0,97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73944427-83CA-C438-FB50-E4E22EFE4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8"/>
          <a:stretch/>
        </p:blipFill>
        <p:spPr>
          <a:xfrm>
            <a:off x="7519080" y="4150878"/>
            <a:ext cx="849587" cy="797178"/>
          </a:xfrm>
          <a:prstGeom prst="rect">
            <a:avLst/>
          </a:prstGeom>
        </p:spPr>
      </p:pic>
      <p:sp>
        <p:nvSpPr>
          <p:cNvPr id="73" name="Doughnut 72">
            <a:extLst>
              <a:ext uri="{FF2B5EF4-FFF2-40B4-BE49-F238E27FC236}">
                <a16:creationId xmlns:a16="http://schemas.microsoft.com/office/drawing/2014/main" id="{908A3DB7-B5B1-C998-3FF3-197684C5EE15}"/>
              </a:ext>
            </a:extLst>
          </p:cNvPr>
          <p:cNvSpPr/>
          <p:nvPr/>
        </p:nvSpPr>
        <p:spPr>
          <a:xfrm>
            <a:off x="9344989" y="4910372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F64459-8C06-8AFC-831D-C09638041920}"/>
              </a:ext>
            </a:extLst>
          </p:cNvPr>
          <p:cNvCxnSpPr>
            <a:cxnSpLocks/>
            <a:stCxn id="73" idx="2"/>
            <a:endCxn id="24" idx="6"/>
          </p:cNvCxnSpPr>
          <p:nvPr/>
        </p:nvCxnSpPr>
        <p:spPr>
          <a:xfrm flipH="1" flipV="1">
            <a:off x="8642287" y="4539657"/>
            <a:ext cx="702702" cy="6289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Doughnut 76">
            <a:extLst>
              <a:ext uri="{FF2B5EF4-FFF2-40B4-BE49-F238E27FC236}">
                <a16:creationId xmlns:a16="http://schemas.microsoft.com/office/drawing/2014/main" id="{F019235D-5CE3-BA00-A4F5-0FDD902D4ED5}"/>
              </a:ext>
            </a:extLst>
          </p:cNvPr>
          <p:cNvSpPr/>
          <p:nvPr/>
        </p:nvSpPr>
        <p:spPr>
          <a:xfrm>
            <a:off x="9344989" y="2704938"/>
            <a:ext cx="516384" cy="516384"/>
          </a:xfrm>
          <a:prstGeom prst="donut">
            <a:avLst>
              <a:gd name="adj" fmla="val 60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42580D6-BB1B-40C3-FDD7-2EF014429E25}"/>
              </a:ext>
            </a:extLst>
          </p:cNvPr>
          <p:cNvCxnSpPr>
            <a:cxnSpLocks/>
            <a:stCxn id="77" idx="4"/>
            <a:endCxn id="31" idx="0"/>
          </p:cNvCxnSpPr>
          <p:nvPr/>
        </p:nvCxnSpPr>
        <p:spPr>
          <a:xfrm>
            <a:off x="9603181" y="3221322"/>
            <a:ext cx="0" cy="4435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D206C92-4408-E2B8-48AD-2C55DB4F2C1A}"/>
              </a:ext>
            </a:extLst>
          </p:cNvPr>
          <p:cNvSpPr txBox="1"/>
          <p:nvPr/>
        </p:nvSpPr>
        <p:spPr>
          <a:xfrm>
            <a:off x="9326391" y="2778373"/>
            <a:ext cx="59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/>
              <a:t>1,45</a:t>
            </a:r>
          </a:p>
        </p:txBody>
      </p:sp>
      <p:sp>
        <p:nvSpPr>
          <p:cNvPr id="81" name="Doughnut 80">
            <a:extLst>
              <a:ext uri="{FF2B5EF4-FFF2-40B4-BE49-F238E27FC236}">
                <a16:creationId xmlns:a16="http://schemas.microsoft.com/office/drawing/2014/main" id="{1E8F67A6-10AB-782E-D8FA-9E4F56756061}"/>
              </a:ext>
            </a:extLst>
          </p:cNvPr>
          <p:cNvSpPr/>
          <p:nvPr/>
        </p:nvSpPr>
        <p:spPr>
          <a:xfrm>
            <a:off x="9344089" y="5876640"/>
            <a:ext cx="516384" cy="516384"/>
          </a:xfrm>
          <a:prstGeom prst="donut">
            <a:avLst>
              <a:gd name="adj" fmla="val 60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1888241-C7DF-6A4A-E43D-E00835A54A83}"/>
              </a:ext>
            </a:extLst>
          </p:cNvPr>
          <p:cNvCxnSpPr>
            <a:cxnSpLocks/>
            <a:stCxn id="73" idx="4"/>
            <a:endCxn id="81" idx="0"/>
          </p:cNvCxnSpPr>
          <p:nvPr/>
        </p:nvCxnSpPr>
        <p:spPr>
          <a:xfrm flipH="1">
            <a:off x="9602281" y="5426756"/>
            <a:ext cx="900" cy="449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BF68BE9-2E30-57BE-DAD7-A77A0DA16C09}"/>
              </a:ext>
            </a:extLst>
          </p:cNvPr>
          <p:cNvSpPr txBox="1"/>
          <p:nvPr/>
        </p:nvSpPr>
        <p:spPr>
          <a:xfrm>
            <a:off x="9287600" y="5957192"/>
            <a:ext cx="79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/>
              <a:t>-0,45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D070F2B-108E-6BC3-6727-36251A5FFB93}"/>
              </a:ext>
            </a:extLst>
          </p:cNvPr>
          <p:cNvSpPr txBox="1"/>
          <p:nvPr/>
        </p:nvSpPr>
        <p:spPr>
          <a:xfrm>
            <a:off x="8688565" y="4057802"/>
            <a:ext cx="663964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-1,33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CE1AF91-8730-F7FD-EE36-0FEEE1D049D5}"/>
              </a:ext>
            </a:extLst>
          </p:cNvPr>
          <p:cNvSpPr txBox="1"/>
          <p:nvPr/>
        </p:nvSpPr>
        <p:spPr>
          <a:xfrm>
            <a:off x="8708923" y="4686709"/>
            <a:ext cx="59343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A" dirty="0"/>
              <a:t>1,33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667D90C-2318-2515-D29A-EDFE28E669E0}"/>
              </a:ext>
            </a:extLst>
          </p:cNvPr>
          <p:cNvSpPr txBox="1"/>
          <p:nvPr/>
        </p:nvSpPr>
        <p:spPr>
          <a:xfrm>
            <a:off x="10181994" y="3596480"/>
            <a:ext cx="45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sz="3200" dirty="0"/>
              <a:t>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7FF5481-560C-E006-3200-27FEB3A30074}"/>
              </a:ext>
            </a:extLst>
          </p:cNvPr>
          <p:cNvSpPr txBox="1"/>
          <p:nvPr/>
        </p:nvSpPr>
        <p:spPr>
          <a:xfrm>
            <a:off x="10211649" y="4854365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sz="3200" dirty="0"/>
              <a:t>X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4A3828A7-B407-3614-01E6-CB4AC19815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54000"/>
          </a:blip>
          <a:stretch>
            <a:fillRect/>
          </a:stretch>
        </p:blipFill>
        <p:spPr>
          <a:xfrm>
            <a:off x="175620" y="4031542"/>
            <a:ext cx="1391227" cy="13842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C24C6B58-B993-F247-AD22-8BA04F16F30E}"/>
              </a:ext>
            </a:extLst>
          </p:cNvPr>
          <p:cNvSpPr txBox="1"/>
          <p:nvPr/>
        </p:nvSpPr>
        <p:spPr>
          <a:xfrm>
            <a:off x="5162915" y="968658"/>
            <a:ext cx="475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 x </a:t>
            </a:r>
            <a:r>
              <a:rPr lang="en-UA" dirty="0"/>
              <a:t>(</a:t>
            </a:r>
            <a:r>
              <a:rPr lang="en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-0,8</a:t>
            </a:r>
            <a:r>
              <a:rPr lang="en-UA" dirty="0"/>
              <a:t>) + </a:t>
            </a:r>
            <a:r>
              <a:rPr lang="en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 x </a:t>
            </a:r>
            <a:r>
              <a:rPr lang="en-UA" dirty="0"/>
              <a:t>(</a:t>
            </a:r>
            <a:r>
              <a:rPr lang="en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-0,07</a:t>
            </a:r>
            <a:r>
              <a:rPr lang="en-UA" dirty="0"/>
              <a:t>) + </a:t>
            </a:r>
            <a:r>
              <a:rPr lang="en-U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 x 0,2</a:t>
            </a:r>
            <a:r>
              <a:rPr lang="en-U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A" dirty="0"/>
              <a:t>+ </a:t>
            </a:r>
            <a:r>
              <a:rPr lang="en-U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 x 0,17 </a:t>
            </a:r>
            <a:r>
              <a:rPr lang="en-UA" dirty="0"/>
              <a:t>= </a:t>
            </a:r>
            <a:r>
              <a:rPr lang="en-UA" dirty="0">
                <a:solidFill>
                  <a:srgbClr val="7030A0"/>
                </a:solidFill>
              </a:rPr>
              <a:t>0,13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9854659-9759-B676-586E-48205160BB19}"/>
              </a:ext>
            </a:extLst>
          </p:cNvPr>
          <p:cNvSpPr txBox="1"/>
          <p:nvPr/>
        </p:nvSpPr>
        <p:spPr>
          <a:xfrm>
            <a:off x="5162915" y="1378506"/>
            <a:ext cx="20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7030A0"/>
                </a:solidFill>
              </a:rPr>
              <a:t>0,13 </a:t>
            </a:r>
            <a:r>
              <a:rPr lang="en-UA" dirty="0"/>
              <a:t>+ </a:t>
            </a:r>
            <a:r>
              <a:rPr lang="en-UA" dirty="0">
                <a:solidFill>
                  <a:srgbClr val="FF0000"/>
                </a:solidFill>
              </a:rPr>
              <a:t>0,97 = 1,1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8C9D966-5793-E851-C183-3B56E3F3E5E3}"/>
              </a:ext>
            </a:extLst>
          </p:cNvPr>
          <p:cNvSpPr txBox="1"/>
          <p:nvPr/>
        </p:nvSpPr>
        <p:spPr>
          <a:xfrm>
            <a:off x="5162916" y="1798698"/>
            <a:ext cx="20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A839B1"/>
                </a:solidFill>
              </a:rPr>
              <a:t>ReLU(</a:t>
            </a:r>
            <a:r>
              <a:rPr lang="en-UA" dirty="0">
                <a:solidFill>
                  <a:srgbClr val="FF0000"/>
                </a:solidFill>
              </a:rPr>
              <a:t>1,1</a:t>
            </a:r>
            <a:r>
              <a:rPr lang="en-UA" dirty="0">
                <a:solidFill>
                  <a:srgbClr val="A839B1"/>
                </a:solidFill>
              </a:rPr>
              <a:t>) = 1,1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91D19F0-E5C6-4DB4-7D00-F11D66ACCE14}"/>
              </a:ext>
            </a:extLst>
          </p:cNvPr>
          <p:cNvSpPr txBox="1"/>
          <p:nvPr/>
        </p:nvSpPr>
        <p:spPr>
          <a:xfrm>
            <a:off x="2006441" y="147712"/>
            <a:ext cx="8482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Згорткова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 нейронна мережа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4DB701D-7B20-0D43-1E6A-9AB4E2A23B0F}"/>
              </a:ext>
            </a:extLst>
          </p:cNvPr>
          <p:cNvSpPr txBox="1"/>
          <p:nvPr/>
        </p:nvSpPr>
        <p:spPr>
          <a:xfrm>
            <a:off x="5162915" y="2195957"/>
            <a:ext cx="2365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A839B1"/>
                </a:solidFill>
              </a:rPr>
              <a:t>1,1 </a:t>
            </a:r>
            <a:r>
              <a:rPr lang="en-UA" dirty="0"/>
              <a:t>x (</a:t>
            </a:r>
            <a:r>
              <a:rPr lang="en-UA" dirty="0">
                <a:solidFill>
                  <a:srgbClr val="00B050"/>
                </a:solidFill>
              </a:rPr>
              <a:t>-1,33</a:t>
            </a:r>
            <a:r>
              <a:rPr lang="en-UA" dirty="0"/>
              <a:t>) + </a:t>
            </a:r>
            <a:r>
              <a:rPr lang="en-UA" dirty="0">
                <a:solidFill>
                  <a:srgbClr val="FF0000"/>
                </a:solidFill>
              </a:rPr>
              <a:t>1,45 </a:t>
            </a:r>
            <a:r>
              <a:rPr lang="en-UA" dirty="0"/>
              <a:t>= 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B7BB39-34A2-099F-955F-F318ECF1A31D}"/>
              </a:ext>
            </a:extLst>
          </p:cNvPr>
          <p:cNvSpPr txBox="1"/>
          <p:nvPr/>
        </p:nvSpPr>
        <p:spPr>
          <a:xfrm>
            <a:off x="5171738" y="2570304"/>
            <a:ext cx="269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>
                <a:solidFill>
                  <a:srgbClr val="A839B1"/>
                </a:solidFill>
              </a:rPr>
              <a:t>1,1 </a:t>
            </a:r>
            <a:r>
              <a:rPr lang="en-UA" dirty="0"/>
              <a:t>x (</a:t>
            </a:r>
            <a:r>
              <a:rPr lang="en-UA" dirty="0">
                <a:solidFill>
                  <a:srgbClr val="00B050"/>
                </a:solidFill>
              </a:rPr>
              <a:t>1,33</a:t>
            </a:r>
            <a:r>
              <a:rPr lang="en-UA" dirty="0"/>
              <a:t>) + (-</a:t>
            </a:r>
            <a:r>
              <a:rPr lang="en-UA" dirty="0">
                <a:solidFill>
                  <a:srgbClr val="FF0000"/>
                </a:solidFill>
              </a:rPr>
              <a:t>0,45</a:t>
            </a:r>
            <a:r>
              <a:rPr lang="en-UA" dirty="0"/>
              <a:t>)</a:t>
            </a:r>
            <a:r>
              <a:rPr lang="en-UA" dirty="0">
                <a:solidFill>
                  <a:srgbClr val="FF0000"/>
                </a:solidFill>
              </a:rPr>
              <a:t> </a:t>
            </a:r>
            <a:r>
              <a:rPr lang="en-UA" dirty="0"/>
              <a:t>= 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FD5EAFE-A306-D29E-2052-724ED27FA63D}"/>
              </a:ext>
            </a:extLst>
          </p:cNvPr>
          <p:cNvSpPr txBox="1"/>
          <p:nvPr/>
        </p:nvSpPr>
        <p:spPr>
          <a:xfrm>
            <a:off x="9476892" y="37419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710A5D8-0CAD-770F-886F-BFBE8271B0F2}"/>
              </a:ext>
            </a:extLst>
          </p:cNvPr>
          <p:cNvSpPr txBox="1"/>
          <p:nvPr/>
        </p:nvSpPr>
        <p:spPr>
          <a:xfrm>
            <a:off x="9467766" y="49985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A30F38-F8C3-830A-74BC-57C5E29C4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42980"/>
              </p:ext>
            </p:extLst>
          </p:nvPr>
        </p:nvGraphicFramePr>
        <p:xfrm>
          <a:off x="40794" y="174822"/>
          <a:ext cx="2164398" cy="1484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898">
                  <a:extLst>
                    <a:ext uri="{9D8B030D-6E8A-4147-A177-3AD203B41FA5}">
                      <a16:colId xmlns:a16="http://schemas.microsoft.com/office/drawing/2014/main" val="1231801171"/>
                    </a:ext>
                  </a:extLst>
                </a:gridCol>
                <a:gridCol w="567500">
                  <a:extLst>
                    <a:ext uri="{9D8B030D-6E8A-4147-A177-3AD203B41FA5}">
                      <a16:colId xmlns:a16="http://schemas.microsoft.com/office/drawing/2014/main" val="3154496377"/>
                    </a:ext>
                  </a:extLst>
                </a:gridCol>
                <a:gridCol w="567500">
                  <a:extLst>
                    <a:ext uri="{9D8B030D-6E8A-4147-A177-3AD203B41FA5}">
                      <a16:colId xmlns:a16="http://schemas.microsoft.com/office/drawing/2014/main" val="1128109528"/>
                    </a:ext>
                  </a:extLst>
                </a:gridCol>
                <a:gridCol w="567500">
                  <a:extLst>
                    <a:ext uri="{9D8B030D-6E8A-4147-A177-3AD203B41FA5}">
                      <a16:colId xmlns:a16="http://schemas.microsoft.com/office/drawing/2014/main" val="2346372855"/>
                    </a:ext>
                  </a:extLst>
                </a:gridCol>
              </a:tblGrid>
              <a:tr h="372142">
                <a:tc>
                  <a:txBody>
                    <a:bodyPr/>
                    <a:lstStyle/>
                    <a:p>
                      <a:r>
                        <a:rPr lang="en-UA" b="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-2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907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-2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91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-2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1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-2</a:t>
                      </a:r>
                      <a:endParaRPr lang="en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74884"/>
                  </a:ext>
                </a:extLst>
              </a:tr>
            </a:tbl>
          </a:graphicData>
        </a:graphic>
      </p:graphicFrame>
      <p:sp>
        <p:nvSpPr>
          <p:cNvPr id="5" name="Right Arrow 4">
            <a:extLst>
              <a:ext uri="{FF2B5EF4-FFF2-40B4-BE49-F238E27FC236}">
                <a16:creationId xmlns:a16="http://schemas.microsoft.com/office/drawing/2014/main" id="{196CC54D-63A1-F32B-C311-E207A49AF791}"/>
              </a:ext>
            </a:extLst>
          </p:cNvPr>
          <p:cNvSpPr/>
          <p:nvPr/>
        </p:nvSpPr>
        <p:spPr>
          <a:xfrm rot="5400000">
            <a:off x="850996" y="1732328"/>
            <a:ext cx="528220" cy="5687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734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1.11111E-6 L 0.03659 0.00116 L 0.07305 0.00347 C 0.08542 0.0037 0.12318 -0.00857 0.11094 0.00231 C 0.09857 0.01319 0.01159 0.05717 -0.00065 0.06829 C -0.01289 0.07963 0.02474 0.06944 0.03724 0.06944 C 0.04961 0.06944 0.0737 0.06829 0.0737 0.06852 C 0.08594 0.06805 0.12253 0.05764 0.11029 0.06829 C 0.09792 0.07893 0.01224 0.1213 -2.29167E-6 0.13217 C -0.01211 0.14282 0.03724 0.13333 0.03724 0.13356 L 0.0737 0.13333 C 0.08594 0.1331 0.12318 0.12106 0.11094 0.13217 C 0.09857 0.14305 0.01237 0.18819 -2.29167E-6 0.1993 C -0.01237 0.21042 0.03659 0.1993 0.03659 0.19954 L 0.0737 0.19815 L 0.11094 0.19815 " pathEditMode="relative" rAng="0" ptsTypes="AAAAAAAAAAAAAAAA">
                                      <p:cBhvr>
                                        <p:cTn id="6" dur="1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8" grpId="0"/>
      <p:bldP spid="99" grpId="0"/>
      <p:bldP spid="100" grpId="0"/>
      <p:bldP spid="1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A91D19F0-E5C6-4DB4-7D00-F11D66ACCE14}"/>
              </a:ext>
            </a:extLst>
          </p:cNvPr>
          <p:cNvSpPr txBox="1"/>
          <p:nvPr/>
        </p:nvSpPr>
        <p:spPr>
          <a:xfrm>
            <a:off x="2006441" y="147712"/>
            <a:ext cx="8482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Згорткова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 нейронна мережа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CB357-A3D6-1ADF-B623-2BFE4C6E88FC}"/>
              </a:ext>
            </a:extLst>
          </p:cNvPr>
          <p:cNvSpPr txBox="1"/>
          <p:nvPr/>
        </p:nvSpPr>
        <p:spPr>
          <a:xfrm>
            <a:off x="4278876" y="3149600"/>
            <a:ext cx="393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sz="4400" dirty="0"/>
              <a:t>ReLU -&gt; Softmax</a:t>
            </a:r>
          </a:p>
        </p:txBody>
      </p:sp>
    </p:spTree>
    <p:extLst>
      <p:ext uri="{BB962C8B-B14F-4D97-AF65-F5344CB8AC3E}">
        <p14:creationId xmlns:p14="http://schemas.microsoft.com/office/powerpoint/2010/main" val="282018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4648364" y="500687"/>
            <a:ext cx="28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CIFAR10 dataset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5169-BFA1-0E63-975D-B3A466242D2D}"/>
              </a:ext>
            </a:extLst>
          </p:cNvPr>
          <p:cNvSpPr txBox="1"/>
          <p:nvPr/>
        </p:nvSpPr>
        <p:spPr>
          <a:xfrm>
            <a:off x="8394783" y="1231641"/>
            <a:ext cx="3471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Розмір картинки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32x32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50т. Тренувальних 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(5т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10т.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Тестувальних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(1т на клас)</a:t>
            </a:r>
          </a:p>
        </p:txBody>
      </p:sp>
      <p:pic>
        <p:nvPicPr>
          <p:cNvPr id="20484" name="Picture 4" descr="Classification on CIFAR-10. Earlier we have discussed about Deep… | by The  AI Guy | Nerd For Tech | Medium">
            <a:extLst>
              <a:ext uri="{FF2B5EF4-FFF2-40B4-BE49-F238E27FC236}">
                <a16:creationId xmlns:a16="http://schemas.microsoft.com/office/drawing/2014/main" id="{40376A42-A426-FF32-FD04-CC0A7DE42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5081"/>
          <a:stretch/>
        </p:blipFill>
        <p:spPr bwMode="auto">
          <a:xfrm>
            <a:off x="3081867" y="1231641"/>
            <a:ext cx="5312916" cy="53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71AC9-867D-CBC8-AD29-B20DBFCF943A}"/>
              </a:ext>
            </a:extLst>
          </p:cNvPr>
          <p:cNvSpPr txBox="1"/>
          <p:nvPr/>
        </p:nvSpPr>
        <p:spPr>
          <a:xfrm>
            <a:off x="986448" y="1227149"/>
            <a:ext cx="209541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 класів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Літак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автомобіль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птах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олень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пес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жаба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кінь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корабель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вантажівка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1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4648364" y="500687"/>
            <a:ext cx="28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CIFAR100 dataset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5169-BFA1-0E63-975D-B3A466242D2D}"/>
              </a:ext>
            </a:extLst>
          </p:cNvPr>
          <p:cNvSpPr txBox="1"/>
          <p:nvPr/>
        </p:nvSpPr>
        <p:spPr>
          <a:xfrm>
            <a:off x="8394783" y="1231641"/>
            <a:ext cx="3471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Розмір картинки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32x32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50т. Тренувальних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(500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10т.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Тестувальних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(100 на клас)</a:t>
            </a:r>
          </a:p>
        </p:txBody>
      </p:sp>
      <p:pic>
        <p:nvPicPr>
          <p:cNvPr id="20484" name="Picture 4" descr="Classification on CIFAR-10. Earlier we have discussed about Deep… | by The  AI Guy | Nerd For Tech | Medium">
            <a:extLst>
              <a:ext uri="{FF2B5EF4-FFF2-40B4-BE49-F238E27FC236}">
                <a16:creationId xmlns:a16="http://schemas.microsoft.com/office/drawing/2014/main" id="{40376A42-A426-FF32-FD04-CC0A7DE42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5081"/>
          <a:stretch/>
        </p:blipFill>
        <p:spPr bwMode="auto">
          <a:xfrm>
            <a:off x="3081867" y="1231641"/>
            <a:ext cx="5312916" cy="53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71AC9-867D-CBC8-AD29-B20DBFCF943A}"/>
              </a:ext>
            </a:extLst>
          </p:cNvPr>
          <p:cNvSpPr txBox="1"/>
          <p:nvPr/>
        </p:nvSpPr>
        <p:spPr>
          <a:xfrm>
            <a:off x="524933" y="1256523"/>
            <a:ext cx="25569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суперкласів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по 5 класів на кожен</a:t>
            </a:r>
          </a:p>
        </p:txBody>
      </p:sp>
    </p:spTree>
    <p:extLst>
      <p:ext uri="{BB962C8B-B14F-4D97-AF65-F5344CB8AC3E}">
        <p14:creationId xmlns:p14="http://schemas.microsoft.com/office/powerpoint/2010/main" val="2066586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66e7dda-706d-4af3-80dd-0b7309047a73}" enabled="1" method="Privileged" siteId="{0a4d4529-3bd8-41d2-bdbe-aa4634a1752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7713</TotalTime>
  <Words>736</Words>
  <Application>Microsoft Macintosh PowerPoint</Application>
  <PresentationFormat>Widescreen</PresentationFormat>
  <Paragraphs>257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Yurii Hodlevskyi</dc:creator>
  <cp:lastModifiedBy>Yurii Hodlevskyi</cp:lastModifiedBy>
  <cp:revision>21</cp:revision>
  <dcterms:created xsi:type="dcterms:W3CDTF">2024-01-08T04:36:04Z</dcterms:created>
  <dcterms:modified xsi:type="dcterms:W3CDTF">2024-04-10T15:12:30Z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Text">
    <vt:lpwstr>Internal</vt:lpwstr>
  </property>
</Properties>
</file>