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1" r:id="rId4"/>
    <p:sldId id="28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5" r:id="rId28"/>
    <p:sldId id="286" r:id="rId29"/>
    <p:sldId id="287" r:id="rId30"/>
    <p:sldId id="289" r:id="rId31"/>
    <p:sldId id="290" r:id="rId32"/>
    <p:sldId id="291" r:id="rId33"/>
    <p:sldId id="292" r:id="rId34"/>
    <p:sldId id="288" r:id="rId35"/>
    <p:sldId id="280" r:id="rId36"/>
    <p:sldId id="283" r:id="rId37"/>
    <p:sldId id="284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36-15" TargetMode="External"/><Relationship Id="rId2" Type="http://schemas.openxmlformats.org/officeDocument/2006/relationships/hyperlink" Target="https://zakon.rada.gov.ua/laws/show/435-1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akon.rada.gov.ua/laws/show/514-17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1985-19" TargetMode="External"/><Relationship Id="rId2" Type="http://schemas.openxmlformats.org/officeDocument/2006/relationships/hyperlink" Target="https://zakon.rada.gov.ua/laws/show/639-17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514-17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473-19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1591-20" TargetMode="External"/><Relationship Id="rId2" Type="http://schemas.openxmlformats.org/officeDocument/2006/relationships/hyperlink" Target="https://zakon.rada.gov.ua/laws/show/3480-1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Банки другого </a:t>
            </a:r>
            <a:r>
              <a:rPr lang="ru-RU" b="1" dirty="0" err="1"/>
              <a:t>рівня</a:t>
            </a:r>
            <a:r>
              <a:rPr lang="ru-RU" b="1" dirty="0"/>
              <a:t> як </a:t>
            </a:r>
            <a:r>
              <a:rPr lang="ru-RU" b="1" dirty="0" err="1"/>
              <a:t>ключова</a:t>
            </a:r>
            <a:r>
              <a:rPr lang="ru-RU" b="1" dirty="0"/>
              <a:t> </a:t>
            </a:r>
            <a:r>
              <a:rPr lang="ru-RU" b="1" dirty="0" err="1"/>
              <a:t>складова</a:t>
            </a:r>
            <a:r>
              <a:rPr lang="ru-RU" b="1" dirty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6400800" cy="2088232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Arial"/>
              </a:rPr>
              <a:t>1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Поняття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комерційного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банку та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його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особливості</a:t>
            </a:r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Arial"/>
              </a:rPr>
              <a:t>2. Порядок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створення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реєстрації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та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ліцензування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банку. </a:t>
            </a:r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Arial"/>
              </a:rPr>
              <a:t>3.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управління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банком.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634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/>
          </a:bodyPr>
          <a:lstStyle/>
          <a:p>
            <a:r>
              <a:rPr lang="ru-RU" b="1" dirty="0" err="1"/>
              <a:t>Учасниками</a:t>
            </a:r>
            <a:r>
              <a:rPr lang="ru-RU" b="1" dirty="0"/>
              <a:t> банку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Держава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учасником</a:t>
            </a:r>
            <a:r>
              <a:rPr lang="ru-RU" dirty="0"/>
              <a:t> банку в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уповноважених</a:t>
            </a:r>
            <a:r>
              <a:rPr lang="ru-RU" dirty="0"/>
              <a:t> ним </a:t>
            </a:r>
            <a:r>
              <a:rPr lang="ru-RU" dirty="0" err="1"/>
              <a:t>органів</a:t>
            </a:r>
            <a:r>
              <a:rPr lang="ru-RU" dirty="0" smtClean="0"/>
              <a:t>.</a:t>
            </a:r>
          </a:p>
          <a:p>
            <a:r>
              <a:rPr lang="ru-RU" b="1" dirty="0" err="1"/>
              <a:t>Засновники</a:t>
            </a:r>
            <a:r>
              <a:rPr lang="ru-RU" b="1" dirty="0"/>
              <a:t> банку та </a:t>
            </a:r>
            <a:r>
              <a:rPr lang="ru-RU" b="1" dirty="0" err="1"/>
              <a:t>власники</a:t>
            </a:r>
            <a:r>
              <a:rPr lang="ru-RU" b="1" dirty="0"/>
              <a:t> </a:t>
            </a:r>
            <a:r>
              <a:rPr lang="ru-RU" b="1" dirty="0" err="1"/>
              <a:t>істотної</a:t>
            </a:r>
            <a:r>
              <a:rPr lang="ru-RU" b="1" dirty="0"/>
              <a:t> </a:t>
            </a:r>
            <a:r>
              <a:rPr lang="ru-RU" b="1" dirty="0" err="1"/>
              <a:t>участі</a:t>
            </a:r>
            <a:r>
              <a:rPr lang="ru-RU" b="1" dirty="0"/>
              <a:t> </a:t>
            </a:r>
            <a:r>
              <a:rPr lang="ru-RU" dirty="0"/>
              <a:t>у банку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b="1" dirty="0" err="1"/>
              <a:t>бездоганну</a:t>
            </a:r>
            <a:r>
              <a:rPr lang="ru-RU" b="1" dirty="0"/>
              <a:t> </a:t>
            </a:r>
            <a:r>
              <a:rPr lang="ru-RU" b="1" dirty="0" err="1"/>
              <a:t>ділову</a:t>
            </a:r>
            <a:r>
              <a:rPr lang="ru-RU" b="1" dirty="0"/>
              <a:t> </a:t>
            </a:r>
            <a:r>
              <a:rPr lang="ru-RU" b="1" dirty="0" err="1"/>
              <a:t>репутацію</a:t>
            </a:r>
            <a:r>
              <a:rPr lang="ru-RU" b="1" dirty="0"/>
              <a:t> та </a:t>
            </a:r>
            <a:r>
              <a:rPr lang="ru-RU" b="1" dirty="0" err="1"/>
              <a:t>задовільний</a:t>
            </a:r>
            <a:r>
              <a:rPr lang="ru-RU" b="1" dirty="0"/>
              <a:t> </a:t>
            </a:r>
            <a:r>
              <a:rPr lang="ru-RU" b="1" dirty="0" err="1"/>
              <a:t>фінансовий</a:t>
            </a:r>
            <a:r>
              <a:rPr lang="ru-RU" b="1" dirty="0"/>
              <a:t>/</a:t>
            </a:r>
            <a:r>
              <a:rPr lang="ru-RU" b="1" dirty="0" err="1"/>
              <a:t>майновий</a:t>
            </a:r>
            <a:r>
              <a:rPr lang="ru-RU" b="1" dirty="0"/>
              <a:t> стан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/>
              <a:t>Учасниками</a:t>
            </a:r>
            <a:r>
              <a:rPr lang="ru-RU" b="1" dirty="0"/>
              <a:t> банку не </a:t>
            </a:r>
            <a:r>
              <a:rPr lang="ru-RU" b="1" dirty="0" err="1"/>
              <a:t>можуть</a:t>
            </a:r>
            <a:r>
              <a:rPr lang="ru-RU" b="1" dirty="0"/>
              <a:t> </a:t>
            </a:r>
            <a:r>
              <a:rPr lang="ru-RU" b="1" dirty="0" smtClean="0"/>
              <a:t>бути:</a:t>
            </a:r>
          </a:p>
          <a:p>
            <a:pPr marL="0" indent="0">
              <a:buNone/>
            </a:pPr>
            <a:r>
              <a:rPr lang="ru-RU" b="1" dirty="0" smtClean="0"/>
              <a:t>- </a:t>
            </a:r>
            <a:r>
              <a:rPr lang="ru-RU" dirty="0" err="1" smtClean="0"/>
              <a:t>юридичні</a:t>
            </a:r>
            <a:r>
              <a:rPr lang="ru-RU" dirty="0" smtClean="0"/>
              <a:t> </a:t>
            </a:r>
            <a:r>
              <a:rPr lang="ru-RU" dirty="0"/>
              <a:t>особи, в </a:t>
            </a:r>
            <a:r>
              <a:rPr lang="ru-RU" dirty="0" err="1"/>
              <a:t>яких</a:t>
            </a:r>
            <a:r>
              <a:rPr lang="ru-RU" dirty="0"/>
              <a:t> банк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істотну</a:t>
            </a:r>
            <a:r>
              <a:rPr lang="ru-RU" dirty="0"/>
              <a:t> участь,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громадські</a:t>
            </a:r>
            <a:r>
              <a:rPr lang="ru-RU" dirty="0" smtClean="0"/>
              <a:t> </a:t>
            </a:r>
            <a:r>
              <a:rPr lang="ru-RU" dirty="0" err="1"/>
              <a:t>об’єднання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/>
              <a:t>партії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релігійні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благодійні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Банк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та </a:t>
            </a:r>
            <a:r>
              <a:rPr lang="ru-RU" dirty="0" err="1"/>
              <a:t>іноземною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(</a:t>
            </a:r>
            <a:r>
              <a:rPr lang="ru-RU" dirty="0" err="1"/>
              <a:t>іноземними</a:t>
            </a:r>
            <a:r>
              <a:rPr lang="ru-RU" dirty="0"/>
              <a:t> </a:t>
            </a:r>
            <a:r>
              <a:rPr lang="ru-RU" dirty="0" err="1"/>
              <a:t>мовами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скорочене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та </a:t>
            </a:r>
            <a:r>
              <a:rPr lang="ru-RU" dirty="0" err="1"/>
              <a:t>іноземною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(</a:t>
            </a:r>
            <a:r>
              <a:rPr lang="ru-RU" dirty="0" err="1"/>
              <a:t>іноземними</a:t>
            </a:r>
            <a:r>
              <a:rPr lang="ru-RU" dirty="0"/>
              <a:t> </a:t>
            </a:r>
            <a:r>
              <a:rPr lang="ru-RU" dirty="0" err="1"/>
              <a:t>мовами</a:t>
            </a:r>
            <a:r>
              <a:rPr lang="ru-RU" dirty="0"/>
              <a:t>). </a:t>
            </a:r>
            <a:r>
              <a:rPr lang="ru-RU" dirty="0" err="1"/>
              <a:t>Найменування</a:t>
            </a:r>
            <a:r>
              <a:rPr lang="ru-RU" dirty="0"/>
              <a:t> банку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містити</a:t>
            </a:r>
            <a:r>
              <a:rPr lang="ru-RU" dirty="0"/>
              <a:t> слово "банк",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вказівку</a:t>
            </a:r>
            <a:r>
              <a:rPr lang="ru-RU" dirty="0"/>
              <a:t> на </a:t>
            </a:r>
            <a:r>
              <a:rPr lang="ru-RU" dirty="0" err="1"/>
              <a:t>організаційно-правову</a:t>
            </a:r>
            <a:r>
              <a:rPr lang="ru-RU" dirty="0"/>
              <a:t> форму банку.</a:t>
            </a:r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Слово "банк" </a:t>
            </a:r>
            <a:r>
              <a:rPr lang="ru-RU" dirty="0"/>
              <a:t>та </a:t>
            </a:r>
            <a:r>
              <a:rPr lang="ru-RU" dirty="0" err="1"/>
              <a:t>похідні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дозволяється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у </a:t>
            </a:r>
            <a:r>
              <a:rPr lang="ru-RU" dirty="0" err="1"/>
              <a:t>назві</a:t>
            </a:r>
            <a:r>
              <a:rPr lang="ru-RU" dirty="0"/>
              <a:t> </a:t>
            </a:r>
            <a:r>
              <a:rPr lang="ru-RU" b="1" dirty="0" err="1"/>
              <a:t>юридичним</a:t>
            </a:r>
            <a:r>
              <a:rPr lang="ru-RU" b="1" dirty="0"/>
              <a:t> особам,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зареєстровані</a:t>
            </a:r>
            <a:r>
              <a:rPr lang="ru-RU" b="1" dirty="0"/>
              <a:t> </a:t>
            </a:r>
            <a:r>
              <a:rPr lang="ru-RU" b="1" dirty="0" err="1"/>
              <a:t>Національним</a:t>
            </a:r>
            <a:r>
              <a:rPr lang="ru-RU" b="1" dirty="0"/>
              <a:t> банком </a:t>
            </a:r>
            <a:r>
              <a:rPr lang="ru-RU" b="1" dirty="0" err="1"/>
              <a:t>України</a:t>
            </a:r>
            <a:r>
              <a:rPr lang="ru-RU" b="1" dirty="0"/>
              <a:t> як банк і </a:t>
            </a:r>
            <a:r>
              <a:rPr lang="ru-RU" b="1" dirty="0" err="1"/>
              <a:t>мають</a:t>
            </a:r>
            <a:r>
              <a:rPr lang="ru-RU" b="1" dirty="0"/>
              <a:t> </a:t>
            </a:r>
            <a:r>
              <a:rPr lang="ru-RU" b="1" dirty="0" err="1"/>
              <a:t>банківську</a:t>
            </a:r>
            <a:r>
              <a:rPr lang="ru-RU" b="1" dirty="0"/>
              <a:t> </a:t>
            </a:r>
            <a:r>
              <a:rPr lang="ru-RU" b="1" dirty="0" err="1"/>
              <a:t>ліцензію</a:t>
            </a:r>
            <a:r>
              <a:rPr lang="ru-RU" b="1" dirty="0"/>
              <a:t>.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 smtClean="0"/>
              <a:t>Виняток</a:t>
            </a:r>
            <a:r>
              <a:rPr lang="ru-RU" dirty="0" smtClean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, </a:t>
            </a:r>
            <a:r>
              <a:rPr lang="ru-RU" dirty="0" err="1"/>
              <a:t>згода</a:t>
            </a:r>
            <a:r>
              <a:rPr lang="ru-RU" dirty="0"/>
              <a:t> на </a:t>
            </a:r>
            <a:r>
              <a:rPr lang="ru-RU" dirty="0" err="1"/>
              <a:t>обов'язковість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надана</a:t>
            </a:r>
            <a:r>
              <a:rPr lang="ru-RU" dirty="0"/>
              <a:t> Верховною Радою </a:t>
            </a:r>
            <a:r>
              <a:rPr lang="ru-RU" dirty="0" err="1"/>
              <a:t>України</a:t>
            </a:r>
            <a:r>
              <a:rPr lang="ru-RU" dirty="0"/>
              <a:t>, та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b="1" dirty="0"/>
              <a:t>Не </a:t>
            </a:r>
            <a:r>
              <a:rPr lang="ru-RU" b="1" dirty="0" err="1"/>
              <a:t>дозволяється</a:t>
            </a:r>
            <a:r>
              <a:rPr lang="ru-RU" b="1" dirty="0"/>
              <a:t> </a:t>
            </a:r>
            <a:r>
              <a:rPr lang="ru-RU" b="1" dirty="0" err="1"/>
              <a:t>використовувати</a:t>
            </a:r>
            <a:r>
              <a:rPr lang="ru-RU" b="1" dirty="0"/>
              <a:t> для </a:t>
            </a:r>
            <a:r>
              <a:rPr lang="ru-RU" b="1" dirty="0" err="1"/>
              <a:t>найменування</a:t>
            </a:r>
            <a:r>
              <a:rPr lang="ru-RU" b="1" dirty="0"/>
              <a:t> банку </a:t>
            </a:r>
            <a:r>
              <a:rPr lang="ru-RU" b="1" dirty="0" err="1"/>
              <a:t>назву</a:t>
            </a:r>
            <a:r>
              <a:rPr lang="ru-RU" dirty="0"/>
              <a:t>, яка </a:t>
            </a:r>
            <a:r>
              <a:rPr lang="ru-RU" dirty="0" err="1"/>
              <a:t>повторює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існуючу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банку </a:t>
            </a:r>
            <a:r>
              <a:rPr lang="ru-RU" dirty="0" err="1"/>
              <a:t>або</a:t>
            </a:r>
            <a:r>
              <a:rPr lang="ru-RU" dirty="0"/>
              <a:t> вводить в </a:t>
            </a:r>
            <a:r>
              <a:rPr lang="ru-RU" dirty="0" err="1"/>
              <a:t>оману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банк. </a:t>
            </a:r>
            <a:r>
              <a:rPr lang="ru-RU" dirty="0" err="1"/>
              <a:t>Вживання</a:t>
            </a:r>
            <a:r>
              <a:rPr lang="ru-RU" dirty="0"/>
              <a:t> у </a:t>
            </a:r>
            <a:r>
              <a:rPr lang="ru-RU" dirty="0" err="1"/>
              <a:t>найменуванні</a:t>
            </a:r>
            <a:r>
              <a:rPr lang="ru-RU" dirty="0"/>
              <a:t> банку </a:t>
            </a:r>
            <a:r>
              <a:rPr lang="ru-RU" dirty="0" err="1"/>
              <a:t>слів</a:t>
            </a:r>
            <a:r>
              <a:rPr lang="ru-RU" dirty="0"/>
              <a:t> "</a:t>
            </a:r>
            <a:r>
              <a:rPr lang="ru-RU" dirty="0" err="1"/>
              <a:t>Україна</a:t>
            </a:r>
            <a:r>
              <a:rPr lang="ru-RU" dirty="0"/>
              <a:t>", "</a:t>
            </a:r>
            <a:r>
              <a:rPr lang="ru-RU" dirty="0" err="1"/>
              <a:t>центральний</a:t>
            </a:r>
            <a:r>
              <a:rPr lang="ru-RU" dirty="0"/>
              <a:t>", "</a:t>
            </a:r>
            <a:r>
              <a:rPr lang="ru-RU" dirty="0" err="1"/>
              <a:t>національний</a:t>
            </a:r>
            <a:r>
              <a:rPr lang="ru-RU" dirty="0"/>
              <a:t>" та </a:t>
            </a:r>
            <a:r>
              <a:rPr lang="ru-RU" dirty="0" err="1"/>
              <a:t>похідних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них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Додавати</a:t>
            </a:r>
            <a:r>
              <a:rPr lang="ru-RU" dirty="0"/>
              <a:t> до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слово "</a:t>
            </a:r>
            <a:r>
              <a:rPr lang="ru-RU" dirty="0" err="1"/>
              <a:t>державний</a:t>
            </a:r>
            <a:r>
              <a:rPr lang="ru-RU" dirty="0"/>
              <a:t>",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Державного Герба </a:t>
            </a:r>
            <a:r>
              <a:rPr lang="ru-RU" dirty="0" err="1"/>
              <a:t>України</a:t>
            </a:r>
            <a:r>
              <a:rPr lang="ru-RU" dirty="0"/>
              <a:t>, Державного Прапора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банк.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Статут банку повинен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 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Цивільного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кодексу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України</a:t>
            </a:r>
            <a:r>
              <a:rPr lang="ru-RU" dirty="0">
                <a:solidFill>
                  <a:schemeClr val="tx1"/>
                </a:solidFill>
              </a:rPr>
              <a:t>, </a:t>
            </a:r>
            <a:r>
              <a:rPr lang="ru-RU" dirty="0" err="1">
                <a:solidFill>
                  <a:schemeClr val="tx1"/>
                </a:solidFill>
                <a:hlinkClick r:id="rId3"/>
              </a:rPr>
              <a:t>Господарського</a:t>
            </a:r>
            <a:r>
              <a:rPr lang="ru-RU" dirty="0">
                <a:solidFill>
                  <a:schemeClr val="tx1"/>
                </a:solidFill>
                <a:hlinkClick r:id="rId3"/>
              </a:rPr>
              <a:t> кодексу </a:t>
            </a:r>
            <a:r>
              <a:rPr lang="ru-RU" dirty="0" err="1">
                <a:solidFill>
                  <a:schemeClr val="tx1"/>
                </a:solidFill>
                <a:hlinkClick r:id="rId3"/>
              </a:rPr>
              <a:t>України</a:t>
            </a:r>
            <a:r>
              <a:rPr lang="ru-RU" dirty="0">
                <a:solidFill>
                  <a:schemeClr val="tx1"/>
                </a:solidFill>
              </a:rPr>
              <a:t>, </a:t>
            </a:r>
            <a:r>
              <a:rPr lang="ru-RU" dirty="0">
                <a:solidFill>
                  <a:schemeClr val="tx1"/>
                </a:solidFill>
                <a:hlinkClick r:id="rId4"/>
              </a:rPr>
              <a:t>Закону </a:t>
            </a:r>
            <a:r>
              <a:rPr lang="ru-RU" dirty="0" err="1">
                <a:solidFill>
                  <a:schemeClr val="tx1"/>
                </a:solidFill>
                <a:hlinkClick r:id="rId4"/>
              </a:rPr>
              <a:t>України</a:t>
            </a:r>
            <a:r>
              <a:rPr lang="ru-RU" dirty="0">
                <a:solidFill>
                  <a:schemeClr val="tx1"/>
                </a:solidFill>
              </a:rPr>
              <a:t> "</a:t>
            </a:r>
            <a:r>
              <a:rPr lang="ru-RU" dirty="0"/>
              <a:t>Про </a:t>
            </a:r>
            <a:r>
              <a:rPr lang="ru-RU" dirty="0" err="1"/>
              <a:t>акціонерні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", </a:t>
            </a:r>
            <a:r>
              <a:rPr lang="ru-RU" dirty="0" err="1"/>
              <a:t>цього</a:t>
            </a:r>
            <a:r>
              <a:rPr lang="ru-RU" dirty="0"/>
              <a:t> Закону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/>
              <a:t>Статут банку </a:t>
            </a: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містити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банк:</a:t>
            </a:r>
          </a:p>
          <a:p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dirty="0" err="1"/>
              <a:t>найменування</a:t>
            </a:r>
            <a:r>
              <a:rPr lang="ru-RU" dirty="0"/>
              <a:t> банку,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скорочене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);</a:t>
            </a:r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місцезнаходження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організаційно-правову</a:t>
            </a:r>
            <a:r>
              <a:rPr lang="ru-RU" dirty="0"/>
              <a:t> форму;</a:t>
            </a:r>
          </a:p>
          <a:p>
            <a:r>
              <a:rPr lang="ru-RU" dirty="0"/>
              <a:t>4)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банк;</a:t>
            </a:r>
          </a:p>
          <a:p>
            <a:r>
              <a:rPr lang="ru-RU" dirty="0"/>
              <a:t>5) </a:t>
            </a:r>
            <a:r>
              <a:rPr lang="ru-RU" dirty="0" err="1"/>
              <a:t>розмір</a:t>
            </a:r>
            <a:r>
              <a:rPr lang="ru-RU" dirty="0"/>
              <a:t>, порядок </a:t>
            </a:r>
            <a:r>
              <a:rPr lang="ru-RU" dirty="0" err="1"/>
              <a:t>формування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банку,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 банку,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номінальна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та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;</a:t>
            </a:r>
          </a:p>
          <a:p>
            <a:r>
              <a:rPr lang="ru-RU" dirty="0" smtClean="0"/>
              <a:t>6</a:t>
            </a:r>
            <a:r>
              <a:rPr lang="ru-RU" dirty="0"/>
              <a:t>) структуру </a:t>
            </a:r>
            <a:r>
              <a:rPr lang="ru-RU" dirty="0" err="1"/>
              <a:t>управління</a:t>
            </a:r>
            <a:r>
              <a:rPr lang="ru-RU" dirty="0"/>
              <a:t> банком,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компетенцію</a:t>
            </a:r>
            <a:r>
              <a:rPr lang="ru-RU" dirty="0"/>
              <a:t> та порядок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;</a:t>
            </a:r>
          </a:p>
          <a:p>
            <a:r>
              <a:rPr lang="ru-RU" dirty="0"/>
              <a:t>7) порядок </a:t>
            </a:r>
            <a:r>
              <a:rPr lang="ru-RU" dirty="0" err="1"/>
              <a:t>реорганізації</a:t>
            </a:r>
            <a:r>
              <a:rPr lang="ru-RU" dirty="0"/>
              <a:t> та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smtClean="0"/>
              <a:t>банку;</a:t>
            </a:r>
            <a:endParaRPr lang="ru-RU" dirty="0"/>
          </a:p>
          <a:p>
            <a:r>
              <a:rPr lang="ru-RU" dirty="0"/>
              <a:t>8) порядок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статуту банку;</a:t>
            </a:r>
          </a:p>
          <a:p>
            <a:r>
              <a:rPr lang="ru-RU" dirty="0" smtClean="0"/>
              <a:t>9</a:t>
            </a:r>
            <a:r>
              <a:rPr lang="ru-RU" dirty="0"/>
              <a:t>) </a:t>
            </a:r>
            <a:r>
              <a:rPr lang="ru-RU" dirty="0" err="1"/>
              <a:t>розмір</a:t>
            </a:r>
            <a:r>
              <a:rPr lang="ru-RU" dirty="0"/>
              <a:t> та порядок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 банку;</a:t>
            </a:r>
          </a:p>
          <a:p>
            <a:r>
              <a:rPr lang="ru-RU" dirty="0"/>
              <a:t>10) порядок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прибутків</a:t>
            </a:r>
            <a:r>
              <a:rPr lang="ru-RU" dirty="0"/>
              <a:t> та </a:t>
            </a:r>
            <a:r>
              <a:rPr lang="ru-RU" dirty="0" err="1"/>
              <a:t>покриття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;</a:t>
            </a:r>
          </a:p>
          <a:p>
            <a:r>
              <a:rPr lang="ru-RU" dirty="0"/>
              <a:t>11) </a:t>
            </a:r>
            <a:r>
              <a:rPr lang="ru-RU" dirty="0" err="1"/>
              <a:t>положення</a:t>
            </a:r>
            <a:r>
              <a:rPr lang="ru-RU" dirty="0"/>
              <a:t> про </a:t>
            </a:r>
            <a:r>
              <a:rPr lang="ru-RU" dirty="0" err="1"/>
              <a:t>аудиторську</a:t>
            </a:r>
            <a:r>
              <a:rPr lang="ru-RU" dirty="0"/>
              <a:t> </a:t>
            </a:r>
            <a:r>
              <a:rPr lang="ru-RU" dirty="0" err="1"/>
              <a:t>перевірку</a:t>
            </a:r>
            <a:r>
              <a:rPr lang="ru-RU" dirty="0"/>
              <a:t> банку;</a:t>
            </a:r>
          </a:p>
          <a:p>
            <a:r>
              <a:rPr lang="ru-RU" dirty="0"/>
              <a:t>12) </a:t>
            </a:r>
            <a:r>
              <a:rPr lang="ru-RU" dirty="0" err="1"/>
              <a:t>положення</a:t>
            </a:r>
            <a:r>
              <a:rPr lang="ru-RU" dirty="0"/>
              <a:t> про </a:t>
            </a:r>
            <a:r>
              <a:rPr lang="ru-RU" dirty="0" err="1"/>
              <a:t>внутрішній</a:t>
            </a:r>
            <a:r>
              <a:rPr lang="ru-RU" dirty="0"/>
              <a:t> аудит банку.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dirty="0"/>
              <a:t>Банк </a:t>
            </a:r>
            <a:r>
              <a:rPr lang="ru-RU" dirty="0" err="1"/>
              <a:t>має</a:t>
            </a:r>
            <a:r>
              <a:rPr lang="ru-RU" dirty="0"/>
              <a:t> право подати проект статуту банку до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проекту статуту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розглядає</a:t>
            </a:r>
            <a:r>
              <a:rPr lang="ru-RU" dirty="0"/>
              <a:t> проект статуту банку в порядку та строки, </a:t>
            </a:r>
            <a:r>
              <a:rPr lang="ru-RU" dirty="0" err="1"/>
              <a:t>визначені</a:t>
            </a:r>
            <a:r>
              <a:rPr lang="ru-RU" dirty="0"/>
              <a:t> нормативно-</a:t>
            </a:r>
            <a:r>
              <a:rPr lang="ru-RU" dirty="0" err="1"/>
              <a:t>правовими</a:t>
            </a:r>
            <a:r>
              <a:rPr lang="ru-RU" dirty="0"/>
              <a:t> актами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/>
              <a:t>Створення</a:t>
            </a:r>
            <a:r>
              <a:rPr lang="ru-RU" b="1" dirty="0"/>
              <a:t> та </a:t>
            </a:r>
            <a:r>
              <a:rPr lang="ru-RU" b="1" dirty="0" err="1"/>
              <a:t>державна</a:t>
            </a:r>
            <a:r>
              <a:rPr lang="ru-RU" b="1" dirty="0"/>
              <a:t> </a:t>
            </a:r>
            <a:r>
              <a:rPr lang="ru-RU" b="1" dirty="0" err="1"/>
              <a:t>реєстрація</a:t>
            </a:r>
            <a:r>
              <a:rPr lang="ru-RU" b="1" dirty="0"/>
              <a:t> </a:t>
            </a:r>
            <a:r>
              <a:rPr lang="ru-RU" b="1" dirty="0" err="1"/>
              <a:t>юридичної</a:t>
            </a:r>
            <a:r>
              <a:rPr lang="ru-RU" b="1" dirty="0"/>
              <a:t> особи, яка </a:t>
            </a:r>
            <a:r>
              <a:rPr lang="ru-RU" b="1" dirty="0" err="1"/>
              <a:t>має</a:t>
            </a:r>
            <a:r>
              <a:rPr lang="ru-RU" b="1" dirty="0"/>
              <a:t> </a:t>
            </a:r>
            <a:r>
              <a:rPr lang="ru-RU" b="1" dirty="0" err="1"/>
              <a:t>намір</a:t>
            </a:r>
            <a:r>
              <a:rPr lang="ru-RU" b="1" dirty="0"/>
              <a:t> </a:t>
            </a:r>
            <a:r>
              <a:rPr lang="ru-RU" b="1" dirty="0" err="1"/>
              <a:t>здійснювати</a:t>
            </a:r>
            <a:r>
              <a:rPr lang="ru-RU" b="1" dirty="0"/>
              <a:t> </a:t>
            </a:r>
            <a:r>
              <a:rPr lang="ru-RU" b="1" dirty="0" err="1"/>
              <a:t>банківську</a:t>
            </a:r>
            <a:r>
              <a:rPr lang="ru-RU" b="1" dirty="0"/>
              <a:t> </a:t>
            </a:r>
            <a:r>
              <a:rPr lang="ru-RU" b="1" dirty="0" err="1" smtClean="0"/>
              <a:t>діяльність</a:t>
            </a:r>
            <a:endParaRPr lang="ru-RU" b="1" dirty="0" smtClean="0"/>
          </a:p>
          <a:p>
            <a:pPr marL="0" indent="0">
              <a:buNone/>
            </a:pPr>
            <a:r>
              <a:rPr lang="ru-RU" dirty="0" err="1"/>
              <a:t>Юридична</a:t>
            </a:r>
            <a:r>
              <a:rPr lang="ru-RU" dirty="0"/>
              <a:t> особа,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подає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погодження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статуту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496945" cy="61926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Особа, </a:t>
            </a:r>
            <a:r>
              <a:rPr lang="ru-RU" dirty="0" err="1"/>
              <a:t>уповноважена</a:t>
            </a:r>
            <a:r>
              <a:rPr lang="ru-RU" dirty="0"/>
              <a:t> </a:t>
            </a:r>
            <a:r>
              <a:rPr lang="ru-RU" dirty="0" err="1"/>
              <a:t>засновником</a:t>
            </a:r>
            <a:r>
              <a:rPr lang="ru-RU" dirty="0"/>
              <a:t> (</a:t>
            </a:r>
            <a:r>
              <a:rPr lang="ru-RU" dirty="0" err="1"/>
              <a:t>засновниками</a:t>
            </a:r>
            <a:r>
              <a:rPr lang="ru-RU" dirty="0"/>
              <a:t>) </a:t>
            </a:r>
            <a:r>
              <a:rPr lang="ru-RU" dirty="0" err="1"/>
              <a:t>юридичної</a:t>
            </a:r>
            <a:r>
              <a:rPr lang="ru-RU" dirty="0"/>
              <a:t> особи,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для </a:t>
            </a:r>
            <a:r>
              <a:rPr lang="ru-RU" dirty="0" err="1"/>
              <a:t>погодження</a:t>
            </a:r>
            <a:r>
              <a:rPr lang="ru-RU" dirty="0"/>
              <a:t> статуту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подає</a:t>
            </a:r>
            <a:r>
              <a:rPr lang="ru-RU" dirty="0"/>
              <a:t> до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заявою</a:t>
            </a:r>
            <a:r>
              <a:rPr lang="ru-RU" dirty="0"/>
              <a:t> про </a:t>
            </a:r>
            <a:r>
              <a:rPr lang="ru-RU" dirty="0" err="1"/>
              <a:t>погодження</a:t>
            </a:r>
            <a:r>
              <a:rPr lang="ru-RU" dirty="0"/>
              <a:t> статуту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:</a:t>
            </a:r>
          </a:p>
          <a:p>
            <a:r>
              <a:rPr lang="ru-RU" dirty="0" smtClean="0"/>
              <a:t>2</a:t>
            </a:r>
            <a:r>
              <a:rPr lang="ru-RU" dirty="0"/>
              <a:t>) статут банку;</a:t>
            </a:r>
          </a:p>
          <a:p>
            <a:r>
              <a:rPr lang="ru-RU" dirty="0"/>
              <a:t>3)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ідентифікації</a:t>
            </a:r>
            <a:r>
              <a:rPr lang="ru-RU" dirty="0"/>
              <a:t> самого </a:t>
            </a:r>
            <a:r>
              <a:rPr lang="ru-RU" dirty="0" err="1"/>
              <a:t>засновника</a:t>
            </a:r>
            <a:r>
              <a:rPr lang="ru-RU" dirty="0"/>
              <a:t> та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через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здійснюватиметься</a:t>
            </a:r>
            <a:r>
              <a:rPr lang="ru-RU" dirty="0"/>
              <a:t> </a:t>
            </a:r>
            <a:r>
              <a:rPr lang="ru-RU" dirty="0" err="1"/>
              <a:t>опосередковане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істотною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у банку;</a:t>
            </a:r>
          </a:p>
          <a:p>
            <a:r>
              <a:rPr lang="ru-RU" dirty="0"/>
              <a:t>4)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 про:</a:t>
            </a:r>
          </a:p>
          <a:p>
            <a:r>
              <a:rPr lang="ru-RU" dirty="0"/>
              <a:t>4)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про:</a:t>
            </a:r>
          </a:p>
          <a:p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ділової</a:t>
            </a:r>
            <a:r>
              <a:rPr lang="ru-RU" dirty="0"/>
              <a:t> </a:t>
            </a:r>
            <a:r>
              <a:rPr lang="ru-RU" dirty="0" err="1"/>
              <a:t>репутації</a:t>
            </a:r>
            <a:r>
              <a:rPr lang="ru-RU" dirty="0"/>
              <a:t> </a:t>
            </a:r>
            <a:r>
              <a:rPr lang="ru-RU" dirty="0" err="1"/>
              <a:t>засновника</a:t>
            </a:r>
            <a:r>
              <a:rPr lang="ru-RU" dirty="0"/>
              <a:t>, а для </a:t>
            </a:r>
            <a:r>
              <a:rPr lang="ru-RU" dirty="0" err="1"/>
              <a:t>засновника</a:t>
            </a:r>
            <a:r>
              <a:rPr lang="ru-RU" dirty="0"/>
              <a:t> - </a:t>
            </a:r>
            <a:r>
              <a:rPr lang="ru-RU" dirty="0" err="1"/>
              <a:t>юридичної</a:t>
            </a:r>
            <a:r>
              <a:rPr lang="ru-RU" dirty="0"/>
              <a:t> особи - </a:t>
            </a:r>
            <a:r>
              <a:rPr lang="ru-RU" dirty="0" err="1"/>
              <a:t>також</a:t>
            </a:r>
            <a:r>
              <a:rPr lang="ru-RU" dirty="0"/>
              <a:t> і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виконавчого</a:t>
            </a:r>
            <a:r>
              <a:rPr lang="ru-RU" dirty="0"/>
              <a:t> органу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наглядової</a:t>
            </a:r>
            <a:r>
              <a:rPr lang="ru-RU" dirty="0"/>
              <a:t> ради та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через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здійснюватиметься</a:t>
            </a:r>
            <a:r>
              <a:rPr lang="ru-RU" dirty="0"/>
              <a:t> </a:t>
            </a:r>
            <a:r>
              <a:rPr lang="ru-RU" dirty="0" err="1"/>
              <a:t>опосередковане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істотною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в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установленим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;</a:t>
            </a:r>
          </a:p>
          <a:p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стану </a:t>
            </a:r>
            <a:r>
              <a:rPr lang="ru-RU" dirty="0" err="1"/>
              <a:t>засновника</a:t>
            </a:r>
            <a:r>
              <a:rPr lang="ru-RU" dirty="0"/>
              <a:t> - </a:t>
            </a:r>
            <a:r>
              <a:rPr lang="ru-RU" dirty="0" err="1"/>
              <a:t>юридичної</a:t>
            </a:r>
            <a:r>
              <a:rPr lang="ru-RU" dirty="0"/>
              <a:t> особи, </a:t>
            </a:r>
            <a:r>
              <a:rPr lang="ru-RU" dirty="0" err="1"/>
              <a:t>майнового</a:t>
            </a:r>
            <a:r>
              <a:rPr lang="ru-RU" dirty="0"/>
              <a:t> стану </a:t>
            </a:r>
            <a:r>
              <a:rPr lang="ru-RU" dirty="0" err="1"/>
              <a:t>засновника</a:t>
            </a:r>
            <a:r>
              <a:rPr lang="ru-RU" dirty="0"/>
              <a:t> - </a:t>
            </a:r>
            <a:r>
              <a:rPr lang="ru-RU" dirty="0" err="1"/>
              <a:t>фізичної</a:t>
            </a:r>
            <a:r>
              <a:rPr lang="ru-RU" dirty="0"/>
              <a:t> особи,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/</a:t>
            </a:r>
            <a:r>
              <a:rPr lang="ru-RU" dirty="0" err="1"/>
              <a:t>майнового</a:t>
            </a:r>
            <a:r>
              <a:rPr lang="ru-RU" dirty="0"/>
              <a:t> стану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здійснюватимуть</a:t>
            </a:r>
            <a:r>
              <a:rPr lang="ru-RU" dirty="0"/>
              <a:t> </a:t>
            </a:r>
            <a:r>
              <a:rPr lang="ru-RU" dirty="0" err="1"/>
              <a:t>опосередковане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істотною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в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установленим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;</a:t>
            </a:r>
          </a:p>
          <a:p>
            <a:r>
              <a:rPr lang="ru-RU" dirty="0" err="1"/>
              <a:t>наявність</a:t>
            </a:r>
            <a:r>
              <a:rPr lang="ru-RU" dirty="0"/>
              <a:t> у </a:t>
            </a:r>
            <a:r>
              <a:rPr lang="ru-RU" dirty="0" err="1"/>
              <a:t>засновника</a:t>
            </a:r>
            <a:r>
              <a:rPr lang="ru-RU" dirty="0"/>
              <a:t> (</a:t>
            </a:r>
            <a:r>
              <a:rPr lang="ru-RU" dirty="0" err="1"/>
              <a:t>засновників</a:t>
            </a:r>
            <a:r>
              <a:rPr lang="ru-RU" dirty="0"/>
              <a:t>) </a:t>
            </a:r>
            <a:r>
              <a:rPr lang="ru-RU" dirty="0" err="1"/>
              <a:t>достатньої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заявленого</a:t>
            </a:r>
            <a:r>
              <a:rPr lang="ru-RU" dirty="0"/>
              <a:t> </a:t>
            </a:r>
            <a:r>
              <a:rPr lang="ru-RU" dirty="0" err="1"/>
              <a:t>внеску</a:t>
            </a:r>
            <a:r>
              <a:rPr lang="ru-RU" dirty="0"/>
              <a:t> до статутного </a:t>
            </a:r>
            <a:r>
              <a:rPr lang="ru-RU" dirty="0" err="1"/>
              <a:t>капіталу</a:t>
            </a:r>
            <a:r>
              <a:rPr lang="ru-RU" dirty="0"/>
              <a:t>,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таких </a:t>
            </a:r>
            <a:r>
              <a:rPr lang="ru-RU" dirty="0" err="1"/>
              <a:t>коштів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6) </a:t>
            </a:r>
            <a:r>
              <a:rPr lang="ru-RU" dirty="0" err="1"/>
              <a:t>відомості</a:t>
            </a:r>
            <a:r>
              <a:rPr lang="ru-RU" dirty="0"/>
              <a:t> про структуру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самої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та </a:t>
            </a:r>
            <a:r>
              <a:rPr lang="ru-RU" dirty="0" err="1"/>
              <a:t>засновника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7) </a:t>
            </a:r>
            <a:r>
              <a:rPr lang="ru-RU" dirty="0" err="1"/>
              <a:t>відомості</a:t>
            </a:r>
            <a:r>
              <a:rPr lang="ru-RU" dirty="0"/>
              <a:t> за формою, </a:t>
            </a:r>
            <a:r>
              <a:rPr lang="ru-RU" dirty="0" err="1"/>
              <a:t>встановленою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про </a:t>
            </a:r>
            <a:r>
              <a:rPr lang="ru-RU" dirty="0" err="1"/>
              <a:t>асоційованих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засновника</a:t>
            </a:r>
            <a:r>
              <a:rPr lang="ru-RU" dirty="0"/>
              <a:t> - </a:t>
            </a:r>
            <a:r>
              <a:rPr lang="ru-RU" dirty="0" err="1"/>
              <a:t>фізичної</a:t>
            </a:r>
            <a:r>
              <a:rPr lang="ru-RU" dirty="0"/>
              <a:t> особи;</a:t>
            </a:r>
          </a:p>
          <a:p>
            <a:r>
              <a:rPr lang="ru-RU" dirty="0"/>
              <a:t>8) </a:t>
            </a:r>
            <a:r>
              <a:rPr lang="ru-RU" dirty="0" err="1"/>
              <a:t>відомості</a:t>
            </a:r>
            <a:r>
              <a:rPr lang="ru-RU" dirty="0"/>
              <a:t> за формою, </a:t>
            </a:r>
            <a:r>
              <a:rPr lang="ru-RU" dirty="0" err="1"/>
              <a:t>встановленою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про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засновник</a:t>
            </a:r>
            <a:r>
              <a:rPr lang="ru-RU" dirty="0"/>
              <a:t> - </a:t>
            </a:r>
            <a:r>
              <a:rPr lang="ru-RU" dirty="0" err="1"/>
              <a:t>фізична</a:t>
            </a:r>
            <a:r>
              <a:rPr lang="ru-RU" dirty="0"/>
              <a:t> особа є </a:t>
            </a:r>
            <a:r>
              <a:rPr lang="ru-RU" dirty="0" err="1"/>
              <a:t>керівником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контролером;</a:t>
            </a:r>
          </a:p>
          <a:p>
            <a:r>
              <a:rPr lang="ru-RU" dirty="0"/>
              <a:t>8</a:t>
            </a:r>
            <a:r>
              <a:rPr lang="ru-RU" b="1" baseline="30000" dirty="0"/>
              <a:t>-1</a:t>
            </a:r>
            <a:r>
              <a:rPr lang="ru-RU" dirty="0"/>
              <a:t>) </a:t>
            </a:r>
            <a:r>
              <a:rPr lang="ru-RU" dirty="0" err="1"/>
              <a:t>відомості</a:t>
            </a:r>
            <a:r>
              <a:rPr lang="ru-RU" dirty="0"/>
              <a:t> за формою, </a:t>
            </a:r>
            <a:r>
              <a:rPr lang="ru-RU" dirty="0" err="1"/>
              <a:t>встановленою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про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банком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ознакам</a:t>
            </a:r>
            <a:r>
              <a:rPr lang="ru-RU" dirty="0"/>
              <a:t>, </a:t>
            </a:r>
            <a:r>
              <a:rPr lang="ru-RU" dirty="0" err="1"/>
              <a:t>передбаченим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52 </a:t>
            </a:r>
            <a:r>
              <a:rPr lang="ru-RU" dirty="0" err="1"/>
              <a:t>цього</a:t>
            </a:r>
            <a:r>
              <a:rPr lang="ru-RU" dirty="0"/>
              <a:t> Закону;</a:t>
            </a:r>
          </a:p>
          <a:p>
            <a:r>
              <a:rPr lang="ru-RU" dirty="0" smtClean="0"/>
              <a:t>9</a:t>
            </a:r>
            <a:r>
              <a:rPr lang="ru-RU" dirty="0"/>
              <a:t>) </a:t>
            </a:r>
            <a:r>
              <a:rPr lang="ru-RU" dirty="0" err="1"/>
              <a:t>копію</a:t>
            </a:r>
            <a:r>
              <a:rPr lang="ru-RU" dirty="0"/>
              <a:t> </a:t>
            </a:r>
            <a:r>
              <a:rPr lang="ru-RU" dirty="0" err="1"/>
              <a:t>тимчасового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 про </a:t>
            </a:r>
            <a:r>
              <a:rPr lang="ru-RU" dirty="0" err="1"/>
              <a:t>реєстрацію</a:t>
            </a:r>
            <a:r>
              <a:rPr lang="ru-RU" dirty="0"/>
              <a:t>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;</a:t>
            </a:r>
          </a:p>
          <a:p>
            <a:r>
              <a:rPr lang="ru-RU" dirty="0"/>
              <a:t>10) </a:t>
            </a:r>
            <a:r>
              <a:rPr lang="ru-RU" dirty="0" err="1"/>
              <a:t>висновок</a:t>
            </a:r>
            <a:r>
              <a:rPr lang="ru-RU" dirty="0"/>
              <a:t> Антимонопольного </a:t>
            </a:r>
            <a:r>
              <a:rPr lang="ru-RU" dirty="0" err="1"/>
              <a:t>комітету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10) </a:t>
            </a:r>
            <a:r>
              <a:rPr lang="ru-RU" dirty="0" err="1"/>
              <a:t>висновок</a:t>
            </a:r>
            <a:r>
              <a:rPr lang="ru-RU" dirty="0"/>
              <a:t> (</a:t>
            </a:r>
            <a:r>
              <a:rPr lang="ru-RU" dirty="0" err="1"/>
              <a:t>попередній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) Антимонопольного </a:t>
            </a:r>
            <a:r>
              <a:rPr lang="ru-RU" dirty="0" err="1"/>
              <a:t>комітету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дозвіл</a:t>
            </a:r>
            <a:r>
              <a:rPr lang="ru-RU" dirty="0"/>
              <a:t> Антимонопольного </a:t>
            </a:r>
            <a:r>
              <a:rPr lang="ru-RU" dirty="0" err="1"/>
              <a:t>комітету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на </a:t>
            </a:r>
            <a:r>
              <a:rPr lang="ru-RU" dirty="0" err="1"/>
              <a:t>концентрацію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погодження</a:t>
            </a:r>
            <a:r>
              <a:rPr lang="ru-RU" dirty="0"/>
              <a:t> статуту </a:t>
            </a:r>
            <a:r>
              <a:rPr lang="ru-RU" dirty="0" err="1"/>
              <a:t>або</a:t>
            </a:r>
            <a:r>
              <a:rPr lang="ru-RU" dirty="0"/>
              <a:t> про </a:t>
            </a:r>
            <a:r>
              <a:rPr lang="ru-RU" dirty="0" err="1"/>
              <a:t>відмову</a:t>
            </a:r>
            <a:r>
              <a:rPr lang="ru-RU" dirty="0"/>
              <a:t> в </a:t>
            </a:r>
            <a:r>
              <a:rPr lang="ru-RU" dirty="0" err="1"/>
              <a:t>погодженні</a:t>
            </a:r>
            <a:r>
              <a:rPr lang="ru-RU" dirty="0"/>
              <a:t> статуту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тримісячного</a:t>
            </a:r>
            <a:r>
              <a:rPr lang="ru-RU" dirty="0"/>
              <a:t> строку з дня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повного</a:t>
            </a:r>
            <a:r>
              <a:rPr lang="ru-RU" dirty="0"/>
              <a:t> пакета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Законом.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з </a:t>
            </a:r>
            <a:r>
              <a:rPr lang="ru-RU" dirty="0" err="1"/>
              <a:t>розглядом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погодження</a:t>
            </a:r>
            <a:r>
              <a:rPr lang="ru-RU" dirty="0"/>
              <a:t> статуту </a:t>
            </a:r>
            <a:r>
              <a:rPr lang="ru-RU" dirty="0" err="1"/>
              <a:t>розглядає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погодження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заборону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. </a:t>
            </a:r>
            <a:r>
              <a:rPr lang="ru-RU" dirty="0" err="1"/>
              <a:t>Погодження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є </a:t>
            </a:r>
            <a:r>
              <a:rPr lang="ru-RU" dirty="0" err="1"/>
              <a:t>умовою</a:t>
            </a:r>
            <a:r>
              <a:rPr lang="ru-RU" dirty="0"/>
              <a:t> для </a:t>
            </a:r>
            <a:r>
              <a:rPr lang="ru-RU" dirty="0" err="1"/>
              <a:t>погодження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статуту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</a:t>
            </a:r>
            <a:r>
              <a:rPr lang="ru-RU" dirty="0" smtClean="0"/>
              <a:t>.</a:t>
            </a:r>
          </a:p>
          <a:p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, а </a:t>
            </a:r>
            <a:r>
              <a:rPr lang="ru-RU" dirty="0" err="1"/>
              <a:t>засновник</a:t>
            </a:r>
            <a:r>
              <a:rPr lang="ru-RU" dirty="0"/>
              <a:t> (</a:t>
            </a:r>
            <a:r>
              <a:rPr lang="ru-RU" dirty="0" err="1"/>
              <a:t>засновники</a:t>
            </a:r>
            <a:r>
              <a:rPr lang="ru-RU" dirty="0"/>
              <a:t>) </a:t>
            </a:r>
            <a:r>
              <a:rPr lang="ru-RU" dirty="0" err="1"/>
              <a:t>юридичної</a:t>
            </a:r>
            <a:r>
              <a:rPr lang="ru-RU" dirty="0"/>
              <a:t> особи,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набудуть</a:t>
            </a:r>
            <a:r>
              <a:rPr lang="ru-RU" dirty="0"/>
              <a:t> </a:t>
            </a:r>
            <a:r>
              <a:rPr lang="ru-RU" dirty="0" err="1"/>
              <a:t>істотну</a:t>
            </a:r>
            <a:r>
              <a:rPr lang="ru-RU" dirty="0"/>
              <a:t> участь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правовідносини</a:t>
            </a:r>
            <a:r>
              <a:rPr lang="ru-RU" dirty="0"/>
              <a:t> з особою,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запит, </a:t>
            </a:r>
            <a:r>
              <a:rPr lang="ru-RU" dirty="0" err="1"/>
              <a:t>зобов’язані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Національному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додаткову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документи</a:t>
            </a:r>
            <a:r>
              <a:rPr lang="ru-RU" dirty="0"/>
              <a:t> та </a:t>
            </a:r>
            <a:r>
              <a:rPr lang="ru-RU" dirty="0" err="1"/>
              <a:t>пояснення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уточнення</a:t>
            </a:r>
            <a:r>
              <a:rPr lang="ru-RU" dirty="0"/>
              <a:t>/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наданих</a:t>
            </a:r>
            <a:r>
              <a:rPr lang="ru-RU" dirty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/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/>
              <a:t>та/</a:t>
            </a:r>
            <a:r>
              <a:rPr lang="ru-RU" dirty="0" err="1"/>
              <a:t>або</a:t>
            </a:r>
            <a:r>
              <a:rPr lang="ru-RU" dirty="0"/>
              <a:t> для </a:t>
            </a:r>
            <a:r>
              <a:rPr lang="ru-RU" dirty="0" err="1"/>
              <a:t>підтвердження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b="1" dirty="0" err="1"/>
              <a:t>Забороняється</a:t>
            </a:r>
            <a:r>
              <a:rPr lang="ru-RU" b="1" dirty="0"/>
              <a:t> </a:t>
            </a:r>
            <a:r>
              <a:rPr lang="ru-RU" b="1" dirty="0" err="1"/>
              <a:t>здійснювати</a:t>
            </a:r>
            <a:r>
              <a:rPr lang="ru-RU" b="1" dirty="0"/>
              <a:t> </a:t>
            </a:r>
            <a:r>
              <a:rPr lang="ru-RU" b="1" dirty="0" err="1"/>
              <a:t>банківську</a:t>
            </a:r>
            <a:r>
              <a:rPr lang="ru-RU" b="1" dirty="0"/>
              <a:t> </a:t>
            </a:r>
            <a:r>
              <a:rPr lang="ru-RU" b="1" dirty="0" err="1"/>
              <a:t>діяльність</a:t>
            </a:r>
            <a:r>
              <a:rPr lang="ru-RU" b="1" dirty="0"/>
              <a:t> без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ліцензії</a:t>
            </a:r>
            <a:r>
              <a:rPr lang="ru-RU" dirty="0" smtClean="0"/>
              <a:t>.</a:t>
            </a:r>
          </a:p>
          <a:p>
            <a:r>
              <a:rPr lang="ru-RU" dirty="0" err="1"/>
              <a:t>Юридична</a:t>
            </a:r>
            <a:r>
              <a:rPr lang="ru-RU" dirty="0"/>
              <a:t> особа,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року з дня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подати </a:t>
            </a:r>
            <a:r>
              <a:rPr lang="ru-RU" dirty="0" err="1"/>
              <a:t>Національному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 smtClean="0"/>
              <a:t>документи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Юридична</a:t>
            </a:r>
            <a:r>
              <a:rPr lang="ru-RU" dirty="0"/>
              <a:t> особа,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</a:t>
            </a:r>
            <a:r>
              <a:rPr lang="ru-RU" dirty="0" err="1"/>
              <a:t>подає</a:t>
            </a:r>
            <a:r>
              <a:rPr lang="ru-RU" dirty="0"/>
              <a:t> </a:t>
            </a:r>
            <a:r>
              <a:rPr lang="ru-RU" dirty="0" err="1"/>
              <a:t>Національному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заявою</a:t>
            </a:r>
            <a:r>
              <a:rPr lang="ru-RU" dirty="0"/>
              <a:t> про </a:t>
            </a:r>
            <a:r>
              <a:rPr lang="ru-RU" dirty="0" err="1"/>
              <a:t>видачу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:</a:t>
            </a:r>
          </a:p>
          <a:p>
            <a:r>
              <a:rPr lang="ru-RU" dirty="0"/>
              <a:t>1</a:t>
            </a:r>
            <a:r>
              <a:rPr lang="ru-RU" dirty="0" smtClean="0"/>
              <a:t>)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зареєстрованого</a:t>
            </a:r>
            <a:r>
              <a:rPr lang="ru-RU" dirty="0"/>
              <a:t>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комісією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 </a:t>
            </a:r>
            <a:r>
              <a:rPr lang="ru-RU" dirty="0" err="1"/>
              <a:t>звіту</a:t>
            </a:r>
            <a:r>
              <a:rPr lang="ru-RU" dirty="0"/>
              <a:t> про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закритого</a:t>
            </a:r>
            <a:r>
              <a:rPr lang="ru-RU" dirty="0"/>
              <a:t> (приватного)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 та </a:t>
            </a:r>
            <a:r>
              <a:rPr lang="ru-RU" dirty="0" err="1"/>
              <a:t>свідоцтва</a:t>
            </a:r>
            <a:r>
              <a:rPr lang="ru-RU" dirty="0"/>
              <a:t> про </a:t>
            </a:r>
            <a:r>
              <a:rPr lang="ru-RU" dirty="0" err="1"/>
              <a:t>реєстрацію</a:t>
            </a:r>
            <a:r>
              <a:rPr lang="ru-RU" dirty="0"/>
              <a:t>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 (для банку,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створюється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2</a:t>
            </a:r>
            <a:r>
              <a:rPr lang="ru-RU" dirty="0" smtClean="0"/>
              <a:t>)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кількісний</a:t>
            </a:r>
            <a:r>
              <a:rPr lang="ru-RU" dirty="0"/>
              <a:t> склад </a:t>
            </a:r>
            <a:r>
              <a:rPr lang="ru-RU" dirty="0" err="1"/>
              <a:t>наглядової</a:t>
            </a:r>
            <a:r>
              <a:rPr lang="ru-RU" dirty="0"/>
              <a:t> ради, </a:t>
            </a:r>
            <a:r>
              <a:rPr lang="ru-RU" dirty="0" err="1"/>
              <a:t>правління</a:t>
            </a:r>
            <a:r>
              <a:rPr lang="ru-RU" dirty="0"/>
              <a:t>;</a:t>
            </a:r>
          </a:p>
          <a:p>
            <a:r>
              <a:rPr lang="ru-RU" dirty="0"/>
              <a:t>3</a:t>
            </a:r>
            <a:r>
              <a:rPr lang="ru-RU" dirty="0" smtClean="0"/>
              <a:t>) </a:t>
            </a:r>
            <a:r>
              <a:rPr lang="ru-RU" dirty="0" err="1"/>
              <a:t>відомості</a:t>
            </a:r>
            <a:r>
              <a:rPr lang="ru-RU" dirty="0"/>
              <a:t> та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доводять</a:t>
            </a:r>
            <a:r>
              <a:rPr lang="ru-RU" dirty="0"/>
              <a:t>:</a:t>
            </a:r>
          </a:p>
          <a:p>
            <a:r>
              <a:rPr lang="ru-RU" dirty="0" err="1"/>
              <a:t>наявність</a:t>
            </a:r>
            <a:r>
              <a:rPr lang="ru-RU" dirty="0"/>
              <a:t> як </a:t>
            </a:r>
            <a:r>
              <a:rPr lang="ru-RU" dirty="0" err="1"/>
              <a:t>мінімум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призначених</a:t>
            </a:r>
            <a:r>
              <a:rPr lang="ru-RU" dirty="0"/>
              <a:t> членами </a:t>
            </a:r>
            <a:r>
              <a:rPr lang="ru-RU" dirty="0" err="1"/>
              <a:t>правління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;</a:t>
            </a:r>
          </a:p>
          <a:p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 банку, </a:t>
            </a:r>
            <a:r>
              <a:rPr lang="ru-RU" dirty="0" err="1"/>
              <a:t>керівника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аудиту, </a:t>
            </a:r>
            <a:r>
              <a:rPr lang="ru-RU" dirty="0" err="1"/>
              <a:t>головної</a:t>
            </a:r>
            <a:r>
              <a:rPr lang="ru-RU" dirty="0"/>
              <a:t> </a:t>
            </a:r>
            <a:r>
              <a:rPr lang="ru-RU" dirty="0" err="1"/>
              <a:t>посадової</a:t>
            </a:r>
            <a:r>
              <a:rPr lang="ru-RU" dirty="0"/>
              <a:t> особи банку, </a:t>
            </a:r>
            <a:r>
              <a:rPr lang="ru-RU" dirty="0" err="1"/>
              <a:t>відповідальної</a:t>
            </a:r>
            <a:r>
              <a:rPr lang="ru-RU" dirty="0"/>
              <a:t> за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, - головного </a:t>
            </a:r>
            <a:r>
              <a:rPr lang="ru-RU" dirty="0" err="1"/>
              <a:t>ризик</a:t>
            </a:r>
            <a:r>
              <a:rPr lang="ru-RU" dirty="0"/>
              <a:t>-менеджера, </a:t>
            </a:r>
            <a:r>
              <a:rPr lang="ru-RU" dirty="0" err="1"/>
              <a:t>головної</a:t>
            </a:r>
            <a:r>
              <a:rPr lang="ru-RU" dirty="0"/>
              <a:t> </a:t>
            </a:r>
            <a:r>
              <a:rPr lang="ru-RU" dirty="0" err="1"/>
              <a:t>посадової</a:t>
            </a:r>
            <a:r>
              <a:rPr lang="ru-RU" dirty="0"/>
              <a:t> особи банку, </a:t>
            </a:r>
            <a:r>
              <a:rPr lang="ru-RU" dirty="0" err="1"/>
              <a:t>відповідальної</a:t>
            </a:r>
            <a:r>
              <a:rPr lang="ru-RU" dirty="0"/>
              <a:t> за </a:t>
            </a:r>
            <a:r>
              <a:rPr lang="ru-RU" dirty="0" err="1"/>
              <a:t>здійснення</a:t>
            </a:r>
            <a:r>
              <a:rPr lang="ru-RU" dirty="0"/>
              <a:t> контролю за </a:t>
            </a:r>
            <a:r>
              <a:rPr lang="ru-RU" dirty="0" err="1"/>
              <a:t>дотриманням</a:t>
            </a:r>
            <a:r>
              <a:rPr lang="ru-RU" dirty="0"/>
              <a:t> норм (</a:t>
            </a:r>
            <a:r>
              <a:rPr lang="ru-RU" dirty="0" err="1"/>
              <a:t>комплаєнс</a:t>
            </a:r>
            <a:r>
              <a:rPr lang="ru-RU" dirty="0"/>
              <a:t>), - головного </a:t>
            </a:r>
            <a:r>
              <a:rPr lang="ru-RU" dirty="0" err="1"/>
              <a:t>комплаєнс</a:t>
            </a:r>
            <a:r>
              <a:rPr lang="ru-RU" dirty="0"/>
              <a:t>-менеджера </a:t>
            </a:r>
            <a:r>
              <a:rPr lang="ru-RU" dirty="0" err="1"/>
              <a:t>кваліфікаційним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;</a:t>
            </a:r>
          </a:p>
          <a:p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наглядової</a:t>
            </a:r>
            <a:r>
              <a:rPr lang="ru-RU" dirty="0"/>
              <a:t> ради та </a:t>
            </a: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колективної</a:t>
            </a:r>
            <a:r>
              <a:rPr lang="ru-RU" dirty="0"/>
              <a:t> </a:t>
            </a:r>
            <a:r>
              <a:rPr lang="ru-RU" dirty="0" err="1"/>
              <a:t>придатності</a:t>
            </a:r>
            <a:r>
              <a:rPr lang="ru-RU" dirty="0"/>
              <a:t>, </a:t>
            </a:r>
            <a:r>
              <a:rPr lang="ru-RU" dirty="0" err="1"/>
              <a:t>встановленим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, </a:t>
            </a:r>
            <a:r>
              <a:rPr lang="ru-RU" dirty="0" err="1"/>
              <a:t>комп’ютерної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, </a:t>
            </a:r>
            <a:r>
              <a:rPr lang="ru-RU" dirty="0" err="1"/>
              <a:t>інформаційних</a:t>
            </a:r>
            <a:r>
              <a:rPr lang="ru-RU" dirty="0"/>
              <a:t> систем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банку, </a:t>
            </a:r>
            <a:r>
              <a:rPr lang="ru-RU" dirty="0" err="1"/>
              <a:t>приміщень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, </a:t>
            </a:r>
            <a:r>
              <a:rPr lang="ru-RU" dirty="0" err="1"/>
              <a:t>установленим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організаційної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та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спеціалістів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dirty="0"/>
              <a:t>4</a:t>
            </a:r>
            <a:r>
              <a:rPr lang="ru-RU" dirty="0" smtClean="0"/>
              <a:t>)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банку,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регламентують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визначають</a:t>
            </a:r>
            <a:r>
              <a:rPr lang="ru-RU" dirty="0"/>
              <a:t> порядок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 та процедуру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;</a:t>
            </a:r>
          </a:p>
          <a:p>
            <a:r>
              <a:rPr lang="ru-RU" dirty="0"/>
              <a:t>5</a:t>
            </a:r>
            <a:r>
              <a:rPr lang="ru-RU" dirty="0" smtClean="0"/>
              <a:t>) </a:t>
            </a:r>
            <a:r>
              <a:rPr lang="ru-RU" dirty="0" err="1"/>
              <a:t>стратегію</a:t>
            </a:r>
            <a:r>
              <a:rPr lang="ru-RU" dirty="0"/>
              <a:t> банку та </a:t>
            </a:r>
            <a:r>
              <a:rPr lang="ru-RU" dirty="0" err="1"/>
              <a:t>бізнес</a:t>
            </a:r>
            <a:r>
              <a:rPr lang="ru-RU" dirty="0"/>
              <a:t>-план на три роки, </a:t>
            </a:r>
            <a:r>
              <a:rPr lang="ru-RU" dirty="0" err="1"/>
              <a:t>складені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вимогами</a:t>
            </a:r>
            <a:r>
              <a:rPr lang="ru-RU" dirty="0"/>
              <a:t>, </a:t>
            </a:r>
            <a:r>
              <a:rPr lang="ru-RU" dirty="0" err="1"/>
              <a:t>встановленими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6</a:t>
            </a:r>
            <a:r>
              <a:rPr lang="ru-RU" dirty="0" smtClean="0"/>
              <a:t>) </a:t>
            </a:r>
            <a:r>
              <a:rPr lang="ru-RU" dirty="0" err="1"/>
              <a:t>копію</a:t>
            </a:r>
            <a:r>
              <a:rPr lang="ru-RU" dirty="0"/>
              <a:t> </a:t>
            </a:r>
            <a:r>
              <a:rPr lang="ru-RU" dirty="0" err="1"/>
              <a:t>платіжного</a:t>
            </a:r>
            <a:r>
              <a:rPr lang="ru-RU" dirty="0"/>
              <a:t> документа про </a:t>
            </a:r>
            <a:r>
              <a:rPr lang="ru-RU" dirty="0" err="1"/>
              <a:t>внесення</a:t>
            </a:r>
            <a:r>
              <a:rPr lang="ru-RU" dirty="0"/>
              <a:t> плати за </a:t>
            </a:r>
            <a:r>
              <a:rPr lang="ru-RU" dirty="0" err="1"/>
              <a:t>видачу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,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про </a:t>
            </a:r>
            <a:r>
              <a:rPr lang="ru-RU" dirty="0" err="1"/>
              <a:t>відмову</a:t>
            </a:r>
            <a:r>
              <a:rPr lang="ru-RU" dirty="0"/>
              <a:t>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наданні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 з дня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повного</a:t>
            </a:r>
            <a:r>
              <a:rPr lang="ru-RU" dirty="0"/>
              <a:t> пакета </a:t>
            </a:r>
            <a:r>
              <a:rPr lang="ru-RU" dirty="0" err="1" smtClean="0"/>
              <a:t>документів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404664"/>
            <a:ext cx="8352928" cy="590465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Arial"/>
              </a:rPr>
              <a:t>1.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Поняття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комерційного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банку та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особливості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endParaRPr lang="uk-UA" dirty="0" smtClean="0"/>
          </a:p>
          <a:p>
            <a:r>
              <a:rPr lang="ru-RU" b="1" dirty="0" smtClean="0"/>
              <a:t>Банк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юридична</a:t>
            </a:r>
            <a:r>
              <a:rPr lang="ru-RU" dirty="0"/>
              <a:t> особа, яка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.</a:t>
            </a:r>
          </a:p>
          <a:p>
            <a:r>
              <a:rPr lang="ru-RU" dirty="0"/>
              <a:t>До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належать:</a:t>
            </a:r>
          </a:p>
          <a:p>
            <a:r>
              <a:rPr lang="ru-RU" dirty="0"/>
              <a:t>1) </a:t>
            </a:r>
            <a:r>
              <a:rPr lang="ru-RU" dirty="0" err="1"/>
              <a:t>залучення</a:t>
            </a:r>
            <a:r>
              <a:rPr lang="ru-RU" dirty="0"/>
              <a:t> у </a:t>
            </a:r>
            <a:r>
              <a:rPr lang="ru-RU" dirty="0" err="1"/>
              <a:t>вклади</a:t>
            </a:r>
            <a:r>
              <a:rPr lang="ru-RU" dirty="0"/>
              <a:t> (</a:t>
            </a:r>
            <a:r>
              <a:rPr lang="ru-RU" dirty="0" err="1"/>
              <a:t>депозити</a:t>
            </a:r>
            <a:r>
              <a:rPr lang="ru-RU" dirty="0"/>
              <a:t>)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необмеженого</a:t>
            </a:r>
            <a:r>
              <a:rPr lang="ru-RU" dirty="0"/>
              <a:t> кола </a:t>
            </a:r>
            <a:r>
              <a:rPr lang="ru-RU" dirty="0" err="1"/>
              <a:t>юридичних</a:t>
            </a:r>
            <a:r>
              <a:rPr lang="ru-RU" dirty="0"/>
              <a:t> і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відкриття</a:t>
            </a:r>
            <a:r>
              <a:rPr lang="ru-RU" dirty="0"/>
              <a:t> та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(</a:t>
            </a:r>
            <a:r>
              <a:rPr lang="ru-RU" dirty="0" err="1"/>
              <a:t>розрахункових</a:t>
            </a:r>
            <a:r>
              <a:rPr lang="ru-RU" dirty="0"/>
              <a:t>, </a:t>
            </a:r>
            <a:r>
              <a:rPr lang="ru-RU" dirty="0" err="1"/>
              <a:t>кореспондентських</a:t>
            </a:r>
            <a:r>
              <a:rPr lang="ru-RU" dirty="0"/>
              <a:t>)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у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металах</a:t>
            </a:r>
            <a:r>
              <a:rPr lang="ru-RU" dirty="0"/>
              <a:t>, та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умовного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(</a:t>
            </a:r>
            <a:r>
              <a:rPr lang="ru-RU" dirty="0" err="1"/>
              <a:t>ескроу</a:t>
            </a:r>
            <a:r>
              <a:rPr lang="ru-RU" dirty="0"/>
              <a:t>);</a:t>
            </a:r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залучених</a:t>
            </a:r>
            <a:r>
              <a:rPr lang="ru-RU" dirty="0"/>
              <a:t> у </a:t>
            </a:r>
            <a:r>
              <a:rPr lang="ru-RU" dirty="0" err="1"/>
              <a:t>вклади</a:t>
            </a:r>
            <a:r>
              <a:rPr lang="ru-RU" dirty="0"/>
              <a:t> (</a:t>
            </a:r>
            <a:r>
              <a:rPr lang="ru-RU" dirty="0" err="1"/>
              <a:t>депозити</a:t>
            </a:r>
            <a:r>
              <a:rPr lang="ru-RU" dirty="0"/>
              <a:t>), у тому </a:t>
            </a:r>
            <a:r>
              <a:rPr lang="ru-RU" dirty="0" err="1"/>
              <a:t>числі</a:t>
            </a:r>
            <a:r>
              <a:rPr lang="ru-RU" dirty="0"/>
              <a:t> на </a:t>
            </a:r>
            <a:r>
              <a:rPr lang="ru-RU" dirty="0" err="1"/>
              <a:t>поточні</a:t>
            </a:r>
            <a:r>
              <a:rPr lang="ru-RU" dirty="0"/>
              <a:t> </a:t>
            </a:r>
            <a:r>
              <a:rPr lang="ru-RU" dirty="0" err="1"/>
              <a:t>рахунки</a:t>
            </a:r>
            <a:r>
              <a:rPr lang="ru-RU" dirty="0"/>
              <a:t>,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, на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та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дозволяється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банку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Банк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визначену</a:t>
            </a:r>
            <a:r>
              <a:rPr lang="ru-RU" dirty="0"/>
              <a:t> в ЗУ «Про банки і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», як у </a:t>
            </a:r>
            <a:r>
              <a:rPr lang="ru-RU" dirty="0" err="1"/>
              <a:t>національній</a:t>
            </a:r>
            <a:r>
              <a:rPr lang="ru-RU" dirty="0"/>
              <a:t>, так і в </a:t>
            </a:r>
            <a:r>
              <a:rPr lang="ru-RU" dirty="0" err="1"/>
              <a:t>іноземній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667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з дня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видачу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:</a:t>
            </a:r>
          </a:p>
          <a:p>
            <a:r>
              <a:rPr lang="ru-RU" dirty="0"/>
              <a:t>вносить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запис</a:t>
            </a:r>
            <a:r>
              <a:rPr lang="ru-RU" dirty="0"/>
              <a:t> до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;</a:t>
            </a:r>
          </a:p>
          <a:p>
            <a:r>
              <a:rPr lang="ru-RU" dirty="0" err="1"/>
              <a:t>надає</a:t>
            </a:r>
            <a:r>
              <a:rPr lang="ru-RU" dirty="0"/>
              <a:t> банку </a:t>
            </a:r>
            <a:r>
              <a:rPr lang="ru-RU" dirty="0" err="1"/>
              <a:t>витяг</a:t>
            </a:r>
            <a:r>
              <a:rPr lang="ru-RU" dirty="0"/>
              <a:t> з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про </a:t>
            </a:r>
            <a:r>
              <a:rPr lang="ru-RU" dirty="0" err="1"/>
              <a:t>видачу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 smtClean="0"/>
              <a:t>Юридична</a:t>
            </a:r>
            <a:r>
              <a:rPr lang="ru-RU" b="1" dirty="0" smtClean="0"/>
              <a:t> </a:t>
            </a:r>
            <a:r>
              <a:rPr lang="ru-RU" b="1" dirty="0"/>
              <a:t>особа </a:t>
            </a:r>
            <a:r>
              <a:rPr lang="ru-RU" b="1" dirty="0" err="1"/>
              <a:t>набуває</a:t>
            </a:r>
            <a:r>
              <a:rPr lang="ru-RU" b="1" dirty="0"/>
              <a:t> статусу банку і право на </a:t>
            </a:r>
            <a:r>
              <a:rPr lang="ru-RU" b="1" dirty="0" err="1"/>
              <a:t>здійснення</a:t>
            </a:r>
            <a:r>
              <a:rPr lang="ru-RU" b="1" dirty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діяльності</a:t>
            </a:r>
            <a:r>
              <a:rPr lang="ru-RU" b="1" dirty="0"/>
              <a:t> </a:t>
            </a:r>
            <a:r>
              <a:rPr lang="ru-RU" b="1" dirty="0" err="1"/>
              <a:t>після</a:t>
            </a:r>
            <a:r>
              <a:rPr lang="ru-RU" b="1" dirty="0"/>
              <a:t> </a:t>
            </a:r>
            <a:r>
              <a:rPr lang="ru-RU" b="1" dirty="0" err="1"/>
              <a:t>видачі</a:t>
            </a:r>
            <a:r>
              <a:rPr lang="ru-RU" b="1" dirty="0"/>
              <a:t> </a:t>
            </a:r>
            <a:r>
              <a:rPr lang="ru-RU" b="1" dirty="0" err="1"/>
              <a:t>їй</a:t>
            </a:r>
            <a:r>
              <a:rPr lang="ru-RU" b="1" dirty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ліцензії</a:t>
            </a:r>
            <a:r>
              <a:rPr lang="ru-RU" b="1" dirty="0"/>
              <a:t>.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розміщує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видані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на </a:t>
            </a:r>
            <a:r>
              <a:rPr lang="ru-RU" dirty="0" err="1"/>
              <a:t>сторінці</a:t>
            </a:r>
            <a:r>
              <a:rPr lang="ru-RU" dirty="0"/>
              <a:t> </a:t>
            </a:r>
            <a:r>
              <a:rPr lang="ru-RU" dirty="0" err="1"/>
              <a:t>офіційного</a:t>
            </a:r>
            <a:r>
              <a:rPr lang="ru-RU" dirty="0"/>
              <a:t> </a:t>
            </a:r>
            <a:r>
              <a:rPr lang="ru-RU" dirty="0" err="1"/>
              <a:t>Інтернет-представництва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визначеному</a:t>
            </a:r>
            <a:r>
              <a:rPr lang="ru-RU" dirty="0"/>
              <a:t> ним порядку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/>
              <a:t>Мінімальний</a:t>
            </a:r>
            <a:r>
              <a:rPr lang="ru-RU" b="1" dirty="0"/>
              <a:t> </a:t>
            </a:r>
            <a:r>
              <a:rPr lang="ru-RU" b="1" dirty="0" err="1"/>
              <a:t>розмір</a:t>
            </a:r>
            <a:r>
              <a:rPr lang="ru-RU" b="1" dirty="0"/>
              <a:t> статутного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dirty="0"/>
              <a:t>на момент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мінімальний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банку </a:t>
            </a:r>
            <a:r>
              <a:rPr lang="ru-RU" b="1" dirty="0"/>
              <a:t>не </a:t>
            </a:r>
            <a:r>
              <a:rPr lang="ru-RU" b="1" dirty="0" err="1"/>
              <a:t>може</a:t>
            </a:r>
            <a:r>
              <a:rPr lang="ru-RU" b="1" dirty="0"/>
              <a:t> бути </a:t>
            </a:r>
            <a:r>
              <a:rPr lang="ru-RU" b="1" dirty="0" err="1"/>
              <a:t>меншим</a:t>
            </a:r>
            <a:r>
              <a:rPr lang="ru-RU" b="1" dirty="0"/>
              <a:t> 200 </a:t>
            </a:r>
            <a:r>
              <a:rPr lang="ru-RU" b="1" dirty="0" err="1"/>
              <a:t>мільйонів</a:t>
            </a:r>
            <a:r>
              <a:rPr lang="ru-RU" b="1" dirty="0"/>
              <a:t> </a:t>
            </a:r>
            <a:r>
              <a:rPr lang="ru-RU" b="1" dirty="0" err="1"/>
              <a:t>гривень</a:t>
            </a:r>
            <a:r>
              <a:rPr lang="ru-RU" dirty="0"/>
              <a:t>.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встановлювати</a:t>
            </a:r>
            <a:r>
              <a:rPr lang="ru-RU" dirty="0"/>
              <a:t> для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та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диференційований</a:t>
            </a:r>
            <a:r>
              <a:rPr lang="ru-RU" dirty="0"/>
              <a:t> </a:t>
            </a:r>
            <a:r>
              <a:rPr lang="ru-RU" dirty="0" err="1"/>
              <a:t>мінімальний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, але не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 smtClean="0"/>
              <a:t>зазначеного</a:t>
            </a:r>
            <a:r>
              <a:rPr lang="ru-RU" dirty="0" smtClean="0"/>
              <a:t> </a:t>
            </a:r>
            <a:r>
              <a:rPr lang="ru-RU" dirty="0" err="1" smtClean="0"/>
              <a:t>розміру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збільшення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банку </a:t>
            </a:r>
            <a:r>
              <a:rPr lang="ru-RU" dirty="0" err="1"/>
              <a:t>здійснюються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внесків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 про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 на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, </a:t>
            </a:r>
            <a:r>
              <a:rPr lang="ru-RU" u="sng" dirty="0">
                <a:hlinkClick r:id="rId2"/>
              </a:rPr>
              <a:t>Законом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першочергові</a:t>
            </a:r>
            <a:r>
              <a:rPr lang="ru-RU" dirty="0"/>
              <a:t> заходи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негативним</a:t>
            </a:r>
            <a:r>
              <a:rPr lang="ru-RU" dirty="0"/>
              <a:t> </a:t>
            </a:r>
            <a:r>
              <a:rPr lang="ru-RU" dirty="0" err="1"/>
              <a:t>наслідкам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кризи</a:t>
            </a:r>
            <a:r>
              <a:rPr lang="ru-RU" dirty="0"/>
              <a:t> та про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законодавчих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" та </a:t>
            </a:r>
            <a:r>
              <a:rPr lang="ru-RU" u="sng" dirty="0">
                <a:hlinkClick r:id="rId3"/>
              </a:rPr>
              <a:t>Законом </a:t>
            </a:r>
            <a:r>
              <a:rPr lang="ru-RU" u="sng" dirty="0" err="1">
                <a:hlinkClick r:id="rId3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спрощення</a:t>
            </a:r>
            <a:r>
              <a:rPr lang="ru-RU" dirty="0"/>
              <a:t> процедур </a:t>
            </a:r>
            <a:r>
              <a:rPr lang="ru-RU" dirty="0" err="1"/>
              <a:t>реорганізації</a:t>
            </a:r>
            <a:r>
              <a:rPr lang="ru-RU" dirty="0"/>
              <a:t> та </a:t>
            </a:r>
            <a:r>
              <a:rPr lang="ru-RU" dirty="0" err="1"/>
              <a:t>капіталізації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" </a:t>
            </a:r>
            <a:r>
              <a:rPr lang="ru-RU" dirty="0" err="1"/>
              <a:t>протягом</a:t>
            </a:r>
            <a:r>
              <a:rPr lang="ru-RU" dirty="0"/>
              <a:t> строку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. </a:t>
            </a:r>
            <a:r>
              <a:rPr lang="ru-RU" dirty="0" err="1"/>
              <a:t>Грошові</a:t>
            </a:r>
            <a:r>
              <a:rPr lang="ru-RU" dirty="0"/>
              <a:t> </a:t>
            </a:r>
            <a:r>
              <a:rPr lang="ru-RU" dirty="0" err="1"/>
              <a:t>внески</a:t>
            </a:r>
            <a:r>
              <a:rPr lang="ru-RU" dirty="0"/>
              <a:t> для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збільшення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банку </a:t>
            </a:r>
            <a:r>
              <a:rPr lang="ru-RU" dirty="0" err="1"/>
              <a:t>резиденти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у </a:t>
            </a:r>
            <a:r>
              <a:rPr lang="ru-RU" dirty="0" err="1"/>
              <a:t>гривні</a:t>
            </a:r>
            <a:r>
              <a:rPr lang="ru-RU" dirty="0"/>
              <a:t>, а </a:t>
            </a:r>
            <a:r>
              <a:rPr lang="ru-RU" dirty="0" err="1"/>
              <a:t>нерезиденти</a:t>
            </a:r>
            <a:r>
              <a:rPr lang="ru-RU" dirty="0"/>
              <a:t> - в </a:t>
            </a:r>
            <a:r>
              <a:rPr lang="ru-RU" dirty="0" err="1"/>
              <a:t>іноземній</a:t>
            </a:r>
            <a:r>
              <a:rPr lang="ru-RU" dirty="0"/>
              <a:t> </a:t>
            </a:r>
            <a:r>
              <a:rPr lang="ru-RU" dirty="0" err="1"/>
              <a:t>вільно</a:t>
            </a:r>
            <a:r>
              <a:rPr lang="ru-RU" dirty="0"/>
              <a:t> </a:t>
            </a:r>
            <a:r>
              <a:rPr lang="ru-RU" dirty="0" err="1"/>
              <a:t>конвертованій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гривні</a:t>
            </a:r>
            <a:r>
              <a:rPr lang="ru-RU" dirty="0"/>
              <a:t>.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у банку не є </a:t>
            </a:r>
            <a:r>
              <a:rPr lang="ru-RU" dirty="0" err="1"/>
              <a:t>перешкодою</a:t>
            </a:r>
            <a:r>
              <a:rPr lang="ru-RU" dirty="0"/>
              <a:t> для </a:t>
            </a:r>
            <a:r>
              <a:rPr lang="ru-RU" dirty="0" err="1"/>
              <a:t>збільшення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банку.</a:t>
            </a:r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10000"/>
          </a:bodyPr>
          <a:lstStyle/>
          <a:p>
            <a:r>
              <a:rPr lang="uk-UA" dirty="0">
                <a:solidFill>
                  <a:srgbClr val="000000"/>
                </a:solidFill>
                <a:latin typeface="Arial"/>
              </a:rPr>
              <a:t>3.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управління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банком</a:t>
            </a:r>
          </a:p>
          <a:p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контролю </a:t>
            </a:r>
            <a:r>
              <a:rPr lang="ru-RU" dirty="0" smtClean="0"/>
              <a:t>банку</a:t>
            </a:r>
          </a:p>
          <a:p>
            <a:r>
              <a:rPr lang="ru-RU" b="1" dirty="0" err="1"/>
              <a:t>Вищим</a:t>
            </a:r>
            <a:r>
              <a:rPr lang="ru-RU" b="1" dirty="0"/>
              <a:t> органом 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dirty="0"/>
              <a:t>банку є </a:t>
            </a:r>
            <a:r>
              <a:rPr lang="ru-RU" b="1" dirty="0" err="1"/>
              <a:t>загальні</a:t>
            </a:r>
            <a:r>
              <a:rPr lang="ru-RU" b="1" dirty="0"/>
              <a:t> </a:t>
            </a:r>
            <a:r>
              <a:rPr lang="ru-RU" b="1" dirty="0" err="1"/>
              <a:t>збори</a:t>
            </a:r>
            <a:r>
              <a:rPr lang="ru-RU" b="1" dirty="0"/>
              <a:t> </a:t>
            </a:r>
            <a:r>
              <a:rPr lang="ru-RU" b="1" dirty="0" err="1" smtClean="0"/>
              <a:t>учасників</a:t>
            </a:r>
            <a:r>
              <a:rPr lang="ru-RU" b="1" dirty="0" smtClean="0"/>
              <a:t> </a:t>
            </a:r>
            <a:r>
              <a:rPr lang="ru-RU" b="1" dirty="0"/>
              <a:t>банку</a:t>
            </a:r>
            <a:r>
              <a:rPr lang="ru-RU" b="1" dirty="0" smtClean="0"/>
              <a:t>.</a:t>
            </a:r>
          </a:p>
          <a:p>
            <a:r>
              <a:rPr lang="ru-RU" b="1" dirty="0" err="1"/>
              <a:t>Виконавчим</a:t>
            </a:r>
            <a:r>
              <a:rPr lang="ru-RU" b="1" dirty="0"/>
              <a:t> органом банку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поточне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smtClean="0"/>
              <a:t>є </a:t>
            </a:r>
            <a:r>
              <a:rPr lang="ru-RU" b="1" dirty="0" err="1"/>
              <a:t>правління</a:t>
            </a:r>
            <a:r>
              <a:rPr lang="ru-RU" b="1" dirty="0"/>
              <a:t> банку</a:t>
            </a:r>
            <a:r>
              <a:rPr lang="ru-RU" dirty="0" smtClean="0"/>
              <a:t>.</a:t>
            </a:r>
          </a:p>
          <a:p>
            <a:r>
              <a:rPr lang="ru-RU" dirty="0"/>
              <a:t>Банк </a:t>
            </a:r>
            <a:r>
              <a:rPr lang="ru-RU" dirty="0" err="1"/>
              <a:t>зобов’язаний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b="1" dirty="0" err="1"/>
              <a:t>наглядову</a:t>
            </a:r>
            <a:r>
              <a:rPr lang="ru-RU" b="1" dirty="0"/>
              <a:t> раду </a:t>
            </a:r>
            <a:r>
              <a:rPr lang="ru-RU" dirty="0"/>
              <a:t>(</a:t>
            </a:r>
            <a:r>
              <a:rPr lang="ru-RU" dirty="0" err="1"/>
              <a:t>далі</a:t>
            </a:r>
            <a:r>
              <a:rPr lang="ru-RU" dirty="0"/>
              <a:t> - рада банку),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b="1" dirty="0" err="1"/>
              <a:t>здійснює</a:t>
            </a:r>
            <a:r>
              <a:rPr lang="ru-RU" b="1" dirty="0"/>
              <a:t> контроль за </a:t>
            </a:r>
            <a:r>
              <a:rPr lang="ru-RU" b="1" dirty="0" err="1"/>
              <a:t>діяльністю</a:t>
            </a:r>
            <a:r>
              <a:rPr lang="ru-RU" b="1" dirty="0"/>
              <a:t> </a:t>
            </a:r>
            <a:r>
              <a:rPr lang="ru-RU" b="1" dirty="0" err="1"/>
              <a:t>виконавчого</a:t>
            </a:r>
            <a:r>
              <a:rPr lang="ru-RU" b="1" dirty="0"/>
              <a:t> органу, </a:t>
            </a:r>
            <a:r>
              <a:rPr lang="ru-RU" b="1" dirty="0" err="1"/>
              <a:t>захист</a:t>
            </a:r>
            <a:r>
              <a:rPr lang="ru-RU" b="1" dirty="0"/>
              <a:t> прав </a:t>
            </a:r>
            <a:r>
              <a:rPr lang="ru-RU" b="1" dirty="0" err="1"/>
              <a:t>вкладників</a:t>
            </a:r>
            <a:r>
              <a:rPr lang="ru-RU" b="1" dirty="0"/>
              <a:t>, </a:t>
            </a:r>
            <a:r>
              <a:rPr lang="ru-RU" b="1" dirty="0" err="1"/>
              <a:t>інших</a:t>
            </a:r>
            <a:r>
              <a:rPr lang="ru-RU" b="1" dirty="0"/>
              <a:t> </a:t>
            </a:r>
            <a:r>
              <a:rPr lang="ru-RU" b="1" dirty="0" err="1"/>
              <a:t>кредиторів</a:t>
            </a:r>
            <a:r>
              <a:rPr lang="ru-RU" b="1" dirty="0"/>
              <a:t> та </a:t>
            </a:r>
            <a:r>
              <a:rPr lang="ru-RU" b="1" dirty="0" err="1"/>
              <a:t>учасників</a:t>
            </a:r>
            <a:r>
              <a:rPr lang="ru-RU" b="1" dirty="0"/>
              <a:t> банку</a:t>
            </a:r>
            <a:r>
              <a:rPr lang="ru-RU" dirty="0"/>
              <a:t>. Рада банку не </a:t>
            </a:r>
            <a:r>
              <a:rPr lang="ru-RU" dirty="0" err="1"/>
              <a:t>бере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поточному </a:t>
            </a:r>
            <a:r>
              <a:rPr lang="ru-RU" dirty="0" err="1"/>
              <a:t>управлінні</a:t>
            </a:r>
            <a:r>
              <a:rPr lang="ru-RU" dirty="0"/>
              <a:t> банком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Членами ради банку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незалежні</a:t>
            </a:r>
            <a:r>
              <a:rPr lang="ru-RU" dirty="0"/>
              <a:t> члени ради банку (</a:t>
            </a:r>
            <a:r>
              <a:rPr lang="ru-RU" dirty="0" err="1"/>
              <a:t>далі</a:t>
            </a:r>
            <a:r>
              <a:rPr lang="ru-RU" dirty="0"/>
              <a:t> - </a:t>
            </a:r>
            <a:r>
              <a:rPr lang="ru-RU" dirty="0" err="1"/>
              <a:t>незалежні</a:t>
            </a:r>
            <a:r>
              <a:rPr lang="ru-RU" dirty="0"/>
              <a:t> </a:t>
            </a:r>
            <a:r>
              <a:rPr lang="ru-RU" dirty="0" err="1"/>
              <a:t>директори</a:t>
            </a:r>
            <a:r>
              <a:rPr lang="ru-RU" dirty="0"/>
              <a:t>), </a:t>
            </a:r>
            <a:r>
              <a:rPr lang="ru-RU" dirty="0" err="1"/>
              <a:t>учасники</a:t>
            </a:r>
            <a:r>
              <a:rPr lang="ru-RU" dirty="0"/>
              <a:t> банку та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банку. </a:t>
            </a:r>
            <a:r>
              <a:rPr lang="ru-RU" dirty="0" err="1"/>
              <a:t>Обрання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ради банку </a:t>
            </a:r>
            <a:r>
              <a:rPr lang="ru-RU" dirty="0" err="1"/>
              <a:t>здійснюється</a:t>
            </a:r>
            <a:r>
              <a:rPr lang="ru-RU" dirty="0"/>
              <a:t> в порядку кумулятивного </a:t>
            </a:r>
            <a:r>
              <a:rPr lang="ru-RU" dirty="0" err="1"/>
              <a:t>голосування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банку з одним </a:t>
            </a:r>
            <a:r>
              <a:rPr lang="ru-RU" dirty="0" err="1"/>
              <a:t>акціонером</a:t>
            </a:r>
            <a:r>
              <a:rPr lang="ru-RU" dirty="0"/>
              <a:t>.</a:t>
            </a:r>
          </a:p>
          <a:p>
            <a:r>
              <a:rPr lang="ru-RU" dirty="0" err="1" smtClean="0"/>
              <a:t>Кількісний</a:t>
            </a:r>
            <a:r>
              <a:rPr lang="ru-RU" dirty="0" smtClean="0"/>
              <a:t> </a:t>
            </a:r>
            <a:r>
              <a:rPr lang="ru-RU" dirty="0"/>
              <a:t>склад ради банку </a:t>
            </a:r>
            <a:r>
              <a:rPr lang="ru-RU" dirty="0" err="1"/>
              <a:t>визначається</a:t>
            </a:r>
            <a:r>
              <a:rPr lang="ru-RU" dirty="0"/>
              <a:t> статутом банку, але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становити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Члени </a:t>
            </a:r>
            <a:r>
              <a:rPr lang="ru-RU" dirty="0"/>
              <a:t>ради банку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входити</a:t>
            </a:r>
            <a:r>
              <a:rPr lang="ru-RU" dirty="0"/>
              <a:t> до складу </a:t>
            </a:r>
            <a:r>
              <a:rPr lang="ru-RU" dirty="0" err="1"/>
              <a:t>правління</a:t>
            </a:r>
            <a:r>
              <a:rPr lang="ru-RU" dirty="0"/>
              <a:t> банку,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обіймати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посади в </a:t>
            </a:r>
            <a:r>
              <a:rPr lang="ru-RU" dirty="0" err="1"/>
              <a:t>цьому</a:t>
            </a:r>
            <a:r>
              <a:rPr lang="ru-RU" dirty="0"/>
              <a:t> банку на </a:t>
            </a:r>
            <a:r>
              <a:rPr lang="ru-RU" dirty="0" err="1"/>
              <a:t>умовах</a:t>
            </a:r>
            <a:r>
              <a:rPr lang="ru-RU" dirty="0"/>
              <a:t> трудового договору (контракту)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банку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цивільно</a:t>
            </a:r>
            <a:r>
              <a:rPr lang="ru-RU" dirty="0"/>
              <a:t>-правового договору.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550" dirty="0"/>
              <a:t>До </a:t>
            </a:r>
            <a:r>
              <a:rPr lang="ru-RU" sz="1550" dirty="0" err="1"/>
              <a:t>виключної</a:t>
            </a:r>
            <a:r>
              <a:rPr lang="ru-RU" sz="1550" dirty="0"/>
              <a:t> </a:t>
            </a:r>
            <a:r>
              <a:rPr lang="ru-RU" sz="1550" dirty="0" err="1"/>
              <a:t>компетенції</a:t>
            </a:r>
            <a:r>
              <a:rPr lang="ru-RU" sz="1550" dirty="0"/>
              <a:t> ради банку належать </a:t>
            </a:r>
            <a:r>
              <a:rPr lang="ru-RU" sz="1550" dirty="0" err="1"/>
              <a:t>такі</a:t>
            </a:r>
            <a:r>
              <a:rPr lang="ru-RU" sz="1550" dirty="0"/>
              <a:t> </a:t>
            </a:r>
            <a:r>
              <a:rPr lang="ru-RU" sz="1550" dirty="0" err="1"/>
              <a:t>функції</a:t>
            </a:r>
            <a:r>
              <a:rPr lang="ru-RU" sz="1550" dirty="0"/>
              <a:t>:</a:t>
            </a:r>
          </a:p>
          <a:p>
            <a:r>
              <a:rPr lang="ru-RU" sz="1550" dirty="0"/>
              <a:t>1) </a:t>
            </a:r>
            <a:r>
              <a:rPr lang="ru-RU" sz="1550" dirty="0" err="1"/>
              <a:t>затвердження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реалізацією</a:t>
            </a:r>
            <a:r>
              <a:rPr lang="ru-RU" sz="1550" dirty="0"/>
              <a:t> </a:t>
            </a:r>
            <a:r>
              <a:rPr lang="ru-RU" sz="1550" dirty="0" err="1"/>
              <a:t>стратегії</a:t>
            </a:r>
            <a:r>
              <a:rPr lang="ru-RU" sz="1550" dirty="0"/>
              <a:t> банку, </a:t>
            </a:r>
            <a:r>
              <a:rPr lang="ru-RU" sz="1550" dirty="0" err="1"/>
              <a:t>бізнес</a:t>
            </a:r>
            <a:r>
              <a:rPr lang="ru-RU" sz="1550" dirty="0"/>
              <a:t>-плану, </a:t>
            </a:r>
            <a:r>
              <a:rPr lang="ru-RU" sz="1550" dirty="0" err="1"/>
              <a:t>планів</a:t>
            </a:r>
            <a:r>
              <a:rPr lang="ru-RU" sz="1550" dirty="0"/>
              <a:t> </a:t>
            </a:r>
            <a:r>
              <a:rPr lang="ru-RU" sz="1550" dirty="0" err="1"/>
              <a:t>відновлення</a:t>
            </a:r>
            <a:r>
              <a:rPr lang="ru-RU" sz="1550" dirty="0"/>
              <a:t> </a:t>
            </a:r>
            <a:r>
              <a:rPr lang="ru-RU" sz="1550" dirty="0" err="1"/>
              <a:t>діяльності</a:t>
            </a:r>
            <a:r>
              <a:rPr lang="ru-RU" sz="1550" dirty="0"/>
              <a:t> банку, </a:t>
            </a:r>
            <a:r>
              <a:rPr lang="ru-RU" sz="1550" dirty="0" err="1"/>
              <a:t>фінансування</a:t>
            </a:r>
            <a:r>
              <a:rPr lang="ru-RU" sz="1550" dirty="0"/>
              <a:t> банку в </a:t>
            </a:r>
            <a:r>
              <a:rPr lang="ru-RU" sz="1550" dirty="0" err="1"/>
              <a:t>кризових</a:t>
            </a:r>
            <a:r>
              <a:rPr lang="ru-RU" sz="1550" dirty="0"/>
              <a:t> </a:t>
            </a:r>
            <a:r>
              <a:rPr lang="ru-RU" sz="1550" dirty="0" err="1"/>
              <a:t>ситуаціях</a:t>
            </a:r>
            <a:r>
              <a:rPr lang="ru-RU" sz="1550" dirty="0"/>
              <a:t>, </a:t>
            </a:r>
            <a:r>
              <a:rPr lang="ru-RU" sz="1550" dirty="0" err="1"/>
              <a:t>забезпечення</a:t>
            </a:r>
            <a:r>
              <a:rPr lang="ru-RU" sz="1550" dirty="0"/>
              <a:t> </a:t>
            </a:r>
            <a:r>
              <a:rPr lang="ru-RU" sz="1550" dirty="0" err="1"/>
              <a:t>безперервної</a:t>
            </a:r>
            <a:r>
              <a:rPr lang="ru-RU" sz="1550" dirty="0"/>
              <a:t> </a:t>
            </a:r>
            <a:r>
              <a:rPr lang="ru-RU" sz="1550" dirty="0" err="1"/>
              <a:t>діяльності</a:t>
            </a:r>
            <a:r>
              <a:rPr lang="ru-RU" sz="1550" dirty="0"/>
              <a:t> банку;</a:t>
            </a:r>
          </a:p>
          <a:p>
            <a:r>
              <a:rPr lang="ru-RU" sz="1550" dirty="0"/>
              <a:t>2) </a:t>
            </a:r>
            <a:r>
              <a:rPr lang="ru-RU" sz="1550" dirty="0" err="1"/>
              <a:t>забезпечення</a:t>
            </a:r>
            <a:r>
              <a:rPr lang="ru-RU" sz="1550" dirty="0"/>
              <a:t> </a:t>
            </a:r>
            <a:r>
              <a:rPr lang="ru-RU" sz="1550" dirty="0" err="1"/>
              <a:t>організації</a:t>
            </a:r>
            <a:r>
              <a:rPr lang="ru-RU" sz="1550" dirty="0"/>
              <a:t> </a:t>
            </a:r>
            <a:r>
              <a:rPr lang="ru-RU" sz="1550" dirty="0" err="1"/>
              <a:t>ефективного</a:t>
            </a:r>
            <a:r>
              <a:rPr lang="ru-RU" sz="1550" dirty="0"/>
              <a:t> корпоративного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відповідно</a:t>
            </a:r>
            <a:r>
              <a:rPr lang="ru-RU" sz="1550" dirty="0"/>
              <a:t> до </a:t>
            </a:r>
            <a:r>
              <a:rPr lang="ru-RU" sz="1550" dirty="0" err="1"/>
              <a:t>принципів</a:t>
            </a:r>
            <a:r>
              <a:rPr lang="ru-RU" sz="1550" dirty="0"/>
              <a:t> (кодексу) корпоративного </a:t>
            </a:r>
            <a:r>
              <a:rPr lang="ru-RU" sz="1550" dirty="0" err="1"/>
              <a:t>управління</a:t>
            </a:r>
            <a:r>
              <a:rPr lang="ru-RU" sz="1550" dirty="0"/>
              <a:t>, </a:t>
            </a:r>
            <a:r>
              <a:rPr lang="ru-RU" sz="1550" dirty="0" err="1"/>
              <a:t>затверджених</a:t>
            </a:r>
            <a:r>
              <a:rPr lang="ru-RU" sz="1550" dirty="0"/>
              <a:t> </a:t>
            </a:r>
            <a:r>
              <a:rPr lang="ru-RU" sz="1550" dirty="0" err="1"/>
              <a:t>загальними</a:t>
            </a:r>
            <a:r>
              <a:rPr lang="ru-RU" sz="1550" dirty="0"/>
              <a:t> </a:t>
            </a:r>
            <a:r>
              <a:rPr lang="ru-RU" sz="1550" dirty="0" err="1"/>
              <a:t>зборами</a:t>
            </a:r>
            <a:r>
              <a:rPr lang="ru-RU" sz="1550" dirty="0"/>
              <a:t> </a:t>
            </a:r>
            <a:r>
              <a:rPr lang="ru-RU" sz="1550" dirty="0" err="1"/>
              <a:t>учасників</a:t>
            </a:r>
            <a:r>
              <a:rPr lang="ru-RU" sz="1550" dirty="0"/>
              <a:t> банку;</a:t>
            </a:r>
          </a:p>
          <a:p>
            <a:r>
              <a:rPr lang="ru-RU" sz="1550" dirty="0"/>
              <a:t>3) </a:t>
            </a:r>
            <a:r>
              <a:rPr lang="ru-RU" sz="1550" dirty="0" err="1"/>
              <a:t>затвердження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виконанням</a:t>
            </a:r>
            <a:r>
              <a:rPr lang="ru-RU" sz="1550" dirty="0"/>
              <a:t> бюджету банку, у тому </a:t>
            </a:r>
            <a:r>
              <a:rPr lang="ru-RU" sz="1550" dirty="0" err="1"/>
              <a:t>числі</a:t>
            </a:r>
            <a:r>
              <a:rPr lang="ru-RU" sz="1550" dirty="0"/>
              <a:t> </a:t>
            </a:r>
            <a:r>
              <a:rPr lang="ru-RU" sz="1550" dirty="0" err="1"/>
              <a:t>фінансування</a:t>
            </a:r>
            <a:r>
              <a:rPr lang="ru-RU" sz="1550" dirty="0"/>
              <a:t> </a:t>
            </a:r>
            <a:r>
              <a:rPr lang="ru-RU" sz="1550" dirty="0" err="1"/>
              <a:t>підрозділів</a:t>
            </a:r>
            <a:r>
              <a:rPr lang="ru-RU" sz="1550" dirty="0"/>
              <a:t> з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ризиками</a:t>
            </a:r>
            <a:r>
              <a:rPr lang="ru-RU" sz="1550" dirty="0"/>
              <a:t>, контролю за </a:t>
            </a:r>
            <a:r>
              <a:rPr lang="ru-RU" sz="1550" dirty="0" err="1"/>
              <a:t>дотриманням</a:t>
            </a:r>
            <a:r>
              <a:rPr lang="ru-RU" sz="1550" dirty="0"/>
              <a:t> норм (</a:t>
            </a:r>
            <a:r>
              <a:rPr lang="ru-RU" sz="1550" dirty="0" err="1"/>
              <a:t>комплаєнс</a:t>
            </a:r>
            <a:r>
              <a:rPr lang="ru-RU" sz="1550" dirty="0"/>
              <a:t>) та </a:t>
            </a:r>
            <a:r>
              <a:rPr lang="ru-RU" sz="1550" dirty="0" err="1"/>
              <a:t>внутрішнього</a:t>
            </a:r>
            <a:r>
              <a:rPr lang="ru-RU" sz="1550" dirty="0"/>
              <a:t> аудиту;</a:t>
            </a:r>
          </a:p>
          <a:p>
            <a:r>
              <a:rPr lang="ru-RU" sz="1550" dirty="0"/>
              <a:t>4) </a:t>
            </a:r>
            <a:r>
              <a:rPr lang="ru-RU" sz="1550" dirty="0" err="1"/>
              <a:t>затвердження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реалізацією</a:t>
            </a:r>
            <a:r>
              <a:rPr lang="ru-RU" sz="1550" dirty="0"/>
              <a:t> </a:t>
            </a:r>
            <a:r>
              <a:rPr lang="ru-RU" sz="1550" dirty="0" err="1"/>
              <a:t>стратегії</a:t>
            </a:r>
            <a:r>
              <a:rPr lang="ru-RU" sz="1550" dirty="0"/>
              <a:t> та оперативного плану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проблемними</a:t>
            </a:r>
            <a:r>
              <a:rPr lang="ru-RU" sz="1550" dirty="0"/>
              <a:t> активами банку;</a:t>
            </a:r>
          </a:p>
          <a:p>
            <a:r>
              <a:rPr lang="ru-RU" sz="1550" dirty="0"/>
              <a:t>5) </a:t>
            </a:r>
            <a:r>
              <a:rPr lang="ru-RU" sz="1550" dirty="0" err="1"/>
              <a:t>забезпечення</a:t>
            </a:r>
            <a:r>
              <a:rPr lang="ru-RU" sz="1550" dirty="0"/>
              <a:t> </a:t>
            </a:r>
            <a:r>
              <a:rPr lang="ru-RU" sz="1550" dirty="0" err="1"/>
              <a:t>функціонування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ефективністю</a:t>
            </a:r>
            <a:r>
              <a:rPr lang="ru-RU" sz="1550" dirty="0"/>
              <a:t> </a:t>
            </a:r>
            <a:r>
              <a:rPr lang="ru-RU" sz="1550" dirty="0" err="1"/>
              <a:t>комплексної</a:t>
            </a:r>
            <a:r>
              <a:rPr lang="ru-RU" sz="1550" dirty="0"/>
              <a:t> та </a:t>
            </a:r>
            <a:r>
              <a:rPr lang="ru-RU" sz="1550" dirty="0" err="1"/>
              <a:t>адекватної</a:t>
            </a:r>
            <a:r>
              <a:rPr lang="ru-RU" sz="1550" dirty="0"/>
              <a:t> </a:t>
            </a:r>
            <a:r>
              <a:rPr lang="ru-RU" sz="1550" dirty="0" err="1"/>
              <a:t>системи</a:t>
            </a:r>
            <a:r>
              <a:rPr lang="ru-RU" sz="1550" dirty="0"/>
              <a:t> </a:t>
            </a:r>
            <a:r>
              <a:rPr lang="ru-RU" sz="1550" dirty="0" err="1"/>
              <a:t>внутрішнього</a:t>
            </a:r>
            <a:r>
              <a:rPr lang="ru-RU" sz="1550" dirty="0"/>
              <a:t> контролю банку, у тому </a:t>
            </a:r>
            <a:r>
              <a:rPr lang="ru-RU" sz="1550" dirty="0" err="1"/>
              <a:t>числі</a:t>
            </a:r>
            <a:r>
              <a:rPr lang="ru-RU" sz="1550" dirty="0"/>
              <a:t> </a:t>
            </a:r>
            <a:r>
              <a:rPr lang="ru-RU" sz="1550" dirty="0" err="1"/>
              <a:t>системи</a:t>
            </a:r>
            <a:r>
              <a:rPr lang="ru-RU" sz="1550" dirty="0"/>
              <a:t>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ризиками</a:t>
            </a:r>
            <a:r>
              <a:rPr lang="ru-RU" sz="1550" dirty="0"/>
              <a:t>, </a:t>
            </a:r>
            <a:r>
              <a:rPr lang="ru-RU" sz="1550" dirty="0" err="1"/>
              <a:t>внутрішнього</a:t>
            </a:r>
            <a:r>
              <a:rPr lang="ru-RU" sz="1550" dirty="0"/>
              <a:t> аудиту;</a:t>
            </a:r>
          </a:p>
          <a:p>
            <a:r>
              <a:rPr lang="ru-RU" sz="1550" dirty="0"/>
              <a:t>6) </a:t>
            </a:r>
            <a:r>
              <a:rPr lang="ru-RU" sz="1550" dirty="0" err="1"/>
              <a:t>затвердження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дотриманням</a:t>
            </a:r>
            <a:r>
              <a:rPr lang="ru-RU" sz="1550" dirty="0"/>
              <a:t> </a:t>
            </a:r>
            <a:r>
              <a:rPr lang="ru-RU" sz="1550" dirty="0" err="1"/>
              <a:t>стратегій</a:t>
            </a:r>
            <a:r>
              <a:rPr lang="ru-RU" sz="1550" dirty="0"/>
              <a:t> і </a:t>
            </a:r>
            <a:r>
              <a:rPr lang="ru-RU" sz="1550" dirty="0" err="1"/>
              <a:t>політик</a:t>
            </a:r>
            <a:r>
              <a:rPr lang="ru-RU" sz="1550" dirty="0"/>
              <a:t>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ризиками</a:t>
            </a:r>
            <a:r>
              <a:rPr lang="ru-RU" sz="1550" dirty="0"/>
              <a:t>, </a:t>
            </a:r>
            <a:r>
              <a:rPr lang="ru-RU" sz="1550" dirty="0" err="1"/>
              <a:t>декларації</a:t>
            </a:r>
            <a:r>
              <a:rPr lang="ru-RU" sz="1550" dirty="0"/>
              <a:t> </a:t>
            </a:r>
            <a:r>
              <a:rPr lang="ru-RU" sz="1550" dirty="0" err="1"/>
              <a:t>схильності</a:t>
            </a:r>
            <a:r>
              <a:rPr lang="ru-RU" sz="1550" dirty="0"/>
              <a:t> до </a:t>
            </a:r>
            <a:r>
              <a:rPr lang="ru-RU" sz="1550" dirty="0" err="1"/>
              <a:t>ризиків</a:t>
            </a:r>
            <a:r>
              <a:rPr lang="ru-RU" sz="1550" dirty="0"/>
              <a:t>, </a:t>
            </a:r>
            <a:r>
              <a:rPr lang="ru-RU" sz="1550" dirty="0" err="1"/>
              <a:t>переліку</a:t>
            </a:r>
            <a:r>
              <a:rPr lang="ru-RU" sz="1550" dirty="0"/>
              <a:t> </a:t>
            </a:r>
            <a:r>
              <a:rPr lang="ru-RU" sz="1550" dirty="0" err="1"/>
              <a:t>лімітів</a:t>
            </a:r>
            <a:r>
              <a:rPr lang="ru-RU" sz="1550" dirty="0"/>
              <a:t> (</a:t>
            </a:r>
            <a:r>
              <a:rPr lang="ru-RU" sz="1550" dirty="0" err="1"/>
              <a:t>обмежень</a:t>
            </a:r>
            <a:r>
              <a:rPr lang="ru-RU" sz="1550" dirty="0"/>
              <a:t>) </a:t>
            </a:r>
            <a:r>
              <a:rPr lang="ru-RU" sz="1550" dirty="0" err="1"/>
              <a:t>щодо</a:t>
            </a:r>
            <a:r>
              <a:rPr lang="ru-RU" sz="1550" dirty="0"/>
              <a:t> </a:t>
            </a:r>
            <a:r>
              <a:rPr lang="ru-RU" sz="1550" dirty="0" err="1"/>
              <a:t>ризиків</a:t>
            </a:r>
            <a:r>
              <a:rPr lang="ru-RU" sz="1550" dirty="0"/>
              <a:t> банку;</a:t>
            </a:r>
          </a:p>
          <a:p>
            <a:r>
              <a:rPr lang="ru-RU" sz="1550" dirty="0"/>
              <a:t>7) </a:t>
            </a:r>
            <a:r>
              <a:rPr lang="ru-RU" sz="1550" dirty="0" err="1"/>
              <a:t>затвердження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дотриманням</a:t>
            </a:r>
            <a:r>
              <a:rPr lang="ru-RU" sz="1550" dirty="0"/>
              <a:t> кодексу </a:t>
            </a:r>
            <a:r>
              <a:rPr lang="ru-RU" sz="1550" dirty="0" err="1"/>
              <a:t>поведінки</a:t>
            </a:r>
            <a:r>
              <a:rPr lang="ru-RU" sz="1550" dirty="0"/>
              <a:t> (</a:t>
            </a:r>
            <a:r>
              <a:rPr lang="ru-RU" sz="1550" dirty="0" err="1"/>
              <a:t>етики</a:t>
            </a:r>
            <a:r>
              <a:rPr lang="ru-RU" sz="1550" dirty="0"/>
              <a:t>), </a:t>
            </a:r>
            <a:r>
              <a:rPr lang="ru-RU" sz="1550" dirty="0" err="1"/>
              <a:t>політики</a:t>
            </a:r>
            <a:r>
              <a:rPr lang="ru-RU" sz="1550" dirty="0"/>
              <a:t> </a:t>
            </a:r>
            <a:r>
              <a:rPr lang="ru-RU" sz="1550" dirty="0" err="1"/>
              <a:t>запобігання</a:t>
            </a:r>
            <a:r>
              <a:rPr lang="ru-RU" sz="1550" dirty="0"/>
              <a:t>, </a:t>
            </a:r>
            <a:r>
              <a:rPr lang="ru-RU" sz="1550" dirty="0" err="1"/>
              <a:t>виявлення</a:t>
            </a:r>
            <a:r>
              <a:rPr lang="ru-RU" sz="1550" dirty="0"/>
              <a:t> та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конфліктами</a:t>
            </a:r>
            <a:r>
              <a:rPr lang="ru-RU" sz="1550" dirty="0"/>
              <a:t> </a:t>
            </a:r>
            <a:r>
              <a:rPr lang="ru-RU" sz="1550" dirty="0" err="1"/>
              <a:t>інтересів</a:t>
            </a:r>
            <a:r>
              <a:rPr lang="ru-RU" sz="1550" dirty="0"/>
              <a:t> у банку;</a:t>
            </a:r>
          </a:p>
          <a:p>
            <a:r>
              <a:rPr lang="ru-RU" sz="1550" dirty="0"/>
              <a:t>8) </a:t>
            </a:r>
            <a:r>
              <a:rPr lang="ru-RU" sz="1550" dirty="0" err="1"/>
              <a:t>запровадження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функціонуванням</a:t>
            </a:r>
            <a:r>
              <a:rPr lang="ru-RU" sz="1550" dirty="0"/>
              <a:t> </a:t>
            </a:r>
            <a:r>
              <a:rPr lang="ru-RU" sz="1550" dirty="0" err="1"/>
              <a:t>механізму</a:t>
            </a:r>
            <a:r>
              <a:rPr lang="ru-RU" sz="1550" dirty="0"/>
              <a:t> </a:t>
            </a:r>
            <a:r>
              <a:rPr lang="ru-RU" sz="1550" dirty="0" err="1"/>
              <a:t>конфіденційного</a:t>
            </a:r>
            <a:r>
              <a:rPr lang="ru-RU" sz="1550" dirty="0"/>
              <a:t> </a:t>
            </a:r>
            <a:r>
              <a:rPr lang="ru-RU" sz="1550" dirty="0" err="1"/>
              <a:t>повідомлення</a:t>
            </a:r>
            <a:r>
              <a:rPr lang="ru-RU" sz="1550" dirty="0"/>
              <a:t> про </a:t>
            </a:r>
            <a:r>
              <a:rPr lang="ru-RU" sz="1550" dirty="0" err="1"/>
              <a:t>неприйнятну</a:t>
            </a:r>
            <a:r>
              <a:rPr lang="ru-RU" sz="1550" dirty="0"/>
              <a:t> </a:t>
            </a:r>
            <a:r>
              <a:rPr lang="ru-RU" sz="1550" dirty="0" err="1"/>
              <a:t>поведінку</a:t>
            </a:r>
            <a:r>
              <a:rPr lang="ru-RU" sz="1550" dirty="0"/>
              <a:t> у банку та </a:t>
            </a:r>
            <a:r>
              <a:rPr lang="ru-RU" sz="1550" dirty="0" err="1"/>
              <a:t>реагування</a:t>
            </a:r>
            <a:r>
              <a:rPr lang="ru-RU" sz="1550" dirty="0"/>
              <a:t> на </a:t>
            </a:r>
            <a:r>
              <a:rPr lang="ru-RU" sz="1550" dirty="0" err="1"/>
              <a:t>такі</a:t>
            </a:r>
            <a:r>
              <a:rPr lang="ru-RU" sz="1550" dirty="0"/>
              <a:t> </a:t>
            </a:r>
            <a:r>
              <a:rPr lang="ru-RU" sz="1550" dirty="0" err="1"/>
              <a:t>повідомлення</a:t>
            </a:r>
            <a:r>
              <a:rPr lang="ru-RU" sz="1550" dirty="0"/>
              <a:t>;</a:t>
            </a:r>
          </a:p>
          <a:p>
            <a:r>
              <a:rPr lang="ru-RU" sz="1550" dirty="0"/>
              <a:t>9) </a:t>
            </a:r>
            <a:r>
              <a:rPr lang="ru-RU" sz="1550" dirty="0" err="1"/>
              <a:t>визначення</a:t>
            </a:r>
            <a:r>
              <a:rPr lang="ru-RU" sz="1550" dirty="0"/>
              <a:t> </a:t>
            </a:r>
            <a:r>
              <a:rPr lang="ru-RU" sz="1550" dirty="0" err="1"/>
              <a:t>джерел</a:t>
            </a:r>
            <a:r>
              <a:rPr lang="ru-RU" sz="1550" dirty="0"/>
              <a:t> </a:t>
            </a:r>
            <a:r>
              <a:rPr lang="ru-RU" sz="1550" dirty="0" err="1"/>
              <a:t>капіталізації</a:t>
            </a:r>
            <a:r>
              <a:rPr lang="ru-RU" sz="1550" dirty="0"/>
              <a:t> та </a:t>
            </a:r>
            <a:r>
              <a:rPr lang="ru-RU" sz="1550" dirty="0" err="1"/>
              <a:t>іншого</a:t>
            </a:r>
            <a:r>
              <a:rPr lang="ru-RU" sz="1550" dirty="0"/>
              <a:t> </a:t>
            </a:r>
            <a:r>
              <a:rPr lang="ru-RU" sz="1550" dirty="0" err="1"/>
              <a:t>фінансування</a:t>
            </a:r>
            <a:r>
              <a:rPr lang="ru-RU" sz="1550" dirty="0"/>
              <a:t> банку;</a:t>
            </a:r>
          </a:p>
          <a:p>
            <a:r>
              <a:rPr lang="ru-RU" sz="1550" dirty="0"/>
              <a:t>10) </a:t>
            </a:r>
            <a:r>
              <a:rPr lang="ru-RU" sz="1550" dirty="0" err="1"/>
              <a:t>визначення</a:t>
            </a:r>
            <a:r>
              <a:rPr lang="ru-RU" sz="1550" dirty="0"/>
              <a:t> </a:t>
            </a:r>
            <a:r>
              <a:rPr lang="ru-RU" sz="1550" dirty="0" err="1"/>
              <a:t>кредитної</a:t>
            </a:r>
            <a:r>
              <a:rPr lang="ru-RU" sz="1550" dirty="0"/>
              <a:t> </a:t>
            </a:r>
            <a:r>
              <a:rPr lang="ru-RU" sz="1550" dirty="0" err="1"/>
              <a:t>політики</a:t>
            </a:r>
            <a:r>
              <a:rPr lang="ru-RU" sz="1550" dirty="0"/>
              <a:t> банку;</a:t>
            </a:r>
          </a:p>
          <a:p>
            <a:r>
              <a:rPr lang="ru-RU" sz="1550" dirty="0"/>
              <a:t>11) </a:t>
            </a:r>
            <a:r>
              <a:rPr lang="ru-RU" sz="1550" dirty="0" err="1"/>
              <a:t>затвердження</a:t>
            </a:r>
            <a:r>
              <a:rPr lang="ru-RU" sz="1550" dirty="0"/>
              <a:t> </a:t>
            </a:r>
            <a:r>
              <a:rPr lang="ru-RU" sz="1550" dirty="0" err="1"/>
              <a:t>організаційної</a:t>
            </a:r>
            <a:r>
              <a:rPr lang="ru-RU" sz="1550" dirty="0"/>
              <a:t> </a:t>
            </a:r>
            <a:r>
              <a:rPr lang="ru-RU" sz="1550" dirty="0" err="1"/>
              <a:t>структури</a:t>
            </a:r>
            <a:r>
              <a:rPr lang="ru-RU" sz="1550" dirty="0"/>
              <a:t> банку, а </a:t>
            </a:r>
            <a:r>
              <a:rPr lang="ru-RU" sz="1550" dirty="0" err="1"/>
              <a:t>також</a:t>
            </a:r>
            <a:r>
              <a:rPr lang="ru-RU" sz="1550" dirty="0"/>
              <a:t> </a:t>
            </a:r>
            <a:r>
              <a:rPr lang="ru-RU" sz="1550" dirty="0" err="1"/>
              <a:t>структури</a:t>
            </a:r>
            <a:r>
              <a:rPr lang="ru-RU" sz="1550" dirty="0"/>
              <a:t> </a:t>
            </a:r>
            <a:r>
              <a:rPr lang="ru-RU" sz="1550" dirty="0" err="1"/>
              <a:t>підрозділів</a:t>
            </a:r>
            <a:r>
              <a:rPr lang="ru-RU" sz="1550" dirty="0"/>
              <a:t> з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ризиками</a:t>
            </a:r>
            <a:r>
              <a:rPr lang="ru-RU" sz="1550" dirty="0"/>
              <a:t>, контролю за </a:t>
            </a:r>
            <a:r>
              <a:rPr lang="ru-RU" sz="1550" dirty="0" err="1"/>
              <a:t>дотриманням</a:t>
            </a:r>
            <a:r>
              <a:rPr lang="ru-RU" sz="1550" dirty="0"/>
              <a:t> норм (</a:t>
            </a:r>
            <a:r>
              <a:rPr lang="ru-RU" sz="1550" dirty="0" err="1"/>
              <a:t>комплаєнс</a:t>
            </a:r>
            <a:r>
              <a:rPr lang="ru-RU" sz="1550" dirty="0"/>
              <a:t>), </a:t>
            </a:r>
            <a:r>
              <a:rPr lang="ru-RU" sz="1550" dirty="0" err="1"/>
              <a:t>внутрішнього</a:t>
            </a:r>
            <a:r>
              <a:rPr lang="ru-RU" sz="1550" dirty="0"/>
              <a:t> аудиту</a:t>
            </a:r>
            <a:r>
              <a:rPr lang="ru-RU" sz="1550" dirty="0" smtClean="0"/>
              <a:t>;</a:t>
            </a:r>
            <a:endParaRPr lang="ru-RU" sz="1550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Autofit/>
          </a:bodyPr>
          <a:lstStyle/>
          <a:p>
            <a:r>
              <a:rPr lang="ru-RU" sz="1650" dirty="0"/>
              <a:t>12) </a:t>
            </a:r>
            <a:r>
              <a:rPr lang="ru-RU" sz="1650" dirty="0" err="1"/>
              <a:t>затвердження</a:t>
            </a:r>
            <a:r>
              <a:rPr lang="ru-RU" sz="1650" dirty="0"/>
              <a:t> </a:t>
            </a:r>
            <a:r>
              <a:rPr lang="ru-RU" sz="1650" dirty="0" err="1"/>
              <a:t>внутрішніх</a:t>
            </a:r>
            <a:r>
              <a:rPr lang="ru-RU" sz="1650" dirty="0"/>
              <a:t> </a:t>
            </a:r>
            <a:r>
              <a:rPr lang="ru-RU" sz="1650" dirty="0" err="1"/>
              <a:t>положень</a:t>
            </a:r>
            <a:r>
              <a:rPr lang="ru-RU" sz="1650" dirty="0"/>
              <a:t> про </a:t>
            </a:r>
            <a:r>
              <a:rPr lang="ru-RU" sz="1650" dirty="0" err="1"/>
              <a:t>правління</a:t>
            </a:r>
            <a:r>
              <a:rPr lang="ru-RU" sz="1650" dirty="0"/>
              <a:t> банку, про </a:t>
            </a:r>
            <a:r>
              <a:rPr lang="ru-RU" sz="1650" dirty="0" err="1"/>
              <a:t>комітети</a:t>
            </a:r>
            <a:r>
              <a:rPr lang="ru-RU" sz="1650" dirty="0"/>
              <a:t> ради банку, про </a:t>
            </a:r>
            <a:r>
              <a:rPr lang="ru-RU" sz="1650" dirty="0" err="1"/>
              <a:t>структурні</a:t>
            </a:r>
            <a:r>
              <a:rPr lang="ru-RU" sz="1650" dirty="0"/>
              <a:t> </a:t>
            </a:r>
            <a:r>
              <a:rPr lang="ru-RU" sz="1650" dirty="0" err="1"/>
              <a:t>підрозділи</a:t>
            </a:r>
            <a:r>
              <a:rPr lang="ru-RU" sz="1650" dirty="0"/>
              <a:t> з </a:t>
            </a:r>
            <a:r>
              <a:rPr lang="ru-RU" sz="1650" dirty="0" err="1"/>
              <a:t>управління</a:t>
            </a:r>
            <a:r>
              <a:rPr lang="ru-RU" sz="1650" dirty="0"/>
              <a:t> </a:t>
            </a:r>
            <a:r>
              <a:rPr lang="ru-RU" sz="1650" dirty="0" err="1"/>
              <a:t>ризиками</a:t>
            </a:r>
            <a:r>
              <a:rPr lang="ru-RU" sz="1650" dirty="0"/>
              <a:t>, контролю за </a:t>
            </a:r>
            <a:r>
              <a:rPr lang="ru-RU" sz="1650" dirty="0" err="1"/>
              <a:t>дотриманням</a:t>
            </a:r>
            <a:r>
              <a:rPr lang="ru-RU" sz="1650" dirty="0"/>
              <a:t> норм (</a:t>
            </a:r>
            <a:r>
              <a:rPr lang="ru-RU" sz="1650" dirty="0" err="1"/>
              <a:t>комплаєнс</a:t>
            </a:r>
            <a:r>
              <a:rPr lang="ru-RU" sz="1650" dirty="0"/>
              <a:t>),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аудиту, про </a:t>
            </a:r>
            <a:r>
              <a:rPr lang="ru-RU" sz="1650" dirty="0" err="1"/>
              <a:t>інші</a:t>
            </a:r>
            <a:r>
              <a:rPr lang="ru-RU" sz="1650" dirty="0"/>
              <a:t> </a:t>
            </a:r>
            <a:r>
              <a:rPr lang="ru-RU" sz="1650" dirty="0" err="1"/>
              <a:t>структурні</a:t>
            </a:r>
            <a:r>
              <a:rPr lang="ru-RU" sz="1650" dirty="0"/>
              <a:t> </a:t>
            </a:r>
            <a:r>
              <a:rPr lang="ru-RU" sz="1650" dirty="0" err="1"/>
              <a:t>підрозділи</a:t>
            </a:r>
            <a:r>
              <a:rPr lang="ru-RU" sz="1650" dirty="0"/>
              <a:t>, </a:t>
            </a:r>
            <a:r>
              <a:rPr lang="ru-RU" sz="1650" dirty="0" err="1"/>
              <a:t>підпорядковані</a:t>
            </a:r>
            <a:r>
              <a:rPr lang="ru-RU" sz="1650" dirty="0"/>
              <a:t> </a:t>
            </a:r>
            <a:r>
              <a:rPr lang="ru-RU" sz="1650" dirty="0" err="1"/>
              <a:t>безпосередньо</a:t>
            </a:r>
            <a:r>
              <a:rPr lang="ru-RU" sz="1650" dirty="0"/>
              <a:t> </a:t>
            </a:r>
            <a:r>
              <a:rPr lang="ru-RU" sz="1650" dirty="0" err="1"/>
              <a:t>раді</a:t>
            </a:r>
            <a:r>
              <a:rPr lang="ru-RU" sz="1650" dirty="0"/>
              <a:t> банку, </a:t>
            </a:r>
            <a:r>
              <a:rPr lang="ru-RU" sz="1650" dirty="0" err="1"/>
              <a:t>які</a:t>
            </a:r>
            <a:r>
              <a:rPr lang="ru-RU" sz="1650" dirty="0"/>
              <a:t>, </a:t>
            </a:r>
            <a:r>
              <a:rPr lang="ru-RU" sz="1650" dirty="0" err="1"/>
              <a:t>зокрема</a:t>
            </a:r>
            <a:r>
              <a:rPr lang="ru-RU" sz="1650" dirty="0"/>
              <a:t>, </a:t>
            </a:r>
            <a:r>
              <a:rPr lang="ru-RU" sz="1650" dirty="0" err="1"/>
              <a:t>повинні</a:t>
            </a:r>
            <a:r>
              <a:rPr lang="ru-RU" sz="1650" dirty="0"/>
              <a:t> </a:t>
            </a:r>
            <a:r>
              <a:rPr lang="ru-RU" sz="1650" dirty="0" err="1"/>
              <a:t>включати</a:t>
            </a:r>
            <a:r>
              <a:rPr lang="ru-RU" sz="1650" dirty="0"/>
              <a:t> порядок </a:t>
            </a:r>
            <a:r>
              <a:rPr lang="ru-RU" sz="1650" dirty="0" err="1"/>
              <a:t>звітування</a:t>
            </a:r>
            <a:r>
              <a:rPr lang="ru-RU" sz="1650" dirty="0"/>
              <a:t> перед радою банку;</a:t>
            </a:r>
          </a:p>
          <a:p>
            <a:r>
              <a:rPr lang="ru-RU" sz="1650" dirty="0"/>
              <a:t>13) </a:t>
            </a:r>
            <a:r>
              <a:rPr lang="ru-RU" sz="1650" dirty="0" err="1"/>
              <a:t>призначення</a:t>
            </a:r>
            <a:r>
              <a:rPr lang="ru-RU" sz="1650" dirty="0"/>
              <a:t> та </a:t>
            </a:r>
            <a:r>
              <a:rPr lang="ru-RU" sz="1650" dirty="0" err="1"/>
              <a:t>припинення</a:t>
            </a:r>
            <a:r>
              <a:rPr lang="ru-RU" sz="1650" dirty="0"/>
              <a:t> </a:t>
            </a:r>
            <a:r>
              <a:rPr lang="ru-RU" sz="1650" dirty="0" err="1"/>
              <a:t>повноважень</a:t>
            </a:r>
            <a:r>
              <a:rPr lang="ru-RU" sz="1650" dirty="0"/>
              <a:t> </a:t>
            </a:r>
            <a:r>
              <a:rPr lang="ru-RU" sz="1650" dirty="0" err="1"/>
              <a:t>голови</a:t>
            </a:r>
            <a:r>
              <a:rPr lang="ru-RU" sz="1650" dirty="0"/>
              <a:t> та </a:t>
            </a:r>
            <a:r>
              <a:rPr lang="ru-RU" sz="1650" dirty="0" err="1"/>
              <a:t>членів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банку, </a:t>
            </a:r>
            <a:r>
              <a:rPr lang="ru-RU" sz="1650" dirty="0" err="1"/>
              <a:t>призначення</a:t>
            </a:r>
            <a:r>
              <a:rPr lang="ru-RU" sz="1650" dirty="0"/>
              <a:t> та </a:t>
            </a:r>
            <a:r>
              <a:rPr lang="ru-RU" sz="1650" dirty="0" err="1"/>
              <a:t>звільнення</a:t>
            </a:r>
            <a:r>
              <a:rPr lang="ru-RU" sz="1650" dirty="0"/>
              <a:t> головного </a:t>
            </a:r>
            <a:r>
              <a:rPr lang="ru-RU" sz="1650" dirty="0" err="1"/>
              <a:t>ризик</a:t>
            </a:r>
            <a:r>
              <a:rPr lang="ru-RU" sz="1650" dirty="0"/>
              <a:t>-менеджера, головного </a:t>
            </a:r>
            <a:r>
              <a:rPr lang="ru-RU" sz="1650" dirty="0" err="1"/>
              <a:t>комплаєнс</a:t>
            </a:r>
            <a:r>
              <a:rPr lang="ru-RU" sz="1650" dirty="0"/>
              <a:t>-менеджера, </a:t>
            </a:r>
            <a:r>
              <a:rPr lang="ru-RU" sz="1650" dirty="0" err="1"/>
              <a:t>керівника</a:t>
            </a:r>
            <a:r>
              <a:rPr lang="ru-RU" sz="1650" dirty="0"/>
              <a:t> </a:t>
            </a:r>
            <a:r>
              <a:rPr lang="ru-RU" sz="1650" dirty="0" err="1"/>
              <a:t>підрозділу</a:t>
            </a:r>
            <a:r>
              <a:rPr lang="ru-RU" sz="1650" dirty="0"/>
              <a:t>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аудиту;</a:t>
            </a:r>
          </a:p>
          <a:p>
            <a:r>
              <a:rPr lang="ru-RU" sz="1650" dirty="0"/>
              <a:t>14) </a:t>
            </a:r>
            <a:r>
              <a:rPr lang="ru-RU" sz="1650" dirty="0" err="1"/>
              <a:t>здійснення</a:t>
            </a:r>
            <a:r>
              <a:rPr lang="ru-RU" sz="1650" dirty="0"/>
              <a:t> контролю за </a:t>
            </a:r>
            <a:r>
              <a:rPr lang="ru-RU" sz="1650" dirty="0" err="1"/>
              <a:t>діяльністю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банку, </a:t>
            </a:r>
            <a:r>
              <a:rPr lang="ru-RU" sz="1650" dirty="0" err="1"/>
              <a:t>підрозділів</a:t>
            </a:r>
            <a:r>
              <a:rPr lang="ru-RU" sz="1650" dirty="0"/>
              <a:t> з </a:t>
            </a:r>
            <a:r>
              <a:rPr lang="ru-RU" sz="1650" dirty="0" err="1"/>
              <a:t>управління</a:t>
            </a:r>
            <a:r>
              <a:rPr lang="ru-RU" sz="1650" dirty="0"/>
              <a:t> </a:t>
            </a:r>
            <a:r>
              <a:rPr lang="ru-RU" sz="1650" dirty="0" err="1"/>
              <a:t>ризиками</a:t>
            </a:r>
            <a:r>
              <a:rPr lang="ru-RU" sz="1650" dirty="0"/>
              <a:t>, контролю за </a:t>
            </a:r>
            <a:r>
              <a:rPr lang="ru-RU" sz="1650" dirty="0" err="1"/>
              <a:t>дотриманням</a:t>
            </a:r>
            <a:r>
              <a:rPr lang="ru-RU" sz="1650" dirty="0"/>
              <a:t> норм (</a:t>
            </a:r>
            <a:r>
              <a:rPr lang="ru-RU" sz="1650" dirty="0" err="1"/>
              <a:t>комплаєнс</a:t>
            </a:r>
            <a:r>
              <a:rPr lang="ru-RU" sz="1650" dirty="0"/>
              <a:t>),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 та </a:t>
            </a:r>
            <a:r>
              <a:rPr lang="ru-RU" sz="1650" dirty="0" err="1"/>
              <a:t>внесення</a:t>
            </a:r>
            <a:r>
              <a:rPr lang="ru-RU" sz="1650" dirty="0"/>
              <a:t> </a:t>
            </a:r>
            <a:r>
              <a:rPr lang="ru-RU" sz="1650" dirty="0" err="1"/>
              <a:t>рекомендацій</a:t>
            </a:r>
            <a:r>
              <a:rPr lang="ru-RU" sz="1650" dirty="0"/>
              <a:t> </a:t>
            </a:r>
            <a:r>
              <a:rPr lang="ru-RU" sz="1650" dirty="0" err="1"/>
              <a:t>щодо</a:t>
            </a:r>
            <a:r>
              <a:rPr lang="ru-RU" sz="1650" dirty="0"/>
              <a:t> </a:t>
            </a:r>
            <a:r>
              <a:rPr lang="ru-RU" sz="1650" dirty="0" err="1"/>
              <a:t>її</a:t>
            </a:r>
            <a:r>
              <a:rPr lang="ru-RU" sz="1650" dirty="0"/>
              <a:t> </a:t>
            </a:r>
            <a:r>
              <a:rPr lang="ru-RU" sz="1650" dirty="0" err="1"/>
              <a:t>вдосконалення</a:t>
            </a:r>
            <a:r>
              <a:rPr lang="ru-RU" sz="1650" dirty="0"/>
              <a:t>;</a:t>
            </a:r>
          </a:p>
          <a:p>
            <a:r>
              <a:rPr lang="ru-RU" sz="1650" dirty="0"/>
              <a:t>15) </a:t>
            </a:r>
            <a:r>
              <a:rPr lang="ru-RU" sz="1650" dirty="0" err="1"/>
              <a:t>здійснення</a:t>
            </a:r>
            <a:r>
              <a:rPr lang="ru-RU" sz="1650" dirty="0"/>
              <a:t> </a:t>
            </a:r>
            <a:r>
              <a:rPr lang="ru-RU" sz="1650" dirty="0" err="1"/>
              <a:t>щорічної</a:t>
            </a:r>
            <a:r>
              <a:rPr lang="ru-RU" sz="1650" dirty="0"/>
              <a:t> </a:t>
            </a:r>
            <a:r>
              <a:rPr lang="ru-RU" sz="1650" dirty="0" err="1"/>
              <a:t>оцінки</a:t>
            </a:r>
            <a:r>
              <a:rPr lang="ru-RU" sz="1650" dirty="0"/>
              <a:t> </a:t>
            </a:r>
            <a:r>
              <a:rPr lang="ru-RU" sz="1650" dirty="0" err="1"/>
              <a:t>ефективності</a:t>
            </a:r>
            <a:r>
              <a:rPr lang="ru-RU" sz="1650" dirty="0"/>
              <a:t> </a:t>
            </a:r>
            <a:r>
              <a:rPr lang="ru-RU" sz="1650" dirty="0" err="1"/>
              <a:t>діяльності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 </a:t>
            </a:r>
            <a:r>
              <a:rPr lang="ru-RU" sz="1650" dirty="0" err="1"/>
              <a:t>загалом</a:t>
            </a:r>
            <a:r>
              <a:rPr lang="ru-RU" sz="1650" dirty="0"/>
              <a:t> та кожного члена </a:t>
            </a:r>
            <a:r>
              <a:rPr lang="ru-RU" sz="1650" dirty="0" err="1"/>
              <a:t>правління</a:t>
            </a:r>
            <a:r>
              <a:rPr lang="ru-RU" sz="1650" dirty="0"/>
              <a:t> банку </a:t>
            </a:r>
            <a:r>
              <a:rPr lang="ru-RU" sz="1650" dirty="0" err="1"/>
              <a:t>зокрема</a:t>
            </a:r>
            <a:r>
              <a:rPr lang="ru-RU" sz="1650" dirty="0"/>
              <a:t>, </a:t>
            </a:r>
            <a:r>
              <a:rPr lang="ru-RU" sz="1650" dirty="0" err="1"/>
              <a:t>підрозділів</a:t>
            </a:r>
            <a:r>
              <a:rPr lang="ru-RU" sz="1650" dirty="0"/>
              <a:t> з </a:t>
            </a:r>
            <a:r>
              <a:rPr lang="ru-RU" sz="1650" dirty="0" err="1"/>
              <a:t>управління</a:t>
            </a:r>
            <a:r>
              <a:rPr lang="ru-RU" sz="1650" dirty="0"/>
              <a:t> </a:t>
            </a:r>
            <a:r>
              <a:rPr lang="ru-RU" sz="1650" dirty="0" err="1"/>
              <a:t>ризиками</a:t>
            </a:r>
            <a:r>
              <a:rPr lang="ru-RU" sz="1650" dirty="0"/>
              <a:t>, контролю за </a:t>
            </a:r>
            <a:r>
              <a:rPr lang="ru-RU" sz="1650" dirty="0" err="1"/>
              <a:t>дотриманням</a:t>
            </a:r>
            <a:r>
              <a:rPr lang="ru-RU" sz="1650" dirty="0"/>
              <a:t> норм (</a:t>
            </a:r>
            <a:r>
              <a:rPr lang="ru-RU" sz="1650" dirty="0" err="1"/>
              <a:t>комплаєнс</a:t>
            </a:r>
            <a:r>
              <a:rPr lang="ru-RU" sz="1650" dirty="0"/>
              <a:t>),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аудиту, </a:t>
            </a:r>
            <a:r>
              <a:rPr lang="ru-RU" sz="1650" dirty="0" err="1"/>
              <a:t>оцінки</a:t>
            </a:r>
            <a:r>
              <a:rPr lang="ru-RU" sz="1650" dirty="0"/>
              <a:t> </a:t>
            </a:r>
            <a:r>
              <a:rPr lang="ru-RU" sz="1650" dirty="0" err="1"/>
              <a:t>відповідності</a:t>
            </a:r>
            <a:r>
              <a:rPr lang="ru-RU" sz="1650" dirty="0"/>
              <a:t> </a:t>
            </a:r>
            <a:r>
              <a:rPr lang="ru-RU" sz="1650" dirty="0" err="1"/>
              <a:t>членів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банку, головного </a:t>
            </a:r>
            <a:r>
              <a:rPr lang="ru-RU" sz="1650" dirty="0" err="1"/>
              <a:t>ризик</a:t>
            </a:r>
            <a:r>
              <a:rPr lang="ru-RU" sz="1650" dirty="0"/>
              <a:t>-менеджера, головного </a:t>
            </a:r>
            <a:r>
              <a:rPr lang="ru-RU" sz="1650" dirty="0" err="1"/>
              <a:t>комплаєнс</a:t>
            </a:r>
            <a:r>
              <a:rPr lang="ru-RU" sz="1650" dirty="0"/>
              <a:t>-менеджера, </a:t>
            </a:r>
            <a:r>
              <a:rPr lang="ru-RU" sz="1650" dirty="0" err="1"/>
              <a:t>керівника</a:t>
            </a:r>
            <a:r>
              <a:rPr lang="ru-RU" sz="1650" dirty="0"/>
              <a:t> </a:t>
            </a:r>
            <a:r>
              <a:rPr lang="ru-RU" sz="1650" dirty="0" err="1"/>
              <a:t>підрозділу</a:t>
            </a:r>
            <a:r>
              <a:rPr lang="ru-RU" sz="1650" dirty="0"/>
              <a:t>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 </a:t>
            </a:r>
            <a:r>
              <a:rPr lang="ru-RU" sz="1650" dirty="0" err="1"/>
              <a:t>кваліфікаційним</a:t>
            </a:r>
            <a:r>
              <a:rPr lang="ru-RU" sz="1650" dirty="0"/>
              <a:t> </a:t>
            </a:r>
            <a:r>
              <a:rPr lang="ru-RU" sz="1650" dirty="0" err="1"/>
              <a:t>вимогам</a:t>
            </a:r>
            <a:r>
              <a:rPr lang="ru-RU" sz="1650" dirty="0"/>
              <a:t>, </a:t>
            </a:r>
            <a:r>
              <a:rPr lang="ru-RU" sz="1650" dirty="0" err="1"/>
              <a:t>оцінки</a:t>
            </a:r>
            <a:r>
              <a:rPr lang="ru-RU" sz="1650" dirty="0"/>
              <a:t> </a:t>
            </a:r>
            <a:r>
              <a:rPr lang="ru-RU" sz="1650" dirty="0" err="1"/>
              <a:t>відповідності</a:t>
            </a:r>
            <a:r>
              <a:rPr lang="ru-RU" sz="1650" dirty="0"/>
              <a:t> </a:t>
            </a:r>
            <a:r>
              <a:rPr lang="ru-RU" sz="1650" dirty="0" err="1"/>
              <a:t>колективної</a:t>
            </a:r>
            <a:r>
              <a:rPr lang="ru-RU" sz="1650" dirty="0"/>
              <a:t> </a:t>
            </a:r>
            <a:r>
              <a:rPr lang="ru-RU" sz="1650" dirty="0" err="1"/>
              <a:t>придатності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 </a:t>
            </a:r>
            <a:r>
              <a:rPr lang="ru-RU" sz="1650" dirty="0" err="1"/>
              <a:t>розміру</a:t>
            </a:r>
            <a:r>
              <a:rPr lang="ru-RU" sz="1650" dirty="0"/>
              <a:t> банку, </a:t>
            </a:r>
            <a:r>
              <a:rPr lang="ru-RU" sz="1650" dirty="0" err="1"/>
              <a:t>складності</a:t>
            </a:r>
            <a:r>
              <a:rPr lang="ru-RU" sz="1650" dirty="0"/>
              <a:t>, </a:t>
            </a:r>
            <a:r>
              <a:rPr lang="ru-RU" sz="1650" dirty="0" err="1"/>
              <a:t>обсягам</a:t>
            </a:r>
            <a:r>
              <a:rPr lang="ru-RU" sz="1650" dirty="0"/>
              <a:t>, видам, характеру </a:t>
            </a:r>
            <a:r>
              <a:rPr lang="ru-RU" sz="1650" dirty="0" err="1"/>
              <a:t>здійснюваних</a:t>
            </a:r>
            <a:r>
              <a:rPr lang="ru-RU" sz="1650" dirty="0"/>
              <a:t> банком </a:t>
            </a:r>
            <a:r>
              <a:rPr lang="ru-RU" sz="1650" dirty="0" err="1"/>
              <a:t>операцій</a:t>
            </a:r>
            <a:r>
              <a:rPr lang="ru-RU" sz="1650" dirty="0"/>
              <a:t>, </a:t>
            </a:r>
            <a:r>
              <a:rPr lang="ru-RU" sz="1650" dirty="0" err="1"/>
              <a:t>організаційній</a:t>
            </a:r>
            <a:r>
              <a:rPr lang="ru-RU" sz="1650" dirty="0"/>
              <a:t> </a:t>
            </a:r>
            <a:r>
              <a:rPr lang="ru-RU" sz="1650" dirty="0" err="1"/>
              <a:t>структурі</a:t>
            </a:r>
            <a:r>
              <a:rPr lang="ru-RU" sz="1650" dirty="0"/>
              <a:t> та </a:t>
            </a:r>
            <a:r>
              <a:rPr lang="ru-RU" sz="1650" dirty="0" err="1"/>
              <a:t>профілю</a:t>
            </a:r>
            <a:r>
              <a:rPr lang="ru-RU" sz="1650" dirty="0"/>
              <a:t> </a:t>
            </a:r>
            <a:r>
              <a:rPr lang="ru-RU" sz="1650" dirty="0" err="1"/>
              <a:t>ризику</a:t>
            </a:r>
            <a:r>
              <a:rPr lang="ru-RU" sz="1650" dirty="0"/>
              <a:t> банку з </a:t>
            </a:r>
            <a:r>
              <a:rPr lang="ru-RU" sz="1650" dirty="0" err="1"/>
              <a:t>урахуванням</a:t>
            </a:r>
            <a:r>
              <a:rPr lang="ru-RU" sz="1650" dirty="0"/>
              <a:t> </a:t>
            </a:r>
            <a:r>
              <a:rPr lang="ru-RU" sz="1650" dirty="0" err="1"/>
              <a:t>особливостей</a:t>
            </a:r>
            <a:r>
              <a:rPr lang="ru-RU" sz="1650" dirty="0"/>
              <a:t> </a:t>
            </a:r>
            <a:r>
              <a:rPr lang="ru-RU" sz="1650" dirty="0" err="1"/>
              <a:t>діяльності</a:t>
            </a:r>
            <a:r>
              <a:rPr lang="ru-RU" sz="1650" dirty="0"/>
              <a:t> банку як системно </a:t>
            </a:r>
            <a:r>
              <a:rPr lang="ru-RU" sz="1650" dirty="0" err="1"/>
              <a:t>важливого</a:t>
            </a:r>
            <a:r>
              <a:rPr lang="ru-RU" sz="1650" dirty="0"/>
              <a:t> (за </a:t>
            </a:r>
            <a:r>
              <a:rPr lang="ru-RU" sz="1650" dirty="0" err="1"/>
              <a:t>наявності</a:t>
            </a:r>
            <a:r>
              <a:rPr lang="ru-RU" sz="1650" dirty="0"/>
              <a:t> такого статусу) та/</a:t>
            </a:r>
            <a:r>
              <a:rPr lang="ru-RU" sz="1650" dirty="0" err="1"/>
              <a:t>або</a:t>
            </a:r>
            <a:r>
              <a:rPr lang="ru-RU" sz="1650" dirty="0"/>
              <a:t> </a:t>
            </a:r>
            <a:r>
              <a:rPr lang="ru-RU" sz="1650" dirty="0" err="1"/>
              <a:t>діяльності</a:t>
            </a:r>
            <a:r>
              <a:rPr lang="ru-RU" sz="1650" dirty="0"/>
              <a:t> </a:t>
            </a:r>
            <a:r>
              <a:rPr lang="ru-RU" sz="1650" dirty="0" err="1"/>
              <a:t>банківської</a:t>
            </a:r>
            <a:r>
              <a:rPr lang="ru-RU" sz="1650" dirty="0"/>
              <a:t> </a:t>
            </a:r>
            <a:r>
              <a:rPr lang="ru-RU" sz="1650" dirty="0" err="1"/>
              <a:t>групи</a:t>
            </a:r>
            <a:r>
              <a:rPr lang="ru-RU" sz="1650" dirty="0"/>
              <a:t>, до складу </a:t>
            </a:r>
            <a:r>
              <a:rPr lang="ru-RU" sz="1650" dirty="0" err="1"/>
              <a:t>якої</a:t>
            </a:r>
            <a:r>
              <a:rPr lang="ru-RU" sz="1650" dirty="0"/>
              <a:t> входить банк, а </a:t>
            </a:r>
            <a:r>
              <a:rPr lang="ru-RU" sz="1650" dirty="0" err="1"/>
              <a:t>також</a:t>
            </a:r>
            <a:r>
              <a:rPr lang="ru-RU" sz="1650" dirty="0"/>
              <a:t> </a:t>
            </a:r>
            <a:r>
              <a:rPr lang="ru-RU" sz="1650" dirty="0" err="1"/>
              <a:t>вжиття</a:t>
            </a:r>
            <a:r>
              <a:rPr lang="ru-RU" sz="1650" dirty="0"/>
              <a:t> </a:t>
            </a:r>
            <a:r>
              <a:rPr lang="ru-RU" sz="1650" dirty="0" err="1"/>
              <a:t>заходів</a:t>
            </a:r>
            <a:r>
              <a:rPr lang="ru-RU" sz="1650" dirty="0"/>
              <a:t> з </a:t>
            </a:r>
            <a:r>
              <a:rPr lang="ru-RU" sz="1650" dirty="0" err="1"/>
              <a:t>удосконалення</a:t>
            </a:r>
            <a:r>
              <a:rPr lang="ru-RU" sz="1650" dirty="0"/>
              <a:t> </a:t>
            </a:r>
            <a:r>
              <a:rPr lang="ru-RU" sz="1650" dirty="0" err="1"/>
              <a:t>механізмів</a:t>
            </a:r>
            <a:r>
              <a:rPr lang="ru-RU" sz="1650" dirty="0"/>
              <a:t> </a:t>
            </a:r>
            <a:r>
              <a:rPr lang="ru-RU" sz="1650" dirty="0" err="1"/>
              <a:t>діяльності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 та </a:t>
            </a:r>
            <a:r>
              <a:rPr lang="ru-RU" sz="1650" dirty="0" err="1"/>
              <a:t>підрозділів</a:t>
            </a:r>
            <a:r>
              <a:rPr lang="ru-RU" sz="1650" dirty="0"/>
              <a:t> з </a:t>
            </a:r>
            <a:r>
              <a:rPr lang="ru-RU" sz="1650" dirty="0" err="1"/>
              <a:t>управління</a:t>
            </a:r>
            <a:r>
              <a:rPr lang="ru-RU" sz="1650" dirty="0"/>
              <a:t> </a:t>
            </a:r>
            <a:r>
              <a:rPr lang="ru-RU" sz="1650" dirty="0" err="1"/>
              <a:t>ризиками</a:t>
            </a:r>
            <a:r>
              <a:rPr lang="ru-RU" sz="1650" dirty="0"/>
              <a:t>, контролю за </a:t>
            </a:r>
            <a:r>
              <a:rPr lang="ru-RU" sz="1650" dirty="0" err="1"/>
              <a:t>дотриманням</a:t>
            </a:r>
            <a:r>
              <a:rPr lang="ru-RU" sz="1650" dirty="0"/>
              <a:t> норм (</a:t>
            </a:r>
            <a:r>
              <a:rPr lang="ru-RU" sz="1650" dirty="0" err="1"/>
              <a:t>комплаєнс</a:t>
            </a:r>
            <a:r>
              <a:rPr lang="ru-RU" sz="1650" dirty="0"/>
              <a:t>),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 за результатами </a:t>
            </a:r>
            <a:r>
              <a:rPr lang="ru-RU" sz="1650" dirty="0" err="1"/>
              <a:t>такої</a:t>
            </a:r>
            <a:r>
              <a:rPr lang="ru-RU" sz="1650" dirty="0"/>
              <a:t> </a:t>
            </a:r>
            <a:r>
              <a:rPr lang="ru-RU" sz="1650" dirty="0" err="1"/>
              <a:t>оцінки</a:t>
            </a:r>
            <a:r>
              <a:rPr lang="ru-RU" sz="1650" dirty="0" smtClean="0"/>
              <a:t>;</a:t>
            </a:r>
            <a:endParaRPr lang="ru-RU" sz="1650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16) </a:t>
            </a:r>
            <a:r>
              <a:rPr lang="ru-RU" dirty="0" err="1"/>
              <a:t>визначення</a:t>
            </a:r>
            <a:r>
              <a:rPr lang="ru-RU" dirty="0"/>
              <a:t> порядку </a:t>
            </a:r>
            <a:r>
              <a:rPr lang="ru-RU" dirty="0" err="1"/>
              <a:t>роботи</a:t>
            </a:r>
            <a:r>
              <a:rPr lang="ru-RU" dirty="0"/>
              <a:t> та </a:t>
            </a:r>
            <a:r>
              <a:rPr lang="ru-RU" dirty="0" err="1"/>
              <a:t>планів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аудиту;</a:t>
            </a:r>
          </a:p>
          <a:p>
            <a:r>
              <a:rPr lang="ru-RU" dirty="0"/>
              <a:t>17)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аудиторської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аудиту, у тому </a:t>
            </a:r>
            <a:r>
              <a:rPr lang="ru-RU" dirty="0" err="1"/>
              <a:t>числі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щорічної</a:t>
            </a:r>
            <a:r>
              <a:rPr lang="ru-RU" dirty="0"/>
              <a:t> </a:t>
            </a:r>
            <a:r>
              <a:rPr lang="ru-RU" dirty="0" err="1"/>
              <a:t>аудиторської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, </a:t>
            </a:r>
            <a:r>
              <a:rPr lang="ru-RU" dirty="0" err="1"/>
              <a:t>затвердження</a:t>
            </a:r>
            <a:r>
              <a:rPr lang="ru-RU" dirty="0"/>
              <a:t> умов договору,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укладається</a:t>
            </a:r>
            <a:r>
              <a:rPr lang="ru-RU" dirty="0"/>
              <a:t> з </a:t>
            </a:r>
            <a:r>
              <a:rPr lang="ru-RU" dirty="0" err="1"/>
              <a:t>аудиторською</a:t>
            </a:r>
            <a:r>
              <a:rPr lang="ru-RU" dirty="0"/>
              <a:t> </a:t>
            </a:r>
            <a:r>
              <a:rPr lang="ru-RU" dirty="0" err="1"/>
              <a:t>фірмою</a:t>
            </a:r>
            <a:r>
              <a:rPr lang="ru-RU" dirty="0"/>
              <a:t>,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оплати </a:t>
            </a:r>
            <a:r>
              <a:rPr lang="ru-RU" dirty="0" err="1"/>
              <a:t>послуг</a:t>
            </a:r>
            <a:r>
              <a:rPr lang="ru-RU" dirty="0"/>
              <a:t>;</a:t>
            </a:r>
          </a:p>
          <a:p>
            <a:r>
              <a:rPr lang="ru-RU" dirty="0"/>
              <a:t>18) </a:t>
            </a:r>
            <a:r>
              <a:rPr lang="ru-RU" dirty="0" err="1"/>
              <a:t>розгляд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аудиту банку та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 </a:t>
            </a:r>
            <a:r>
              <a:rPr lang="ru-RU" dirty="0" err="1"/>
              <a:t>загальним</a:t>
            </a:r>
            <a:r>
              <a:rPr lang="ru-RU" dirty="0"/>
              <a:t> </a:t>
            </a:r>
            <a:r>
              <a:rPr lang="ru-RU" dirty="0" err="1"/>
              <a:t>зборам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банку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аудиту;</a:t>
            </a:r>
          </a:p>
          <a:p>
            <a:r>
              <a:rPr lang="ru-RU" dirty="0"/>
              <a:t>19) контроль за </a:t>
            </a:r>
            <a:r>
              <a:rPr lang="ru-RU" dirty="0" err="1"/>
              <a:t>усуненням</a:t>
            </a:r>
            <a:r>
              <a:rPr lang="ru-RU" dirty="0"/>
              <a:t> </a:t>
            </a:r>
            <a:r>
              <a:rPr lang="ru-RU" dirty="0" err="1"/>
              <a:t>недоліків</a:t>
            </a:r>
            <a:r>
              <a:rPr lang="ru-RU" dirty="0"/>
              <a:t>, </a:t>
            </a:r>
            <a:r>
              <a:rPr lang="ru-RU" dirty="0" err="1"/>
              <a:t>виявлених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іншими</a:t>
            </a:r>
            <a:r>
              <a:rPr lang="ru-RU" dirty="0"/>
              <a:t> органами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 межах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за </a:t>
            </a:r>
            <a:r>
              <a:rPr lang="ru-RU" dirty="0" err="1"/>
              <a:t>діяльністю</a:t>
            </a:r>
            <a:r>
              <a:rPr lang="ru-RU" dirty="0"/>
              <a:t> банку, </a:t>
            </a:r>
            <a:r>
              <a:rPr lang="ru-RU" dirty="0" err="1"/>
              <a:t>підрозділом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та </a:t>
            </a:r>
            <a:r>
              <a:rPr lang="ru-RU" dirty="0" err="1"/>
              <a:t>аудиторською</a:t>
            </a:r>
            <a:r>
              <a:rPr lang="ru-RU" dirty="0"/>
              <a:t> </a:t>
            </a:r>
            <a:r>
              <a:rPr lang="ru-RU" dirty="0" err="1"/>
              <a:t>фірмою</a:t>
            </a:r>
            <a:r>
              <a:rPr lang="ru-RU" dirty="0"/>
              <a:t> за результатами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аудиту;</a:t>
            </a:r>
          </a:p>
          <a:p>
            <a:r>
              <a:rPr lang="ru-RU" dirty="0"/>
              <a:t>20)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, </a:t>
            </a:r>
            <a:r>
              <a:rPr lang="ru-RU" dirty="0" err="1"/>
              <a:t>реорганізації</a:t>
            </a:r>
            <a:r>
              <a:rPr lang="ru-RU" dirty="0"/>
              <a:t> та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філій</a:t>
            </a:r>
            <a:r>
              <a:rPr lang="ru-RU" dirty="0"/>
              <a:t> і </a:t>
            </a:r>
            <a:r>
              <a:rPr lang="ru-RU" dirty="0" err="1"/>
              <a:t>представництв</a:t>
            </a:r>
            <a:r>
              <a:rPr lang="ru-RU" dirty="0"/>
              <a:t> банку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держав, </a:t>
            </a:r>
            <a:r>
              <a:rPr lang="ru-RU" dirty="0" err="1"/>
              <a:t>затвердження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статутів</a:t>
            </a:r>
            <a:r>
              <a:rPr lang="ru-RU" dirty="0"/>
              <a:t> і </a:t>
            </a:r>
            <a:r>
              <a:rPr lang="ru-RU" dirty="0" err="1"/>
              <a:t>положень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банку в </a:t>
            </a:r>
            <a:r>
              <a:rPr lang="ru-RU" dirty="0" err="1"/>
              <a:t>юридичних</a:t>
            </a:r>
            <a:r>
              <a:rPr lang="ru-RU" dirty="0"/>
              <a:t> особах, </a:t>
            </a:r>
            <a:r>
              <a:rPr lang="ru-RU" dirty="0" err="1"/>
              <a:t>що</a:t>
            </a:r>
            <a:r>
              <a:rPr lang="ru-RU" dirty="0"/>
              <a:t> становить 10 і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;</a:t>
            </a:r>
          </a:p>
          <a:p>
            <a:r>
              <a:rPr lang="ru-RU" dirty="0"/>
              <a:t>21) </a:t>
            </a:r>
            <a:r>
              <a:rPr lang="ru-RU" dirty="0" err="1"/>
              <a:t>затвердження</a:t>
            </a:r>
            <a:r>
              <a:rPr lang="ru-RU" dirty="0"/>
              <a:t> умов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(</a:t>
            </a:r>
            <a:r>
              <a:rPr lang="ru-RU" dirty="0" err="1"/>
              <a:t>контрактів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укладаються</a:t>
            </a:r>
            <a:r>
              <a:rPr lang="ru-RU" dirty="0"/>
              <a:t> з членами </a:t>
            </a:r>
            <a:r>
              <a:rPr lang="ru-RU" dirty="0" err="1"/>
              <a:t>правління</a:t>
            </a:r>
            <a:r>
              <a:rPr lang="ru-RU" dirty="0"/>
              <a:t> банку, </a:t>
            </a:r>
            <a:r>
              <a:rPr lang="ru-RU" dirty="0" err="1"/>
              <a:t>керівником</a:t>
            </a:r>
            <a:r>
              <a:rPr lang="ru-RU" dirty="0"/>
              <a:t> та </a:t>
            </a:r>
            <a:r>
              <a:rPr lang="ru-RU" dirty="0" err="1"/>
              <a:t>працівниками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аудиту,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-менеджером,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комплаєнс</a:t>
            </a:r>
            <a:r>
              <a:rPr lang="ru-RU" dirty="0"/>
              <a:t>-менеджером,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винагороди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22) контроль за </a:t>
            </a:r>
            <a:r>
              <a:rPr lang="ru-RU" dirty="0" err="1"/>
              <a:t>своєчасністю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(</a:t>
            </a:r>
            <a:r>
              <a:rPr lang="ru-RU" dirty="0" err="1"/>
              <a:t>опублікування</a:t>
            </a:r>
            <a:r>
              <a:rPr lang="ru-RU" dirty="0"/>
              <a:t>) банком </a:t>
            </a:r>
            <a:r>
              <a:rPr lang="ru-RU" dirty="0" err="1"/>
              <a:t>достовірної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23) </a:t>
            </a:r>
            <a:r>
              <a:rPr lang="ru-RU" dirty="0" err="1"/>
              <a:t>затвердження</a:t>
            </a:r>
            <a:r>
              <a:rPr lang="ru-RU" dirty="0"/>
              <a:t> та контроль за </a:t>
            </a:r>
            <a:r>
              <a:rPr lang="ru-RU" dirty="0" err="1"/>
              <a:t>дотриманням</a:t>
            </a:r>
            <a:r>
              <a:rPr lang="ru-RU" dirty="0"/>
              <a:t> порядку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пов’язаними</a:t>
            </a:r>
            <a:r>
              <a:rPr lang="ru-RU" dirty="0"/>
              <a:t> з банком особами, </a:t>
            </a:r>
            <a:r>
              <a:rPr lang="ru-RU" dirty="0" err="1"/>
              <a:t>який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містити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та контролю за </a:t>
            </a:r>
            <a:r>
              <a:rPr lang="ru-RU" dirty="0" err="1"/>
              <a:t>операціями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пов’язаними</a:t>
            </a:r>
            <a:r>
              <a:rPr lang="ru-RU" dirty="0"/>
              <a:t> з банком особами;</a:t>
            </a:r>
          </a:p>
          <a:p>
            <a:r>
              <a:rPr lang="ru-RU" dirty="0"/>
              <a:t>24)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винагороди</a:t>
            </a:r>
            <a:r>
              <a:rPr lang="ru-RU" dirty="0"/>
              <a:t> в банку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контролю за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реалізацією</a:t>
            </a:r>
            <a:r>
              <a:rPr lang="ru-RU" dirty="0"/>
              <a:t>;</a:t>
            </a:r>
          </a:p>
          <a:p>
            <a:r>
              <a:rPr lang="ru-RU" dirty="0"/>
              <a:t>25)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щорічної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ради банку </a:t>
            </a:r>
            <a:r>
              <a:rPr lang="ru-RU" dirty="0" err="1"/>
              <a:t>загалом</a:t>
            </a:r>
            <a:r>
              <a:rPr lang="ru-RU" dirty="0"/>
              <a:t> та кожного члена ради банку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комітетів</a:t>
            </a:r>
            <a:r>
              <a:rPr lang="ru-RU" dirty="0"/>
              <a:t> ради банку,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колективної</a:t>
            </a:r>
            <a:r>
              <a:rPr lang="ru-RU" dirty="0"/>
              <a:t> </a:t>
            </a:r>
            <a:r>
              <a:rPr lang="ru-RU" dirty="0" err="1"/>
              <a:t>придатності</a:t>
            </a:r>
            <a:r>
              <a:rPr lang="ru-RU" dirty="0"/>
              <a:t> ради банку </a:t>
            </a:r>
            <a:r>
              <a:rPr lang="ru-RU" dirty="0" err="1"/>
              <a:t>розміру</a:t>
            </a:r>
            <a:r>
              <a:rPr lang="ru-RU" dirty="0"/>
              <a:t> банку, </a:t>
            </a:r>
            <a:r>
              <a:rPr lang="ru-RU" dirty="0" err="1"/>
              <a:t>складності</a:t>
            </a:r>
            <a:r>
              <a:rPr lang="ru-RU" dirty="0"/>
              <a:t>, </a:t>
            </a:r>
            <a:r>
              <a:rPr lang="ru-RU" dirty="0" err="1"/>
              <a:t>обсягам</a:t>
            </a:r>
            <a:r>
              <a:rPr lang="ru-RU" dirty="0"/>
              <a:t>, видам, характеру </a:t>
            </a:r>
            <a:r>
              <a:rPr lang="ru-RU" dirty="0" err="1"/>
              <a:t>здійснюваних</a:t>
            </a:r>
            <a:r>
              <a:rPr lang="ru-RU" dirty="0"/>
              <a:t> банком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організаційній</a:t>
            </a:r>
            <a:r>
              <a:rPr lang="ru-RU" dirty="0"/>
              <a:t> </a:t>
            </a:r>
            <a:r>
              <a:rPr lang="ru-RU" dirty="0" err="1"/>
              <a:t>структурі</a:t>
            </a:r>
            <a:r>
              <a:rPr lang="ru-RU" dirty="0"/>
              <a:t> та </a:t>
            </a:r>
            <a:r>
              <a:rPr lang="ru-RU" dirty="0" err="1"/>
              <a:t>профілю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банку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банку як системно </a:t>
            </a:r>
            <a:r>
              <a:rPr lang="ru-RU" dirty="0" err="1"/>
              <a:t>важливого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 такого статусу)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до складу </a:t>
            </a:r>
            <a:r>
              <a:rPr lang="ru-RU" dirty="0" err="1"/>
              <a:t>якої</a:t>
            </a:r>
            <a:r>
              <a:rPr lang="ru-RU" dirty="0"/>
              <a:t> входить банк,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вжиття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з 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ради банку за результатами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;</a:t>
            </a:r>
          </a:p>
          <a:p>
            <a:r>
              <a:rPr lang="ru-RU" dirty="0"/>
              <a:t>26)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, </a:t>
            </a:r>
            <a:r>
              <a:rPr lang="ru-RU" dirty="0" err="1"/>
              <a:t>віднесених</a:t>
            </a:r>
            <a:r>
              <a:rPr lang="ru-RU" dirty="0"/>
              <a:t> до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наглядової</a:t>
            </a:r>
            <a:r>
              <a:rPr lang="ru-RU" dirty="0"/>
              <a:t> ради </a:t>
            </a:r>
            <a:r>
              <a:rPr lang="ru-RU" u="sng" dirty="0">
                <a:hlinkClick r:id="rId2"/>
              </a:rPr>
              <a:t>Законом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акціонерні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" </a:t>
            </a:r>
            <a:r>
              <a:rPr lang="ru-RU" dirty="0" err="1"/>
              <a:t>або</a:t>
            </a:r>
            <a:r>
              <a:rPr lang="ru-RU" dirty="0"/>
              <a:t> статутом банку</a:t>
            </a:r>
            <a:r>
              <a:rPr lang="ru-RU" dirty="0" smtClean="0"/>
              <a:t>".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Рада системно </a:t>
            </a:r>
            <a:r>
              <a:rPr lang="ru-RU" dirty="0" err="1"/>
              <a:t>важливого</a:t>
            </a:r>
            <a:r>
              <a:rPr lang="ru-RU" dirty="0"/>
              <a:t> банку </a:t>
            </a:r>
            <a:r>
              <a:rPr lang="ru-RU" dirty="0" err="1"/>
              <a:t>зобов’язана</a:t>
            </a:r>
            <a:r>
              <a:rPr lang="ru-RU" dirty="0"/>
              <a:t> </a:t>
            </a:r>
            <a:r>
              <a:rPr lang="ru-RU" dirty="0" err="1"/>
              <a:t>утворити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діючі</a:t>
            </a:r>
            <a:r>
              <a:rPr lang="ru-RU" dirty="0"/>
              <a:t> </a:t>
            </a:r>
            <a:r>
              <a:rPr lang="ru-RU" dirty="0" err="1"/>
              <a:t>комітети</a:t>
            </a:r>
            <a:r>
              <a:rPr lang="ru-RU" dirty="0"/>
              <a:t>:</a:t>
            </a:r>
          </a:p>
          <a:p>
            <a:r>
              <a:rPr lang="ru-RU" dirty="0" err="1"/>
              <a:t>комітет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аудиту (</a:t>
            </a:r>
            <a:r>
              <a:rPr lang="ru-RU" dirty="0" err="1"/>
              <a:t>аудиторський</a:t>
            </a:r>
            <a:r>
              <a:rPr lang="ru-RU" dirty="0"/>
              <a:t> </a:t>
            </a:r>
            <a:r>
              <a:rPr lang="ru-RU" dirty="0" err="1"/>
              <a:t>комітет</a:t>
            </a:r>
            <a:r>
              <a:rPr lang="ru-RU" dirty="0"/>
              <a:t>);</a:t>
            </a:r>
          </a:p>
          <a:p>
            <a:r>
              <a:rPr lang="ru-RU" dirty="0" err="1"/>
              <a:t>комітет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;</a:t>
            </a:r>
          </a:p>
          <a:p>
            <a:r>
              <a:rPr lang="ru-RU" dirty="0" err="1"/>
              <a:t>комітет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винагород</a:t>
            </a:r>
            <a:r>
              <a:rPr lang="ru-RU" dirty="0"/>
              <a:t>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 err="1"/>
              <a:t>Правління</a:t>
            </a:r>
            <a:r>
              <a:rPr lang="ru-RU" b="1" dirty="0"/>
              <a:t> </a:t>
            </a:r>
            <a:r>
              <a:rPr lang="ru-RU" b="1" dirty="0" smtClean="0"/>
              <a:t>банку</a:t>
            </a:r>
          </a:p>
          <a:p>
            <a:pPr marL="0" indent="0">
              <a:buNone/>
            </a:pP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очолює</a:t>
            </a:r>
            <a:r>
              <a:rPr lang="ru-RU" dirty="0"/>
              <a:t> голова </a:t>
            </a:r>
            <a:r>
              <a:rPr lang="ru-RU" dirty="0" err="1"/>
              <a:t>правління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керує</a:t>
            </a:r>
            <a:r>
              <a:rPr lang="ru-RU" dirty="0"/>
              <a:t> </a:t>
            </a:r>
            <a:r>
              <a:rPr lang="ru-RU" dirty="0" err="1"/>
              <a:t>роботою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банку та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представляти</a:t>
            </a:r>
            <a:r>
              <a:rPr lang="ru-RU" dirty="0"/>
              <a:t> банк без </a:t>
            </a:r>
            <a:r>
              <a:rPr lang="ru-RU" dirty="0" err="1"/>
              <a:t>доручення</a:t>
            </a:r>
            <a:r>
              <a:rPr lang="ru-RU" dirty="0"/>
              <a:t>.</a:t>
            </a:r>
          </a:p>
          <a:p>
            <a:r>
              <a:rPr lang="ru-RU" dirty="0"/>
              <a:t>Заступники </a:t>
            </a:r>
            <a:r>
              <a:rPr lang="ru-RU" dirty="0" err="1"/>
              <a:t>голови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правління</a:t>
            </a:r>
            <a:r>
              <a:rPr lang="ru-RU" dirty="0"/>
              <a:t> банку за </a:t>
            </a:r>
            <a:r>
              <a:rPr lang="ru-RU" dirty="0" err="1"/>
              <a:t>посадою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Голова </a:t>
            </a:r>
            <a:r>
              <a:rPr lang="ru-RU" dirty="0" err="1"/>
              <a:t>правління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очолювати</a:t>
            </a:r>
            <a:r>
              <a:rPr lang="ru-RU" dirty="0"/>
              <a:t> </a:t>
            </a:r>
            <a:r>
              <a:rPr lang="ru-RU" dirty="0" err="1"/>
              <a:t>структурні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 банку.</a:t>
            </a:r>
          </a:p>
          <a:p>
            <a:r>
              <a:rPr lang="ru-RU" dirty="0"/>
              <a:t>До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з </a:t>
            </a:r>
            <a:r>
              <a:rPr lang="ru-RU" dirty="0" err="1"/>
              <a:t>керівництвом</a:t>
            </a:r>
            <a:r>
              <a:rPr lang="ru-RU" dirty="0"/>
              <a:t> поточною </a:t>
            </a:r>
            <a:r>
              <a:rPr lang="ru-RU" dirty="0" err="1"/>
              <a:t>діяльністю</a:t>
            </a:r>
            <a:r>
              <a:rPr lang="ru-RU" dirty="0"/>
              <a:t> банку,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до </a:t>
            </a:r>
            <a:r>
              <a:rPr lang="ru-RU" dirty="0" err="1"/>
              <a:t>виключної</a:t>
            </a:r>
            <a:r>
              <a:rPr lang="ru-RU" dirty="0"/>
              <a:t>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та ради банку.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85380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зобов’язане</a:t>
            </a:r>
            <a:r>
              <a:rPr lang="ru-RU" dirty="0"/>
              <a:t> </a:t>
            </a:r>
            <a:r>
              <a:rPr lang="ru-RU" dirty="0" err="1"/>
              <a:t>утворити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діючі</a:t>
            </a:r>
            <a:r>
              <a:rPr lang="ru-RU" dirty="0"/>
              <a:t> </a:t>
            </a:r>
            <a:r>
              <a:rPr lang="ru-RU" dirty="0" err="1"/>
              <a:t>комітети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кредитний</a:t>
            </a:r>
            <a:r>
              <a:rPr lang="ru-RU" dirty="0"/>
              <a:t> </a:t>
            </a:r>
            <a:r>
              <a:rPr lang="ru-RU" dirty="0" err="1"/>
              <a:t>комітет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комітет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активами та </a:t>
            </a:r>
            <a:r>
              <a:rPr lang="ru-RU" dirty="0" err="1"/>
              <a:t>пасивами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/>
              <a:t>Керівниками</a:t>
            </a:r>
            <a:r>
              <a:rPr lang="ru-RU" dirty="0"/>
              <a:t> банку є голова, </a:t>
            </a:r>
            <a:r>
              <a:rPr lang="ru-RU" dirty="0" err="1"/>
              <a:t>його</a:t>
            </a:r>
            <a:r>
              <a:rPr lang="ru-RU" dirty="0"/>
              <a:t> заступники та члени ради банку, голова, </a:t>
            </a:r>
            <a:r>
              <a:rPr lang="ru-RU" dirty="0" err="1"/>
              <a:t>його</a:t>
            </a:r>
            <a:r>
              <a:rPr lang="ru-RU" dirty="0"/>
              <a:t> заступники та члени </a:t>
            </a:r>
            <a:r>
              <a:rPr lang="ru-RU" dirty="0" err="1"/>
              <a:t>правління</a:t>
            </a:r>
            <a:r>
              <a:rPr lang="ru-RU" dirty="0"/>
              <a:t> банку, </a:t>
            </a:r>
            <a:r>
              <a:rPr lang="ru-RU" dirty="0" err="1"/>
              <a:t>головний</a:t>
            </a:r>
            <a:r>
              <a:rPr lang="ru-RU" dirty="0"/>
              <a:t> бухгалтер банку</a:t>
            </a:r>
            <a:r>
              <a:rPr lang="ru-RU" dirty="0" smtClean="0"/>
              <a:t>.</a:t>
            </a:r>
          </a:p>
          <a:p>
            <a:r>
              <a:rPr lang="ru-RU" dirty="0" err="1"/>
              <a:t>Керівники</a:t>
            </a:r>
            <a:r>
              <a:rPr lang="ru-RU" dirty="0"/>
              <a:t> банку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кваліфікаційним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. </a:t>
            </a:r>
            <a:r>
              <a:rPr lang="ru-RU" dirty="0" err="1"/>
              <a:t>Кваліфікаційними</a:t>
            </a:r>
            <a:r>
              <a:rPr lang="ru-RU" dirty="0"/>
              <a:t> </a:t>
            </a:r>
            <a:r>
              <a:rPr lang="ru-RU" dirty="0" err="1"/>
              <a:t>вимогами</a:t>
            </a:r>
            <a:r>
              <a:rPr lang="ru-RU" dirty="0"/>
              <a:t> є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ділової</a:t>
            </a:r>
            <a:r>
              <a:rPr lang="ru-RU" dirty="0"/>
              <a:t> </a:t>
            </a:r>
            <a:r>
              <a:rPr lang="ru-RU" dirty="0" err="1"/>
              <a:t>репутації</a:t>
            </a:r>
            <a:r>
              <a:rPr lang="ru-RU" dirty="0"/>
              <a:t> та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 smtClean="0"/>
              <a:t>придатності</a:t>
            </a:r>
            <a:r>
              <a:rPr lang="ru-RU" dirty="0" smtClean="0"/>
              <a:t>.</a:t>
            </a:r>
          </a:p>
          <a:p>
            <a:r>
              <a:rPr lang="ru-RU" dirty="0" err="1"/>
              <a:t>Керівники</a:t>
            </a:r>
            <a:r>
              <a:rPr lang="ru-RU" dirty="0"/>
              <a:t> банку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бездоганну</a:t>
            </a:r>
            <a:r>
              <a:rPr lang="ru-RU" dirty="0"/>
              <a:t> </a:t>
            </a:r>
            <a:r>
              <a:rPr lang="ru-RU" dirty="0" err="1"/>
              <a:t>ділову</a:t>
            </a:r>
            <a:r>
              <a:rPr lang="ru-RU" dirty="0"/>
              <a:t> </a:t>
            </a:r>
            <a:r>
              <a:rPr lang="ru-RU" dirty="0" err="1"/>
              <a:t>репутацію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Професійна</a:t>
            </a:r>
            <a:r>
              <a:rPr lang="ru-RU" dirty="0"/>
              <a:t> </a:t>
            </a:r>
            <a:r>
              <a:rPr lang="ru-RU" dirty="0" err="1"/>
              <a:t>придатність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банку </a:t>
            </a:r>
            <a:r>
              <a:rPr lang="ru-RU" dirty="0" err="1"/>
              <a:t>визначається</a:t>
            </a:r>
            <a:r>
              <a:rPr lang="ru-RU" dirty="0"/>
              <a:t> як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професійного</a:t>
            </a:r>
            <a:r>
              <a:rPr lang="ru-RU" dirty="0"/>
              <a:t> та </a:t>
            </a:r>
            <a:r>
              <a:rPr lang="ru-RU" dirty="0" err="1"/>
              <a:t>управлінського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особи,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належного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банку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-плану та </a:t>
            </a:r>
            <a:r>
              <a:rPr lang="ru-RU" dirty="0" err="1"/>
              <a:t>стратегії</a:t>
            </a:r>
            <a:r>
              <a:rPr lang="ru-RU" dirty="0"/>
              <a:t> банку,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функціонального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та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конкретного </a:t>
            </a:r>
            <a:r>
              <a:rPr lang="ru-RU" dirty="0" err="1"/>
              <a:t>керівника</a:t>
            </a:r>
            <a:r>
              <a:rPr lang="ru-RU" dirty="0"/>
              <a:t> банку.</a:t>
            </a:r>
          </a:p>
          <a:p>
            <a:r>
              <a:rPr lang="ru-RU" dirty="0" err="1"/>
              <a:t>Керівники</a:t>
            </a:r>
            <a:r>
              <a:rPr lang="ru-RU" dirty="0"/>
              <a:t> банку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вищу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Голова </a:t>
            </a:r>
            <a:r>
              <a:rPr lang="ru-RU" dirty="0" err="1"/>
              <a:t>правління</a:t>
            </a:r>
            <a:r>
              <a:rPr lang="ru-RU" dirty="0"/>
              <a:t> банку повинен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у </a:t>
            </a:r>
            <a:r>
              <a:rPr lang="ru-RU" dirty="0" err="1"/>
              <a:t>банківському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фінансовому</a:t>
            </a:r>
            <a:r>
              <a:rPr lang="ru-RU" dirty="0"/>
              <a:t> </a:t>
            </a:r>
            <a:r>
              <a:rPr lang="ru-RU" dirty="0" err="1"/>
              <a:t>секторі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у </a:t>
            </a:r>
            <a:r>
              <a:rPr lang="ru-RU" dirty="0" err="1"/>
              <a:t>сукупності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на </a:t>
            </a:r>
            <a:r>
              <a:rPr lang="ru-RU" dirty="0" err="1"/>
              <a:t>керівних</a:t>
            </a:r>
            <a:r>
              <a:rPr lang="ru-RU" dirty="0"/>
              <a:t> посадах -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r>
              <a:rPr lang="ru-RU" dirty="0"/>
              <a:t>Члени </a:t>
            </a: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у </a:t>
            </a:r>
            <a:r>
              <a:rPr lang="ru-RU" dirty="0" err="1"/>
              <a:t>банківському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фінансовому</a:t>
            </a:r>
            <a:r>
              <a:rPr lang="ru-RU" dirty="0"/>
              <a:t> </a:t>
            </a:r>
            <a:r>
              <a:rPr lang="ru-RU" dirty="0" err="1"/>
              <a:t>секторі</a:t>
            </a:r>
            <a:r>
              <a:rPr lang="ru-RU" dirty="0"/>
              <a:t> у </a:t>
            </a:r>
            <a:r>
              <a:rPr lang="ru-RU" dirty="0" err="1"/>
              <a:t>сукупності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ради банку, </a:t>
            </a:r>
            <a:r>
              <a:rPr lang="ru-RU" dirty="0" err="1"/>
              <a:t>включаючи</a:t>
            </a:r>
            <a:r>
              <a:rPr lang="ru-RU" dirty="0"/>
              <a:t> голову ради банку,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у </a:t>
            </a:r>
            <a:r>
              <a:rPr lang="ru-RU" dirty="0" err="1"/>
              <a:t>банківському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фінансовому</a:t>
            </a:r>
            <a:r>
              <a:rPr lang="ru-RU" dirty="0"/>
              <a:t> </a:t>
            </a:r>
            <a:r>
              <a:rPr lang="ru-RU" dirty="0" err="1"/>
              <a:t>секторі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82693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/>
              <a:t>Внутрішній</a:t>
            </a:r>
            <a:r>
              <a:rPr lang="ru-RU" dirty="0"/>
              <a:t> аудит </a:t>
            </a:r>
            <a:r>
              <a:rPr lang="ru-RU" dirty="0" smtClean="0"/>
              <a:t>банку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здійснює</a:t>
            </a:r>
            <a:r>
              <a:rPr lang="ru-RU" dirty="0"/>
              <a:t> свою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практики </a:t>
            </a:r>
            <a:r>
              <a:rPr lang="ru-RU" dirty="0" err="1"/>
              <a:t>внутрішнього</a:t>
            </a:r>
            <a:r>
              <a:rPr lang="ru-RU" dirty="0"/>
              <a:t> аудиту, </a:t>
            </a:r>
            <a:r>
              <a:rPr lang="ru-RU" dirty="0" err="1"/>
              <a:t>якими</a:t>
            </a:r>
            <a:r>
              <a:rPr lang="ru-RU" dirty="0"/>
              <a:t> є </a:t>
            </a:r>
            <a:r>
              <a:rPr lang="ru-RU" dirty="0" err="1"/>
              <a:t>документи</a:t>
            </a:r>
            <a:r>
              <a:rPr lang="ru-RU" dirty="0"/>
              <a:t> (</a:t>
            </a:r>
            <a:r>
              <a:rPr lang="ru-RU" dirty="0" err="1"/>
              <a:t>вимоги</a:t>
            </a:r>
            <a:r>
              <a:rPr lang="ru-RU" dirty="0"/>
              <a:t>), </a:t>
            </a:r>
            <a:r>
              <a:rPr lang="ru-RU" dirty="0" err="1"/>
              <a:t>прийняті</a:t>
            </a:r>
            <a:r>
              <a:rPr lang="ru-RU" dirty="0"/>
              <a:t> Радою з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(</a:t>
            </a:r>
            <a:r>
              <a:rPr lang="en-US" dirty="0"/>
              <a:t>International Internal Audit Standards Board - IIASB) </a:t>
            </a:r>
            <a:r>
              <a:rPr lang="ru-RU" dirty="0"/>
              <a:t>та </a:t>
            </a:r>
            <a:r>
              <a:rPr lang="ru-RU" dirty="0" err="1"/>
              <a:t>схвалені</a:t>
            </a:r>
            <a:r>
              <a:rPr lang="ru-RU" dirty="0"/>
              <a:t> </a:t>
            </a:r>
            <a:r>
              <a:rPr lang="ru-RU" dirty="0" err="1"/>
              <a:t>Наглядовою</a:t>
            </a:r>
            <a:r>
              <a:rPr lang="ru-RU" dirty="0"/>
              <a:t> радою </a:t>
            </a:r>
            <a:r>
              <a:rPr lang="ru-RU" dirty="0" err="1"/>
              <a:t>професійної</a:t>
            </a:r>
            <a:r>
              <a:rPr lang="ru-RU" dirty="0"/>
              <a:t> практики (</a:t>
            </a:r>
            <a:r>
              <a:rPr lang="en-US" dirty="0"/>
              <a:t>International Professional Practices framework oversight council - IPPFOC</a:t>
            </a:r>
            <a:r>
              <a:rPr lang="en-US" dirty="0" smtClean="0"/>
              <a:t>).</a:t>
            </a:r>
            <a:endParaRPr lang="ru-RU" dirty="0" smtClean="0"/>
          </a:p>
          <a:p>
            <a:r>
              <a:rPr lang="ru-RU" dirty="0" err="1"/>
              <a:t>Організація</a:t>
            </a:r>
            <a:r>
              <a:rPr lang="ru-RU" dirty="0"/>
              <a:t> та порядок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встановлюються</a:t>
            </a:r>
            <a:r>
              <a:rPr lang="ru-RU" dirty="0"/>
              <a:t> </a:t>
            </a:r>
            <a:r>
              <a:rPr lang="ru-RU" dirty="0" err="1"/>
              <a:t>централізовано</a:t>
            </a:r>
            <a:r>
              <a:rPr lang="ru-RU" dirty="0"/>
              <a:t> </a:t>
            </a:r>
            <a:r>
              <a:rPr lang="ru-RU" dirty="0" err="1"/>
              <a:t>материнським</a:t>
            </a:r>
            <a:r>
              <a:rPr lang="ru-RU" dirty="0"/>
              <a:t> банком для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дочірніх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. У </a:t>
            </a:r>
            <a:r>
              <a:rPr lang="ru-RU" dirty="0" err="1"/>
              <a:t>дочірніх</a:t>
            </a:r>
            <a:r>
              <a:rPr lang="ru-RU" dirty="0"/>
              <a:t> </a:t>
            </a:r>
            <a:r>
              <a:rPr lang="ru-RU" dirty="0" err="1"/>
              <a:t>компаніях</a:t>
            </a:r>
            <a:r>
              <a:rPr lang="ru-RU" dirty="0"/>
              <a:t> банку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материнського</a:t>
            </a:r>
            <a:r>
              <a:rPr lang="ru-RU" dirty="0"/>
              <a:t> банку.</a:t>
            </a:r>
          </a:p>
          <a:p>
            <a:pPr marL="0" indent="0">
              <a:buNone/>
            </a:pPr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оцінює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корпоративного </a:t>
            </a:r>
            <a:r>
              <a:rPr lang="ru-RU" dirty="0" err="1"/>
              <a:t>управління</a:t>
            </a:r>
            <a:r>
              <a:rPr lang="ru-RU" dirty="0"/>
              <a:t> в банку,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,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банку, </a:t>
            </a:r>
            <a:r>
              <a:rPr lang="ru-RU" dirty="0" err="1"/>
              <a:t>складності</a:t>
            </a:r>
            <a:r>
              <a:rPr lang="ru-RU" dirty="0"/>
              <a:t>, </a:t>
            </a:r>
            <a:r>
              <a:rPr lang="ru-RU" dirty="0" err="1"/>
              <a:t>обсягам</a:t>
            </a:r>
            <a:r>
              <a:rPr lang="ru-RU" dirty="0"/>
              <a:t>, видам, характеру </a:t>
            </a:r>
            <a:r>
              <a:rPr lang="ru-RU" dirty="0" err="1"/>
              <a:t>здійснюваних</a:t>
            </a:r>
            <a:r>
              <a:rPr lang="ru-RU" dirty="0"/>
              <a:t> банком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організаційній</a:t>
            </a:r>
            <a:r>
              <a:rPr lang="ru-RU" dirty="0"/>
              <a:t> </a:t>
            </a:r>
            <a:r>
              <a:rPr lang="ru-RU" dirty="0" err="1"/>
              <a:t>структурі</a:t>
            </a:r>
            <a:r>
              <a:rPr lang="ru-RU" dirty="0"/>
              <a:t> та </a:t>
            </a:r>
            <a:r>
              <a:rPr lang="ru-RU" dirty="0" err="1"/>
              <a:t>профілю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банку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банку як системно </a:t>
            </a:r>
            <a:r>
              <a:rPr lang="ru-RU" dirty="0" err="1"/>
              <a:t>важливого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 такого статусу)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до складу </a:t>
            </a:r>
            <a:r>
              <a:rPr lang="ru-RU" dirty="0" err="1"/>
              <a:t>якої</a:t>
            </a:r>
            <a:r>
              <a:rPr lang="ru-RU" dirty="0"/>
              <a:t> входить банк;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3652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b="1" dirty="0"/>
              <a:t>Банк </a:t>
            </a:r>
            <a:r>
              <a:rPr lang="ru-RU" b="1" dirty="0" err="1"/>
              <a:t>має</a:t>
            </a:r>
            <a:r>
              <a:rPr lang="ru-RU" b="1" dirty="0"/>
              <a:t> право </a:t>
            </a:r>
            <a:r>
              <a:rPr lang="ru-RU" b="1" dirty="0" err="1"/>
              <a:t>здійснювати</a:t>
            </a:r>
            <a:r>
              <a:rPr lang="ru-RU" b="1" dirty="0"/>
              <a:t> </a:t>
            </a:r>
            <a:r>
              <a:rPr lang="ru-RU" b="1" dirty="0" err="1"/>
              <a:t>банківську</a:t>
            </a:r>
            <a:r>
              <a:rPr lang="ru-RU" b="1" dirty="0"/>
              <a:t> </a:t>
            </a:r>
            <a:r>
              <a:rPr lang="ru-RU" b="1" dirty="0" err="1"/>
              <a:t>діяльність</a:t>
            </a:r>
            <a:r>
              <a:rPr lang="ru-RU" b="1" dirty="0"/>
              <a:t> </a:t>
            </a:r>
            <a:r>
              <a:rPr lang="ru-RU" dirty="0"/>
              <a:t>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ліцензії</a:t>
            </a:r>
            <a:r>
              <a:rPr lang="ru-RU" b="1" dirty="0"/>
              <a:t> </a:t>
            </a:r>
            <a:r>
              <a:rPr lang="ru-RU" dirty="0"/>
              <a:t>шляхом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smtClean="0"/>
              <a:t>Банк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b="1" dirty="0" err="1"/>
              <a:t>професійну</a:t>
            </a:r>
            <a:r>
              <a:rPr lang="ru-RU" b="1" dirty="0"/>
              <a:t> </a:t>
            </a:r>
            <a:r>
              <a:rPr lang="ru-RU" b="1" dirty="0" err="1"/>
              <a:t>діяльність</a:t>
            </a:r>
            <a:r>
              <a:rPr lang="ru-RU" b="1" dirty="0"/>
              <a:t> на ринках </a:t>
            </a:r>
            <a:r>
              <a:rPr lang="ru-RU" b="1" dirty="0" err="1"/>
              <a:t>капіталу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b="1" dirty="0" err="1"/>
              <a:t>ліцензії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видається</a:t>
            </a:r>
            <a:r>
              <a:rPr lang="ru-RU" b="1" dirty="0"/>
              <a:t> </a:t>
            </a:r>
            <a:r>
              <a:rPr lang="ru-RU" b="1" dirty="0" err="1"/>
              <a:t>Національною</a:t>
            </a:r>
            <a:r>
              <a:rPr lang="ru-RU" b="1" dirty="0"/>
              <a:t> </a:t>
            </a:r>
            <a:r>
              <a:rPr lang="ru-RU" b="1" dirty="0" err="1"/>
              <a:t>комісією</a:t>
            </a:r>
            <a:r>
              <a:rPr lang="ru-RU" b="1" dirty="0"/>
              <a:t> з </a:t>
            </a:r>
            <a:r>
              <a:rPr lang="ru-RU" b="1" dirty="0" err="1"/>
              <a:t>цінних</a:t>
            </a:r>
            <a:r>
              <a:rPr lang="ru-RU" b="1" dirty="0"/>
              <a:t> </a:t>
            </a:r>
            <a:r>
              <a:rPr lang="ru-RU" b="1" dirty="0" err="1"/>
              <a:t>паперів</a:t>
            </a:r>
            <a:r>
              <a:rPr lang="ru-RU" b="1" dirty="0"/>
              <a:t> та фондового ринку</a:t>
            </a:r>
            <a:r>
              <a:rPr lang="ru-RU" dirty="0" smtClean="0"/>
              <a:t>.</a:t>
            </a:r>
          </a:p>
          <a:p>
            <a:r>
              <a:rPr lang="ru-RU" dirty="0"/>
              <a:t>Банк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фізичним</a:t>
            </a:r>
            <a:r>
              <a:rPr lang="ru-RU" dirty="0"/>
              <a:t> та </a:t>
            </a:r>
            <a:r>
              <a:rPr lang="ru-RU" dirty="0" err="1"/>
              <a:t>юридичним</a:t>
            </a:r>
            <a:r>
              <a:rPr lang="ru-RU" dirty="0"/>
              <a:t> особам </a:t>
            </a:r>
            <a:r>
              <a:rPr lang="ru-RU" dirty="0" err="1"/>
              <a:t>послуги</a:t>
            </a:r>
            <a:r>
              <a:rPr lang="ru-RU" dirty="0"/>
              <a:t> з </a:t>
            </a:r>
            <a:r>
              <a:rPr lang="ru-RU" dirty="0" err="1"/>
              <a:t>торгівлі</a:t>
            </a:r>
            <a:r>
              <a:rPr lang="ru-RU" dirty="0"/>
              <a:t> </a:t>
            </a:r>
            <a:r>
              <a:rPr lang="ru-RU" dirty="0" err="1"/>
              <a:t>валютними</a:t>
            </a:r>
            <a:r>
              <a:rPr lang="ru-RU" dirty="0"/>
              <a:t> </a:t>
            </a:r>
            <a:r>
              <a:rPr lang="ru-RU" dirty="0" err="1"/>
              <a:t>цінностями</a:t>
            </a:r>
            <a:r>
              <a:rPr lang="ru-RU" dirty="0"/>
              <a:t> у </a:t>
            </a:r>
            <a:r>
              <a:rPr lang="ru-RU" dirty="0" err="1"/>
              <a:t>готівковій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та </a:t>
            </a:r>
            <a:r>
              <a:rPr lang="ru-RU" dirty="0" err="1"/>
              <a:t>безготівковій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з </a:t>
            </a:r>
            <a:r>
              <a:rPr lang="ru-RU" dirty="0" err="1"/>
              <a:t>одночасним</a:t>
            </a:r>
            <a:r>
              <a:rPr lang="ru-RU" dirty="0"/>
              <a:t> </a:t>
            </a:r>
            <a:r>
              <a:rPr lang="ru-RU" dirty="0" err="1"/>
              <a:t>зарахуванням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на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рахунки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>
                <a:hlinkClick r:id="rId2"/>
              </a:rPr>
              <a:t>Закону </a:t>
            </a:r>
            <a:r>
              <a:rPr lang="ru-RU" dirty="0" err="1">
                <a:hlinkClick r:id="rId2"/>
              </a:rPr>
              <a:t>України</a:t>
            </a:r>
            <a:r>
              <a:rPr lang="ru-RU" dirty="0"/>
              <a:t> "Про валюту і </a:t>
            </a:r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".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86742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2)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банком,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достатності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та </a:t>
            </a:r>
            <a:r>
              <a:rPr lang="ru-RU" dirty="0" err="1"/>
              <a:t>достатності</a:t>
            </a:r>
            <a:r>
              <a:rPr lang="ru-RU" dirty="0"/>
              <a:t> </a:t>
            </a:r>
            <a:r>
              <a:rPr lang="ru-RU" dirty="0" err="1"/>
              <a:t>ліквідності</a:t>
            </a:r>
            <a:r>
              <a:rPr lang="ru-RU" dirty="0"/>
              <a:t>;</a:t>
            </a:r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керівниками</a:t>
            </a:r>
            <a:r>
              <a:rPr lang="ru-RU" dirty="0"/>
              <a:t> та </a:t>
            </a:r>
            <a:r>
              <a:rPr lang="ru-RU" dirty="0" err="1"/>
              <a:t>працівниками</a:t>
            </a:r>
            <a:r>
              <a:rPr lang="ru-RU" dirty="0"/>
              <a:t> банку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і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банку;</a:t>
            </a:r>
          </a:p>
          <a:p>
            <a:r>
              <a:rPr lang="ru-RU" dirty="0" smtClean="0"/>
              <a:t>4</a:t>
            </a:r>
            <a:r>
              <a:rPr lang="ru-RU" dirty="0"/>
              <a:t>) </a:t>
            </a:r>
            <a:r>
              <a:rPr lang="ru-RU" dirty="0" err="1"/>
              <a:t>оцінює</a:t>
            </a:r>
            <a:r>
              <a:rPr lang="ru-RU" dirty="0"/>
              <a:t> </a:t>
            </a:r>
            <a:r>
              <a:rPr lang="ru-RU" dirty="0" err="1"/>
              <a:t>інформаційно-технічне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правильність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і </a:t>
            </a:r>
            <a:r>
              <a:rPr lang="ru-RU" dirty="0" err="1"/>
              <a:t>достовірність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та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;</a:t>
            </a:r>
          </a:p>
          <a:p>
            <a:r>
              <a:rPr lang="ru-RU" dirty="0"/>
              <a:t>6)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фінансово-господарську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банку;</a:t>
            </a:r>
          </a:p>
          <a:p>
            <a:r>
              <a:rPr lang="ru-RU" dirty="0"/>
              <a:t>7)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кваліфікаційним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та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працівниками</a:t>
            </a:r>
            <a:r>
              <a:rPr lang="ru-RU" dirty="0"/>
              <a:t> банку;</a:t>
            </a:r>
          </a:p>
          <a:p>
            <a:r>
              <a:rPr lang="ru-RU" dirty="0"/>
              <a:t>8) </a:t>
            </a:r>
            <a:r>
              <a:rPr lang="ru-RU" dirty="0" err="1"/>
              <a:t>виявляє</a:t>
            </a:r>
            <a:r>
              <a:rPr lang="ru-RU" dirty="0"/>
              <a:t> та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 </a:t>
            </a:r>
            <a:r>
              <a:rPr lang="ru-RU" dirty="0" err="1"/>
              <a:t>перевищення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 банку і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у банку;</a:t>
            </a:r>
          </a:p>
          <a:p>
            <a:r>
              <a:rPr lang="ru-RU" dirty="0"/>
              <a:t>9)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достовірність</a:t>
            </a:r>
            <a:r>
              <a:rPr lang="ru-RU" dirty="0"/>
              <a:t> та </a:t>
            </a:r>
            <a:r>
              <a:rPr lang="ru-RU" dirty="0" err="1"/>
              <a:t>вчасність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органам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 межах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за </a:t>
            </a:r>
            <a:r>
              <a:rPr lang="ru-RU" dirty="0" err="1"/>
              <a:t>діяльністю</a:t>
            </a:r>
            <a:r>
              <a:rPr lang="ru-RU" dirty="0"/>
              <a:t> банку;</a:t>
            </a:r>
          </a:p>
          <a:p>
            <a:r>
              <a:rPr lang="ru-RU" dirty="0"/>
              <a:t>10)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,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здійсненням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за </a:t>
            </a:r>
            <a:r>
              <a:rPr lang="ru-RU" dirty="0" err="1"/>
              <a:t>діяльністю</a:t>
            </a:r>
            <a:r>
              <a:rPr lang="ru-RU" dirty="0"/>
              <a:t> банку.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9057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проводить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банку,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шляхом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та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на </a:t>
            </a:r>
            <a:r>
              <a:rPr lang="ru-RU" dirty="0" err="1"/>
              <a:t>договірній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(аутсорсинг).</a:t>
            </a:r>
          </a:p>
          <a:p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за результатами </a:t>
            </a:r>
            <a:r>
              <a:rPr lang="ru-RU" dirty="0" err="1"/>
              <a:t>проведених</a:t>
            </a:r>
            <a:r>
              <a:rPr lang="ru-RU" dirty="0"/>
              <a:t> </a:t>
            </a:r>
            <a:r>
              <a:rPr lang="ru-RU" dirty="0" err="1"/>
              <a:t>перевірок</a:t>
            </a:r>
            <a:r>
              <a:rPr lang="ru-RU" dirty="0"/>
              <a:t> </a:t>
            </a:r>
            <a:r>
              <a:rPr lang="ru-RU" dirty="0" err="1"/>
              <a:t>готує</a:t>
            </a:r>
            <a:r>
              <a:rPr lang="ru-RU" dirty="0"/>
              <a:t> та </a:t>
            </a:r>
            <a:r>
              <a:rPr lang="ru-RU" dirty="0" err="1"/>
              <a:t>подає</a:t>
            </a:r>
            <a:r>
              <a:rPr lang="ru-RU" dirty="0"/>
              <a:t> </a:t>
            </a:r>
            <a:r>
              <a:rPr lang="ru-RU" dirty="0" err="1"/>
              <a:t>раді</a:t>
            </a:r>
            <a:r>
              <a:rPr lang="ru-RU" dirty="0"/>
              <a:t> банку </a:t>
            </a:r>
            <a:r>
              <a:rPr lang="ru-RU" dirty="0" err="1"/>
              <a:t>звіти</a:t>
            </a:r>
            <a:r>
              <a:rPr lang="ru-RU" dirty="0"/>
              <a:t> і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виявлених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27786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8340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8059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01355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/>
              <a:t>асоційована</a:t>
            </a:r>
            <a:r>
              <a:rPr lang="ru-RU" b="1" dirty="0"/>
              <a:t> особа </a:t>
            </a:r>
            <a:r>
              <a:rPr lang="ru-RU" dirty="0"/>
              <a:t>-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дружина, </a:t>
            </a:r>
            <a:r>
              <a:rPr lang="ru-RU" dirty="0" err="1"/>
              <a:t>прямі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особи (</a:t>
            </a:r>
            <a:r>
              <a:rPr lang="ru-RU" dirty="0" err="1"/>
              <a:t>батько</a:t>
            </a:r>
            <a:r>
              <a:rPr lang="ru-RU" dirty="0"/>
              <a:t>, </a:t>
            </a:r>
            <a:r>
              <a:rPr lang="ru-RU" dirty="0" err="1"/>
              <a:t>мати</a:t>
            </a:r>
            <a:r>
              <a:rPr lang="ru-RU" dirty="0"/>
              <a:t>, </a:t>
            </a:r>
            <a:r>
              <a:rPr lang="ru-RU" dirty="0" err="1"/>
              <a:t>діти</a:t>
            </a:r>
            <a:r>
              <a:rPr lang="ru-RU" dirty="0"/>
              <a:t>, </a:t>
            </a:r>
            <a:r>
              <a:rPr lang="ru-RU" dirty="0" err="1"/>
              <a:t>рідні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та </a:t>
            </a:r>
            <a:r>
              <a:rPr lang="ru-RU" dirty="0" err="1"/>
              <a:t>сестри</a:t>
            </a:r>
            <a:r>
              <a:rPr lang="ru-RU" dirty="0"/>
              <a:t>, </a:t>
            </a:r>
            <a:r>
              <a:rPr lang="ru-RU" dirty="0" err="1"/>
              <a:t>дід</a:t>
            </a:r>
            <a:r>
              <a:rPr lang="ru-RU" dirty="0"/>
              <a:t>, баба, </a:t>
            </a:r>
            <a:r>
              <a:rPr lang="ru-RU" dirty="0" err="1"/>
              <a:t>онуки</a:t>
            </a:r>
            <a:r>
              <a:rPr lang="ru-RU" dirty="0"/>
              <a:t>), </a:t>
            </a:r>
            <a:r>
              <a:rPr lang="ru-RU" dirty="0" err="1"/>
              <a:t>прямі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</a:t>
            </a:r>
            <a:r>
              <a:rPr lang="ru-RU" dirty="0" err="1"/>
              <a:t>чоловіка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дружини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особи,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дружина прямого родича</a:t>
            </a:r>
            <a:r>
              <a:rPr lang="ru-RU" dirty="0" smtClean="0"/>
              <a:t>;</a:t>
            </a:r>
          </a:p>
          <a:p>
            <a:r>
              <a:rPr lang="ru-RU" b="1" dirty="0" err="1"/>
              <a:t>афілійована</a:t>
            </a:r>
            <a:r>
              <a:rPr lang="ru-RU" b="1" dirty="0"/>
              <a:t> особа банку </a:t>
            </a:r>
            <a:r>
              <a:rPr lang="ru-RU" dirty="0"/>
              <a:t>- будь-яка </a:t>
            </a:r>
            <a:r>
              <a:rPr lang="ru-RU" dirty="0" err="1"/>
              <a:t>юридична</a:t>
            </a:r>
            <a:r>
              <a:rPr lang="ru-RU" dirty="0"/>
              <a:t> особа, в </a:t>
            </a:r>
            <a:r>
              <a:rPr lang="ru-RU" dirty="0" err="1"/>
              <a:t>якій</a:t>
            </a:r>
            <a:r>
              <a:rPr lang="ru-RU" dirty="0"/>
              <a:t> банк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істотну</a:t>
            </a:r>
            <a:r>
              <a:rPr lang="ru-RU" dirty="0"/>
              <a:t> участь </a:t>
            </a:r>
            <a:r>
              <a:rPr lang="ru-RU" dirty="0" err="1"/>
              <a:t>або</a:t>
            </a:r>
            <a:r>
              <a:rPr lang="ru-RU" dirty="0"/>
              <a:t>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істотну</a:t>
            </a:r>
            <a:r>
              <a:rPr lang="ru-RU" dirty="0"/>
              <a:t> участь у банку</a:t>
            </a:r>
            <a:r>
              <a:rPr lang="ru-RU" dirty="0" smtClean="0"/>
              <a:t>;</a:t>
            </a:r>
          </a:p>
          <a:p>
            <a:r>
              <a:rPr lang="ru-RU" b="1" dirty="0"/>
              <a:t>банк з </a:t>
            </a:r>
            <a:r>
              <a:rPr lang="ru-RU" b="1" dirty="0" err="1"/>
              <a:t>іноземним</a:t>
            </a:r>
            <a:r>
              <a:rPr lang="ru-RU" b="1" dirty="0"/>
              <a:t> </a:t>
            </a:r>
            <a:r>
              <a:rPr lang="ru-RU" b="1" dirty="0" err="1"/>
              <a:t>капіталом</a:t>
            </a:r>
            <a:r>
              <a:rPr lang="ru-RU" b="1" dirty="0"/>
              <a:t> </a:t>
            </a:r>
            <a:r>
              <a:rPr lang="ru-RU" dirty="0"/>
              <a:t>- банк,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б одному </a:t>
            </a:r>
            <a:r>
              <a:rPr lang="ru-RU" dirty="0" err="1"/>
              <a:t>іноземному</a:t>
            </a:r>
            <a:r>
              <a:rPr lang="ru-RU" dirty="0"/>
              <a:t> </a:t>
            </a:r>
            <a:r>
              <a:rPr lang="ru-RU" dirty="0" err="1"/>
              <a:t>інвестору</a:t>
            </a:r>
            <a:r>
              <a:rPr lang="ru-RU" dirty="0"/>
              <a:t>, становить не </a:t>
            </a:r>
            <a:r>
              <a:rPr lang="ru-RU" dirty="0" err="1"/>
              <a:t>менше</a:t>
            </a:r>
            <a:r>
              <a:rPr lang="ru-RU" dirty="0"/>
              <a:t> 10 </a:t>
            </a:r>
            <a:r>
              <a:rPr lang="ru-RU" dirty="0" err="1"/>
              <a:t>відсотків</a:t>
            </a:r>
            <a:r>
              <a:rPr lang="ru-RU" dirty="0" smtClean="0"/>
              <a:t>;</a:t>
            </a:r>
          </a:p>
          <a:p>
            <a:r>
              <a:rPr lang="ru-RU" b="1" dirty="0" err="1"/>
              <a:t>банківська</a:t>
            </a:r>
            <a:r>
              <a:rPr lang="ru-RU" b="1" dirty="0"/>
              <a:t> </a:t>
            </a:r>
            <a:r>
              <a:rPr lang="ru-RU" b="1" dirty="0" err="1"/>
              <a:t>ліцензія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запис</a:t>
            </a:r>
            <a:r>
              <a:rPr lang="ru-RU" dirty="0"/>
              <a:t> у Державному </a:t>
            </a:r>
            <a:r>
              <a:rPr lang="ru-RU" dirty="0" err="1"/>
              <a:t>реєстрі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про право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філії</a:t>
            </a:r>
            <a:r>
              <a:rPr lang="ru-RU" dirty="0"/>
              <a:t> </a:t>
            </a:r>
            <a:r>
              <a:rPr lang="ru-RU" dirty="0" err="1"/>
              <a:t>іноземного</a:t>
            </a:r>
            <a:r>
              <a:rPr lang="ru-RU" dirty="0"/>
              <a:t> банку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 smtClean="0"/>
              <a:t>;</a:t>
            </a:r>
          </a:p>
          <a:p>
            <a:r>
              <a:rPr lang="ru-RU" b="1" dirty="0" err="1"/>
              <a:t>видача</a:t>
            </a:r>
            <a:r>
              <a:rPr lang="ru-RU" b="1" dirty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ліцензії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до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про право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філії</a:t>
            </a:r>
            <a:r>
              <a:rPr lang="ru-RU" dirty="0"/>
              <a:t> </a:t>
            </a:r>
            <a:r>
              <a:rPr lang="ru-RU" dirty="0" err="1"/>
              <a:t>іноземного</a:t>
            </a:r>
            <a:r>
              <a:rPr lang="ru-RU" dirty="0"/>
              <a:t> банку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b="1" dirty="0" err="1" smtClean="0"/>
              <a:t>відкликання</a:t>
            </a:r>
            <a:r>
              <a:rPr lang="ru-RU" b="1" dirty="0" smtClean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ліцензії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виключення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з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про право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філії</a:t>
            </a:r>
            <a:r>
              <a:rPr lang="ru-RU" dirty="0"/>
              <a:t> </a:t>
            </a:r>
            <a:r>
              <a:rPr lang="ru-RU" dirty="0" err="1"/>
              <a:t>іноземного</a:t>
            </a:r>
            <a:r>
              <a:rPr lang="ru-RU" dirty="0"/>
              <a:t> банку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b="1" dirty="0" err="1"/>
              <a:t>Державний</a:t>
            </a:r>
            <a:r>
              <a:rPr lang="ru-RU" b="1" dirty="0"/>
              <a:t> </a:t>
            </a:r>
            <a:r>
              <a:rPr lang="ru-RU" b="1" dirty="0" err="1"/>
              <a:t>реєстр</a:t>
            </a:r>
            <a:r>
              <a:rPr lang="ru-RU" b="1" dirty="0"/>
              <a:t> </a:t>
            </a:r>
            <a:r>
              <a:rPr lang="ru-RU" b="1" dirty="0" err="1"/>
              <a:t>банків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реєстр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ведеться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і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банки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відокремлені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філії</a:t>
            </a:r>
            <a:r>
              <a:rPr lang="ru-RU" dirty="0"/>
              <a:t> та </a:t>
            </a:r>
            <a:r>
              <a:rPr lang="ru-RU" dirty="0" err="1"/>
              <a:t>представництва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lnSpcReduction="10000"/>
          </a:bodyPr>
          <a:lstStyle/>
          <a:p>
            <a:r>
              <a:rPr lang="ru-RU" b="1" dirty="0" err="1"/>
              <a:t>ділова</a:t>
            </a:r>
            <a:r>
              <a:rPr lang="ru-RU" b="1" dirty="0"/>
              <a:t> </a:t>
            </a:r>
            <a:r>
              <a:rPr lang="ru-RU" b="1" dirty="0" err="1"/>
              <a:t>репутація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відомості</a:t>
            </a:r>
            <a:r>
              <a:rPr lang="ru-RU" dirty="0"/>
              <a:t>, </a:t>
            </a:r>
            <a:r>
              <a:rPr lang="ru-RU" dirty="0" err="1"/>
              <a:t>зібрані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про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та </a:t>
            </a:r>
            <a:r>
              <a:rPr lang="ru-RU" dirty="0" err="1"/>
              <a:t>власників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такій</a:t>
            </a:r>
            <a:r>
              <a:rPr lang="ru-RU" dirty="0"/>
              <a:t>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вимогам</a:t>
            </a:r>
            <a:r>
              <a:rPr lang="ru-RU" dirty="0"/>
              <a:t> закону, </a:t>
            </a:r>
            <a:r>
              <a:rPr lang="ru-RU" dirty="0" err="1"/>
              <a:t>діловій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/>
              <a:t> та </a:t>
            </a:r>
            <a:r>
              <a:rPr lang="ru-RU" dirty="0" err="1"/>
              <a:t>професійній</a:t>
            </a:r>
            <a:r>
              <a:rPr lang="ru-RU" dirty="0"/>
              <a:t> </a:t>
            </a:r>
            <a:r>
              <a:rPr lang="ru-RU" dirty="0" err="1"/>
              <a:t>етиці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порядність</a:t>
            </a:r>
            <a:r>
              <a:rPr lang="ru-RU" dirty="0"/>
              <a:t>, </a:t>
            </a:r>
            <a:r>
              <a:rPr lang="ru-RU" dirty="0" err="1"/>
              <a:t>професійні</a:t>
            </a:r>
            <a:r>
              <a:rPr lang="ru-RU" dirty="0"/>
              <a:t> та </a:t>
            </a:r>
            <a:r>
              <a:rPr lang="ru-RU" dirty="0" err="1"/>
              <a:t>управлінські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</a:t>
            </a:r>
            <a:r>
              <a:rPr lang="ru-RU" dirty="0" smtClean="0"/>
              <a:t>;</a:t>
            </a:r>
          </a:p>
          <a:p>
            <a:r>
              <a:rPr lang="ru-RU" b="1" dirty="0" err="1"/>
              <a:t>істотна</a:t>
            </a:r>
            <a:r>
              <a:rPr lang="ru-RU" b="1" dirty="0"/>
              <a:t> участь </a:t>
            </a:r>
            <a:r>
              <a:rPr lang="ru-RU" dirty="0"/>
              <a:t>- </a:t>
            </a:r>
            <a:r>
              <a:rPr lang="ru-RU" dirty="0" err="1"/>
              <a:t>пряме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опосередковане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особою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особами 10 і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відсотками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права голосу </a:t>
            </a:r>
            <a:r>
              <a:rPr lang="ru-RU" dirty="0" err="1"/>
              <a:t>акцій</a:t>
            </a:r>
            <a:r>
              <a:rPr lang="ru-RU" dirty="0"/>
              <a:t>, </a:t>
            </a:r>
            <a:r>
              <a:rPr lang="ru-RU" dirty="0" err="1"/>
              <a:t>паїв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незалежна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формального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значного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особи. Особа </a:t>
            </a:r>
            <a:r>
              <a:rPr lang="ru-RU" dirty="0" err="1"/>
              <a:t>визнається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опосередкованої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особа контроль прямого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контроль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 в </a:t>
            </a:r>
            <a:r>
              <a:rPr lang="ru-RU" dirty="0" err="1"/>
              <a:t>ланцюгу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корпоративними</a:t>
            </a:r>
            <a:r>
              <a:rPr lang="ru-RU" dirty="0"/>
              <a:t> правами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</a:t>
            </a:r>
          </a:p>
        </p:txBody>
      </p:sp>
    </p:spTree>
    <p:extLst>
      <p:ext uri="{BB962C8B-B14F-4D97-AF65-F5344CB8AC3E}">
        <p14:creationId xmlns:p14="http://schemas.microsoft.com/office/powerpoint/2010/main" val="31950537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761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Банк,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інвестицій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;</a:t>
            </a:r>
          </a:p>
          <a:p>
            <a:r>
              <a:rPr lang="ru-RU" dirty="0" smtClean="0"/>
              <a:t>4</a:t>
            </a:r>
            <a:r>
              <a:rPr lang="ru-RU" dirty="0"/>
              <a:t>)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(у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і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коштовностей</a:t>
            </a:r>
            <a:r>
              <a:rPr lang="ru-RU" dirty="0"/>
              <a:t>, </a:t>
            </a:r>
            <a:r>
              <a:rPr lang="ru-RU" dirty="0" err="1"/>
              <a:t>конфіскованих</a:t>
            </a:r>
            <a:r>
              <a:rPr lang="ru-RU" dirty="0"/>
              <a:t> (</a:t>
            </a:r>
            <a:r>
              <a:rPr lang="ru-RU" dirty="0" err="1"/>
              <a:t>заарештованих</a:t>
            </a:r>
            <a:r>
              <a:rPr lang="ru-RU" dirty="0"/>
              <a:t>)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визнаних</a:t>
            </a:r>
            <a:r>
              <a:rPr lang="ru-RU" dirty="0"/>
              <a:t> </a:t>
            </a:r>
            <a:r>
              <a:rPr lang="ru-RU" dirty="0" err="1"/>
              <a:t>безхазяйними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в </a:t>
            </a:r>
            <a:r>
              <a:rPr lang="ru-RU" dirty="0" err="1"/>
              <a:t>майновий</a:t>
            </a:r>
            <a:r>
              <a:rPr lang="ru-RU" dirty="0"/>
              <a:t> </a:t>
            </a:r>
            <a:r>
              <a:rPr lang="ru-RU" dirty="0" err="1"/>
              <a:t>найм</a:t>
            </a:r>
            <a:r>
              <a:rPr lang="ru-RU" dirty="0"/>
              <a:t> (</a:t>
            </a:r>
            <a:r>
              <a:rPr lang="ru-RU" dirty="0" err="1"/>
              <a:t>оренду</a:t>
            </a:r>
            <a:r>
              <a:rPr lang="ru-RU" dirty="0"/>
              <a:t>)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сейфа;</a:t>
            </a:r>
          </a:p>
          <a:p>
            <a:r>
              <a:rPr lang="ru-RU" dirty="0" smtClean="0"/>
              <a:t>5</a:t>
            </a:r>
            <a:r>
              <a:rPr lang="ru-RU" dirty="0"/>
              <a:t>) </a:t>
            </a:r>
            <a:r>
              <a:rPr lang="ru-RU" dirty="0" err="1"/>
              <a:t>інкасації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перевезення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;</a:t>
            </a:r>
          </a:p>
          <a:p>
            <a:r>
              <a:rPr lang="ru-RU" dirty="0" smtClean="0"/>
              <a:t>7</a:t>
            </a:r>
            <a:r>
              <a:rPr lang="ru-RU" dirty="0"/>
              <a:t>)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консультаційних</a:t>
            </a:r>
            <a:r>
              <a:rPr lang="ru-RU" dirty="0"/>
              <a:t> та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;</a:t>
            </a:r>
          </a:p>
          <a:p>
            <a:r>
              <a:rPr lang="ru-RU" dirty="0"/>
              <a:t>8)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адміністратора</a:t>
            </a:r>
            <a:r>
              <a:rPr lang="ru-RU" dirty="0"/>
              <a:t> за </a:t>
            </a:r>
            <a:r>
              <a:rPr lang="ru-RU" dirty="0" err="1"/>
              <a:t>випуском</a:t>
            </a:r>
            <a:r>
              <a:rPr lang="ru-RU" dirty="0"/>
              <a:t> </a:t>
            </a:r>
            <a:r>
              <a:rPr lang="ru-RU" dirty="0" err="1"/>
              <a:t>облігацій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>
                <a:hlinkClick r:id="rId2"/>
              </a:rPr>
              <a:t>Закону </a:t>
            </a:r>
            <a:r>
              <a:rPr lang="ru-RU" dirty="0" err="1">
                <a:hlinkClick r:id="rId2"/>
              </a:rPr>
              <a:t>України</a:t>
            </a:r>
            <a:r>
              <a:rPr lang="ru-RU" dirty="0"/>
              <a:t> "Про ринки </a:t>
            </a:r>
            <a:r>
              <a:rPr lang="ru-RU" dirty="0" err="1"/>
              <a:t>капіталу</a:t>
            </a:r>
            <a:r>
              <a:rPr lang="ru-RU" dirty="0"/>
              <a:t> та </a:t>
            </a:r>
            <a:r>
              <a:rPr lang="ru-RU" dirty="0" err="1"/>
              <a:t>організовані</a:t>
            </a:r>
            <a:r>
              <a:rPr lang="ru-RU" dirty="0"/>
              <a:t> </a:t>
            </a:r>
            <a:r>
              <a:rPr lang="ru-RU" dirty="0" err="1"/>
              <a:t>товарні</a:t>
            </a:r>
            <a:r>
              <a:rPr lang="ru-RU" dirty="0"/>
              <a:t> ринки</a:t>
            </a:r>
            <a:r>
              <a:rPr lang="ru-RU" dirty="0" smtClean="0"/>
              <a:t>".</a:t>
            </a:r>
          </a:p>
          <a:p>
            <a:pPr marL="0" indent="0">
              <a:buNone/>
            </a:pPr>
            <a:r>
              <a:rPr lang="ru-RU" dirty="0"/>
              <a:t>Банк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платіжні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>
                <a:hlinkClick r:id="rId3"/>
              </a:rPr>
              <a:t>Закону </a:t>
            </a:r>
            <a:r>
              <a:rPr lang="ru-RU" u="sng" dirty="0" err="1">
                <a:hlinkClick r:id="rId3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платіжні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"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Закону та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.</a:t>
            </a:r>
          </a:p>
          <a:p>
            <a:r>
              <a:rPr lang="ru-RU" dirty="0"/>
              <a:t>Банк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встановлює</a:t>
            </a:r>
            <a:r>
              <a:rPr lang="ru-RU" dirty="0"/>
              <a:t> </a:t>
            </a:r>
            <a:r>
              <a:rPr lang="ru-RU" dirty="0" err="1"/>
              <a:t>процентні</a:t>
            </a:r>
            <a:r>
              <a:rPr lang="ru-RU" dirty="0"/>
              <a:t> ставки та </a:t>
            </a:r>
            <a:r>
              <a:rPr lang="ru-RU" dirty="0" err="1"/>
              <a:t>комісійну</a:t>
            </a:r>
            <a:r>
              <a:rPr lang="ru-RU" dirty="0"/>
              <a:t> </a:t>
            </a:r>
            <a:r>
              <a:rPr lang="ru-RU" dirty="0" err="1"/>
              <a:t>винагороду</a:t>
            </a:r>
            <a:r>
              <a:rPr lang="ru-RU" dirty="0"/>
              <a:t> за </a:t>
            </a:r>
            <a:r>
              <a:rPr lang="ru-RU" dirty="0" err="1"/>
              <a:t>надані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4280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Банк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і </a:t>
            </a:r>
            <a:r>
              <a:rPr lang="ru-RU" dirty="0" err="1"/>
              <a:t>спеціалізацію</a:t>
            </a:r>
            <a:r>
              <a:rPr lang="ru-RU" dirty="0"/>
              <a:t> за видами </a:t>
            </a:r>
            <a:r>
              <a:rPr lang="ru-RU" dirty="0" err="1"/>
              <a:t>послуг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Банки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володіти</a:t>
            </a:r>
            <a:r>
              <a:rPr lang="ru-RU" dirty="0"/>
              <a:t>, </a:t>
            </a:r>
            <a:r>
              <a:rPr lang="ru-RU" dirty="0" err="1"/>
              <a:t>користуватися</a:t>
            </a:r>
            <a:r>
              <a:rPr lang="ru-RU" dirty="0"/>
              <a:t> та </a:t>
            </a:r>
            <a:r>
              <a:rPr lang="ru-RU" dirty="0" err="1"/>
              <a:t>розпоряджатися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у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</a:t>
            </a:r>
          </a:p>
          <a:p>
            <a:r>
              <a:rPr lang="ru-RU" dirty="0"/>
              <a:t>Держава не </a:t>
            </a:r>
            <a:r>
              <a:rPr lang="ru-RU" dirty="0" err="1"/>
              <a:t>відповідає</a:t>
            </a:r>
            <a:r>
              <a:rPr lang="ru-RU" dirty="0"/>
              <a:t> за </a:t>
            </a:r>
            <a:r>
              <a:rPr lang="ru-RU" dirty="0" err="1"/>
              <a:t>зобов'язаннями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а банки не </a:t>
            </a:r>
            <a:r>
              <a:rPr lang="ru-RU" dirty="0" err="1"/>
              <a:t>відповідають</a:t>
            </a:r>
            <a:r>
              <a:rPr lang="ru-RU" dirty="0"/>
              <a:t> за </a:t>
            </a:r>
            <a:r>
              <a:rPr lang="ru-RU" dirty="0" err="1"/>
              <a:t>зобов'язаннями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договором.</a:t>
            </a:r>
          </a:p>
          <a:p>
            <a:pPr marL="0" indent="0">
              <a:buNone/>
            </a:pP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не </a:t>
            </a:r>
            <a:r>
              <a:rPr lang="ru-RU" dirty="0" err="1"/>
              <a:t>відповідає</a:t>
            </a:r>
            <a:r>
              <a:rPr lang="ru-RU" dirty="0"/>
              <a:t> за </a:t>
            </a:r>
            <a:r>
              <a:rPr lang="ru-RU" dirty="0" err="1"/>
              <a:t>зобов'язаннями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а банки не </a:t>
            </a:r>
            <a:r>
              <a:rPr lang="ru-RU" dirty="0" err="1"/>
              <a:t>відповідають</a:t>
            </a:r>
            <a:r>
              <a:rPr lang="ru-RU" dirty="0"/>
              <a:t> за </a:t>
            </a:r>
            <a:r>
              <a:rPr lang="ru-RU" dirty="0" err="1"/>
              <a:t>зобов'язаннями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договором.</a:t>
            </a:r>
          </a:p>
          <a:p>
            <a:r>
              <a:rPr lang="ru-RU" dirty="0"/>
              <a:t>Органам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і органам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забороняється</a:t>
            </a:r>
            <a:r>
              <a:rPr lang="ru-RU" dirty="0"/>
              <a:t> будь-</a:t>
            </a:r>
            <a:r>
              <a:rPr lang="ru-RU" dirty="0" err="1"/>
              <a:t>яким</a:t>
            </a:r>
            <a:r>
              <a:rPr lang="ru-RU" dirty="0"/>
              <a:t> чином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у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ними </a:t>
            </a:r>
            <a:r>
              <a:rPr lang="ru-RU" dirty="0" err="1"/>
              <a:t>службових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втручатись</a:t>
            </a:r>
            <a:r>
              <a:rPr lang="ru-RU" dirty="0"/>
              <a:t> у </a:t>
            </a:r>
            <a:r>
              <a:rPr lang="ru-RU" dirty="0" err="1"/>
              <a:t>діяльність</a:t>
            </a:r>
            <a:r>
              <a:rPr lang="ru-RU" dirty="0"/>
              <a:t> банку,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3507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Банкам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ризикову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загрожує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 </a:t>
            </a:r>
            <a:r>
              <a:rPr lang="ru-RU" dirty="0" err="1"/>
              <a:t>вкладників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кредиторів</a:t>
            </a:r>
            <a:r>
              <a:rPr lang="ru-RU" dirty="0"/>
              <a:t> банку.</a:t>
            </a:r>
          </a:p>
          <a:p>
            <a:pPr marL="0" indent="0">
              <a:buNone/>
            </a:pPr>
            <a:r>
              <a:rPr lang="ru-RU" dirty="0" err="1" smtClean="0"/>
              <a:t>Перелік</a:t>
            </a:r>
            <a:r>
              <a:rPr lang="ru-RU" dirty="0" smtClean="0"/>
              <a:t> </a:t>
            </a:r>
            <a:r>
              <a:rPr lang="ru-RU" dirty="0" err="1"/>
              <a:t>ознак</a:t>
            </a:r>
            <a:r>
              <a:rPr lang="ru-RU" dirty="0"/>
              <a:t>,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про </a:t>
            </a:r>
            <a:r>
              <a:rPr lang="ru-RU" dirty="0" err="1"/>
              <a:t>провадження</a:t>
            </a:r>
            <a:r>
              <a:rPr lang="ru-RU" dirty="0"/>
              <a:t> банком </a:t>
            </a:r>
            <a:r>
              <a:rPr lang="ru-RU" dirty="0" err="1"/>
              <a:t>ризикової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загрожує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 </a:t>
            </a:r>
            <a:r>
              <a:rPr lang="ru-RU" dirty="0" err="1"/>
              <a:t>вкладників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кредиторів</a:t>
            </a:r>
            <a:r>
              <a:rPr lang="ru-RU" dirty="0"/>
              <a:t> банку, </a:t>
            </a:r>
            <a:r>
              <a:rPr lang="ru-RU" dirty="0" err="1"/>
              <a:t>визначається</a:t>
            </a:r>
            <a:r>
              <a:rPr lang="ru-RU" dirty="0"/>
              <a:t> нормативно-</a:t>
            </a:r>
            <a:r>
              <a:rPr lang="ru-RU" dirty="0" err="1"/>
              <a:t>правовим</a:t>
            </a:r>
            <a:r>
              <a:rPr lang="ru-RU" dirty="0"/>
              <a:t> актом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оприлюднюється</a:t>
            </a:r>
            <a:r>
              <a:rPr lang="ru-RU" dirty="0"/>
              <a:t> у </a:t>
            </a:r>
            <a:r>
              <a:rPr lang="ru-RU" dirty="0" err="1"/>
              <a:t>встановленому</a:t>
            </a:r>
            <a:r>
              <a:rPr lang="ru-RU" dirty="0"/>
              <a:t> законом порядку.</a:t>
            </a:r>
          </a:p>
          <a:p>
            <a:r>
              <a:rPr lang="ru-RU" dirty="0" smtClean="0"/>
              <a:t>Банкам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матеріального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торгівлі</a:t>
            </a:r>
            <a:r>
              <a:rPr lang="ru-RU" dirty="0"/>
              <a:t> (за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пам'ятних</a:t>
            </a:r>
            <a:r>
              <a:rPr lang="ru-RU" dirty="0"/>
              <a:t>, </a:t>
            </a:r>
            <a:r>
              <a:rPr lang="ru-RU" dirty="0" err="1"/>
              <a:t>ювілейних</a:t>
            </a:r>
            <a:r>
              <a:rPr lang="ru-RU" dirty="0"/>
              <a:t> і </a:t>
            </a:r>
            <a:r>
              <a:rPr lang="ru-RU" dirty="0" err="1"/>
              <a:t>інвестиційних</a:t>
            </a:r>
            <a:r>
              <a:rPr lang="ru-RU" dirty="0"/>
              <a:t> монет) та </a:t>
            </a:r>
            <a:r>
              <a:rPr lang="ru-RU" dirty="0" err="1"/>
              <a:t>страхування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страхового </a:t>
            </a:r>
            <a:r>
              <a:rPr lang="ru-RU" dirty="0" err="1"/>
              <a:t>посередника</a:t>
            </a:r>
            <a:r>
              <a:rPr lang="ru-RU" dirty="0"/>
              <a:t>.</a:t>
            </a:r>
          </a:p>
          <a:p>
            <a:r>
              <a:rPr lang="ru-RU" dirty="0" err="1"/>
              <a:t>Спеціалізованим</a:t>
            </a:r>
            <a:r>
              <a:rPr lang="ru-RU" dirty="0"/>
              <a:t> банкам (за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ощадного</a:t>
            </a:r>
            <a:r>
              <a:rPr lang="ru-RU" dirty="0"/>
              <a:t>)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залучати</a:t>
            </a:r>
            <a:r>
              <a:rPr lang="ru-RU" dirty="0"/>
              <a:t> </a:t>
            </a:r>
            <a:r>
              <a:rPr lang="ru-RU" dirty="0" err="1"/>
              <a:t>вклади</a:t>
            </a:r>
            <a:r>
              <a:rPr lang="ru-RU" dirty="0"/>
              <a:t> (</a:t>
            </a:r>
            <a:r>
              <a:rPr lang="ru-RU" dirty="0" err="1"/>
              <a:t>депозити</a:t>
            </a:r>
            <a:r>
              <a:rPr lang="ru-RU" dirty="0"/>
              <a:t>)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в </a:t>
            </a:r>
            <a:r>
              <a:rPr lang="ru-RU" dirty="0" err="1"/>
              <a:t>обсягах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перевищують</a:t>
            </a:r>
            <a:r>
              <a:rPr lang="ru-RU" dirty="0"/>
              <a:t> 5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банку.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dirty="0"/>
              <a:t>Банк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у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загальною</a:t>
            </a:r>
            <a:r>
              <a:rPr lang="ru-RU" dirty="0"/>
              <a:t> </a:t>
            </a:r>
            <a:r>
              <a:rPr lang="ru-RU" dirty="0" err="1"/>
              <a:t>вартістю</a:t>
            </a:r>
            <a:r>
              <a:rPr lang="ru-RU" dirty="0"/>
              <a:t> не </a:t>
            </a:r>
            <a:r>
              <a:rPr lang="ru-RU" dirty="0" err="1"/>
              <a:t>більше</a:t>
            </a:r>
            <a:r>
              <a:rPr lang="ru-RU" dirty="0"/>
              <a:t> 25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банку.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не </a:t>
            </a:r>
            <a:r>
              <a:rPr lang="ru-RU" dirty="0" err="1"/>
              <a:t>поширюється</a:t>
            </a:r>
            <a:r>
              <a:rPr lang="ru-RU" dirty="0"/>
              <a:t> на:</a:t>
            </a:r>
          </a:p>
          <a:p>
            <a:r>
              <a:rPr lang="ru-RU" dirty="0"/>
              <a:t>1) </a:t>
            </a:r>
            <a:r>
              <a:rPr lang="ru-RU" dirty="0" err="1"/>
              <a:t>приміщення</a:t>
            </a:r>
            <a:r>
              <a:rPr lang="ru-RU" dirty="0"/>
              <a:t>, яке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технологічне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майно</a:t>
            </a:r>
            <a:r>
              <a:rPr lang="ru-RU" dirty="0"/>
              <a:t>, яке </a:t>
            </a:r>
            <a:r>
              <a:rPr lang="ru-RU" dirty="0" err="1"/>
              <a:t>перейшло</a:t>
            </a:r>
            <a:r>
              <a:rPr lang="ru-RU" dirty="0"/>
              <a:t> банку у </a:t>
            </a:r>
            <a:r>
              <a:rPr lang="ru-RU" dirty="0" err="1"/>
              <a:t>власність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прав </a:t>
            </a:r>
            <a:r>
              <a:rPr lang="ru-RU" dirty="0" err="1"/>
              <a:t>заставодержателя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умов договору </a:t>
            </a:r>
            <a:r>
              <a:rPr lang="ru-RU" dirty="0" err="1"/>
              <a:t>застави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набуте</a:t>
            </a:r>
            <a:r>
              <a:rPr lang="ru-RU" dirty="0"/>
              <a:t> банком з метою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збиткам</a:t>
            </a:r>
            <a:r>
              <a:rPr lang="ru-RU" dirty="0"/>
              <a:t>,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відчужено</a:t>
            </a:r>
            <a:r>
              <a:rPr lang="ru-RU" dirty="0"/>
              <a:t> банком </a:t>
            </a:r>
            <a:r>
              <a:rPr lang="ru-RU" dirty="0" err="1"/>
              <a:t>протягом</a:t>
            </a:r>
            <a:r>
              <a:rPr lang="ru-RU" dirty="0"/>
              <a:t> одного року з моменту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належне</a:t>
            </a:r>
            <a:r>
              <a:rPr lang="ru-RU" dirty="0"/>
              <a:t> банку на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довірчої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Arial"/>
              </a:rPr>
              <a:t>2. Порядок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створення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реєстрації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ліцензування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банку. </a:t>
            </a:r>
          </a:p>
          <a:p>
            <a:endParaRPr lang="uk-UA" dirty="0" smtClean="0"/>
          </a:p>
          <a:p>
            <a:r>
              <a:rPr lang="ru-RU" b="1" dirty="0" err="1"/>
              <a:t>Б</a:t>
            </a:r>
            <a:r>
              <a:rPr lang="ru-RU" b="1" dirty="0" err="1" smtClean="0"/>
              <a:t>анківська</a:t>
            </a:r>
            <a:r>
              <a:rPr lang="ru-RU" b="1" dirty="0" smtClean="0"/>
              <a:t> </a:t>
            </a:r>
            <a:r>
              <a:rPr lang="ru-RU" b="1" dirty="0" err="1"/>
              <a:t>діяльність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залучення</a:t>
            </a:r>
            <a:r>
              <a:rPr lang="ru-RU" dirty="0"/>
              <a:t> у </a:t>
            </a:r>
            <a:r>
              <a:rPr lang="ru-RU" dirty="0" err="1"/>
              <a:t>вклади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і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та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, на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та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, </a:t>
            </a:r>
            <a:r>
              <a:rPr lang="ru-RU" dirty="0" err="1"/>
              <a:t>відкриття</a:t>
            </a:r>
            <a:r>
              <a:rPr lang="ru-RU" dirty="0"/>
              <a:t> і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та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.</a:t>
            </a:r>
          </a:p>
          <a:p>
            <a:r>
              <a:rPr lang="ru-RU" b="1" dirty="0"/>
              <a:t>Банки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створюються</a:t>
            </a:r>
            <a:r>
              <a:rPr lang="ru-RU" dirty="0"/>
              <a:t> у </a:t>
            </a:r>
            <a:r>
              <a:rPr lang="ru-RU" b="1" dirty="0" err="1"/>
              <a:t>формі</a:t>
            </a:r>
            <a:r>
              <a:rPr lang="ru-RU" b="1" dirty="0"/>
              <a:t> </a:t>
            </a:r>
            <a:r>
              <a:rPr lang="ru-RU" b="1" dirty="0" err="1"/>
              <a:t>акціонерного</a:t>
            </a:r>
            <a:r>
              <a:rPr lang="ru-RU" b="1" dirty="0"/>
              <a:t> </a:t>
            </a:r>
            <a:r>
              <a:rPr lang="ru-RU" b="1" dirty="0" err="1"/>
              <a:t>товариства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кооперативного банку</a:t>
            </a:r>
            <a:r>
              <a:rPr lang="ru-RU" dirty="0" smtClean="0"/>
              <a:t>.</a:t>
            </a:r>
          </a:p>
          <a:p>
            <a:r>
              <a:rPr lang="ru-RU" b="1" dirty="0" err="1"/>
              <a:t>Державний</a:t>
            </a:r>
            <a:r>
              <a:rPr lang="ru-RU" b="1" dirty="0"/>
              <a:t> банк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банк, 100 </a:t>
            </a:r>
            <a:r>
              <a:rPr lang="ru-RU" dirty="0" err="1"/>
              <a:t>відсотків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державі</a:t>
            </a:r>
            <a:r>
              <a:rPr lang="ru-RU" dirty="0"/>
              <a:t>. </a:t>
            </a:r>
            <a:r>
              <a:rPr lang="ru-RU" dirty="0" err="1"/>
              <a:t>Державний</a:t>
            </a:r>
            <a:r>
              <a:rPr lang="ru-RU" dirty="0"/>
              <a:t> банк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існувати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 smtClean="0"/>
              <a:t>.</a:t>
            </a:r>
          </a:p>
          <a:p>
            <a:r>
              <a:rPr lang="ru-RU" dirty="0" err="1"/>
              <a:t>Єдиним</a:t>
            </a:r>
            <a:r>
              <a:rPr lang="ru-RU" dirty="0"/>
              <a:t> </a:t>
            </a:r>
            <a:r>
              <a:rPr lang="ru-RU" dirty="0" err="1"/>
              <a:t>акціонером</a:t>
            </a:r>
            <a:r>
              <a:rPr lang="ru-RU" dirty="0"/>
              <a:t> державного банку є держава. </a:t>
            </a:r>
            <a:r>
              <a:rPr lang="ru-RU" dirty="0" err="1"/>
              <a:t>Функції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корпоративними</a:t>
            </a:r>
            <a:r>
              <a:rPr lang="ru-RU" dirty="0"/>
              <a:t> правами </a:t>
            </a:r>
            <a:r>
              <a:rPr lang="ru-RU" dirty="0" err="1"/>
              <a:t>держави</a:t>
            </a:r>
            <a:r>
              <a:rPr lang="ru-RU" dirty="0"/>
              <a:t> у державному банку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Кабінет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Орган,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корпоративними</a:t>
            </a:r>
            <a:r>
              <a:rPr lang="ru-RU" dirty="0"/>
              <a:t> правами </a:t>
            </a:r>
            <a:r>
              <a:rPr lang="ru-RU" dirty="0" err="1"/>
              <a:t>держави</a:t>
            </a:r>
            <a:r>
              <a:rPr lang="ru-RU" dirty="0"/>
              <a:t> у державному банку,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вищого</a:t>
            </a:r>
            <a:r>
              <a:rPr lang="ru-RU" dirty="0"/>
              <a:t> органу </a:t>
            </a:r>
            <a:r>
              <a:rPr lang="ru-RU" dirty="0" err="1"/>
              <a:t>управління</a:t>
            </a:r>
            <a:r>
              <a:rPr lang="ru-RU" dirty="0"/>
              <a:t> державного банку (</a:t>
            </a:r>
            <a:r>
              <a:rPr lang="ru-RU" dirty="0" err="1"/>
              <a:t>далі</a:t>
            </a:r>
            <a:r>
              <a:rPr lang="ru-RU" dirty="0"/>
              <a:t> - </a:t>
            </a:r>
            <a:r>
              <a:rPr lang="ru-RU" dirty="0" err="1"/>
              <a:t>вищий</a:t>
            </a:r>
            <a:r>
              <a:rPr lang="ru-RU" dirty="0"/>
              <a:t> орган).</a:t>
            </a:r>
          </a:p>
          <a:p>
            <a:r>
              <a:rPr lang="ru-RU" dirty="0" err="1"/>
              <a:t>Іншими</a:t>
            </a:r>
            <a:r>
              <a:rPr lang="ru-RU" dirty="0"/>
              <a:t> органами </a:t>
            </a:r>
            <a:r>
              <a:rPr lang="ru-RU" dirty="0" err="1"/>
              <a:t>управління</a:t>
            </a:r>
            <a:r>
              <a:rPr lang="ru-RU" dirty="0"/>
              <a:t> державного банку є </a:t>
            </a:r>
            <a:r>
              <a:rPr lang="ru-RU" dirty="0" err="1"/>
              <a:t>наглядова</a:t>
            </a:r>
            <a:r>
              <a:rPr lang="ru-RU" dirty="0"/>
              <a:t> рада державного банку та </a:t>
            </a:r>
            <a:r>
              <a:rPr lang="ru-RU" dirty="0" err="1"/>
              <a:t>правління</a:t>
            </a:r>
            <a:r>
              <a:rPr lang="ru-RU" dirty="0"/>
              <a:t> державного банку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/>
              <a:t>Кооперативні</a:t>
            </a:r>
            <a:r>
              <a:rPr lang="ru-RU" b="1" dirty="0"/>
              <a:t> банки </a:t>
            </a:r>
            <a:r>
              <a:rPr lang="ru-RU" dirty="0" err="1"/>
              <a:t>створюються</a:t>
            </a:r>
            <a:r>
              <a:rPr lang="ru-RU" dirty="0"/>
              <a:t> за принципом </a:t>
            </a:r>
            <a:r>
              <a:rPr lang="ru-RU" dirty="0" err="1"/>
              <a:t>територіальності</a:t>
            </a:r>
            <a:r>
              <a:rPr lang="ru-RU" dirty="0"/>
              <a:t> і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місцеві</a:t>
            </a:r>
            <a:r>
              <a:rPr lang="ru-RU" dirty="0"/>
              <a:t> та </a:t>
            </a:r>
            <a:r>
              <a:rPr lang="ru-RU" dirty="0" err="1"/>
              <a:t>центральний</a:t>
            </a:r>
            <a:r>
              <a:rPr lang="ru-RU" dirty="0"/>
              <a:t> </a:t>
            </a:r>
            <a:r>
              <a:rPr lang="ru-RU" dirty="0" err="1"/>
              <a:t>кооперативні</a:t>
            </a:r>
            <a:r>
              <a:rPr lang="ru-RU" dirty="0"/>
              <a:t> банки.</a:t>
            </a:r>
          </a:p>
          <a:p>
            <a:r>
              <a:rPr lang="ru-RU" dirty="0" err="1"/>
              <a:t>Мінімальна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(у межах </a:t>
            </a:r>
            <a:r>
              <a:rPr lang="ru-RU" dirty="0" err="1"/>
              <a:t>області</a:t>
            </a:r>
            <a:r>
              <a:rPr lang="ru-RU" dirty="0"/>
              <a:t>) кооперативного банку </a:t>
            </a:r>
            <a:r>
              <a:rPr lang="ru-RU" dirty="0" err="1"/>
              <a:t>має</a:t>
            </a:r>
            <a:r>
              <a:rPr lang="ru-RU" dirty="0"/>
              <a:t> бути не </a:t>
            </a:r>
            <a:r>
              <a:rPr lang="ru-RU" dirty="0" err="1"/>
              <a:t>менше</a:t>
            </a:r>
            <a:r>
              <a:rPr lang="ru-RU" dirty="0"/>
              <a:t> 50 </a:t>
            </a:r>
            <a:r>
              <a:rPr lang="ru-RU" dirty="0" err="1"/>
              <a:t>осіб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і </a:t>
            </a:r>
            <a:r>
              <a:rPr lang="ru-RU" dirty="0" err="1"/>
              <a:t>неспроможності</a:t>
            </a:r>
            <a:r>
              <a:rPr lang="ru-RU" dirty="0"/>
              <a:t> кооперативного банку </a:t>
            </a:r>
            <a:r>
              <a:rPr lang="ru-RU" dirty="0" err="1"/>
              <a:t>протягом</a:t>
            </a:r>
            <a:r>
              <a:rPr lang="ru-RU" dirty="0"/>
              <a:t> одного року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до </a:t>
            </a:r>
            <a:r>
              <a:rPr lang="ru-RU" dirty="0" err="1"/>
              <a:t>мінімальної</a:t>
            </a:r>
            <a:r>
              <a:rPr lang="ru-RU" dirty="0"/>
              <a:t> </a:t>
            </a:r>
            <a:r>
              <a:rPr lang="ru-RU" dirty="0" err="1"/>
              <a:t>необхідної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такого банку </a:t>
            </a:r>
            <a:r>
              <a:rPr lang="ru-RU" dirty="0" err="1"/>
              <a:t>припиняється</a:t>
            </a:r>
            <a:r>
              <a:rPr lang="ru-RU" dirty="0"/>
              <a:t> шляхом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організаційно-правової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.</a:t>
            </a:r>
          </a:p>
          <a:p>
            <a:r>
              <a:rPr lang="ru-RU" dirty="0" err="1"/>
              <a:t>Учасниками</a:t>
            </a:r>
            <a:r>
              <a:rPr lang="ru-RU" dirty="0"/>
              <a:t> центрального кооперативного банку є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кооперативні</a:t>
            </a:r>
            <a:r>
              <a:rPr lang="ru-RU" dirty="0"/>
              <a:t> банки.</a:t>
            </a:r>
          </a:p>
          <a:p>
            <a:r>
              <a:rPr lang="ru-RU" dirty="0"/>
              <a:t>До </a:t>
            </a:r>
            <a:r>
              <a:rPr lang="ru-RU" dirty="0" err="1"/>
              <a:t>функцій</a:t>
            </a:r>
            <a:r>
              <a:rPr lang="ru-RU" dirty="0"/>
              <a:t> центрального кооперативного банку,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Законом, належать </a:t>
            </a:r>
            <a:r>
              <a:rPr lang="ru-RU" dirty="0" err="1"/>
              <a:t>централізація</a:t>
            </a:r>
            <a:r>
              <a:rPr lang="ru-RU" dirty="0"/>
              <a:t> та </a:t>
            </a:r>
            <a:r>
              <a:rPr lang="ru-RU" dirty="0" err="1"/>
              <a:t>перерозподіл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акумульованих</a:t>
            </a:r>
            <a:r>
              <a:rPr lang="ru-RU" dirty="0"/>
              <a:t> </a:t>
            </a:r>
            <a:r>
              <a:rPr lang="ru-RU" dirty="0" err="1"/>
              <a:t>місцевими</a:t>
            </a:r>
            <a:r>
              <a:rPr lang="ru-RU" dirty="0"/>
              <a:t> </a:t>
            </a:r>
            <a:r>
              <a:rPr lang="ru-RU" dirty="0" err="1"/>
              <a:t>кооперативними</a:t>
            </a:r>
            <a:r>
              <a:rPr lang="ru-RU" dirty="0"/>
              <a:t> банками,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контролю за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кооперативних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регіонального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.</a:t>
            </a:r>
          </a:p>
          <a:p>
            <a:r>
              <a:rPr lang="ru-RU" dirty="0"/>
              <a:t>Органами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кооперативних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є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збори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(</a:t>
            </a:r>
            <a:r>
              <a:rPr lang="ru-RU" dirty="0" err="1"/>
              <a:t>пайовиків</a:t>
            </a:r>
            <a:r>
              <a:rPr lang="ru-RU" dirty="0"/>
              <a:t>), рада банку та </a:t>
            </a:r>
            <a:r>
              <a:rPr lang="ru-RU" dirty="0" err="1"/>
              <a:t>правління</a:t>
            </a:r>
            <a:r>
              <a:rPr lang="ru-RU" dirty="0"/>
              <a:t> банку. Органом контролю є </a:t>
            </a:r>
            <a:r>
              <a:rPr lang="ru-RU" dirty="0" err="1"/>
              <a:t>ревізійна</a:t>
            </a:r>
            <a:r>
              <a:rPr lang="ru-RU" dirty="0"/>
              <a:t> </a:t>
            </a:r>
            <a:r>
              <a:rPr lang="ru-RU" dirty="0" err="1"/>
              <a:t>комісія</a:t>
            </a:r>
            <a:r>
              <a:rPr lang="ru-RU" dirty="0"/>
              <a:t> банку.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контролю кооперативного банку </a:t>
            </a:r>
            <a:r>
              <a:rPr lang="ru-RU" dirty="0" err="1"/>
              <a:t>створюються</a:t>
            </a:r>
            <a:r>
              <a:rPr lang="ru-RU" dirty="0"/>
              <a:t> та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Закону.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261</TotalTime>
  <Words>4379</Words>
  <Application>Microsoft Office PowerPoint</Application>
  <PresentationFormat>Экран (4:3)</PresentationFormat>
  <Paragraphs>199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1" baseType="lpstr">
      <vt:lpstr>Arial</vt:lpstr>
      <vt:lpstr>Candara</vt:lpstr>
      <vt:lpstr>Symbol</vt:lpstr>
      <vt:lpstr>Волна</vt:lpstr>
      <vt:lpstr>Банки другого рівня як ключова складова банківської системи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Банки другого рівня як ключова складова банківської системи </dc:title>
  <cp:lastModifiedBy>Оксана</cp:lastModifiedBy>
  <cp:revision>20</cp:revision>
  <dcterms:modified xsi:type="dcterms:W3CDTF">2021-10-12T17:55:41Z</dcterms:modified>
</cp:coreProperties>
</file>