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5" r:id="rId10"/>
    <p:sldId id="270" r:id="rId11"/>
    <p:sldId id="271" r:id="rId12"/>
    <p:sldId id="276" r:id="rId13"/>
    <p:sldId id="264" r:id="rId14"/>
    <p:sldId id="265" r:id="rId15"/>
    <p:sldId id="266" r:id="rId16"/>
    <p:sldId id="272" r:id="rId17"/>
    <p:sldId id="277" r:id="rId18"/>
    <p:sldId id="267" r:id="rId19"/>
    <p:sldId id="268" r:id="rId20"/>
    <p:sldId id="278" r:id="rId21"/>
    <p:sldId id="269" r:id="rId22"/>
    <p:sldId id="273" r:id="rId23"/>
    <p:sldId id="274" r:id="rId2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82" d="100"/>
          <a:sy n="82" d="100"/>
        </p:scale>
        <p:origin x="6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4F7A31-1BE6-4C4D-BE52-346498ACF5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35D58E1-BEDF-4EB1-9211-721023836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043FB64-FC88-4F7B-994A-92C791178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BBE9897-1775-4C4D-AF85-1C0FB3497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52651BF-4324-4317-B214-D3913AC8C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10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79691C-C904-4B07-ACD5-91998EE1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8BE8A69-B86F-430B-A215-24E0E3FAF7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54A6175-49B8-4B63-8F47-2232026C6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F39764F-C196-4BC5-9354-9E604162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5059408-25EA-4985-B121-0489CB7D3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722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8ACB060-9B57-4C16-8A12-E3CBE56CBC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7B0EFC2-DC5B-4E74-987C-E3BB00C9C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2FB09E8-229B-410B-8E54-E05FA4BD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CEC4B11-065E-443F-9B17-CA9EF1743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55C5A59-2F41-4523-9D17-4859F2996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9907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2DD619-7BC4-494A-B6B4-01F46A4C6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63BEAC3-FF76-4F0A-8423-DCABA5BF1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667B612-7399-4825-89BB-4521F1232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3E15B6A-C678-4528-900C-3D5ECB590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19462FF-1ADC-464D-AF69-8227A19CA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221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315E38-1B50-4B64-820C-7C1B49F93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CF31DDE-4EB3-4F14-9F4A-02464E90C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4FF0608-976C-41DA-952D-630DAC0BC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52F19F2-3DC9-4B25-8527-9DB160F7D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4222BCB-0BB1-41E5-8EAB-4BB73277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11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E54108-7A1E-4EA7-86B5-4FB04D20C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E535F69-D43F-4E4B-B15D-E93B169AF2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321CFB9-A582-44BD-A008-5998D948F8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707200D-BBA8-4EA0-9DFF-FC3D97B89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9DA49B3-BE79-446F-B61F-969206679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6C4465E-E25D-4B15-A791-1D9E1016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997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0A6CA9-AAB0-482B-9C04-C5C1C3D8A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0ECB7D7-1BB6-4FCB-9923-683550D3D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83FC6C7-1A3A-4BBB-B61C-567B02307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2325A9D3-36EF-484B-BD8D-814483B99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094AD4F-2BCE-46BA-A37C-CCE07ED4E4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9198A069-CF80-4404-A96F-BF4660B0A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1809E23-CB37-4BF5-8BC1-D9EDB35F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2A5A12A-5A83-4ABA-B7CA-BC0A9DC06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5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EA5E46-53EA-405E-AAB5-3D793CF02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57F121DC-2114-4EFF-BB80-E38409905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3F9EDF73-4E19-4D19-8E84-AB4A874D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1682E24B-439F-4186-8CC3-C5FDEEF14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50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7DEF15EA-202E-44AF-A13C-97E69268E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4826DBA5-717A-4B7E-BDD3-3573773C3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70A81A9-91C0-4949-93C8-04FB31FAB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5278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A83CC5-6E69-4175-960B-BFF283A93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3A4268-30A6-435D-A116-B0B1D85DE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7BD9197-9EDD-43F3-8DD4-9C58359A4A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B46AFD3-5214-4132-A3F8-F951F7838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8ABEDC2-6354-4C1F-8BD7-81DD3F610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420B6-7865-46B4-A8B8-697D6A9B6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3224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9C694-4B1C-44C4-93A5-8DBAE1433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064DBBE-8065-4508-BBB2-C93DD5AE63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3937184-6872-4CEE-A9FF-34FCB98F21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4F81DDF-4999-4DC3-B0FB-31068F983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23CF901-E4C3-4213-8D92-EFBF1C393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93622C8-EE9C-47F6-A1B8-844F5428E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44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A06914E3-BF3D-46A5-BE88-60583C69C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FA96B2D-4CF8-4D58-9A83-C39CF4D67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6500E06-AA23-413B-8FB2-3A7AAAAEBE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EEE39-E0D0-4767-9EDB-8ABA4E8A573F}" type="datetimeFigureOut">
              <a:rPr lang="uk-UA" smtClean="0"/>
              <a:t>20.01.2026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9F41F08-EAC4-451D-A03F-8C4BE03848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9A44589-B3DB-4234-8A17-852E87A4EF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C3386-1AA3-4A3F-BA6D-8208122C6F4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3970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F03DCB-228A-46E2-8C73-DEF01EEC67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Масиви 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1FA5EEC-0473-4A2E-B4F1-AECE710F54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3</a:t>
            </a:r>
          </a:p>
        </p:txBody>
      </p:sp>
    </p:spTree>
    <p:extLst>
      <p:ext uri="{BB962C8B-B14F-4D97-AF65-F5344CB8AC3E}">
        <p14:creationId xmlns:p14="http://schemas.microsoft.com/office/powerpoint/2010/main" val="3738201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3665367-351C-4289-A80C-4195E94AC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9836"/>
            <a:ext cx="10515600" cy="58689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Копіювання масивів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a = new[] { 1, 2, 3 };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b = a; //a == {1, 2, 3}; b == {1, 2, 3}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другому рядку коду, ми присвоюємо змінній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 на ті самі дані, на які вказує змінна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 фактично у нас є тільки один набір елементів, а доступні вони через дві змінні.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фізичної копії масиву, можна використати наступний синтаксис: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int[] A = new[] { 10, 20, 30 };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int[] B = new int[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A.Length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B.Length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B[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A[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];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цього клас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Array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 нам зробити копію масиву, викликом методу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Copy: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int[] a = { 11, 12, 13, 14 };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int[] b = new int[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a.Length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0" indent="0">
              <a:buNone/>
            </a:pP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Array.Copy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(a, b,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a.Length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552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3236A72-479D-4DD8-BC5D-C52C4EADB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094"/>
            <a:ext cx="10515600" cy="5355869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 елементів масиву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int[] { 8, 1, 5, 3, 4, 2 };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Array.Sort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 порядку елементів на протилежний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spc="-11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Array.Reverse</a:t>
            </a:r>
            <a:r>
              <a:rPr lang="en-US" b="1" spc="-11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spc="-110" dirty="0" err="1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nums</a:t>
            </a:r>
            <a:r>
              <a:rPr lang="en-US" b="1" spc="-11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b="1" spc="-1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D4537CB-5238-4D6F-9EF9-F8A082C3E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001" y="2645393"/>
            <a:ext cx="4023709" cy="186159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7FBED0B-165A-48A9-815B-7620AA481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5270" y="2556288"/>
            <a:ext cx="3501368" cy="186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038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61D25AB-FF0F-42A9-B615-CEE0F73D8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8498"/>
            <a:ext cx="10515600" cy="55518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 приклад: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static void Main()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{ 1, 8, 5, 3, 2 };//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створимо масив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//створимо копію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arrNew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(int[])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arr.Clone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Array.Sort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arrNew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відсортуємо масив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arrNew.Length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виведемо відсортовані значення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arrNew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[{0}]={1}",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arrNew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Console.ReadKey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8B8779-4E1F-4F20-9C88-06375296D8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3656" y="1093722"/>
            <a:ext cx="3203631" cy="1966719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96403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088446-0062-4C75-B1E2-BCC736C70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6597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Багатовимірний масив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1E5656-6A9B-4E0A-813E-B9609FEC8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4" y="1138336"/>
            <a:ext cx="11299372" cy="53545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багатовимірних масивів характерним є ранг(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rank),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кількість вимірів. Двовимірний масив – це таблиця, тривимірний – куб…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string[,] table = new string[4, 5]; //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двовимірний масив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string[,,] cube = new string[3, 3, 3]; //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тривимірний масив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на практиці мало використовуються масиви з розмірністю більше двох. Далі будемо розглядати тільки двовимірні масиви.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двовимірного масиву можна записати наступним чином(всі варіанти рівнозначні):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int[,] table1 = new int[3, 3] { { 1, 2, 3 }, { 4, 5, 6 }, { 7, 8, 9 } };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int[,] table2 = new int[,] { { 1, 2, 3 }, { 4, 5, 6 }, { 7, 8, 9 } };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int[,] table3 = new [,] { { 1, 2, 3 }, { 4, 5, 6 }, { 7, 8, 9 } };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int[,] table4 = { { 1, 2, 3 }, { 4, 5, 6 }, { 7, 8, 9 } };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32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700AC7-959D-4533-B2E2-8B6DC4205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3983"/>
            <a:ext cx="10806404" cy="5965437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до елементів здійснюється через два індекси: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int[,]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tbl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int[2, 3];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tbl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[0, 0] = 10;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tbl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1] = 20;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обходити всі елементи двовимірного масиву, а використання інших циклів трохи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ускладнюється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те, що поле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в собі загальну довжину масиву.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отримання кількості рядків і стовпців, використовують метод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GetUpperBound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повертає значення останнього індексу, для переданого в якості аргументу виміру. Оскільки як результат ми отримуємо індекс, то для отримання довжини, значення потрібно збільшити на одиницю: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рядків –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GetUpperBound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 + 1;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стовпців –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GetUpperBound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+ 1.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4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E28FCAD-9E89-4E3B-BC41-A5BB0A2E2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67" y="335902"/>
            <a:ext cx="10784633" cy="635414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 приклад заповнення та виводу двовимірного масиву: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table = new int[3, 4];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rowCount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table.GetUpperBound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 + 1;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рядків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columnCount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table.GetUpperBound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+ 1;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стовпців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заповнення таблиці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rowCount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for (int j = 0; j &lt;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columnCount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j++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table[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j;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роботи циклу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foreach");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вивід елементів на екран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(var element in table)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("{0}\t", element);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Вивід у вигляді таблиці");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r =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(r &lt;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rowCount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var c =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while (c &lt;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columnCount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("{0}\t", table[r, c]);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c++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r++;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558E1CC-4B7A-4AFF-A8FE-7587698DC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950" y="5524088"/>
            <a:ext cx="7483488" cy="116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889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B4374-E853-4BCE-8BCA-456294258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5299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Перебирання двовимірного масиву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64EC607-A04E-4A84-BBDA-6B9C57F19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879" y="905069"/>
            <a:ext cx="11392676" cy="55878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 можете легко перебрати елементи двовимірного масиву за допомогою циклу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foreach: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int[,] numbers = { {1, 4, 2}, {3, 6, 8} };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(int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numbers)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 також можете використовувати цикл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багатовимірних масивів вам потрібен один цикл для кожного виміру масиву.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зауважте, що нам потрібно використовувати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GetLength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указати, скільки разів цикл повинен працювати: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int[,] numbers = { {1, 4, 2}, {3, 6, 8} };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numbers.GetLength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(0);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for (int j = 0; j &lt;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numbers.GetLength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(1);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j++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(numbers[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j]);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508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4AD33D8-6668-4C3A-AE86-036614CE5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3812"/>
            <a:ext cx="10515600" cy="588761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Тепер розглянемо як заповнити та вивести на екран прямокутну матрицю за допомогою циклів:</a:t>
            </a:r>
          </a:p>
          <a:p>
            <a:pPr marL="0" indent="0">
              <a:buNone/>
            </a:pPr>
            <a:r>
              <a:rPr lang="en-US" dirty="0"/>
              <a:t>using System;</a:t>
            </a:r>
          </a:p>
          <a:p>
            <a:pPr marL="0" indent="0">
              <a:buNone/>
            </a:pPr>
            <a:r>
              <a:rPr lang="en-US" dirty="0"/>
              <a:t>class Program {</a:t>
            </a:r>
          </a:p>
          <a:p>
            <a:pPr marL="0" indent="0">
              <a:buNone/>
            </a:pPr>
            <a:r>
              <a:rPr lang="en-US" dirty="0"/>
              <a:t> static void Main() {</a:t>
            </a:r>
          </a:p>
          <a:p>
            <a:pPr marL="0" indent="0">
              <a:buNone/>
            </a:pPr>
            <a:r>
              <a:rPr lang="en-US" sz="2300" i="1" dirty="0">
                <a:solidFill>
                  <a:srgbClr val="C00000"/>
                </a:solidFill>
              </a:rPr>
              <a:t>//</a:t>
            </a:r>
            <a:r>
              <a:rPr lang="uk-UA" sz="2300" i="1" dirty="0">
                <a:solidFill>
                  <a:srgbClr val="C00000"/>
                </a:solidFill>
              </a:rPr>
              <a:t>створюємо матрицю</a:t>
            </a:r>
          </a:p>
          <a:p>
            <a:pPr marL="0" indent="0">
              <a:buNone/>
            </a:pPr>
            <a:r>
              <a:rPr lang="en-US" dirty="0"/>
              <a:t>int[,] matrix = new int[5, 7];</a:t>
            </a:r>
          </a:p>
          <a:p>
            <a:pPr marL="0" indent="0">
              <a:buNone/>
            </a:pPr>
            <a:r>
              <a:rPr lang="en-US" sz="2300" i="1" dirty="0">
                <a:solidFill>
                  <a:srgbClr val="C00000"/>
                </a:solidFill>
              </a:rPr>
              <a:t>//</a:t>
            </a:r>
            <a:r>
              <a:rPr lang="uk-UA" sz="2300" i="1" dirty="0">
                <a:solidFill>
                  <a:srgbClr val="C00000"/>
                </a:solidFill>
              </a:rPr>
              <a:t>заповнюємо </a:t>
            </a:r>
            <a:r>
              <a:rPr lang="uk-UA" sz="2300" i="1" dirty="0" err="1">
                <a:solidFill>
                  <a:srgbClr val="C00000"/>
                </a:solidFill>
              </a:rPr>
              <a:t>елемнти</a:t>
            </a:r>
            <a:r>
              <a:rPr lang="uk-UA" sz="2300" i="1" dirty="0">
                <a:solidFill>
                  <a:srgbClr val="C00000"/>
                </a:solidFill>
              </a:rPr>
              <a:t> матриці сумою індексів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5;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 marL="0" indent="0">
              <a:buNone/>
            </a:pPr>
            <a:r>
              <a:rPr lang="en-US" dirty="0"/>
              <a:t> for (int j = 0; j &lt; 7;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matrix[</a:t>
            </a:r>
            <a:r>
              <a:rPr lang="en-US" dirty="0" err="1"/>
              <a:t>i</a:t>
            </a:r>
            <a:r>
              <a:rPr lang="en-US" dirty="0"/>
              <a:t>, j] = </a:t>
            </a:r>
            <a:r>
              <a:rPr lang="en-US" dirty="0" err="1"/>
              <a:t>i</a:t>
            </a:r>
            <a:r>
              <a:rPr lang="en-US" dirty="0"/>
              <a:t> + j;</a:t>
            </a:r>
            <a:r>
              <a:rPr lang="uk-UA" dirty="0"/>
              <a:t> </a:t>
            </a:r>
            <a:r>
              <a:rPr lang="en-US" dirty="0"/>
              <a:t> }</a:t>
            </a:r>
            <a:r>
              <a:rPr lang="uk-UA" dirty="0"/>
              <a:t> </a:t>
            </a:r>
            <a:r>
              <a:rPr lang="en-US" dirty="0"/>
              <a:t> }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sz="2300" i="1" dirty="0">
                <a:solidFill>
                  <a:srgbClr val="C00000"/>
                </a:solidFill>
              </a:rPr>
              <a:t>//</a:t>
            </a:r>
            <a:r>
              <a:rPr lang="uk-UA" sz="2300" i="1" dirty="0">
                <a:solidFill>
                  <a:srgbClr val="C00000"/>
                </a:solidFill>
              </a:rPr>
              <a:t>виведемо отримані значення на екран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5;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 marL="0" indent="0">
              <a:buNone/>
            </a:pPr>
            <a:r>
              <a:rPr lang="en-US" dirty="0"/>
              <a:t> for (int j = 0; j &lt; 7;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Console.Write</a:t>
            </a:r>
            <a:r>
              <a:rPr lang="en-US" dirty="0"/>
              <a:t>("{0,3}",matrix[</a:t>
            </a:r>
            <a:r>
              <a:rPr lang="en-US" dirty="0" err="1"/>
              <a:t>i</a:t>
            </a:r>
            <a:r>
              <a:rPr lang="en-US" dirty="0"/>
              <a:t>, j]);</a:t>
            </a:r>
            <a:r>
              <a:rPr lang="uk-UA" dirty="0"/>
              <a:t> </a:t>
            </a:r>
            <a:r>
              <a:rPr lang="en-US" dirty="0"/>
              <a:t> 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Console.WriteLine</a:t>
            </a:r>
            <a:r>
              <a:rPr lang="en-US" dirty="0"/>
              <a:t>();</a:t>
            </a:r>
            <a:r>
              <a:rPr lang="uk-UA" dirty="0"/>
              <a:t> </a:t>
            </a:r>
            <a:r>
              <a:rPr lang="en-US" dirty="0"/>
              <a:t> 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Console.ReadKey</a:t>
            </a:r>
            <a:r>
              <a:rPr lang="en-US" dirty="0"/>
              <a:t>();</a:t>
            </a:r>
            <a:r>
              <a:rPr lang="uk-UA" dirty="0"/>
              <a:t> </a:t>
            </a:r>
            <a:r>
              <a:rPr lang="en-US" dirty="0"/>
              <a:t> }</a:t>
            </a:r>
            <a:r>
              <a:rPr lang="uk-UA" dirty="0"/>
              <a:t>  </a:t>
            </a:r>
            <a:r>
              <a:rPr lang="en-US" dirty="0"/>
              <a:t>}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4DBB0FA-CBFD-4A3B-A0B7-82E3C15CA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0760" y="3957829"/>
            <a:ext cx="3092040" cy="1873803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86103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FE47C8-50CE-43F0-B8D8-F255FA170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936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Ступінчастий масив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243A175-D531-4B08-97D4-1D7B2C3FE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6327"/>
            <a:ext cx="10862388" cy="50106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даних масиву може бути будь-яким, тому ми можемо створити масив масивів, різної розмірності, саме така структура має назву –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ступінчастий (зубчастий) масив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ступінчастого масиву використовується такий синтаксис: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byte[][]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byte[3][];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 = new byte[4] { 1, 2, 3, 4 };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створюємо 1-й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підмасив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= new byte[5] { 1, 2, 3, 4, 5 };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створюємо 2-й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підмасив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 = new byte[8] { 1, 2, 3, 4, 5, 6, 7, 8 };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створюємо 3-й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підмасив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DACB98-4A84-41B2-8BE8-6985684F9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9703" y="3206641"/>
            <a:ext cx="3886537" cy="13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157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CE97C39-9AA1-47D4-B166-2D1F24158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499" y="550506"/>
            <a:ext cx="11168742" cy="599958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звертання до елементу, використовуються два індекси: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[1][2] = 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[0][3]);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вкладені цикли, можна здійснювати обхід всіх елементів ступінчастого масиву: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char[][]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symbolTable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char[][]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new char[]{ '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a','b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'c'},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new char[]{ '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f','g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'h', '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j','k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'},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new char[]{ '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w','x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'y', 'z’}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(var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symbolRow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symbolTable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foreach (var symbol 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symbolRow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("{0}\t", symbol);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17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27B68D-8E88-4BDD-9084-A3EC37773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22514"/>
            <a:ext cx="11039669" cy="5654449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3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множина однотипних елементів даних, представлених однією змінною. До окремих елементів масиву звертаються через його назву та один чи кілька індексів, які вказують у квадратних дужках після назви: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TheArray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[12]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 елементи масиву повинні мати однаковий тип. Масив може мати будь-яку кількість вимірів. Кількість вимірів масиву називають його рангом.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Кожен вимір масиву має свою довжину, яка задає кількість позицій у цьому вимірі. Загальну кількість елементів масиву у всіх вимірах разом називають довжиною масиву.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створеного масиву є фіксованим.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підтримує динамічних масивів, довжину яких можна змінювати під час роботи програми15. Всі індекси масивів починаються з нуля. Це означає, що якщо довжина виміру масиву дорівнює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індекс елементів у цьому вимірі може змінюватися від 0 до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N-1.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048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0D9056D-440A-4CD4-9534-ED6704F9A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8498"/>
            <a:ext cx="10515600" cy="55611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using System; </a:t>
            </a:r>
          </a:p>
          <a:p>
            <a:pPr marL="0" indent="0">
              <a:buNone/>
            </a:pPr>
            <a:r>
              <a:rPr lang="en-US" dirty="0"/>
              <a:t>class Program { </a:t>
            </a:r>
          </a:p>
          <a:p>
            <a:pPr marL="0" indent="0">
              <a:buNone/>
            </a:pPr>
            <a:r>
              <a:rPr lang="en-US" dirty="0"/>
              <a:t>static void Main() {</a:t>
            </a:r>
          </a:p>
          <a:p>
            <a:pPr marL="0" indent="0">
              <a:buNone/>
            </a:pPr>
            <a:r>
              <a:rPr lang="uk-UA" dirty="0"/>
              <a:t>//створюємо зубчасту матрицю 3х4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en-US" dirty="0"/>
              <a:t>float[][] </a:t>
            </a:r>
            <a:r>
              <a:rPr lang="en-US" dirty="0" err="1"/>
              <a:t>arrJ</a:t>
            </a:r>
            <a:r>
              <a:rPr lang="en-US" dirty="0"/>
              <a:t> = new float[3][];</a:t>
            </a:r>
          </a:p>
          <a:p>
            <a:pPr marL="0" indent="0">
              <a:buNone/>
            </a:pPr>
            <a:r>
              <a:rPr lang="en-US" dirty="0"/>
              <a:t> for 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arrJ.Length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arrJ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= new float[4];  }</a:t>
            </a:r>
          </a:p>
          <a:p>
            <a:pPr marL="0" indent="0">
              <a:buNone/>
            </a:pPr>
            <a:r>
              <a:rPr lang="en-US" dirty="0"/>
              <a:t> //</a:t>
            </a:r>
            <a:r>
              <a:rPr lang="uk-UA" dirty="0"/>
              <a:t>заповнюємо елементи рядка його номером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arrJ.Length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 marL="0" indent="0">
              <a:buNone/>
            </a:pPr>
            <a:r>
              <a:rPr lang="en-US" dirty="0"/>
              <a:t> for (int j = 0; j &lt; </a:t>
            </a:r>
            <a:r>
              <a:rPr lang="en-US" dirty="0" err="1"/>
              <a:t>arrJ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].Length; </a:t>
            </a:r>
            <a:r>
              <a:rPr lang="en-US" dirty="0" err="1"/>
              <a:t>j++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arrJ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][j] = </a:t>
            </a:r>
            <a:r>
              <a:rPr lang="en-US" dirty="0" err="1"/>
              <a:t>i</a:t>
            </a:r>
            <a:r>
              <a:rPr lang="en-US" dirty="0"/>
              <a:t>;  } }</a:t>
            </a:r>
          </a:p>
          <a:p>
            <a:pPr marL="0" indent="0">
              <a:buNone/>
            </a:pPr>
            <a:r>
              <a:rPr lang="en-US" dirty="0"/>
              <a:t>  //</a:t>
            </a:r>
            <a:r>
              <a:rPr lang="uk-UA" dirty="0"/>
              <a:t>міняємо місцями перший рядок з останнім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en-US" dirty="0"/>
              <a:t>float[] x = </a:t>
            </a:r>
            <a:r>
              <a:rPr lang="en-US" dirty="0" err="1"/>
              <a:t>arrJ</a:t>
            </a:r>
            <a:r>
              <a:rPr lang="en-US" dirty="0"/>
              <a:t>[0];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arrJ</a:t>
            </a:r>
            <a:r>
              <a:rPr lang="en-US" dirty="0"/>
              <a:t>[0] = </a:t>
            </a:r>
            <a:r>
              <a:rPr lang="en-US" dirty="0" err="1"/>
              <a:t>arrJ</a:t>
            </a:r>
            <a:r>
              <a:rPr lang="en-US" dirty="0"/>
              <a:t>[2];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arrJ</a:t>
            </a:r>
            <a:r>
              <a:rPr lang="en-US" dirty="0"/>
              <a:t>[2] = x;  } }</a:t>
            </a:r>
            <a:endParaRPr lang="uk-UA" dirty="0"/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128FEA8E-5003-4EB5-84A2-C5F46ECC7315}"/>
              </a:ext>
            </a:extLst>
          </p:cNvPr>
          <p:cNvSpPr/>
          <p:nvPr/>
        </p:nvSpPr>
        <p:spPr>
          <a:xfrm>
            <a:off x="7091265" y="1212980"/>
            <a:ext cx="4124131" cy="40774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Часто зубчасті масиви доцільніше використовувати замість</a:t>
            </a:r>
          </a:p>
          <a:p>
            <a:pPr algn="ctr"/>
            <a:r>
              <a:rPr lang="uk-UA" dirty="0">
                <a:solidFill>
                  <a:schemeClr val="tx1"/>
                </a:solidFill>
              </a:rPr>
              <a:t>прямокутних. Наприклад в методі Гауса для розв’язання системи лінійних</a:t>
            </a:r>
          </a:p>
          <a:p>
            <a:pPr algn="ctr"/>
            <a:r>
              <a:rPr lang="uk-UA" dirty="0">
                <a:solidFill>
                  <a:schemeClr val="tx1"/>
                </a:solidFill>
              </a:rPr>
              <a:t>рівнянь, якщо в матриці необхідно переставляти місцями рядки, то при</a:t>
            </a:r>
          </a:p>
          <a:p>
            <a:pPr algn="ctr"/>
            <a:r>
              <a:rPr lang="uk-UA" dirty="0">
                <a:solidFill>
                  <a:schemeClr val="tx1"/>
                </a:solidFill>
              </a:rPr>
              <a:t>використанні зубчастого масиву відпадає необхідність </a:t>
            </a:r>
            <a:r>
              <a:rPr lang="uk-UA" dirty="0" err="1">
                <a:solidFill>
                  <a:schemeClr val="tx1"/>
                </a:solidFill>
              </a:rPr>
              <a:t>поелементного</a:t>
            </a:r>
            <a:endParaRPr lang="uk-UA" dirty="0">
              <a:solidFill>
                <a:schemeClr val="tx1"/>
              </a:solidFill>
            </a:endParaRPr>
          </a:p>
          <a:p>
            <a:pPr algn="ctr"/>
            <a:r>
              <a:rPr lang="uk-UA" dirty="0">
                <a:solidFill>
                  <a:schemeClr val="tx1"/>
                </a:solidFill>
              </a:rPr>
              <a:t>копіювання даних.</a:t>
            </a:r>
          </a:p>
        </p:txBody>
      </p:sp>
    </p:spTree>
    <p:extLst>
      <p:ext uri="{BB962C8B-B14F-4D97-AF65-F5344CB8AC3E}">
        <p14:creationId xmlns:p14="http://schemas.microsoft.com/office/powerpoint/2010/main" val="16841709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D5981D-D5B3-4868-B587-E02045364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Тривимірний масив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52B5E3-0831-46BF-8DD3-C6955AAD6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double res = 0;</a:t>
            </a:r>
          </a:p>
          <a:p>
            <a:pPr marL="0" indent="0">
              <a:buNone/>
            </a:pPr>
            <a:r>
              <a:rPr lang="en-US" dirty="0"/>
              <a:t>double[,,] matr3D = new double[10, 5, 3];</a:t>
            </a:r>
          </a:p>
          <a:p>
            <a:pPr marL="0" indent="0">
              <a:buNone/>
            </a:pPr>
            <a:r>
              <a:rPr lang="en-US" dirty="0"/>
              <a:t>// ... read</a:t>
            </a:r>
          </a:p>
          <a:p>
            <a:pPr marL="0" indent="0">
              <a:buNone/>
            </a:pPr>
            <a:r>
              <a:rPr lang="en-US" dirty="0"/>
              <a:t>for(int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matr3D.GetLength(0);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for (int j = 0; j &lt; matr3D.GetLength(1); </a:t>
            </a:r>
            <a:r>
              <a:rPr lang="en-US" dirty="0" err="1"/>
              <a:t>j++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for (int k = 0; k &lt; matr3D.GetLength(2); k++)</a:t>
            </a:r>
          </a:p>
          <a:p>
            <a:pPr marL="0" indent="0">
              <a:buNone/>
            </a:pPr>
            <a:r>
              <a:rPr lang="en-US" dirty="0"/>
              <a:t>       res += matr3D[</a:t>
            </a:r>
            <a:r>
              <a:rPr lang="en-US" dirty="0" err="1"/>
              <a:t>i</a:t>
            </a:r>
            <a:r>
              <a:rPr lang="en-US" dirty="0"/>
              <a:t>, j, k];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115520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925ADD-8550-4690-9A64-F5A84B4A5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0480"/>
            <a:ext cx="10515600" cy="493291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успадкованих елементів класу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Array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DE533B2-DD41-4DC5-B80A-5718BC362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05068"/>
            <a:ext cx="10787743" cy="5774419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 у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похідним від класу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Array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простору імен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свого базового класу масив спадкує ряд властивостей і методів, які полегшують роботу з масивом. 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56BDA78-36D2-491E-91E8-FD98F7DF2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649" y="1785198"/>
            <a:ext cx="7774983" cy="489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3864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0163EC-9D59-47DE-8FE8-9C198B96C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F59864-D842-4E6E-8752-4A6C67EC1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589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F5CD0C-5F42-45DA-88AD-56FC0CA2C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175" y="323053"/>
            <a:ext cx="10515600" cy="5633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масивів</a:t>
            </a: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1E624792-B5A7-4527-B149-92EABE091D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6996" y="1194318"/>
            <a:ext cx="9853125" cy="51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948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AEE213-CA91-4B22-8479-D54DED92D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3894"/>
            <a:ext cx="10515600" cy="613954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Масиви можуть бути різних видів. За кількістю вимірів розрізняють: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Одновимірні масиви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Їх можна уявити як лінійну послідовність елементів – вектор.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Багатовимірні масиви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побудовані так, що кожен елемент первинного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вектора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(одновимірного масиву) також є масивом, який називають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субмасивом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Елементами кожного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субмасива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також можуть бути інші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субмасиви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Прямокутні масиви.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ньому всі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субмасиви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виміру мають однакову довжину. При роботі з такими масивами завжди використовують тільки одну пару квадратних дужок, незалежно від кількості вимірів: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theArray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5, 9]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Зубчасті масиви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такому масиві кожен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субмасив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незалежним від інших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субмасивів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Його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субмасиви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можуть мати різну довжину. При роботі з таким масивом використовують окремі пари квадратних дужок для кожного виміру: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jagArray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[3][5][9]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 є посилальним типом, тому його змінна є посиланням на ділянку пам'яті з даними. У той же час елементами масиву можуть бути як значущі, так і посилальні типи. Масив є значущого типу, якщо його елементи належать до значущого типу. Масив посилального типу містить елементи посилального типу. У ньому елементи є посиланнями  на об’єкти.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37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1BDF19-B9C6-47EF-96CC-CF0B04066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920"/>
          </a:xfrm>
        </p:spPr>
        <p:txBody>
          <a:bodyPr>
            <a:noAutofit/>
          </a:bodyPr>
          <a:lstStyle/>
          <a:p>
            <a:pPr algn="ctr"/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Одновимірні масиви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68313A-DF78-493E-A7C8-D1450F094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369" y="989046"/>
            <a:ext cx="11276823" cy="5495731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Одновимірний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або лінійний масив – це набір елементів фіксованої довжини та наперед заданого типу, доступ до яких здійснюється з використанням одного індексу.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 оголошення масиву, подібний до створення змінної, тільки після типу вказують квадратні дужки: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тип[] </a:t>
            </a:r>
            <a:r>
              <a:rPr lang="uk-UA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ім'я_масиву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оголошення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цілочисельного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масиву: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int[] array;</a:t>
            </a:r>
            <a:endParaRPr lang="uk-UA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мові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самі масиви мають тип даних посилання, це означає, що після оголошення змінної типу масив, виділяється пам’ять, тільки для зберігання посилання на екземпляр масиву, при цьому значення змінної рівне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null.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екземпляру масиву, а отже виділення пам’яті для зберігання елементів, необхідно використовувати оператор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масиву використовується наступний синтаксис: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тип[] </a:t>
            </a:r>
            <a:r>
              <a:rPr lang="uk-UA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ім'я_масиву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тип[</a:t>
            </a:r>
            <a:r>
              <a:rPr lang="uk-UA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довжина_масиву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Присвоїмо, попередньо створений, змінній масив з десяти елементів: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array = new int[10];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всі елементи масиву будуть мати тип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значення за замовчуванням для цього типу даних - 0.</a:t>
            </a:r>
          </a:p>
        </p:txBody>
      </p:sp>
    </p:spTree>
    <p:extLst>
      <p:ext uri="{BB962C8B-B14F-4D97-AF65-F5344CB8AC3E}">
        <p14:creationId xmlns:p14="http://schemas.microsoft.com/office/powerpoint/2010/main" val="316339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8B767A0-78DB-4A71-8D45-2332835B0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3184"/>
            <a:ext cx="10515600" cy="5663779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Масиви, подібно до змінних, підтримують ініціалізацію, для цього використовуються масиви-літерали. 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ініціалізувати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масив декількома варіантами, які для компілятора є рівноцінними: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int[] arr1 = new int[5] { 0, 2, 4, 6, 8 };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int[] arr2 = new int[] { 0, 2, 4, 6, 8 };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int[] arr3 = new[] { 0, 2, 4, 6, 8 };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arr4 = new[] { 0, 2, 4, 6, 8 };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int[] arr5 = { 0, 2, 4, 6, 8 };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перших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241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230768-47C6-4CD7-A5F1-76577F163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9878"/>
            <a:ext cx="10515600" cy="5757085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Для доступу до елементів масиву, використовуються індекси, при цьому початковий індекс рівний нулю, відповідно кінцевий індекс на одиницю менший за довжину.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/>
              <a:t>var a = new[] { 10, 20, 30 };</a:t>
            </a:r>
          </a:p>
          <a:p>
            <a:pPr marL="0" indent="0">
              <a:buNone/>
            </a:pPr>
            <a:r>
              <a:rPr lang="en-US" dirty="0"/>
              <a:t>int t = a[2]; //t = 30, </a:t>
            </a:r>
            <a:r>
              <a:rPr lang="uk-UA" dirty="0"/>
              <a:t>оскільки елемент з індексом 2 має значення 30</a:t>
            </a:r>
          </a:p>
          <a:p>
            <a:pPr marL="0" indent="0">
              <a:buNone/>
            </a:pPr>
            <a:r>
              <a:rPr lang="en-US" dirty="0"/>
              <a:t>a[0] = 15; </a:t>
            </a:r>
            <a:r>
              <a:rPr lang="uk-UA" dirty="0"/>
              <a:t>  </a:t>
            </a:r>
            <a:r>
              <a:rPr lang="en-US" dirty="0"/>
              <a:t>// 15, 20, 30</a:t>
            </a:r>
          </a:p>
          <a:p>
            <a:pPr marL="0" indent="0">
              <a:buNone/>
            </a:pPr>
            <a:r>
              <a:rPr lang="en-US" dirty="0"/>
              <a:t>a[1] = 25;</a:t>
            </a:r>
            <a:r>
              <a:rPr lang="uk-UA" dirty="0"/>
              <a:t>  </a:t>
            </a:r>
            <a:r>
              <a:rPr lang="en-US" dirty="0"/>
              <a:t> // 15, 25, 30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4950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F1CF831-835D-42E8-AC23-81FB0230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192" y="419878"/>
            <a:ext cx="11364686" cy="614887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 для роботи з масивами, використовуються цикли. Розглянемо приклад заповнення та виводу даних масиву:</a:t>
            </a:r>
          </a:p>
          <a:p>
            <a:pPr marL="0" indent="0">
              <a:buNone/>
            </a:pP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byte[] bytes = new byte[7];</a:t>
            </a:r>
          </a:p>
          <a:p>
            <a:pPr marL="0" indent="0"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заповнення масиву</a:t>
            </a:r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(byte 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bytes.Length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bytes[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друк значень елементів в консоль</a:t>
            </a:r>
          </a:p>
          <a:p>
            <a:pPr marL="0" indent="0"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//під час кожної ітерації циклу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foreach,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змінна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 наступне значення з масиву</a:t>
            </a:r>
          </a:p>
          <a:p>
            <a:pPr marL="0" indent="0">
              <a:buNone/>
            </a:pP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(var b in bytes)</a:t>
            </a:r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(b);</a:t>
            </a:r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006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101BDB-7AE8-4762-A6C2-15DEEB47A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061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роботи з масивами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1C5965-A271-4808-A416-14B23DA4D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4988"/>
            <a:ext cx="10515600" cy="49919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очищує масив, заповнивши всі елементи 0 або пустими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значеннями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null;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копіює заданий діапазон значень з одного масиву в інший;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Clone()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 повну копію масиву разом зі значеннями;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IndexOf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(),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LastIndexOf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шукають перше та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останнє входження елементу в масив;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Sort()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сортує одновимірний масив за зростанням;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BinarySearch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швидкий пошук в сортованому масиві;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Reverse()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 порядок слідування елементів масиву на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протилежний.</a:t>
            </a:r>
          </a:p>
        </p:txBody>
      </p:sp>
    </p:spTree>
    <p:extLst>
      <p:ext uri="{BB962C8B-B14F-4D97-AF65-F5344CB8AC3E}">
        <p14:creationId xmlns:p14="http://schemas.microsoft.com/office/powerpoint/2010/main" val="9365963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2639</Words>
  <Application>Microsoft Office PowerPoint</Application>
  <PresentationFormat>Широкий екран</PresentationFormat>
  <Paragraphs>237</Paragraphs>
  <Slides>23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Тема Office</vt:lpstr>
      <vt:lpstr>Масиви </vt:lpstr>
      <vt:lpstr>Презентація PowerPoint</vt:lpstr>
      <vt:lpstr>Види масивів</vt:lpstr>
      <vt:lpstr>Презентація PowerPoint</vt:lpstr>
      <vt:lpstr> Одновимірні масиви </vt:lpstr>
      <vt:lpstr>Презентація PowerPoint</vt:lpstr>
      <vt:lpstr>Презентація PowerPoint</vt:lpstr>
      <vt:lpstr>Презентація PowerPoint</vt:lpstr>
      <vt:lpstr>Методи роботи з масивами</vt:lpstr>
      <vt:lpstr>Презентація PowerPoint</vt:lpstr>
      <vt:lpstr>Презентація PowerPoint</vt:lpstr>
      <vt:lpstr>Презентація PowerPoint</vt:lpstr>
      <vt:lpstr> Багатовимірний масив </vt:lpstr>
      <vt:lpstr>Презентація PowerPoint</vt:lpstr>
      <vt:lpstr>Презентація PowerPoint</vt:lpstr>
      <vt:lpstr> Перебирання двовимірного масиву </vt:lpstr>
      <vt:lpstr>Презентація PowerPoint</vt:lpstr>
      <vt:lpstr> Ступінчастий масив </vt:lpstr>
      <vt:lpstr>Презентація PowerPoint</vt:lpstr>
      <vt:lpstr>Презентація PowerPoint</vt:lpstr>
      <vt:lpstr>Тривимірний масив</vt:lpstr>
      <vt:lpstr> Використання успадкованих елементів класу Array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Масиви </dc:title>
  <dc:creator>Oksana Okunkova</dc:creator>
  <cp:lastModifiedBy>Oksana Okunkova</cp:lastModifiedBy>
  <cp:revision>22</cp:revision>
  <dcterms:created xsi:type="dcterms:W3CDTF">2026-01-20T15:30:11Z</dcterms:created>
  <dcterms:modified xsi:type="dcterms:W3CDTF">2026-01-20T20:19:20Z</dcterms:modified>
</cp:coreProperties>
</file>